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75"/>
  </p:notesMasterIdLst>
  <p:sldIdLst>
    <p:sldId id="258" r:id="rId2"/>
    <p:sldId id="347" r:id="rId3"/>
    <p:sldId id="288" r:id="rId4"/>
    <p:sldId id="376" r:id="rId5"/>
    <p:sldId id="282" r:id="rId6"/>
    <p:sldId id="378" r:id="rId7"/>
    <p:sldId id="379" r:id="rId8"/>
    <p:sldId id="377" r:id="rId9"/>
    <p:sldId id="301" r:id="rId10"/>
    <p:sldId id="302" r:id="rId11"/>
    <p:sldId id="303" r:id="rId12"/>
    <p:sldId id="304" r:id="rId13"/>
    <p:sldId id="305" r:id="rId14"/>
    <p:sldId id="306" r:id="rId15"/>
    <p:sldId id="307" r:id="rId16"/>
    <p:sldId id="308" r:id="rId17"/>
    <p:sldId id="340" r:id="rId18"/>
    <p:sldId id="339" r:id="rId19"/>
    <p:sldId id="309" r:id="rId20"/>
    <p:sldId id="346" r:id="rId21"/>
    <p:sldId id="310" r:id="rId22"/>
    <p:sldId id="311" r:id="rId23"/>
    <p:sldId id="312" r:id="rId24"/>
    <p:sldId id="313" r:id="rId25"/>
    <p:sldId id="314" r:id="rId26"/>
    <p:sldId id="315" r:id="rId27"/>
    <p:sldId id="265" r:id="rId28"/>
    <p:sldId id="300"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64" r:id="rId52"/>
    <p:sldId id="365" r:id="rId53"/>
    <p:sldId id="366" r:id="rId54"/>
    <p:sldId id="367" r:id="rId55"/>
    <p:sldId id="368" r:id="rId56"/>
    <p:sldId id="369" r:id="rId57"/>
    <p:sldId id="370" r:id="rId58"/>
    <p:sldId id="371" r:id="rId59"/>
    <p:sldId id="372" r:id="rId60"/>
    <p:sldId id="373" r:id="rId61"/>
    <p:sldId id="374" r:id="rId62"/>
    <p:sldId id="375" r:id="rId63"/>
    <p:sldId id="348" r:id="rId64"/>
    <p:sldId id="349" r:id="rId65"/>
    <p:sldId id="350" r:id="rId66"/>
    <p:sldId id="351" r:id="rId67"/>
    <p:sldId id="278" r:id="rId68"/>
    <p:sldId id="275" r:id="rId69"/>
    <p:sldId id="277" r:id="rId70"/>
    <p:sldId id="316" r:id="rId71"/>
    <p:sldId id="341" r:id="rId72"/>
    <p:sldId id="342" r:id="rId73"/>
    <p:sldId id="345" r:id="rId74"/>
  </p:sldIdLst>
  <p:sldSz cx="10693400" cy="7561263"/>
  <p:notesSz cx="6797675" cy="9926638"/>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4" d="100"/>
          <a:sy n="104" d="100"/>
        </p:scale>
        <p:origin x="1356" y="96"/>
      </p:cViewPr>
      <p:guideLst>
        <p:guide orient="horz" pos="2381"/>
        <p:guide pos="33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4B349E-D364-47BB-8C9A-2131E9BCEED8}"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cs-CZ"/>
        </a:p>
      </dgm:t>
    </dgm:pt>
    <dgm:pt modelId="{63AAD782-A3A3-4B9E-B164-681C14DBA122}">
      <dgm:prSet phldrT="[Text]" custT="1"/>
      <dgm:spPr>
        <a:gradFill rotWithShape="0">
          <a:gsLst>
            <a:gs pos="0">
              <a:schemeClr val="accent1">
                <a:lumMod val="75000"/>
              </a:schemeClr>
            </a:gs>
            <a:gs pos="50000">
              <a:schemeClr val="accent1">
                <a:tint val="44500"/>
                <a:satMod val="160000"/>
              </a:schemeClr>
            </a:gs>
            <a:gs pos="100000">
              <a:schemeClr val="accent1">
                <a:tint val="23500"/>
                <a:satMod val="160000"/>
              </a:schemeClr>
            </a:gs>
          </a:gsLst>
          <a:lin ang="5400000" scaled="0"/>
        </a:gradFill>
      </dgm:spPr>
      <dgm:t>
        <a:bodyPr/>
        <a:lstStyle/>
        <a:p>
          <a:r>
            <a:rPr lang="cs-CZ" sz="3600" b="1" dirty="0" err="1"/>
            <a:t>Metaethics</a:t>
          </a:r>
          <a:endParaRPr lang="cs-CZ" sz="3600" b="1" dirty="0"/>
        </a:p>
      </dgm:t>
    </dgm:pt>
    <dgm:pt modelId="{ACB90434-FC47-4F67-8775-1FBBC8566969}" type="parTrans" cxnId="{2C142500-C086-420F-B486-FEF8F345E0DC}">
      <dgm:prSet/>
      <dgm:spPr/>
      <dgm:t>
        <a:bodyPr/>
        <a:lstStyle/>
        <a:p>
          <a:endParaRPr lang="cs-CZ"/>
        </a:p>
      </dgm:t>
    </dgm:pt>
    <dgm:pt modelId="{79F9F9E7-13CB-4371-82D6-EA30E59875D6}" type="sibTrans" cxnId="{2C142500-C086-420F-B486-FEF8F345E0DC}">
      <dgm:prSet/>
      <dgm:spPr/>
      <dgm:t>
        <a:bodyPr/>
        <a:lstStyle/>
        <a:p>
          <a:endParaRPr lang="cs-CZ"/>
        </a:p>
      </dgm:t>
    </dgm:pt>
    <dgm:pt modelId="{23B96CF9-F174-4292-A7C7-60BB429A75E7}">
      <dgm:prSet phldrT="[Text]" custT="1"/>
      <dgm:spPr>
        <a:gradFill rotWithShape="0">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dgm:spPr>
      <dgm:t>
        <a:bodyPr/>
        <a:lstStyle/>
        <a:p>
          <a:r>
            <a:rPr lang="cs-CZ" sz="2800" b="1" dirty="0"/>
            <a:t>Normative </a:t>
          </a:r>
          <a:r>
            <a:rPr lang="cs-CZ" sz="2800" b="1" dirty="0" err="1"/>
            <a:t>Ethics</a:t>
          </a:r>
          <a:endParaRPr lang="cs-CZ" sz="2800" b="1" dirty="0"/>
        </a:p>
      </dgm:t>
    </dgm:pt>
    <dgm:pt modelId="{7536631E-D0CF-438D-8898-BBA43D27652C}" type="parTrans" cxnId="{5A69DA82-C28F-491A-8339-BD06470416A5}">
      <dgm:prSet/>
      <dgm:spPr/>
      <dgm:t>
        <a:bodyPr/>
        <a:lstStyle/>
        <a:p>
          <a:endParaRPr lang="cs-CZ"/>
        </a:p>
      </dgm:t>
    </dgm:pt>
    <dgm:pt modelId="{A436E966-ED56-4507-8579-6C1A1A6A0F51}" type="sibTrans" cxnId="{5A69DA82-C28F-491A-8339-BD06470416A5}">
      <dgm:prSet/>
      <dgm:spPr/>
      <dgm:t>
        <a:bodyPr/>
        <a:lstStyle/>
        <a:p>
          <a:endParaRPr lang="cs-CZ"/>
        </a:p>
      </dgm:t>
    </dgm:pt>
    <dgm:pt modelId="{5F75331C-8957-432E-8A57-3D283B139980}">
      <dgm:prSet phldrT="[Text]"/>
      <dgm:spPr>
        <a:gradFill rotWithShape="0">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dgm:spPr>
      <dgm:t>
        <a:bodyPr/>
        <a:lstStyle/>
        <a:p>
          <a:r>
            <a:rPr lang="cs-CZ" b="1" dirty="0" err="1"/>
            <a:t>Casuistry</a:t>
          </a:r>
          <a:r>
            <a:rPr lang="cs-CZ" b="1" dirty="0"/>
            <a:t> (</a:t>
          </a:r>
          <a:r>
            <a:rPr lang="cs-CZ" b="1" dirty="0" err="1"/>
            <a:t>paradigm</a:t>
          </a:r>
          <a:r>
            <a:rPr lang="cs-CZ" b="1" dirty="0"/>
            <a:t> </a:t>
          </a:r>
          <a:r>
            <a:rPr lang="cs-CZ" b="1" dirty="0" err="1"/>
            <a:t>cases</a:t>
          </a:r>
          <a:r>
            <a:rPr lang="cs-CZ" b="1" dirty="0"/>
            <a:t>)</a:t>
          </a:r>
        </a:p>
      </dgm:t>
    </dgm:pt>
    <dgm:pt modelId="{78CDAEAC-AF42-4559-B701-55787E111F9B}" type="parTrans" cxnId="{DE29FA12-46A8-4FB7-9C69-FE09E8347FE0}">
      <dgm:prSet/>
      <dgm:spPr/>
      <dgm:t>
        <a:bodyPr/>
        <a:lstStyle/>
        <a:p>
          <a:endParaRPr lang="cs-CZ"/>
        </a:p>
      </dgm:t>
    </dgm:pt>
    <dgm:pt modelId="{0A833EC1-488C-402D-8F34-B9888E1FDF5C}" type="sibTrans" cxnId="{DE29FA12-46A8-4FB7-9C69-FE09E8347FE0}">
      <dgm:prSet/>
      <dgm:spPr/>
      <dgm:t>
        <a:bodyPr/>
        <a:lstStyle/>
        <a:p>
          <a:endParaRPr lang="cs-CZ"/>
        </a:p>
      </dgm:t>
    </dgm:pt>
    <dgm:pt modelId="{7EC8D339-643D-4399-8955-88A2BAB7DE9F}">
      <dgm:prSet phldrT="[Text]"/>
      <dgm:spPr>
        <a:gradFill rotWithShape="0">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dgm:spPr>
      <dgm:t>
        <a:bodyPr/>
        <a:lstStyle/>
        <a:p>
          <a:r>
            <a:rPr lang="cs-CZ" b="1" dirty="0" err="1"/>
            <a:t>Codes</a:t>
          </a:r>
          <a:r>
            <a:rPr lang="cs-CZ" b="1" dirty="0"/>
            <a:t> </a:t>
          </a:r>
          <a:r>
            <a:rPr lang="cs-CZ" b="1" dirty="0" err="1"/>
            <a:t>of</a:t>
          </a:r>
          <a:r>
            <a:rPr lang="cs-CZ" b="1" dirty="0"/>
            <a:t> </a:t>
          </a:r>
          <a:r>
            <a:rPr lang="cs-CZ" b="1" dirty="0" err="1"/>
            <a:t>Ethics</a:t>
          </a:r>
          <a:endParaRPr lang="cs-CZ" b="1" dirty="0"/>
        </a:p>
        <a:p>
          <a:r>
            <a:rPr lang="cs-CZ" b="1" dirty="0"/>
            <a:t>(</a:t>
          </a:r>
          <a:r>
            <a:rPr lang="cs-CZ" b="1" dirty="0" err="1"/>
            <a:t>Rules</a:t>
          </a:r>
          <a:r>
            <a:rPr lang="cs-CZ" b="1" dirty="0"/>
            <a:t> </a:t>
          </a:r>
          <a:r>
            <a:rPr lang="cs-CZ" b="1" dirty="0" err="1"/>
            <a:t>and</a:t>
          </a:r>
          <a:r>
            <a:rPr lang="cs-CZ" b="1" dirty="0"/>
            <a:t> </a:t>
          </a:r>
          <a:r>
            <a:rPr lang="cs-CZ" b="1" dirty="0" err="1"/>
            <a:t>Rights</a:t>
          </a:r>
          <a:r>
            <a:rPr lang="cs-CZ" b="1" dirty="0"/>
            <a:t>)</a:t>
          </a:r>
        </a:p>
      </dgm:t>
    </dgm:pt>
    <dgm:pt modelId="{635522C6-6177-4787-9E44-89255490EB43}" type="parTrans" cxnId="{CBDAB5AD-41AB-44C5-A5F6-CFF01FAD78E3}">
      <dgm:prSet/>
      <dgm:spPr/>
      <dgm:t>
        <a:bodyPr/>
        <a:lstStyle/>
        <a:p>
          <a:endParaRPr lang="cs-CZ"/>
        </a:p>
      </dgm:t>
    </dgm:pt>
    <dgm:pt modelId="{267C11B3-5CD1-4BE7-AF6F-89B4850C522A}" type="sibTrans" cxnId="{CBDAB5AD-41AB-44C5-A5F6-CFF01FAD78E3}">
      <dgm:prSet/>
      <dgm:spPr/>
      <dgm:t>
        <a:bodyPr/>
        <a:lstStyle/>
        <a:p>
          <a:endParaRPr lang="cs-CZ"/>
        </a:p>
      </dgm:t>
    </dgm:pt>
    <dgm:pt modelId="{CC38C381-6013-49DD-93BC-4C58E8FA3743}" type="pres">
      <dgm:prSet presAssocID="{EA4B349E-D364-47BB-8C9A-2131E9BCEED8}" presName="Name0" presStyleCnt="0">
        <dgm:presLayoutVars>
          <dgm:dir/>
          <dgm:animLvl val="lvl"/>
          <dgm:resizeHandles val="exact"/>
        </dgm:presLayoutVars>
      </dgm:prSet>
      <dgm:spPr/>
    </dgm:pt>
    <dgm:pt modelId="{BC85210B-7199-4ABF-A8EA-0270348A5354}" type="pres">
      <dgm:prSet presAssocID="{63AAD782-A3A3-4B9E-B164-681C14DBA122}" presName="Name8" presStyleCnt="0"/>
      <dgm:spPr/>
    </dgm:pt>
    <dgm:pt modelId="{8840178F-D6CD-4D20-A3D7-29B0F8AF26B7}" type="pres">
      <dgm:prSet presAssocID="{63AAD782-A3A3-4B9E-B164-681C14DBA122}" presName="level" presStyleLbl="node1" presStyleIdx="0" presStyleCnt="4">
        <dgm:presLayoutVars>
          <dgm:chMax val="1"/>
          <dgm:bulletEnabled val="1"/>
        </dgm:presLayoutVars>
      </dgm:prSet>
      <dgm:spPr/>
    </dgm:pt>
    <dgm:pt modelId="{3326F5EE-4320-4CC1-9AA1-5F89EA350784}" type="pres">
      <dgm:prSet presAssocID="{63AAD782-A3A3-4B9E-B164-681C14DBA122}" presName="levelTx" presStyleLbl="revTx" presStyleIdx="0" presStyleCnt="0">
        <dgm:presLayoutVars>
          <dgm:chMax val="1"/>
          <dgm:bulletEnabled val="1"/>
        </dgm:presLayoutVars>
      </dgm:prSet>
      <dgm:spPr/>
    </dgm:pt>
    <dgm:pt modelId="{D69504B0-5462-4A44-9913-B19AAAD0F66E}" type="pres">
      <dgm:prSet presAssocID="{23B96CF9-F174-4292-A7C7-60BB429A75E7}" presName="Name8" presStyleCnt="0"/>
      <dgm:spPr/>
    </dgm:pt>
    <dgm:pt modelId="{A3545D96-5DA3-4D8C-AB32-155CBF0D1AD0}" type="pres">
      <dgm:prSet presAssocID="{23B96CF9-F174-4292-A7C7-60BB429A75E7}" presName="level" presStyleLbl="node1" presStyleIdx="1" presStyleCnt="4">
        <dgm:presLayoutVars>
          <dgm:chMax val="1"/>
          <dgm:bulletEnabled val="1"/>
        </dgm:presLayoutVars>
      </dgm:prSet>
      <dgm:spPr/>
    </dgm:pt>
    <dgm:pt modelId="{8602CFFB-9618-4C05-8CB0-758B7F3D6E5A}" type="pres">
      <dgm:prSet presAssocID="{23B96CF9-F174-4292-A7C7-60BB429A75E7}" presName="levelTx" presStyleLbl="revTx" presStyleIdx="0" presStyleCnt="0">
        <dgm:presLayoutVars>
          <dgm:chMax val="1"/>
          <dgm:bulletEnabled val="1"/>
        </dgm:presLayoutVars>
      </dgm:prSet>
      <dgm:spPr/>
    </dgm:pt>
    <dgm:pt modelId="{FEFF286C-197B-446D-8770-040B1439AD68}" type="pres">
      <dgm:prSet presAssocID="{7EC8D339-643D-4399-8955-88A2BAB7DE9F}" presName="Name8" presStyleCnt="0"/>
      <dgm:spPr/>
    </dgm:pt>
    <dgm:pt modelId="{92D3DC6C-DE6D-4E1D-A443-14EC6E2C7922}" type="pres">
      <dgm:prSet presAssocID="{7EC8D339-643D-4399-8955-88A2BAB7DE9F}" presName="level" presStyleLbl="node1" presStyleIdx="2" presStyleCnt="4">
        <dgm:presLayoutVars>
          <dgm:chMax val="1"/>
          <dgm:bulletEnabled val="1"/>
        </dgm:presLayoutVars>
      </dgm:prSet>
      <dgm:spPr/>
    </dgm:pt>
    <dgm:pt modelId="{067DE728-B149-4191-94A8-D70D8C7527D0}" type="pres">
      <dgm:prSet presAssocID="{7EC8D339-643D-4399-8955-88A2BAB7DE9F}" presName="levelTx" presStyleLbl="revTx" presStyleIdx="0" presStyleCnt="0">
        <dgm:presLayoutVars>
          <dgm:chMax val="1"/>
          <dgm:bulletEnabled val="1"/>
        </dgm:presLayoutVars>
      </dgm:prSet>
      <dgm:spPr/>
    </dgm:pt>
    <dgm:pt modelId="{284DE314-4C3A-495F-86C9-030D6C0C9C00}" type="pres">
      <dgm:prSet presAssocID="{5F75331C-8957-432E-8A57-3D283B139980}" presName="Name8" presStyleCnt="0"/>
      <dgm:spPr/>
    </dgm:pt>
    <dgm:pt modelId="{2C39E27D-7AB2-4818-AE16-328C88007642}" type="pres">
      <dgm:prSet presAssocID="{5F75331C-8957-432E-8A57-3D283B139980}" presName="level" presStyleLbl="node1" presStyleIdx="3" presStyleCnt="4">
        <dgm:presLayoutVars>
          <dgm:chMax val="1"/>
          <dgm:bulletEnabled val="1"/>
        </dgm:presLayoutVars>
      </dgm:prSet>
      <dgm:spPr/>
    </dgm:pt>
    <dgm:pt modelId="{42793D91-45AF-4885-B19F-A65EBEBFC9D2}" type="pres">
      <dgm:prSet presAssocID="{5F75331C-8957-432E-8A57-3D283B139980}" presName="levelTx" presStyleLbl="revTx" presStyleIdx="0" presStyleCnt="0">
        <dgm:presLayoutVars>
          <dgm:chMax val="1"/>
          <dgm:bulletEnabled val="1"/>
        </dgm:presLayoutVars>
      </dgm:prSet>
      <dgm:spPr/>
    </dgm:pt>
  </dgm:ptLst>
  <dgm:cxnLst>
    <dgm:cxn modelId="{2C142500-C086-420F-B486-FEF8F345E0DC}" srcId="{EA4B349E-D364-47BB-8C9A-2131E9BCEED8}" destId="{63AAD782-A3A3-4B9E-B164-681C14DBA122}" srcOrd="0" destOrd="0" parTransId="{ACB90434-FC47-4F67-8775-1FBBC8566969}" sibTransId="{79F9F9E7-13CB-4371-82D6-EA30E59875D6}"/>
    <dgm:cxn modelId="{DE29FA12-46A8-4FB7-9C69-FE09E8347FE0}" srcId="{EA4B349E-D364-47BB-8C9A-2131E9BCEED8}" destId="{5F75331C-8957-432E-8A57-3D283B139980}" srcOrd="3" destOrd="0" parTransId="{78CDAEAC-AF42-4559-B701-55787E111F9B}" sibTransId="{0A833EC1-488C-402D-8F34-B9888E1FDF5C}"/>
    <dgm:cxn modelId="{E3DABD24-E361-425C-8F8B-5412244A9AA2}" type="presOf" srcId="{5F75331C-8957-432E-8A57-3D283B139980}" destId="{2C39E27D-7AB2-4818-AE16-328C88007642}" srcOrd="0" destOrd="0" presId="urn:microsoft.com/office/officeart/2005/8/layout/pyramid3"/>
    <dgm:cxn modelId="{F581E436-2639-434B-BFD7-1CCEA44443F7}" type="presOf" srcId="{63AAD782-A3A3-4B9E-B164-681C14DBA122}" destId="{3326F5EE-4320-4CC1-9AA1-5F89EA350784}" srcOrd="1" destOrd="0" presId="urn:microsoft.com/office/officeart/2005/8/layout/pyramid3"/>
    <dgm:cxn modelId="{663BE239-3525-449A-BC36-0E7999D0E0DF}" type="presOf" srcId="{5F75331C-8957-432E-8A57-3D283B139980}" destId="{42793D91-45AF-4885-B19F-A65EBEBFC9D2}" srcOrd="1" destOrd="0" presId="urn:microsoft.com/office/officeart/2005/8/layout/pyramid3"/>
    <dgm:cxn modelId="{2A9D6447-AB75-4398-B6AB-9B3236E0D2EC}" type="presOf" srcId="{63AAD782-A3A3-4B9E-B164-681C14DBA122}" destId="{8840178F-D6CD-4D20-A3D7-29B0F8AF26B7}" srcOrd="0" destOrd="0" presId="urn:microsoft.com/office/officeart/2005/8/layout/pyramid3"/>
    <dgm:cxn modelId="{A9311F6A-44FD-4729-852F-FDF21BE265B3}" type="presOf" srcId="{7EC8D339-643D-4399-8955-88A2BAB7DE9F}" destId="{92D3DC6C-DE6D-4E1D-A443-14EC6E2C7922}" srcOrd="0" destOrd="0" presId="urn:microsoft.com/office/officeart/2005/8/layout/pyramid3"/>
    <dgm:cxn modelId="{20902A6D-55D9-45AE-BCFE-A75D564F753A}" type="presOf" srcId="{7EC8D339-643D-4399-8955-88A2BAB7DE9F}" destId="{067DE728-B149-4191-94A8-D70D8C7527D0}" srcOrd="1" destOrd="0" presId="urn:microsoft.com/office/officeart/2005/8/layout/pyramid3"/>
    <dgm:cxn modelId="{5A69DA82-C28F-491A-8339-BD06470416A5}" srcId="{EA4B349E-D364-47BB-8C9A-2131E9BCEED8}" destId="{23B96CF9-F174-4292-A7C7-60BB429A75E7}" srcOrd="1" destOrd="0" parTransId="{7536631E-D0CF-438D-8898-BBA43D27652C}" sibTransId="{A436E966-ED56-4507-8579-6C1A1A6A0F51}"/>
    <dgm:cxn modelId="{BC73EBA5-F73A-4F1F-B624-515143FBACFC}" type="presOf" srcId="{23B96CF9-F174-4292-A7C7-60BB429A75E7}" destId="{A3545D96-5DA3-4D8C-AB32-155CBF0D1AD0}" srcOrd="0" destOrd="0" presId="urn:microsoft.com/office/officeart/2005/8/layout/pyramid3"/>
    <dgm:cxn modelId="{CBDAB5AD-41AB-44C5-A5F6-CFF01FAD78E3}" srcId="{EA4B349E-D364-47BB-8C9A-2131E9BCEED8}" destId="{7EC8D339-643D-4399-8955-88A2BAB7DE9F}" srcOrd="2" destOrd="0" parTransId="{635522C6-6177-4787-9E44-89255490EB43}" sibTransId="{267C11B3-5CD1-4BE7-AF6F-89B4850C522A}"/>
    <dgm:cxn modelId="{EB8982C1-67F0-4F49-916E-61DEBCA05886}" type="presOf" srcId="{EA4B349E-D364-47BB-8C9A-2131E9BCEED8}" destId="{CC38C381-6013-49DD-93BC-4C58E8FA3743}" srcOrd="0" destOrd="0" presId="urn:microsoft.com/office/officeart/2005/8/layout/pyramid3"/>
    <dgm:cxn modelId="{E8E1D7F5-471B-466E-B4FB-DF48E563AFA5}" type="presOf" srcId="{23B96CF9-F174-4292-A7C7-60BB429A75E7}" destId="{8602CFFB-9618-4C05-8CB0-758B7F3D6E5A}" srcOrd="1" destOrd="0" presId="urn:microsoft.com/office/officeart/2005/8/layout/pyramid3"/>
    <dgm:cxn modelId="{1FB54C0B-8AB1-4E95-BBC6-87C3E8333B7F}" type="presParOf" srcId="{CC38C381-6013-49DD-93BC-4C58E8FA3743}" destId="{BC85210B-7199-4ABF-A8EA-0270348A5354}" srcOrd="0" destOrd="0" presId="urn:microsoft.com/office/officeart/2005/8/layout/pyramid3"/>
    <dgm:cxn modelId="{CC3F3002-DCF7-4888-B632-0FD89271E20A}" type="presParOf" srcId="{BC85210B-7199-4ABF-A8EA-0270348A5354}" destId="{8840178F-D6CD-4D20-A3D7-29B0F8AF26B7}" srcOrd="0" destOrd="0" presId="urn:microsoft.com/office/officeart/2005/8/layout/pyramid3"/>
    <dgm:cxn modelId="{975CA43B-6B7C-4F88-90D7-059FF6B5D287}" type="presParOf" srcId="{BC85210B-7199-4ABF-A8EA-0270348A5354}" destId="{3326F5EE-4320-4CC1-9AA1-5F89EA350784}" srcOrd="1" destOrd="0" presId="urn:microsoft.com/office/officeart/2005/8/layout/pyramid3"/>
    <dgm:cxn modelId="{6712BDC1-F98D-4F17-988B-8E21DDFAE02C}" type="presParOf" srcId="{CC38C381-6013-49DD-93BC-4C58E8FA3743}" destId="{D69504B0-5462-4A44-9913-B19AAAD0F66E}" srcOrd="1" destOrd="0" presId="urn:microsoft.com/office/officeart/2005/8/layout/pyramid3"/>
    <dgm:cxn modelId="{AC162CA0-1437-48FF-A0A2-1B6849BD1361}" type="presParOf" srcId="{D69504B0-5462-4A44-9913-B19AAAD0F66E}" destId="{A3545D96-5DA3-4D8C-AB32-155CBF0D1AD0}" srcOrd="0" destOrd="0" presId="urn:microsoft.com/office/officeart/2005/8/layout/pyramid3"/>
    <dgm:cxn modelId="{8740EAEC-8432-48E1-A4F6-F0EB8A6EBECF}" type="presParOf" srcId="{D69504B0-5462-4A44-9913-B19AAAD0F66E}" destId="{8602CFFB-9618-4C05-8CB0-758B7F3D6E5A}" srcOrd="1" destOrd="0" presId="urn:microsoft.com/office/officeart/2005/8/layout/pyramid3"/>
    <dgm:cxn modelId="{46F8C889-C5B0-4BFF-A6BF-78E2CCA2B106}" type="presParOf" srcId="{CC38C381-6013-49DD-93BC-4C58E8FA3743}" destId="{FEFF286C-197B-446D-8770-040B1439AD68}" srcOrd="2" destOrd="0" presId="urn:microsoft.com/office/officeart/2005/8/layout/pyramid3"/>
    <dgm:cxn modelId="{72E950D4-9346-4D28-BA9D-75ABE6E8954C}" type="presParOf" srcId="{FEFF286C-197B-446D-8770-040B1439AD68}" destId="{92D3DC6C-DE6D-4E1D-A443-14EC6E2C7922}" srcOrd="0" destOrd="0" presId="urn:microsoft.com/office/officeart/2005/8/layout/pyramid3"/>
    <dgm:cxn modelId="{BE38041C-4EFF-4807-809B-7BBD73219646}" type="presParOf" srcId="{FEFF286C-197B-446D-8770-040B1439AD68}" destId="{067DE728-B149-4191-94A8-D70D8C7527D0}" srcOrd="1" destOrd="0" presId="urn:microsoft.com/office/officeart/2005/8/layout/pyramid3"/>
    <dgm:cxn modelId="{FDAF0076-CF70-44ED-85BF-177FDCBFBB41}" type="presParOf" srcId="{CC38C381-6013-49DD-93BC-4C58E8FA3743}" destId="{284DE314-4C3A-495F-86C9-030D6C0C9C00}" srcOrd="3" destOrd="0" presId="urn:microsoft.com/office/officeart/2005/8/layout/pyramid3"/>
    <dgm:cxn modelId="{82714CA3-E51F-4525-8610-36DA55E761B9}" type="presParOf" srcId="{284DE314-4C3A-495F-86C9-030D6C0C9C00}" destId="{2C39E27D-7AB2-4818-AE16-328C88007642}" srcOrd="0" destOrd="0" presId="urn:microsoft.com/office/officeart/2005/8/layout/pyramid3"/>
    <dgm:cxn modelId="{75F9A518-6702-4C3E-8CC8-93764C381ECD}" type="presParOf" srcId="{284DE314-4C3A-495F-86C9-030D6C0C9C00}" destId="{42793D91-45AF-4885-B19F-A65EBEBFC9D2}" srcOrd="1" destOrd="0" presId="urn:microsoft.com/office/officeart/2005/8/layout/pyramid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204CF-98A5-4421-8D9A-5AD1D40AAE55}"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cs-CZ"/>
        </a:p>
      </dgm:t>
    </dgm:pt>
    <dgm:pt modelId="{890DD7B5-3643-4697-AD7D-1A73F90B4524}">
      <dgm:prSet phldrT="[Text]" custT="1"/>
      <dgm:spPr>
        <a:solidFill>
          <a:srgbClr val="92D050"/>
        </a:solidFill>
      </dgm:spPr>
      <dgm:t>
        <a:bodyPr/>
        <a:lstStyle/>
        <a:p>
          <a:r>
            <a:rPr lang="cs-CZ" sz="2800" b="1" dirty="0" err="1">
              <a:solidFill>
                <a:schemeClr val="tx1"/>
              </a:solidFill>
            </a:rPr>
            <a:t>What</a:t>
          </a:r>
          <a:r>
            <a:rPr lang="cs-CZ" sz="2800" b="1" dirty="0">
              <a:solidFill>
                <a:schemeClr val="tx1"/>
              </a:solidFill>
            </a:rPr>
            <a:t> </a:t>
          </a:r>
          <a:r>
            <a:rPr lang="cs-CZ" sz="2800" b="1" dirty="0" err="1">
              <a:solidFill>
                <a:schemeClr val="tx1"/>
              </a:solidFill>
            </a:rPr>
            <a:t>is</a:t>
          </a:r>
          <a:r>
            <a:rPr lang="cs-CZ" sz="2800" b="1" dirty="0">
              <a:solidFill>
                <a:schemeClr val="tx1"/>
              </a:solidFill>
            </a:rPr>
            <a:t> </a:t>
          </a:r>
          <a:r>
            <a:rPr lang="cs-CZ" sz="2800" b="1" dirty="0" err="1">
              <a:solidFill>
                <a:schemeClr val="tx1"/>
              </a:solidFill>
            </a:rPr>
            <a:t>the</a:t>
          </a:r>
          <a:r>
            <a:rPr lang="cs-CZ" sz="2800" b="1" dirty="0">
              <a:solidFill>
                <a:schemeClr val="tx1"/>
              </a:solidFill>
            </a:rPr>
            <a:t> </a:t>
          </a:r>
          <a:r>
            <a:rPr lang="cs-CZ" sz="2800" b="1" dirty="0" err="1">
              <a:solidFill>
                <a:schemeClr val="tx1"/>
              </a:solidFill>
            </a:rPr>
            <a:t>source</a:t>
          </a:r>
          <a:r>
            <a:rPr lang="cs-CZ" sz="2800" b="1" dirty="0">
              <a:solidFill>
                <a:schemeClr val="tx1"/>
              </a:solidFill>
            </a:rPr>
            <a:t> </a:t>
          </a:r>
          <a:r>
            <a:rPr lang="cs-CZ" sz="2800" b="1" dirty="0" err="1">
              <a:solidFill>
                <a:schemeClr val="tx1"/>
              </a:solidFill>
            </a:rPr>
            <a:t>of</a:t>
          </a:r>
          <a:r>
            <a:rPr lang="cs-CZ" sz="2800" b="1" dirty="0">
              <a:solidFill>
                <a:schemeClr val="tx1"/>
              </a:solidFill>
            </a:rPr>
            <a:t> </a:t>
          </a:r>
          <a:r>
            <a:rPr lang="cs-CZ" sz="2800" b="1" dirty="0" err="1">
              <a:solidFill>
                <a:schemeClr val="tx1"/>
              </a:solidFill>
            </a:rPr>
            <a:t>ethics</a:t>
          </a:r>
          <a:r>
            <a:rPr lang="cs-CZ" sz="2800" b="1" dirty="0">
              <a:solidFill>
                <a:schemeClr val="tx1"/>
              </a:solidFill>
            </a:rPr>
            <a:t>?</a:t>
          </a:r>
        </a:p>
      </dgm:t>
    </dgm:pt>
    <dgm:pt modelId="{D2773AA9-E8AE-497C-8174-63267E3C6B82}" type="parTrans" cxnId="{DC47423E-7453-4C68-8A74-AD5F0AA08A5A}">
      <dgm:prSet/>
      <dgm:spPr/>
      <dgm:t>
        <a:bodyPr/>
        <a:lstStyle/>
        <a:p>
          <a:endParaRPr lang="cs-CZ"/>
        </a:p>
      </dgm:t>
    </dgm:pt>
    <dgm:pt modelId="{70F0FF29-3BEA-4F57-A13A-97EA98ABA759}" type="sibTrans" cxnId="{DC47423E-7453-4C68-8A74-AD5F0AA08A5A}">
      <dgm:prSet/>
      <dgm:spPr/>
      <dgm:t>
        <a:bodyPr/>
        <a:lstStyle/>
        <a:p>
          <a:endParaRPr lang="cs-CZ"/>
        </a:p>
      </dgm:t>
    </dgm:pt>
    <dgm:pt modelId="{03FE9C2C-F9CA-4CE3-A8CB-4D1EDA472295}">
      <dgm:prSet phldrT="[Text]" custT="1"/>
      <dgm:spPr>
        <a:solidFill>
          <a:schemeClr val="accent4">
            <a:lumMod val="40000"/>
            <a:lumOff val="60000"/>
          </a:schemeClr>
        </a:solidFill>
      </dgm:spPr>
      <dgm:t>
        <a:bodyPr/>
        <a:lstStyle/>
        <a:p>
          <a:r>
            <a:rPr lang="cs-CZ" sz="2800" b="1" dirty="0" err="1">
              <a:solidFill>
                <a:schemeClr val="tx1"/>
              </a:solidFill>
            </a:rPr>
            <a:t>Religious</a:t>
          </a:r>
          <a:r>
            <a:rPr lang="cs-CZ" sz="2800" b="1" dirty="0">
              <a:solidFill>
                <a:schemeClr val="tx1"/>
              </a:solidFill>
            </a:rPr>
            <a:t> </a:t>
          </a:r>
          <a:r>
            <a:rPr lang="cs-CZ" sz="2800" b="1" dirty="0" err="1">
              <a:solidFill>
                <a:schemeClr val="tx1"/>
              </a:solidFill>
            </a:rPr>
            <a:t>Answers</a:t>
          </a:r>
          <a:endParaRPr lang="cs-CZ" sz="2800" b="1" dirty="0">
            <a:solidFill>
              <a:schemeClr val="tx1"/>
            </a:solidFill>
          </a:endParaRPr>
        </a:p>
      </dgm:t>
    </dgm:pt>
    <dgm:pt modelId="{095D32A3-CACE-47D3-B72C-F7B590CB67AD}" type="parTrans" cxnId="{8E7A11ED-D66C-447C-9C14-D56C47D7E3BF}">
      <dgm:prSet/>
      <dgm:spPr/>
      <dgm:t>
        <a:bodyPr/>
        <a:lstStyle/>
        <a:p>
          <a:endParaRPr lang="cs-CZ"/>
        </a:p>
      </dgm:t>
    </dgm:pt>
    <dgm:pt modelId="{7E091030-6D07-4B76-995D-A215FA0C2272}" type="sibTrans" cxnId="{8E7A11ED-D66C-447C-9C14-D56C47D7E3BF}">
      <dgm:prSet/>
      <dgm:spPr/>
      <dgm:t>
        <a:bodyPr/>
        <a:lstStyle/>
        <a:p>
          <a:endParaRPr lang="cs-CZ"/>
        </a:p>
      </dgm:t>
    </dgm:pt>
    <dgm:pt modelId="{19E2AAC9-416C-43BD-B37A-409ED60B84FF}">
      <dgm:prSet phldrT="[Text]" custT="1"/>
      <dgm:spPr>
        <a:solidFill>
          <a:schemeClr val="accent4">
            <a:lumMod val="40000"/>
            <a:lumOff val="60000"/>
          </a:schemeClr>
        </a:solidFill>
      </dgm:spPr>
      <dgm:t>
        <a:bodyPr/>
        <a:lstStyle/>
        <a:p>
          <a:r>
            <a:rPr lang="cs-CZ" sz="2800" b="1" dirty="0" err="1">
              <a:solidFill>
                <a:schemeClr val="tx1"/>
              </a:solidFill>
            </a:rPr>
            <a:t>Secular</a:t>
          </a:r>
          <a:r>
            <a:rPr lang="cs-CZ" sz="2800" b="1" dirty="0">
              <a:solidFill>
                <a:schemeClr val="tx1"/>
              </a:solidFill>
            </a:rPr>
            <a:t> </a:t>
          </a:r>
          <a:r>
            <a:rPr lang="cs-CZ" sz="2800" b="1" dirty="0" err="1">
              <a:solidFill>
                <a:schemeClr val="tx1"/>
              </a:solidFill>
            </a:rPr>
            <a:t>Answers</a:t>
          </a:r>
          <a:endParaRPr lang="cs-CZ" sz="2800" b="1" dirty="0">
            <a:solidFill>
              <a:schemeClr val="tx1"/>
            </a:solidFill>
          </a:endParaRPr>
        </a:p>
      </dgm:t>
    </dgm:pt>
    <dgm:pt modelId="{69F51FA4-5C08-41D6-AFC0-268C798BA57F}" type="parTrans" cxnId="{137F6471-26BF-4CE5-82B0-A3833C14FBB2}">
      <dgm:prSet/>
      <dgm:spPr/>
      <dgm:t>
        <a:bodyPr/>
        <a:lstStyle/>
        <a:p>
          <a:endParaRPr lang="cs-CZ"/>
        </a:p>
      </dgm:t>
    </dgm:pt>
    <dgm:pt modelId="{1DA1AA90-51A5-41B3-BD44-5F6810A2AABB}" type="sibTrans" cxnId="{137F6471-26BF-4CE5-82B0-A3833C14FBB2}">
      <dgm:prSet/>
      <dgm:spPr/>
      <dgm:t>
        <a:bodyPr/>
        <a:lstStyle/>
        <a:p>
          <a:endParaRPr lang="cs-CZ"/>
        </a:p>
      </dgm:t>
    </dgm:pt>
    <dgm:pt modelId="{6976E1A8-86C8-416A-B421-EF70CEAAD674}">
      <dgm:prSet/>
      <dgm:spPr>
        <a:solidFill>
          <a:srgbClr val="FFC000"/>
        </a:solidFill>
      </dgm:spPr>
      <dgm:t>
        <a:bodyPr/>
        <a:lstStyle/>
        <a:p>
          <a:r>
            <a:rPr lang="cs-CZ" b="1" dirty="0" err="1">
              <a:solidFill>
                <a:schemeClr val="tx1"/>
              </a:solidFill>
            </a:rPr>
            <a:t>The</a:t>
          </a:r>
          <a:r>
            <a:rPr lang="cs-CZ" b="1" dirty="0">
              <a:solidFill>
                <a:schemeClr val="tx1"/>
              </a:solidFill>
            </a:rPr>
            <a:t> </a:t>
          </a:r>
          <a:r>
            <a:rPr lang="cs-CZ" b="1" dirty="0" err="1">
              <a:solidFill>
                <a:schemeClr val="tx1"/>
              </a:solidFill>
            </a:rPr>
            <a:t>Divine</a:t>
          </a:r>
          <a:r>
            <a:rPr lang="cs-CZ" b="1" dirty="0">
              <a:solidFill>
                <a:schemeClr val="tx1"/>
              </a:solidFill>
            </a:rPr>
            <a:t> </a:t>
          </a:r>
          <a:r>
            <a:rPr lang="cs-CZ" b="1" dirty="0" err="1">
              <a:solidFill>
                <a:schemeClr val="tx1"/>
              </a:solidFill>
            </a:rPr>
            <a:t>Will</a:t>
          </a:r>
          <a:endParaRPr lang="cs-CZ" b="1" dirty="0">
            <a:solidFill>
              <a:schemeClr val="tx1"/>
            </a:solidFill>
          </a:endParaRPr>
        </a:p>
      </dgm:t>
    </dgm:pt>
    <dgm:pt modelId="{DBE7DE76-9EF6-4C14-8F5D-FAE0505ED7D1}" type="parTrans" cxnId="{3772DAE2-5439-493E-B315-F006C4B6C7D4}">
      <dgm:prSet/>
      <dgm:spPr/>
      <dgm:t>
        <a:bodyPr/>
        <a:lstStyle/>
        <a:p>
          <a:endParaRPr lang="cs-CZ"/>
        </a:p>
      </dgm:t>
    </dgm:pt>
    <dgm:pt modelId="{8037891F-521D-430B-8B12-B8031FF7AE43}" type="sibTrans" cxnId="{3772DAE2-5439-493E-B315-F006C4B6C7D4}">
      <dgm:prSet/>
      <dgm:spPr/>
      <dgm:t>
        <a:bodyPr/>
        <a:lstStyle/>
        <a:p>
          <a:endParaRPr lang="cs-CZ"/>
        </a:p>
      </dgm:t>
    </dgm:pt>
    <dgm:pt modelId="{4E8D0C51-E01E-47A7-B2E1-65AB5CED3A81}">
      <dgm:prSet/>
      <dgm:spPr>
        <a:solidFill>
          <a:srgbClr val="FFC000"/>
        </a:solidFill>
      </dgm:spPr>
      <dgm:t>
        <a:bodyPr/>
        <a:lstStyle/>
        <a:p>
          <a:r>
            <a:rPr lang="cs-CZ" b="1" dirty="0" err="1">
              <a:solidFill>
                <a:schemeClr val="tx1"/>
              </a:solidFill>
            </a:rPr>
            <a:t>The</a:t>
          </a:r>
          <a:r>
            <a:rPr lang="cs-CZ" b="1" dirty="0">
              <a:solidFill>
                <a:schemeClr val="tx1"/>
              </a:solidFill>
            </a:rPr>
            <a:t> </a:t>
          </a:r>
          <a:r>
            <a:rPr lang="cs-CZ" b="1" dirty="0" err="1">
              <a:solidFill>
                <a:schemeClr val="tx1"/>
              </a:solidFill>
            </a:rPr>
            <a:t>Divine</a:t>
          </a:r>
          <a:r>
            <a:rPr lang="cs-CZ" b="1" dirty="0">
              <a:solidFill>
                <a:schemeClr val="tx1"/>
              </a:solidFill>
            </a:rPr>
            <a:t> </a:t>
          </a:r>
          <a:r>
            <a:rPr lang="cs-CZ" b="1" dirty="0" err="1">
              <a:solidFill>
                <a:schemeClr val="tx1"/>
              </a:solidFill>
            </a:rPr>
            <a:t>Law</a:t>
          </a:r>
          <a:endParaRPr lang="cs-CZ" b="1" dirty="0">
            <a:solidFill>
              <a:schemeClr val="tx1"/>
            </a:solidFill>
          </a:endParaRPr>
        </a:p>
      </dgm:t>
    </dgm:pt>
    <dgm:pt modelId="{50FCA4B4-6E06-4C24-ACD4-E38E86997295}" type="parTrans" cxnId="{E9F335A2-9C3D-4421-A469-1AB386525911}">
      <dgm:prSet/>
      <dgm:spPr/>
      <dgm:t>
        <a:bodyPr/>
        <a:lstStyle/>
        <a:p>
          <a:endParaRPr lang="cs-CZ"/>
        </a:p>
      </dgm:t>
    </dgm:pt>
    <dgm:pt modelId="{042DEC32-D44A-4CEC-8333-92BF16B7C063}" type="sibTrans" cxnId="{E9F335A2-9C3D-4421-A469-1AB386525911}">
      <dgm:prSet/>
      <dgm:spPr/>
      <dgm:t>
        <a:bodyPr/>
        <a:lstStyle/>
        <a:p>
          <a:endParaRPr lang="cs-CZ"/>
        </a:p>
      </dgm:t>
    </dgm:pt>
    <dgm:pt modelId="{D66AD685-E5A0-40DE-AEF3-7ECE9792A4B2}">
      <dgm:prSet/>
      <dgm:spPr>
        <a:solidFill>
          <a:schemeClr val="accent1">
            <a:lumMod val="40000"/>
            <a:lumOff val="60000"/>
          </a:schemeClr>
        </a:solidFill>
      </dgm:spPr>
      <dgm:t>
        <a:bodyPr/>
        <a:lstStyle/>
        <a:p>
          <a:r>
            <a:rPr lang="cs-CZ" b="1" dirty="0" err="1">
              <a:solidFill>
                <a:schemeClr val="tx1"/>
              </a:solidFill>
            </a:rPr>
            <a:t>Universal</a:t>
          </a:r>
          <a:r>
            <a:rPr lang="cs-CZ" b="1" dirty="0">
              <a:solidFill>
                <a:schemeClr val="tx1"/>
              </a:solidFill>
            </a:rPr>
            <a:t> </a:t>
          </a:r>
          <a:r>
            <a:rPr lang="cs-CZ" b="1" dirty="0" err="1">
              <a:solidFill>
                <a:schemeClr val="tx1"/>
              </a:solidFill>
            </a:rPr>
            <a:t>Sources</a:t>
          </a:r>
          <a:endParaRPr lang="cs-CZ" b="1" dirty="0">
            <a:solidFill>
              <a:schemeClr val="tx1"/>
            </a:solidFill>
          </a:endParaRPr>
        </a:p>
      </dgm:t>
    </dgm:pt>
    <dgm:pt modelId="{08FAB007-3210-4CF8-A3D5-50490894B8AD}" type="parTrans" cxnId="{E221AFFB-A8BA-4392-A0CB-1085CCC81CB5}">
      <dgm:prSet/>
      <dgm:spPr/>
      <dgm:t>
        <a:bodyPr/>
        <a:lstStyle/>
        <a:p>
          <a:endParaRPr lang="cs-CZ"/>
        </a:p>
      </dgm:t>
    </dgm:pt>
    <dgm:pt modelId="{EB0181D1-13C8-48B0-8178-8DA3570DA5A4}" type="sibTrans" cxnId="{E221AFFB-A8BA-4392-A0CB-1085CCC81CB5}">
      <dgm:prSet/>
      <dgm:spPr/>
      <dgm:t>
        <a:bodyPr/>
        <a:lstStyle/>
        <a:p>
          <a:endParaRPr lang="cs-CZ"/>
        </a:p>
      </dgm:t>
    </dgm:pt>
    <dgm:pt modelId="{D9453705-85D5-4C9B-8525-06F06A4FB4C4}">
      <dgm:prSet/>
      <dgm:spPr>
        <a:solidFill>
          <a:schemeClr val="accent1">
            <a:lumMod val="40000"/>
            <a:lumOff val="60000"/>
          </a:schemeClr>
        </a:solidFill>
      </dgm:spPr>
      <dgm:t>
        <a:bodyPr/>
        <a:lstStyle/>
        <a:p>
          <a:r>
            <a:rPr lang="cs-CZ" b="1" dirty="0" err="1">
              <a:solidFill>
                <a:schemeClr val="tx1"/>
              </a:solidFill>
            </a:rPr>
            <a:t>Relativist</a:t>
          </a:r>
          <a:r>
            <a:rPr lang="cs-CZ" b="1" dirty="0">
              <a:solidFill>
                <a:schemeClr val="tx1"/>
              </a:solidFill>
            </a:rPr>
            <a:t> </a:t>
          </a:r>
          <a:r>
            <a:rPr lang="cs-CZ" b="1" dirty="0" err="1">
              <a:solidFill>
                <a:schemeClr val="tx1"/>
              </a:solidFill>
            </a:rPr>
            <a:t>Answers</a:t>
          </a:r>
          <a:endParaRPr lang="cs-CZ" b="1" dirty="0">
            <a:solidFill>
              <a:schemeClr val="tx1"/>
            </a:solidFill>
          </a:endParaRPr>
        </a:p>
      </dgm:t>
    </dgm:pt>
    <dgm:pt modelId="{EADE0D53-FEDF-416F-A9A1-43655DD1955A}" type="parTrans" cxnId="{861D2CA7-E9ED-47BB-8144-5544D7EB2E70}">
      <dgm:prSet/>
      <dgm:spPr/>
      <dgm:t>
        <a:bodyPr/>
        <a:lstStyle/>
        <a:p>
          <a:endParaRPr lang="cs-CZ"/>
        </a:p>
      </dgm:t>
    </dgm:pt>
    <dgm:pt modelId="{E5D974A8-15F6-4B50-BCD1-889FF62A1E47}" type="sibTrans" cxnId="{861D2CA7-E9ED-47BB-8144-5544D7EB2E70}">
      <dgm:prSet/>
      <dgm:spPr/>
      <dgm:t>
        <a:bodyPr/>
        <a:lstStyle/>
        <a:p>
          <a:endParaRPr lang="cs-CZ"/>
        </a:p>
      </dgm:t>
    </dgm:pt>
    <dgm:pt modelId="{0E03CC3B-771C-4E36-B8E5-1BA45FF04BA5}">
      <dgm:prSet custT="1"/>
      <dgm:spPr>
        <a:solidFill>
          <a:srgbClr val="FFC000"/>
        </a:solidFill>
      </dgm:spPr>
      <dgm:t>
        <a:bodyPr/>
        <a:lstStyle/>
        <a:p>
          <a:r>
            <a:rPr lang="cs-CZ" sz="2400" b="1" dirty="0" err="1">
              <a:solidFill>
                <a:schemeClr val="tx1"/>
              </a:solidFill>
            </a:rPr>
            <a:t>Natural</a:t>
          </a:r>
          <a:r>
            <a:rPr lang="cs-CZ" sz="2400" b="1" dirty="0">
              <a:solidFill>
                <a:schemeClr val="tx1"/>
              </a:solidFill>
            </a:rPr>
            <a:t> </a:t>
          </a:r>
          <a:r>
            <a:rPr lang="cs-CZ" sz="2400" b="1" dirty="0" err="1">
              <a:solidFill>
                <a:schemeClr val="tx1"/>
              </a:solidFill>
            </a:rPr>
            <a:t>Law</a:t>
          </a:r>
          <a:endParaRPr lang="cs-CZ" sz="2400" b="1" dirty="0">
            <a:solidFill>
              <a:schemeClr val="tx1"/>
            </a:solidFill>
          </a:endParaRPr>
        </a:p>
      </dgm:t>
    </dgm:pt>
    <dgm:pt modelId="{5D7C663A-0256-48DF-8F30-14A5EDA21587}" type="parTrans" cxnId="{1F52C470-165C-4889-A8B4-5F0750AB4171}">
      <dgm:prSet/>
      <dgm:spPr/>
      <dgm:t>
        <a:bodyPr/>
        <a:lstStyle/>
        <a:p>
          <a:endParaRPr lang="cs-CZ"/>
        </a:p>
      </dgm:t>
    </dgm:pt>
    <dgm:pt modelId="{A2F9BE5D-02A2-4A00-A5EF-017AAC0A3E0E}" type="sibTrans" cxnId="{1F52C470-165C-4889-A8B4-5F0750AB4171}">
      <dgm:prSet/>
      <dgm:spPr/>
      <dgm:t>
        <a:bodyPr/>
        <a:lstStyle/>
        <a:p>
          <a:endParaRPr lang="cs-CZ"/>
        </a:p>
      </dgm:t>
    </dgm:pt>
    <dgm:pt modelId="{0FB577A2-161B-45DC-B836-89719B7E49FE}">
      <dgm:prSet custT="1"/>
      <dgm:spPr>
        <a:solidFill>
          <a:srgbClr val="FFC000"/>
        </a:solidFill>
      </dgm:spPr>
      <dgm:t>
        <a:bodyPr/>
        <a:lstStyle/>
        <a:p>
          <a:r>
            <a:rPr lang="cs-CZ" sz="2400" b="1" dirty="0" err="1">
              <a:solidFill>
                <a:schemeClr val="tx1"/>
              </a:solidFill>
            </a:rPr>
            <a:t>Hypo</a:t>
          </a:r>
          <a:r>
            <a:rPr lang="cs-CZ" sz="2400" b="1" dirty="0">
              <a:solidFill>
                <a:schemeClr val="tx1"/>
              </a:solidFill>
            </a:rPr>
            <a:t>-</a:t>
          </a:r>
          <a:r>
            <a:rPr lang="cs-CZ" sz="2400" b="1" dirty="0" err="1">
              <a:solidFill>
                <a:schemeClr val="tx1"/>
              </a:solidFill>
            </a:rPr>
            <a:t>thetical</a:t>
          </a:r>
          <a:r>
            <a:rPr lang="cs-CZ" sz="2400" b="1" dirty="0">
              <a:solidFill>
                <a:schemeClr val="tx1"/>
              </a:solidFill>
            </a:rPr>
            <a:t> </a:t>
          </a:r>
          <a:r>
            <a:rPr lang="cs-CZ" sz="2400" b="1" dirty="0" err="1">
              <a:solidFill>
                <a:schemeClr val="tx1"/>
              </a:solidFill>
            </a:rPr>
            <a:t>Contract</a:t>
          </a:r>
          <a:endParaRPr lang="cs-CZ" sz="2400" b="1" dirty="0">
            <a:solidFill>
              <a:schemeClr val="tx1"/>
            </a:solidFill>
          </a:endParaRPr>
        </a:p>
      </dgm:t>
    </dgm:pt>
    <dgm:pt modelId="{C4D81015-41E3-43CF-892A-D6A344214E40}" type="parTrans" cxnId="{B885839A-FDA2-4E68-BA01-D43BC62914AB}">
      <dgm:prSet/>
      <dgm:spPr/>
      <dgm:t>
        <a:bodyPr/>
        <a:lstStyle/>
        <a:p>
          <a:endParaRPr lang="cs-CZ"/>
        </a:p>
      </dgm:t>
    </dgm:pt>
    <dgm:pt modelId="{6B83E8A0-4B7F-4FCF-A48E-351B72CD37C7}" type="sibTrans" cxnId="{B885839A-FDA2-4E68-BA01-D43BC62914AB}">
      <dgm:prSet/>
      <dgm:spPr/>
      <dgm:t>
        <a:bodyPr/>
        <a:lstStyle/>
        <a:p>
          <a:endParaRPr lang="cs-CZ"/>
        </a:p>
      </dgm:t>
    </dgm:pt>
    <dgm:pt modelId="{3C2C040D-E08A-42C1-BADD-109AD4C14586}">
      <dgm:prSet custT="1"/>
      <dgm:spPr>
        <a:solidFill>
          <a:srgbClr val="FFC000"/>
        </a:solidFill>
      </dgm:spPr>
      <dgm:t>
        <a:bodyPr/>
        <a:lstStyle/>
        <a:p>
          <a:r>
            <a:rPr lang="cs-CZ" sz="2400" b="1" dirty="0" err="1">
              <a:solidFill>
                <a:schemeClr val="tx1"/>
              </a:solidFill>
            </a:rPr>
            <a:t>One</a:t>
          </a:r>
          <a:r>
            <a:rPr lang="cs-CZ" sz="2400" b="1" dirty="0">
              <a:solidFill>
                <a:schemeClr val="tx1"/>
              </a:solidFill>
            </a:rPr>
            <a:t>´s </a:t>
          </a:r>
          <a:r>
            <a:rPr lang="cs-CZ" sz="2400" b="1" dirty="0" err="1">
              <a:solidFill>
                <a:schemeClr val="tx1"/>
              </a:solidFill>
            </a:rPr>
            <a:t>Culture</a:t>
          </a:r>
          <a:endParaRPr lang="cs-CZ" sz="2400" b="1" dirty="0">
            <a:solidFill>
              <a:schemeClr val="tx1"/>
            </a:solidFill>
          </a:endParaRPr>
        </a:p>
      </dgm:t>
    </dgm:pt>
    <dgm:pt modelId="{1720264F-AE65-456B-BD99-248E463F2A05}" type="parTrans" cxnId="{F1EF531C-2AB5-4BAC-AA40-73EE0ABC3204}">
      <dgm:prSet/>
      <dgm:spPr/>
      <dgm:t>
        <a:bodyPr/>
        <a:lstStyle/>
        <a:p>
          <a:endParaRPr lang="cs-CZ"/>
        </a:p>
      </dgm:t>
    </dgm:pt>
    <dgm:pt modelId="{D7DF5BB7-090B-4A96-9CFB-9335004210D2}" type="sibTrans" cxnId="{F1EF531C-2AB5-4BAC-AA40-73EE0ABC3204}">
      <dgm:prSet/>
      <dgm:spPr/>
      <dgm:t>
        <a:bodyPr/>
        <a:lstStyle/>
        <a:p>
          <a:endParaRPr lang="cs-CZ"/>
        </a:p>
      </dgm:t>
    </dgm:pt>
    <dgm:pt modelId="{F6B32CE2-BE46-483C-8B10-89038F9129EA}">
      <dgm:prSet custT="1"/>
      <dgm:spPr>
        <a:solidFill>
          <a:srgbClr val="FFC000"/>
        </a:solidFill>
      </dgm:spPr>
      <dgm:t>
        <a:bodyPr/>
        <a:lstStyle/>
        <a:p>
          <a:r>
            <a:rPr lang="cs-CZ" sz="2000" b="1" dirty="0" err="1">
              <a:solidFill>
                <a:schemeClr val="tx1"/>
              </a:solidFill>
            </a:rPr>
            <a:t>Actual</a:t>
          </a:r>
          <a:r>
            <a:rPr lang="cs-CZ" sz="2000" b="1" dirty="0">
              <a:solidFill>
                <a:schemeClr val="tx1"/>
              </a:solidFill>
            </a:rPr>
            <a:t> </a:t>
          </a:r>
          <a:r>
            <a:rPr lang="cs-CZ" sz="2000" b="1" dirty="0" err="1">
              <a:solidFill>
                <a:schemeClr val="tx1"/>
              </a:solidFill>
            </a:rPr>
            <a:t>Social</a:t>
          </a:r>
          <a:r>
            <a:rPr lang="cs-CZ" sz="2000" b="1" dirty="0">
              <a:solidFill>
                <a:schemeClr val="tx1"/>
              </a:solidFill>
            </a:rPr>
            <a:t> </a:t>
          </a:r>
          <a:r>
            <a:rPr lang="cs-CZ" sz="2000" b="1" dirty="0" err="1">
              <a:solidFill>
                <a:schemeClr val="tx1"/>
              </a:solidFill>
            </a:rPr>
            <a:t>Contract</a:t>
          </a:r>
          <a:endParaRPr lang="cs-CZ" sz="2000" b="1" dirty="0">
            <a:solidFill>
              <a:schemeClr val="tx1"/>
            </a:solidFill>
          </a:endParaRPr>
        </a:p>
      </dgm:t>
    </dgm:pt>
    <dgm:pt modelId="{9698DF24-337E-44FC-8789-3EC7136C1E2F}" type="parTrans" cxnId="{FBA984D6-4C7C-4D81-B8C2-C2A25151E14D}">
      <dgm:prSet/>
      <dgm:spPr/>
      <dgm:t>
        <a:bodyPr/>
        <a:lstStyle/>
        <a:p>
          <a:endParaRPr lang="cs-CZ"/>
        </a:p>
      </dgm:t>
    </dgm:pt>
    <dgm:pt modelId="{D5CCCF8D-7054-44B1-B043-3E5D9EFFA41C}" type="sibTrans" cxnId="{FBA984D6-4C7C-4D81-B8C2-C2A25151E14D}">
      <dgm:prSet/>
      <dgm:spPr/>
      <dgm:t>
        <a:bodyPr/>
        <a:lstStyle/>
        <a:p>
          <a:endParaRPr lang="cs-CZ"/>
        </a:p>
      </dgm:t>
    </dgm:pt>
    <dgm:pt modelId="{9CA593F6-02F3-4568-983D-91D037C524E0}">
      <dgm:prSet custT="1"/>
      <dgm:spPr>
        <a:solidFill>
          <a:srgbClr val="FFC000"/>
        </a:solidFill>
      </dgm:spPr>
      <dgm:t>
        <a:bodyPr/>
        <a:lstStyle/>
        <a:p>
          <a:r>
            <a:rPr lang="cs-CZ" sz="2000" b="1" dirty="0" err="1">
              <a:solidFill>
                <a:schemeClr val="tx1"/>
              </a:solidFill>
            </a:rPr>
            <a:t>One</a:t>
          </a:r>
          <a:r>
            <a:rPr lang="cs-CZ" sz="2000" b="1" dirty="0">
              <a:solidFill>
                <a:schemeClr val="tx1"/>
              </a:solidFill>
            </a:rPr>
            <a:t>´s </a:t>
          </a:r>
          <a:r>
            <a:rPr lang="cs-CZ" sz="2000" b="1" dirty="0" err="1">
              <a:solidFill>
                <a:schemeClr val="tx1"/>
              </a:solidFill>
            </a:rPr>
            <a:t>Personal</a:t>
          </a:r>
          <a:r>
            <a:rPr lang="cs-CZ" sz="2000" b="1" dirty="0">
              <a:solidFill>
                <a:schemeClr val="tx1"/>
              </a:solidFill>
            </a:rPr>
            <a:t> </a:t>
          </a:r>
          <a:r>
            <a:rPr lang="cs-CZ" sz="2000" b="1" dirty="0" err="1">
              <a:solidFill>
                <a:schemeClr val="tx1"/>
              </a:solidFill>
            </a:rPr>
            <a:t>Preferences</a:t>
          </a:r>
          <a:endParaRPr lang="cs-CZ" sz="2000" b="1" dirty="0">
            <a:solidFill>
              <a:schemeClr val="tx1"/>
            </a:solidFill>
          </a:endParaRPr>
        </a:p>
      </dgm:t>
    </dgm:pt>
    <dgm:pt modelId="{5BDF0781-05BC-4306-B865-030FDDD77EFC}" type="parTrans" cxnId="{E622AB0B-77E9-48E7-911B-DAA1721B46D3}">
      <dgm:prSet/>
      <dgm:spPr/>
      <dgm:t>
        <a:bodyPr/>
        <a:lstStyle/>
        <a:p>
          <a:endParaRPr lang="cs-CZ"/>
        </a:p>
      </dgm:t>
    </dgm:pt>
    <dgm:pt modelId="{BF2DC0E4-7A41-4D43-B862-98B67240FC55}" type="sibTrans" cxnId="{E622AB0B-77E9-48E7-911B-DAA1721B46D3}">
      <dgm:prSet/>
      <dgm:spPr/>
      <dgm:t>
        <a:bodyPr/>
        <a:lstStyle/>
        <a:p>
          <a:endParaRPr lang="cs-CZ"/>
        </a:p>
      </dgm:t>
    </dgm:pt>
    <dgm:pt modelId="{1D1A8EB7-B483-4E6A-A92D-539825560B16}" type="pres">
      <dgm:prSet presAssocID="{268204CF-98A5-4421-8D9A-5AD1D40AAE55}" presName="Name0" presStyleCnt="0">
        <dgm:presLayoutVars>
          <dgm:chPref val="1"/>
          <dgm:dir/>
          <dgm:animOne val="branch"/>
          <dgm:animLvl val="lvl"/>
          <dgm:resizeHandles/>
        </dgm:presLayoutVars>
      </dgm:prSet>
      <dgm:spPr/>
    </dgm:pt>
    <dgm:pt modelId="{01824372-0393-496E-8374-914F1D383CAC}" type="pres">
      <dgm:prSet presAssocID="{890DD7B5-3643-4697-AD7D-1A73F90B4524}" presName="vertOne" presStyleCnt="0"/>
      <dgm:spPr/>
    </dgm:pt>
    <dgm:pt modelId="{94B6A41E-BC94-488A-A68E-893F03C89DA2}" type="pres">
      <dgm:prSet presAssocID="{890DD7B5-3643-4697-AD7D-1A73F90B4524}" presName="txOne" presStyleLbl="node0" presStyleIdx="0" presStyleCnt="1" custScaleY="43077" custLinFactNeighborX="86" custLinFactNeighborY="22712">
        <dgm:presLayoutVars>
          <dgm:chPref val="3"/>
        </dgm:presLayoutVars>
      </dgm:prSet>
      <dgm:spPr/>
    </dgm:pt>
    <dgm:pt modelId="{83FED49D-8BDA-430A-B523-8CBD08E3276B}" type="pres">
      <dgm:prSet presAssocID="{890DD7B5-3643-4697-AD7D-1A73F90B4524}" presName="parTransOne" presStyleCnt="0"/>
      <dgm:spPr/>
    </dgm:pt>
    <dgm:pt modelId="{85428403-421D-4D37-BC5F-7B39528FDBB8}" type="pres">
      <dgm:prSet presAssocID="{890DD7B5-3643-4697-AD7D-1A73F90B4524}" presName="horzOne" presStyleCnt="0"/>
      <dgm:spPr/>
    </dgm:pt>
    <dgm:pt modelId="{31F42DA1-4A0C-4C73-ABE2-87D01AC1340A}" type="pres">
      <dgm:prSet presAssocID="{03FE9C2C-F9CA-4CE3-A8CB-4D1EDA472295}" presName="vertTwo" presStyleCnt="0"/>
      <dgm:spPr/>
    </dgm:pt>
    <dgm:pt modelId="{7516BD53-F541-4463-990C-1E54155D186D}" type="pres">
      <dgm:prSet presAssocID="{03FE9C2C-F9CA-4CE3-A8CB-4D1EDA472295}" presName="txTwo" presStyleLbl="node2" presStyleIdx="0" presStyleCnt="2" custScaleY="66062">
        <dgm:presLayoutVars>
          <dgm:chPref val="3"/>
        </dgm:presLayoutVars>
      </dgm:prSet>
      <dgm:spPr/>
    </dgm:pt>
    <dgm:pt modelId="{A3D31EA3-288F-4F32-8ED7-E29955D2B5FC}" type="pres">
      <dgm:prSet presAssocID="{03FE9C2C-F9CA-4CE3-A8CB-4D1EDA472295}" presName="parTransTwo" presStyleCnt="0"/>
      <dgm:spPr/>
    </dgm:pt>
    <dgm:pt modelId="{AA5F464D-C023-4F92-9F78-8F4EC6D762D4}" type="pres">
      <dgm:prSet presAssocID="{03FE9C2C-F9CA-4CE3-A8CB-4D1EDA472295}" presName="horzTwo" presStyleCnt="0"/>
      <dgm:spPr/>
    </dgm:pt>
    <dgm:pt modelId="{FCD36802-B509-4E0F-98A6-2A6DA36BF271}" type="pres">
      <dgm:prSet presAssocID="{6976E1A8-86C8-416A-B421-EF70CEAAD674}" presName="vertThree" presStyleCnt="0"/>
      <dgm:spPr/>
    </dgm:pt>
    <dgm:pt modelId="{A0A03307-8A9C-4651-8594-D74F368249E5}" type="pres">
      <dgm:prSet presAssocID="{6976E1A8-86C8-416A-B421-EF70CEAAD674}" presName="txThree" presStyleLbl="node3" presStyleIdx="0" presStyleCnt="4">
        <dgm:presLayoutVars>
          <dgm:chPref val="3"/>
        </dgm:presLayoutVars>
      </dgm:prSet>
      <dgm:spPr/>
    </dgm:pt>
    <dgm:pt modelId="{687FADC8-6979-4E8C-AF48-B4C3EA3BE550}" type="pres">
      <dgm:prSet presAssocID="{6976E1A8-86C8-416A-B421-EF70CEAAD674}" presName="horzThree" presStyleCnt="0"/>
      <dgm:spPr/>
    </dgm:pt>
    <dgm:pt modelId="{CBA8E778-910C-4142-97A0-BA47F15DB6DE}" type="pres">
      <dgm:prSet presAssocID="{8037891F-521D-430B-8B12-B8031FF7AE43}" presName="sibSpaceThree" presStyleCnt="0"/>
      <dgm:spPr/>
    </dgm:pt>
    <dgm:pt modelId="{87FB0007-CE00-4766-A225-67979F908C6C}" type="pres">
      <dgm:prSet presAssocID="{4E8D0C51-E01E-47A7-B2E1-65AB5CED3A81}" presName="vertThree" presStyleCnt="0"/>
      <dgm:spPr/>
    </dgm:pt>
    <dgm:pt modelId="{F11CB649-A562-40D1-BF0B-CB264FA30697}" type="pres">
      <dgm:prSet presAssocID="{4E8D0C51-E01E-47A7-B2E1-65AB5CED3A81}" presName="txThree" presStyleLbl="node3" presStyleIdx="1" presStyleCnt="4">
        <dgm:presLayoutVars>
          <dgm:chPref val="3"/>
        </dgm:presLayoutVars>
      </dgm:prSet>
      <dgm:spPr/>
    </dgm:pt>
    <dgm:pt modelId="{AF36396C-6816-4E46-B7C8-AFBD9A570A0D}" type="pres">
      <dgm:prSet presAssocID="{4E8D0C51-E01E-47A7-B2E1-65AB5CED3A81}" presName="horzThree" presStyleCnt="0"/>
      <dgm:spPr/>
    </dgm:pt>
    <dgm:pt modelId="{D8E77183-48A5-4D52-AD5F-C477DD4FFBDA}" type="pres">
      <dgm:prSet presAssocID="{7E091030-6D07-4B76-995D-A215FA0C2272}" presName="sibSpaceTwo" presStyleCnt="0"/>
      <dgm:spPr/>
    </dgm:pt>
    <dgm:pt modelId="{A4483DD3-D54B-409A-94FE-81FBF6DF9AB2}" type="pres">
      <dgm:prSet presAssocID="{19E2AAC9-416C-43BD-B37A-409ED60B84FF}" presName="vertTwo" presStyleCnt="0"/>
      <dgm:spPr/>
    </dgm:pt>
    <dgm:pt modelId="{793539F2-33E5-4D41-B13F-E61140AE8BF1}" type="pres">
      <dgm:prSet presAssocID="{19E2AAC9-416C-43BD-B37A-409ED60B84FF}" presName="txTwo" presStyleLbl="node2" presStyleIdx="1" presStyleCnt="2" custScaleY="68666">
        <dgm:presLayoutVars>
          <dgm:chPref val="3"/>
        </dgm:presLayoutVars>
      </dgm:prSet>
      <dgm:spPr/>
    </dgm:pt>
    <dgm:pt modelId="{93B021C2-6C41-42BA-9B04-6F38A4AE4F54}" type="pres">
      <dgm:prSet presAssocID="{19E2AAC9-416C-43BD-B37A-409ED60B84FF}" presName="parTransTwo" presStyleCnt="0"/>
      <dgm:spPr/>
    </dgm:pt>
    <dgm:pt modelId="{F2508ECD-1DE0-4E28-9F33-4F53013F4CC3}" type="pres">
      <dgm:prSet presAssocID="{19E2AAC9-416C-43BD-B37A-409ED60B84FF}" presName="horzTwo" presStyleCnt="0"/>
      <dgm:spPr/>
    </dgm:pt>
    <dgm:pt modelId="{0496CE3E-E57B-4551-8B46-067E0D59DD88}" type="pres">
      <dgm:prSet presAssocID="{D66AD685-E5A0-40DE-AEF3-7ECE9792A4B2}" presName="vertThree" presStyleCnt="0"/>
      <dgm:spPr/>
    </dgm:pt>
    <dgm:pt modelId="{96F8161B-B211-41C3-9CA7-C2C93A137A2E}" type="pres">
      <dgm:prSet presAssocID="{D66AD685-E5A0-40DE-AEF3-7ECE9792A4B2}" presName="txThree" presStyleLbl="node3" presStyleIdx="2" presStyleCnt="4" custScaleY="58156">
        <dgm:presLayoutVars>
          <dgm:chPref val="3"/>
        </dgm:presLayoutVars>
      </dgm:prSet>
      <dgm:spPr/>
    </dgm:pt>
    <dgm:pt modelId="{2A99BBB5-F075-4B05-A4C4-1D658D3ADAD3}" type="pres">
      <dgm:prSet presAssocID="{D66AD685-E5A0-40DE-AEF3-7ECE9792A4B2}" presName="parTransThree" presStyleCnt="0"/>
      <dgm:spPr/>
    </dgm:pt>
    <dgm:pt modelId="{D1ACB299-18B2-4749-BC1D-90333CD4F276}" type="pres">
      <dgm:prSet presAssocID="{D66AD685-E5A0-40DE-AEF3-7ECE9792A4B2}" presName="horzThree" presStyleCnt="0"/>
      <dgm:spPr/>
    </dgm:pt>
    <dgm:pt modelId="{F5A13031-7D78-4F56-B567-991C2B694BFC}" type="pres">
      <dgm:prSet presAssocID="{0E03CC3B-771C-4E36-B8E5-1BA45FF04BA5}" presName="vertFour" presStyleCnt="0">
        <dgm:presLayoutVars>
          <dgm:chPref val="3"/>
        </dgm:presLayoutVars>
      </dgm:prSet>
      <dgm:spPr/>
    </dgm:pt>
    <dgm:pt modelId="{E51316DA-9DA5-458E-B7DD-BA9D80A0E15F}" type="pres">
      <dgm:prSet presAssocID="{0E03CC3B-771C-4E36-B8E5-1BA45FF04BA5}" presName="txFour" presStyleLbl="node4" presStyleIdx="0" presStyleCnt="5" custScaleX="119322" custLinFactNeighborX="-12233" custLinFactNeighborY="-1718">
        <dgm:presLayoutVars>
          <dgm:chPref val="3"/>
        </dgm:presLayoutVars>
      </dgm:prSet>
      <dgm:spPr/>
    </dgm:pt>
    <dgm:pt modelId="{52734287-DBD2-405C-9766-73C011847D4B}" type="pres">
      <dgm:prSet presAssocID="{0E03CC3B-771C-4E36-B8E5-1BA45FF04BA5}" presName="horzFour" presStyleCnt="0"/>
      <dgm:spPr/>
    </dgm:pt>
    <dgm:pt modelId="{C7BDD1E5-CA6C-4742-B9A3-A5624DCAC75C}" type="pres">
      <dgm:prSet presAssocID="{A2F9BE5D-02A2-4A00-A5EF-017AAC0A3E0E}" presName="sibSpaceFour" presStyleCnt="0"/>
      <dgm:spPr/>
    </dgm:pt>
    <dgm:pt modelId="{413E3D3C-4A85-4B3D-9888-9D3327C6A837}" type="pres">
      <dgm:prSet presAssocID="{0FB577A2-161B-45DC-B836-89719B7E49FE}" presName="vertFour" presStyleCnt="0">
        <dgm:presLayoutVars>
          <dgm:chPref val="3"/>
        </dgm:presLayoutVars>
      </dgm:prSet>
      <dgm:spPr/>
    </dgm:pt>
    <dgm:pt modelId="{3E8B0F3D-A162-4DA9-9C25-572D9035C92B}" type="pres">
      <dgm:prSet presAssocID="{0FB577A2-161B-45DC-B836-89719B7E49FE}" presName="txFour" presStyleLbl="node4" presStyleIdx="1" presStyleCnt="5" custScaleX="126803" custLinFactNeighborX="-14902" custLinFactNeighborY="2354">
        <dgm:presLayoutVars>
          <dgm:chPref val="3"/>
        </dgm:presLayoutVars>
      </dgm:prSet>
      <dgm:spPr/>
    </dgm:pt>
    <dgm:pt modelId="{F089A76B-FE05-4E34-835C-C9DF3B33F6A5}" type="pres">
      <dgm:prSet presAssocID="{0FB577A2-161B-45DC-B836-89719B7E49FE}" presName="horzFour" presStyleCnt="0"/>
      <dgm:spPr/>
    </dgm:pt>
    <dgm:pt modelId="{A2569833-EE96-41D2-8D11-BE3486D24F6F}" type="pres">
      <dgm:prSet presAssocID="{EB0181D1-13C8-48B0-8178-8DA3570DA5A4}" presName="sibSpaceThree" presStyleCnt="0"/>
      <dgm:spPr/>
    </dgm:pt>
    <dgm:pt modelId="{BAA2F11F-1BF8-473D-B0A1-FBB88E9C5520}" type="pres">
      <dgm:prSet presAssocID="{D9453705-85D5-4C9B-8525-06F06A4FB4C4}" presName="vertThree" presStyleCnt="0"/>
      <dgm:spPr/>
    </dgm:pt>
    <dgm:pt modelId="{BA07C4C0-E43C-461F-B814-F0426DD2DF50}" type="pres">
      <dgm:prSet presAssocID="{D9453705-85D5-4C9B-8525-06F06A4FB4C4}" presName="txThree" presStyleLbl="node3" presStyleIdx="3" presStyleCnt="4" custScaleY="58156">
        <dgm:presLayoutVars>
          <dgm:chPref val="3"/>
        </dgm:presLayoutVars>
      </dgm:prSet>
      <dgm:spPr/>
    </dgm:pt>
    <dgm:pt modelId="{B91424F0-AC2C-4F1F-A717-DD4369A64787}" type="pres">
      <dgm:prSet presAssocID="{D9453705-85D5-4C9B-8525-06F06A4FB4C4}" presName="parTransThree" presStyleCnt="0"/>
      <dgm:spPr/>
    </dgm:pt>
    <dgm:pt modelId="{9824B055-56F3-41B9-B1C2-6E97AD92081C}" type="pres">
      <dgm:prSet presAssocID="{D9453705-85D5-4C9B-8525-06F06A4FB4C4}" presName="horzThree" presStyleCnt="0"/>
      <dgm:spPr/>
    </dgm:pt>
    <dgm:pt modelId="{D784964D-B285-4AB7-A06A-9C066BE253C9}" type="pres">
      <dgm:prSet presAssocID="{3C2C040D-E08A-42C1-BADD-109AD4C14586}" presName="vertFour" presStyleCnt="0">
        <dgm:presLayoutVars>
          <dgm:chPref val="3"/>
        </dgm:presLayoutVars>
      </dgm:prSet>
      <dgm:spPr/>
    </dgm:pt>
    <dgm:pt modelId="{BC2921C6-D312-4197-B6DA-A41A7DF778DF}" type="pres">
      <dgm:prSet presAssocID="{3C2C040D-E08A-42C1-BADD-109AD4C14586}" presName="txFour" presStyleLbl="node4" presStyleIdx="2" presStyleCnt="5" custScaleX="116494">
        <dgm:presLayoutVars>
          <dgm:chPref val="3"/>
        </dgm:presLayoutVars>
      </dgm:prSet>
      <dgm:spPr/>
    </dgm:pt>
    <dgm:pt modelId="{3CAD094D-BC9E-4238-9B20-9289500FA2AF}" type="pres">
      <dgm:prSet presAssocID="{3C2C040D-E08A-42C1-BADD-109AD4C14586}" presName="horzFour" presStyleCnt="0"/>
      <dgm:spPr/>
    </dgm:pt>
    <dgm:pt modelId="{10E1CB09-12BC-4E26-A861-F2944E1F2F1F}" type="pres">
      <dgm:prSet presAssocID="{D7DF5BB7-090B-4A96-9CFB-9335004210D2}" presName="sibSpaceFour" presStyleCnt="0"/>
      <dgm:spPr/>
    </dgm:pt>
    <dgm:pt modelId="{6C56307D-E6BA-42AB-970C-01F3281C9F57}" type="pres">
      <dgm:prSet presAssocID="{9CA593F6-02F3-4568-983D-91D037C524E0}" presName="vertFour" presStyleCnt="0">
        <dgm:presLayoutVars>
          <dgm:chPref val="3"/>
        </dgm:presLayoutVars>
      </dgm:prSet>
      <dgm:spPr/>
    </dgm:pt>
    <dgm:pt modelId="{164BF858-F048-4C3C-952F-83DF06918A28}" type="pres">
      <dgm:prSet presAssocID="{9CA593F6-02F3-4568-983D-91D037C524E0}" presName="txFour" presStyleLbl="node4" presStyleIdx="3" presStyleCnt="5" custScaleX="152697">
        <dgm:presLayoutVars>
          <dgm:chPref val="3"/>
        </dgm:presLayoutVars>
      </dgm:prSet>
      <dgm:spPr/>
    </dgm:pt>
    <dgm:pt modelId="{A44E0EFC-1491-46BF-8731-B563876367FC}" type="pres">
      <dgm:prSet presAssocID="{9CA593F6-02F3-4568-983D-91D037C524E0}" presName="horzFour" presStyleCnt="0"/>
      <dgm:spPr/>
    </dgm:pt>
    <dgm:pt modelId="{CCAD6CE3-45FB-445C-AB0E-3D123292B8A9}" type="pres">
      <dgm:prSet presAssocID="{BF2DC0E4-7A41-4D43-B862-98B67240FC55}" presName="sibSpaceFour" presStyleCnt="0"/>
      <dgm:spPr/>
    </dgm:pt>
    <dgm:pt modelId="{06DC3957-18AA-48E6-A307-59A81B0B17F1}" type="pres">
      <dgm:prSet presAssocID="{F6B32CE2-BE46-483C-8B10-89038F9129EA}" presName="vertFour" presStyleCnt="0">
        <dgm:presLayoutVars>
          <dgm:chPref val="3"/>
        </dgm:presLayoutVars>
      </dgm:prSet>
      <dgm:spPr/>
    </dgm:pt>
    <dgm:pt modelId="{95FBD48F-7A0E-4C48-A59A-B05EA6CB235D}" type="pres">
      <dgm:prSet presAssocID="{F6B32CE2-BE46-483C-8B10-89038F9129EA}" presName="txFour" presStyleLbl="node4" presStyleIdx="4" presStyleCnt="5" custScaleX="122867">
        <dgm:presLayoutVars>
          <dgm:chPref val="3"/>
        </dgm:presLayoutVars>
      </dgm:prSet>
      <dgm:spPr/>
    </dgm:pt>
    <dgm:pt modelId="{159CAA42-A820-4FCD-BAE4-EE979A8E9395}" type="pres">
      <dgm:prSet presAssocID="{F6B32CE2-BE46-483C-8B10-89038F9129EA}" presName="horzFour" presStyleCnt="0"/>
      <dgm:spPr/>
    </dgm:pt>
  </dgm:ptLst>
  <dgm:cxnLst>
    <dgm:cxn modelId="{188A9205-8926-44BB-B6F9-6EE81053EF2C}" type="presOf" srcId="{6976E1A8-86C8-416A-B421-EF70CEAAD674}" destId="{A0A03307-8A9C-4651-8594-D74F368249E5}" srcOrd="0" destOrd="0" presId="urn:microsoft.com/office/officeart/2005/8/layout/hierarchy4"/>
    <dgm:cxn modelId="{E622AB0B-77E9-48E7-911B-DAA1721B46D3}" srcId="{D9453705-85D5-4C9B-8525-06F06A4FB4C4}" destId="{9CA593F6-02F3-4568-983D-91D037C524E0}" srcOrd="1" destOrd="0" parTransId="{5BDF0781-05BC-4306-B865-030FDDD77EFC}" sibTransId="{BF2DC0E4-7A41-4D43-B862-98B67240FC55}"/>
    <dgm:cxn modelId="{FFE9A718-4EA8-4437-8A23-4BB8A1FB9535}" type="presOf" srcId="{03FE9C2C-F9CA-4CE3-A8CB-4D1EDA472295}" destId="{7516BD53-F541-4463-990C-1E54155D186D}" srcOrd="0" destOrd="0" presId="urn:microsoft.com/office/officeart/2005/8/layout/hierarchy4"/>
    <dgm:cxn modelId="{F1EF531C-2AB5-4BAC-AA40-73EE0ABC3204}" srcId="{D9453705-85D5-4C9B-8525-06F06A4FB4C4}" destId="{3C2C040D-E08A-42C1-BADD-109AD4C14586}" srcOrd="0" destOrd="0" parTransId="{1720264F-AE65-456B-BD99-248E463F2A05}" sibTransId="{D7DF5BB7-090B-4A96-9CFB-9335004210D2}"/>
    <dgm:cxn modelId="{DC47423E-7453-4C68-8A74-AD5F0AA08A5A}" srcId="{268204CF-98A5-4421-8D9A-5AD1D40AAE55}" destId="{890DD7B5-3643-4697-AD7D-1A73F90B4524}" srcOrd="0" destOrd="0" parTransId="{D2773AA9-E8AE-497C-8174-63267E3C6B82}" sibTransId="{70F0FF29-3BEA-4F57-A13A-97EA98ABA759}"/>
    <dgm:cxn modelId="{1F52C470-165C-4889-A8B4-5F0750AB4171}" srcId="{D66AD685-E5A0-40DE-AEF3-7ECE9792A4B2}" destId="{0E03CC3B-771C-4E36-B8E5-1BA45FF04BA5}" srcOrd="0" destOrd="0" parTransId="{5D7C663A-0256-48DF-8F30-14A5EDA21587}" sibTransId="{A2F9BE5D-02A2-4A00-A5EF-017AAC0A3E0E}"/>
    <dgm:cxn modelId="{137F6471-26BF-4CE5-82B0-A3833C14FBB2}" srcId="{890DD7B5-3643-4697-AD7D-1A73F90B4524}" destId="{19E2AAC9-416C-43BD-B37A-409ED60B84FF}" srcOrd="1" destOrd="0" parTransId="{69F51FA4-5C08-41D6-AFC0-268C798BA57F}" sibTransId="{1DA1AA90-51A5-41B3-BD44-5F6810A2AABB}"/>
    <dgm:cxn modelId="{8E995058-1AEA-4EDA-9A3E-DC417F6AA5DD}" type="presOf" srcId="{890DD7B5-3643-4697-AD7D-1A73F90B4524}" destId="{94B6A41E-BC94-488A-A68E-893F03C89DA2}" srcOrd="0" destOrd="0" presId="urn:microsoft.com/office/officeart/2005/8/layout/hierarchy4"/>
    <dgm:cxn modelId="{7281EB88-46A9-4CD2-8666-02296FA9D895}" type="presOf" srcId="{3C2C040D-E08A-42C1-BADD-109AD4C14586}" destId="{BC2921C6-D312-4197-B6DA-A41A7DF778DF}" srcOrd="0" destOrd="0" presId="urn:microsoft.com/office/officeart/2005/8/layout/hierarchy4"/>
    <dgm:cxn modelId="{051EBA8B-2D40-4524-8C1A-09FA0C8C6A50}" type="presOf" srcId="{19E2AAC9-416C-43BD-B37A-409ED60B84FF}" destId="{793539F2-33E5-4D41-B13F-E61140AE8BF1}" srcOrd="0" destOrd="0" presId="urn:microsoft.com/office/officeart/2005/8/layout/hierarchy4"/>
    <dgm:cxn modelId="{742B2C98-CE2F-41CB-9474-1872F8ED098E}" type="presOf" srcId="{D66AD685-E5A0-40DE-AEF3-7ECE9792A4B2}" destId="{96F8161B-B211-41C3-9CA7-C2C93A137A2E}" srcOrd="0" destOrd="0" presId="urn:microsoft.com/office/officeart/2005/8/layout/hierarchy4"/>
    <dgm:cxn modelId="{A4C97099-DCF1-4C2C-9AC3-FC95901A751D}" type="presOf" srcId="{0FB577A2-161B-45DC-B836-89719B7E49FE}" destId="{3E8B0F3D-A162-4DA9-9C25-572D9035C92B}" srcOrd="0" destOrd="0" presId="urn:microsoft.com/office/officeart/2005/8/layout/hierarchy4"/>
    <dgm:cxn modelId="{B885839A-FDA2-4E68-BA01-D43BC62914AB}" srcId="{D66AD685-E5A0-40DE-AEF3-7ECE9792A4B2}" destId="{0FB577A2-161B-45DC-B836-89719B7E49FE}" srcOrd="1" destOrd="0" parTransId="{C4D81015-41E3-43CF-892A-D6A344214E40}" sibTransId="{6B83E8A0-4B7F-4FCF-A48E-351B72CD37C7}"/>
    <dgm:cxn modelId="{E9F335A2-9C3D-4421-A469-1AB386525911}" srcId="{03FE9C2C-F9CA-4CE3-A8CB-4D1EDA472295}" destId="{4E8D0C51-E01E-47A7-B2E1-65AB5CED3A81}" srcOrd="1" destOrd="0" parTransId="{50FCA4B4-6E06-4C24-ACD4-E38E86997295}" sibTransId="{042DEC32-D44A-4CEC-8333-92BF16B7C063}"/>
    <dgm:cxn modelId="{861D2CA7-E9ED-47BB-8144-5544D7EB2E70}" srcId="{19E2AAC9-416C-43BD-B37A-409ED60B84FF}" destId="{D9453705-85D5-4C9B-8525-06F06A4FB4C4}" srcOrd="1" destOrd="0" parTransId="{EADE0D53-FEDF-416F-A9A1-43655DD1955A}" sibTransId="{E5D974A8-15F6-4B50-BCD1-889FF62A1E47}"/>
    <dgm:cxn modelId="{E4A989C1-3E31-4033-9893-D698FB326E85}" type="presOf" srcId="{0E03CC3B-771C-4E36-B8E5-1BA45FF04BA5}" destId="{E51316DA-9DA5-458E-B7DD-BA9D80A0E15F}" srcOrd="0" destOrd="0" presId="urn:microsoft.com/office/officeart/2005/8/layout/hierarchy4"/>
    <dgm:cxn modelId="{335A14D0-3F45-42B5-884B-E48F9A5AFD90}" type="presOf" srcId="{9CA593F6-02F3-4568-983D-91D037C524E0}" destId="{164BF858-F048-4C3C-952F-83DF06918A28}" srcOrd="0" destOrd="0" presId="urn:microsoft.com/office/officeart/2005/8/layout/hierarchy4"/>
    <dgm:cxn modelId="{FBA984D6-4C7C-4D81-B8C2-C2A25151E14D}" srcId="{D9453705-85D5-4C9B-8525-06F06A4FB4C4}" destId="{F6B32CE2-BE46-483C-8B10-89038F9129EA}" srcOrd="2" destOrd="0" parTransId="{9698DF24-337E-44FC-8789-3EC7136C1E2F}" sibTransId="{D5CCCF8D-7054-44B1-B043-3E5D9EFFA41C}"/>
    <dgm:cxn modelId="{B8078BDB-056C-467A-A514-489395BF584A}" type="presOf" srcId="{F6B32CE2-BE46-483C-8B10-89038F9129EA}" destId="{95FBD48F-7A0E-4C48-A59A-B05EA6CB235D}" srcOrd="0" destOrd="0" presId="urn:microsoft.com/office/officeart/2005/8/layout/hierarchy4"/>
    <dgm:cxn modelId="{3772DAE2-5439-493E-B315-F006C4B6C7D4}" srcId="{03FE9C2C-F9CA-4CE3-A8CB-4D1EDA472295}" destId="{6976E1A8-86C8-416A-B421-EF70CEAAD674}" srcOrd="0" destOrd="0" parTransId="{DBE7DE76-9EF6-4C14-8F5D-FAE0505ED7D1}" sibTransId="{8037891F-521D-430B-8B12-B8031FF7AE43}"/>
    <dgm:cxn modelId="{C6080DE6-1F14-4AF7-8B24-3FBAD8057A2C}" type="presOf" srcId="{D9453705-85D5-4C9B-8525-06F06A4FB4C4}" destId="{BA07C4C0-E43C-461F-B814-F0426DD2DF50}" srcOrd="0" destOrd="0" presId="urn:microsoft.com/office/officeart/2005/8/layout/hierarchy4"/>
    <dgm:cxn modelId="{8E7A11ED-D66C-447C-9C14-D56C47D7E3BF}" srcId="{890DD7B5-3643-4697-AD7D-1A73F90B4524}" destId="{03FE9C2C-F9CA-4CE3-A8CB-4D1EDA472295}" srcOrd="0" destOrd="0" parTransId="{095D32A3-CACE-47D3-B72C-F7B590CB67AD}" sibTransId="{7E091030-6D07-4B76-995D-A215FA0C2272}"/>
    <dgm:cxn modelId="{E221AFFB-A8BA-4392-A0CB-1085CCC81CB5}" srcId="{19E2AAC9-416C-43BD-B37A-409ED60B84FF}" destId="{D66AD685-E5A0-40DE-AEF3-7ECE9792A4B2}" srcOrd="0" destOrd="0" parTransId="{08FAB007-3210-4CF8-A3D5-50490894B8AD}" sibTransId="{EB0181D1-13C8-48B0-8178-8DA3570DA5A4}"/>
    <dgm:cxn modelId="{D32762FC-AFD4-46F0-B168-6BA8F672735F}" type="presOf" srcId="{268204CF-98A5-4421-8D9A-5AD1D40AAE55}" destId="{1D1A8EB7-B483-4E6A-A92D-539825560B16}" srcOrd="0" destOrd="0" presId="urn:microsoft.com/office/officeart/2005/8/layout/hierarchy4"/>
    <dgm:cxn modelId="{9630D9FD-5B2B-44C5-9959-0F3FD7ED7114}" type="presOf" srcId="{4E8D0C51-E01E-47A7-B2E1-65AB5CED3A81}" destId="{F11CB649-A562-40D1-BF0B-CB264FA30697}" srcOrd="0" destOrd="0" presId="urn:microsoft.com/office/officeart/2005/8/layout/hierarchy4"/>
    <dgm:cxn modelId="{BB60C127-FB57-459F-91AE-BF4BFE87358C}" type="presParOf" srcId="{1D1A8EB7-B483-4E6A-A92D-539825560B16}" destId="{01824372-0393-496E-8374-914F1D383CAC}" srcOrd="0" destOrd="0" presId="urn:microsoft.com/office/officeart/2005/8/layout/hierarchy4"/>
    <dgm:cxn modelId="{16F96083-BDB5-499E-BC62-430DF6BDB21B}" type="presParOf" srcId="{01824372-0393-496E-8374-914F1D383CAC}" destId="{94B6A41E-BC94-488A-A68E-893F03C89DA2}" srcOrd="0" destOrd="0" presId="urn:microsoft.com/office/officeart/2005/8/layout/hierarchy4"/>
    <dgm:cxn modelId="{D91FFAC6-8512-46E0-A367-8FA10A4736E2}" type="presParOf" srcId="{01824372-0393-496E-8374-914F1D383CAC}" destId="{83FED49D-8BDA-430A-B523-8CBD08E3276B}" srcOrd="1" destOrd="0" presId="urn:microsoft.com/office/officeart/2005/8/layout/hierarchy4"/>
    <dgm:cxn modelId="{A5FF241D-F5A3-46CC-ABD7-5944ECA8434E}" type="presParOf" srcId="{01824372-0393-496E-8374-914F1D383CAC}" destId="{85428403-421D-4D37-BC5F-7B39528FDBB8}" srcOrd="2" destOrd="0" presId="urn:microsoft.com/office/officeart/2005/8/layout/hierarchy4"/>
    <dgm:cxn modelId="{692AEB5B-0701-4D8F-A07C-7ED851E6F3EF}" type="presParOf" srcId="{85428403-421D-4D37-BC5F-7B39528FDBB8}" destId="{31F42DA1-4A0C-4C73-ABE2-87D01AC1340A}" srcOrd="0" destOrd="0" presId="urn:microsoft.com/office/officeart/2005/8/layout/hierarchy4"/>
    <dgm:cxn modelId="{0C124615-EF1B-480C-9811-FA617DD02186}" type="presParOf" srcId="{31F42DA1-4A0C-4C73-ABE2-87D01AC1340A}" destId="{7516BD53-F541-4463-990C-1E54155D186D}" srcOrd="0" destOrd="0" presId="urn:microsoft.com/office/officeart/2005/8/layout/hierarchy4"/>
    <dgm:cxn modelId="{69921CE3-F420-479D-887A-21CFA12BA16B}" type="presParOf" srcId="{31F42DA1-4A0C-4C73-ABE2-87D01AC1340A}" destId="{A3D31EA3-288F-4F32-8ED7-E29955D2B5FC}" srcOrd="1" destOrd="0" presId="urn:microsoft.com/office/officeart/2005/8/layout/hierarchy4"/>
    <dgm:cxn modelId="{859B3FE0-139C-418A-BBCB-C5F4A8D0F04D}" type="presParOf" srcId="{31F42DA1-4A0C-4C73-ABE2-87D01AC1340A}" destId="{AA5F464D-C023-4F92-9F78-8F4EC6D762D4}" srcOrd="2" destOrd="0" presId="urn:microsoft.com/office/officeart/2005/8/layout/hierarchy4"/>
    <dgm:cxn modelId="{D1E36D7D-CB78-4B02-83F0-4714267C5AB6}" type="presParOf" srcId="{AA5F464D-C023-4F92-9F78-8F4EC6D762D4}" destId="{FCD36802-B509-4E0F-98A6-2A6DA36BF271}" srcOrd="0" destOrd="0" presId="urn:microsoft.com/office/officeart/2005/8/layout/hierarchy4"/>
    <dgm:cxn modelId="{17E571A2-001C-45F4-A2E0-66B34C509ED8}" type="presParOf" srcId="{FCD36802-B509-4E0F-98A6-2A6DA36BF271}" destId="{A0A03307-8A9C-4651-8594-D74F368249E5}" srcOrd="0" destOrd="0" presId="urn:microsoft.com/office/officeart/2005/8/layout/hierarchy4"/>
    <dgm:cxn modelId="{4DE34618-1EFB-49BB-A857-8B543A99D1E4}" type="presParOf" srcId="{FCD36802-B509-4E0F-98A6-2A6DA36BF271}" destId="{687FADC8-6979-4E8C-AF48-B4C3EA3BE550}" srcOrd="1" destOrd="0" presId="urn:microsoft.com/office/officeart/2005/8/layout/hierarchy4"/>
    <dgm:cxn modelId="{E6C62723-B863-4243-ADA0-F3C5066941B7}" type="presParOf" srcId="{AA5F464D-C023-4F92-9F78-8F4EC6D762D4}" destId="{CBA8E778-910C-4142-97A0-BA47F15DB6DE}" srcOrd="1" destOrd="0" presId="urn:microsoft.com/office/officeart/2005/8/layout/hierarchy4"/>
    <dgm:cxn modelId="{CDB35CE1-9D4D-4774-9BD1-EEB2528A3662}" type="presParOf" srcId="{AA5F464D-C023-4F92-9F78-8F4EC6D762D4}" destId="{87FB0007-CE00-4766-A225-67979F908C6C}" srcOrd="2" destOrd="0" presId="urn:microsoft.com/office/officeart/2005/8/layout/hierarchy4"/>
    <dgm:cxn modelId="{5CA09ED0-7EA1-433A-9372-C3BF52CECD52}" type="presParOf" srcId="{87FB0007-CE00-4766-A225-67979F908C6C}" destId="{F11CB649-A562-40D1-BF0B-CB264FA30697}" srcOrd="0" destOrd="0" presId="urn:microsoft.com/office/officeart/2005/8/layout/hierarchy4"/>
    <dgm:cxn modelId="{F3CC7C60-7FFC-4C99-AAFA-E9D8289B76D8}" type="presParOf" srcId="{87FB0007-CE00-4766-A225-67979F908C6C}" destId="{AF36396C-6816-4E46-B7C8-AFBD9A570A0D}" srcOrd="1" destOrd="0" presId="urn:microsoft.com/office/officeart/2005/8/layout/hierarchy4"/>
    <dgm:cxn modelId="{83632E34-12A8-4498-A386-792962442A52}" type="presParOf" srcId="{85428403-421D-4D37-BC5F-7B39528FDBB8}" destId="{D8E77183-48A5-4D52-AD5F-C477DD4FFBDA}" srcOrd="1" destOrd="0" presId="urn:microsoft.com/office/officeart/2005/8/layout/hierarchy4"/>
    <dgm:cxn modelId="{A77AF3E9-94C8-4D5D-A7DD-FE97983E006B}" type="presParOf" srcId="{85428403-421D-4D37-BC5F-7B39528FDBB8}" destId="{A4483DD3-D54B-409A-94FE-81FBF6DF9AB2}" srcOrd="2" destOrd="0" presId="urn:microsoft.com/office/officeart/2005/8/layout/hierarchy4"/>
    <dgm:cxn modelId="{A1DAE7B5-9288-4BCF-A490-84462D453425}" type="presParOf" srcId="{A4483DD3-D54B-409A-94FE-81FBF6DF9AB2}" destId="{793539F2-33E5-4D41-B13F-E61140AE8BF1}" srcOrd="0" destOrd="0" presId="urn:microsoft.com/office/officeart/2005/8/layout/hierarchy4"/>
    <dgm:cxn modelId="{FAA8681F-774D-413A-8986-AD6E782F0127}" type="presParOf" srcId="{A4483DD3-D54B-409A-94FE-81FBF6DF9AB2}" destId="{93B021C2-6C41-42BA-9B04-6F38A4AE4F54}" srcOrd="1" destOrd="0" presId="urn:microsoft.com/office/officeart/2005/8/layout/hierarchy4"/>
    <dgm:cxn modelId="{7905BB4B-9B12-4EDA-9DCE-8CDBD8F70729}" type="presParOf" srcId="{A4483DD3-D54B-409A-94FE-81FBF6DF9AB2}" destId="{F2508ECD-1DE0-4E28-9F33-4F53013F4CC3}" srcOrd="2" destOrd="0" presId="urn:microsoft.com/office/officeart/2005/8/layout/hierarchy4"/>
    <dgm:cxn modelId="{FE393C4B-3258-44E8-BBE0-A8CF08DFF3C6}" type="presParOf" srcId="{F2508ECD-1DE0-4E28-9F33-4F53013F4CC3}" destId="{0496CE3E-E57B-4551-8B46-067E0D59DD88}" srcOrd="0" destOrd="0" presId="urn:microsoft.com/office/officeart/2005/8/layout/hierarchy4"/>
    <dgm:cxn modelId="{2A6F8680-FE72-4588-A421-C33F070FC58A}" type="presParOf" srcId="{0496CE3E-E57B-4551-8B46-067E0D59DD88}" destId="{96F8161B-B211-41C3-9CA7-C2C93A137A2E}" srcOrd="0" destOrd="0" presId="urn:microsoft.com/office/officeart/2005/8/layout/hierarchy4"/>
    <dgm:cxn modelId="{730BF143-9931-4F2C-94DF-9F1D3B46469E}" type="presParOf" srcId="{0496CE3E-E57B-4551-8B46-067E0D59DD88}" destId="{2A99BBB5-F075-4B05-A4C4-1D658D3ADAD3}" srcOrd="1" destOrd="0" presId="urn:microsoft.com/office/officeart/2005/8/layout/hierarchy4"/>
    <dgm:cxn modelId="{D99A5100-F49D-4A0B-AF0A-579A6C3433DA}" type="presParOf" srcId="{0496CE3E-E57B-4551-8B46-067E0D59DD88}" destId="{D1ACB299-18B2-4749-BC1D-90333CD4F276}" srcOrd="2" destOrd="0" presId="urn:microsoft.com/office/officeart/2005/8/layout/hierarchy4"/>
    <dgm:cxn modelId="{7299AD2D-AD0E-429B-AB39-E8CFF0868007}" type="presParOf" srcId="{D1ACB299-18B2-4749-BC1D-90333CD4F276}" destId="{F5A13031-7D78-4F56-B567-991C2B694BFC}" srcOrd="0" destOrd="0" presId="urn:microsoft.com/office/officeart/2005/8/layout/hierarchy4"/>
    <dgm:cxn modelId="{D8B92611-607A-4B9D-8B60-B04D29672B86}" type="presParOf" srcId="{F5A13031-7D78-4F56-B567-991C2B694BFC}" destId="{E51316DA-9DA5-458E-B7DD-BA9D80A0E15F}" srcOrd="0" destOrd="0" presId="urn:microsoft.com/office/officeart/2005/8/layout/hierarchy4"/>
    <dgm:cxn modelId="{47099487-68E8-4DB4-8BDD-59B4E1CD336E}" type="presParOf" srcId="{F5A13031-7D78-4F56-B567-991C2B694BFC}" destId="{52734287-DBD2-405C-9766-73C011847D4B}" srcOrd="1" destOrd="0" presId="urn:microsoft.com/office/officeart/2005/8/layout/hierarchy4"/>
    <dgm:cxn modelId="{87E38C27-7676-4253-B540-9FDD22D7213B}" type="presParOf" srcId="{D1ACB299-18B2-4749-BC1D-90333CD4F276}" destId="{C7BDD1E5-CA6C-4742-B9A3-A5624DCAC75C}" srcOrd="1" destOrd="0" presId="urn:microsoft.com/office/officeart/2005/8/layout/hierarchy4"/>
    <dgm:cxn modelId="{C5039795-B5B5-4028-A3E7-B2A950358EAC}" type="presParOf" srcId="{D1ACB299-18B2-4749-BC1D-90333CD4F276}" destId="{413E3D3C-4A85-4B3D-9888-9D3327C6A837}" srcOrd="2" destOrd="0" presId="urn:microsoft.com/office/officeart/2005/8/layout/hierarchy4"/>
    <dgm:cxn modelId="{C96EDD4D-7B81-47E2-8CAC-FA8121008AD3}" type="presParOf" srcId="{413E3D3C-4A85-4B3D-9888-9D3327C6A837}" destId="{3E8B0F3D-A162-4DA9-9C25-572D9035C92B}" srcOrd="0" destOrd="0" presId="urn:microsoft.com/office/officeart/2005/8/layout/hierarchy4"/>
    <dgm:cxn modelId="{4407CB7E-CE5D-471D-9A01-C25AD24506FE}" type="presParOf" srcId="{413E3D3C-4A85-4B3D-9888-9D3327C6A837}" destId="{F089A76B-FE05-4E34-835C-C9DF3B33F6A5}" srcOrd="1" destOrd="0" presId="urn:microsoft.com/office/officeart/2005/8/layout/hierarchy4"/>
    <dgm:cxn modelId="{8CCE3F4D-3444-421E-85C8-2770282CF503}" type="presParOf" srcId="{F2508ECD-1DE0-4E28-9F33-4F53013F4CC3}" destId="{A2569833-EE96-41D2-8D11-BE3486D24F6F}" srcOrd="1" destOrd="0" presId="urn:microsoft.com/office/officeart/2005/8/layout/hierarchy4"/>
    <dgm:cxn modelId="{D803461D-9078-4A0C-884A-D5E0EC3079F6}" type="presParOf" srcId="{F2508ECD-1DE0-4E28-9F33-4F53013F4CC3}" destId="{BAA2F11F-1BF8-473D-B0A1-FBB88E9C5520}" srcOrd="2" destOrd="0" presId="urn:microsoft.com/office/officeart/2005/8/layout/hierarchy4"/>
    <dgm:cxn modelId="{3C59962E-2553-4965-BEBB-B79FCD44EDC0}" type="presParOf" srcId="{BAA2F11F-1BF8-473D-B0A1-FBB88E9C5520}" destId="{BA07C4C0-E43C-461F-B814-F0426DD2DF50}" srcOrd="0" destOrd="0" presId="urn:microsoft.com/office/officeart/2005/8/layout/hierarchy4"/>
    <dgm:cxn modelId="{FB7276C0-4774-4BFD-B37A-C9814FB3B7F9}" type="presParOf" srcId="{BAA2F11F-1BF8-473D-B0A1-FBB88E9C5520}" destId="{B91424F0-AC2C-4F1F-A717-DD4369A64787}" srcOrd="1" destOrd="0" presId="urn:microsoft.com/office/officeart/2005/8/layout/hierarchy4"/>
    <dgm:cxn modelId="{598E9D88-E6FE-4171-A669-9D7BC824EFB5}" type="presParOf" srcId="{BAA2F11F-1BF8-473D-B0A1-FBB88E9C5520}" destId="{9824B055-56F3-41B9-B1C2-6E97AD92081C}" srcOrd="2" destOrd="0" presId="urn:microsoft.com/office/officeart/2005/8/layout/hierarchy4"/>
    <dgm:cxn modelId="{8DE66AAE-9639-4928-BDDC-0BBC5182494E}" type="presParOf" srcId="{9824B055-56F3-41B9-B1C2-6E97AD92081C}" destId="{D784964D-B285-4AB7-A06A-9C066BE253C9}" srcOrd="0" destOrd="0" presId="urn:microsoft.com/office/officeart/2005/8/layout/hierarchy4"/>
    <dgm:cxn modelId="{533E887E-759A-467C-8CD1-DD883C6FC727}" type="presParOf" srcId="{D784964D-B285-4AB7-A06A-9C066BE253C9}" destId="{BC2921C6-D312-4197-B6DA-A41A7DF778DF}" srcOrd="0" destOrd="0" presId="urn:microsoft.com/office/officeart/2005/8/layout/hierarchy4"/>
    <dgm:cxn modelId="{4CBCFB5B-B338-47DF-8039-27126388DA57}" type="presParOf" srcId="{D784964D-B285-4AB7-A06A-9C066BE253C9}" destId="{3CAD094D-BC9E-4238-9B20-9289500FA2AF}" srcOrd="1" destOrd="0" presId="urn:microsoft.com/office/officeart/2005/8/layout/hierarchy4"/>
    <dgm:cxn modelId="{9DBC0B30-6AE6-4A9B-891D-D79685143D96}" type="presParOf" srcId="{9824B055-56F3-41B9-B1C2-6E97AD92081C}" destId="{10E1CB09-12BC-4E26-A861-F2944E1F2F1F}" srcOrd="1" destOrd="0" presId="urn:microsoft.com/office/officeart/2005/8/layout/hierarchy4"/>
    <dgm:cxn modelId="{155203C4-4659-4B18-BFB3-AA16CDC400ED}" type="presParOf" srcId="{9824B055-56F3-41B9-B1C2-6E97AD92081C}" destId="{6C56307D-E6BA-42AB-970C-01F3281C9F57}" srcOrd="2" destOrd="0" presId="urn:microsoft.com/office/officeart/2005/8/layout/hierarchy4"/>
    <dgm:cxn modelId="{590349FC-1E42-4BF5-BCBB-F276AA5AA75E}" type="presParOf" srcId="{6C56307D-E6BA-42AB-970C-01F3281C9F57}" destId="{164BF858-F048-4C3C-952F-83DF06918A28}" srcOrd="0" destOrd="0" presId="urn:microsoft.com/office/officeart/2005/8/layout/hierarchy4"/>
    <dgm:cxn modelId="{D99EC01E-B648-4734-834F-4A89739333C6}" type="presParOf" srcId="{6C56307D-E6BA-42AB-970C-01F3281C9F57}" destId="{A44E0EFC-1491-46BF-8731-B563876367FC}" srcOrd="1" destOrd="0" presId="urn:microsoft.com/office/officeart/2005/8/layout/hierarchy4"/>
    <dgm:cxn modelId="{54078799-BE14-4B75-A992-7AFF3652F037}" type="presParOf" srcId="{9824B055-56F3-41B9-B1C2-6E97AD92081C}" destId="{CCAD6CE3-45FB-445C-AB0E-3D123292B8A9}" srcOrd="3" destOrd="0" presId="urn:microsoft.com/office/officeart/2005/8/layout/hierarchy4"/>
    <dgm:cxn modelId="{8F1D6E30-6B90-412D-A13A-93B798300D77}" type="presParOf" srcId="{9824B055-56F3-41B9-B1C2-6E97AD92081C}" destId="{06DC3957-18AA-48E6-A307-59A81B0B17F1}" srcOrd="4" destOrd="0" presId="urn:microsoft.com/office/officeart/2005/8/layout/hierarchy4"/>
    <dgm:cxn modelId="{445F5540-8827-42D0-B91D-143314C5EECC}" type="presParOf" srcId="{06DC3957-18AA-48E6-A307-59A81B0B17F1}" destId="{95FBD48F-7A0E-4C48-A59A-B05EA6CB235D}" srcOrd="0" destOrd="0" presId="urn:microsoft.com/office/officeart/2005/8/layout/hierarchy4"/>
    <dgm:cxn modelId="{65669431-5482-41C4-B7F6-4D41A3A3ECF4}" type="presParOf" srcId="{06DC3957-18AA-48E6-A307-59A81B0B17F1}" destId="{159CAA42-A820-4FCD-BAE4-EE979A8E939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8204CF-98A5-4421-8D9A-5AD1D40AAE55}"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cs-CZ"/>
        </a:p>
      </dgm:t>
    </dgm:pt>
    <dgm:pt modelId="{890DD7B5-3643-4697-AD7D-1A73F90B4524}">
      <dgm:prSet phldrT="[Text]" custT="1"/>
      <dgm:spPr>
        <a:solidFill>
          <a:srgbClr val="92D050"/>
        </a:solidFill>
      </dgm:spPr>
      <dgm:t>
        <a:bodyPr/>
        <a:lstStyle/>
        <a:p>
          <a:r>
            <a:rPr lang="cs-CZ" sz="2800" b="1" dirty="0" err="1">
              <a:solidFill>
                <a:schemeClr val="tx1"/>
              </a:solidFill>
            </a:rPr>
            <a:t>How</a:t>
          </a:r>
          <a:r>
            <a:rPr lang="cs-CZ" sz="2800" b="1" dirty="0">
              <a:solidFill>
                <a:schemeClr val="tx1"/>
              </a:solidFill>
            </a:rPr>
            <a:t> do </a:t>
          </a:r>
          <a:r>
            <a:rPr lang="cs-CZ" sz="2800" b="1" dirty="0" err="1">
              <a:solidFill>
                <a:schemeClr val="tx1"/>
              </a:solidFill>
            </a:rPr>
            <a:t>we</a:t>
          </a:r>
          <a:r>
            <a:rPr lang="cs-CZ" sz="2800" b="1" dirty="0">
              <a:solidFill>
                <a:schemeClr val="tx1"/>
              </a:solidFill>
            </a:rPr>
            <a:t> </a:t>
          </a:r>
          <a:r>
            <a:rPr lang="cs-CZ" sz="2800" b="1" dirty="0" err="1">
              <a:solidFill>
                <a:schemeClr val="tx1"/>
              </a:solidFill>
            </a:rPr>
            <a:t>know</a:t>
          </a:r>
          <a:r>
            <a:rPr lang="cs-CZ" sz="2800" b="1" dirty="0">
              <a:solidFill>
                <a:schemeClr val="tx1"/>
              </a:solidFill>
            </a:rPr>
            <a:t> </a:t>
          </a:r>
          <a:r>
            <a:rPr lang="cs-CZ" sz="2800" b="1" dirty="0" err="1">
              <a:solidFill>
                <a:schemeClr val="tx1"/>
              </a:solidFill>
            </a:rPr>
            <a:t>what</a:t>
          </a:r>
          <a:r>
            <a:rPr lang="cs-CZ" sz="2800" b="1" dirty="0">
              <a:solidFill>
                <a:schemeClr val="tx1"/>
              </a:solidFill>
            </a:rPr>
            <a:t> </a:t>
          </a:r>
          <a:r>
            <a:rPr lang="cs-CZ" sz="2800" b="1" dirty="0" err="1">
              <a:solidFill>
                <a:schemeClr val="tx1"/>
              </a:solidFill>
            </a:rPr>
            <a:t>is</a:t>
          </a:r>
          <a:r>
            <a:rPr lang="cs-CZ" sz="2800" b="1" dirty="0">
              <a:solidFill>
                <a:schemeClr val="tx1"/>
              </a:solidFill>
            </a:rPr>
            <a:t> </a:t>
          </a:r>
          <a:r>
            <a:rPr lang="cs-CZ" sz="2800" b="1" dirty="0" err="1">
              <a:solidFill>
                <a:schemeClr val="tx1"/>
              </a:solidFill>
            </a:rPr>
            <a:t>ethical</a:t>
          </a:r>
          <a:r>
            <a:rPr lang="cs-CZ" sz="2800" b="1" dirty="0">
              <a:solidFill>
                <a:schemeClr val="tx1"/>
              </a:solidFill>
            </a:rPr>
            <a:t>?</a:t>
          </a:r>
        </a:p>
      </dgm:t>
    </dgm:pt>
    <dgm:pt modelId="{D2773AA9-E8AE-497C-8174-63267E3C6B82}" type="parTrans" cxnId="{DC47423E-7453-4C68-8A74-AD5F0AA08A5A}">
      <dgm:prSet/>
      <dgm:spPr/>
      <dgm:t>
        <a:bodyPr/>
        <a:lstStyle/>
        <a:p>
          <a:endParaRPr lang="cs-CZ"/>
        </a:p>
      </dgm:t>
    </dgm:pt>
    <dgm:pt modelId="{70F0FF29-3BEA-4F57-A13A-97EA98ABA759}" type="sibTrans" cxnId="{DC47423E-7453-4C68-8A74-AD5F0AA08A5A}">
      <dgm:prSet/>
      <dgm:spPr/>
      <dgm:t>
        <a:bodyPr/>
        <a:lstStyle/>
        <a:p>
          <a:endParaRPr lang="cs-CZ"/>
        </a:p>
      </dgm:t>
    </dgm:pt>
    <dgm:pt modelId="{03FE9C2C-F9CA-4CE3-A8CB-4D1EDA472295}">
      <dgm:prSet phldrT="[Text]" custT="1"/>
      <dgm:spPr>
        <a:solidFill>
          <a:schemeClr val="accent4">
            <a:lumMod val="40000"/>
            <a:lumOff val="60000"/>
          </a:schemeClr>
        </a:solidFill>
      </dgm:spPr>
      <dgm:t>
        <a:bodyPr/>
        <a:lstStyle/>
        <a:p>
          <a:r>
            <a:rPr lang="cs-CZ" sz="2800" b="1" dirty="0" err="1">
              <a:solidFill>
                <a:schemeClr val="tx1"/>
              </a:solidFill>
            </a:rPr>
            <a:t>Religious</a:t>
          </a:r>
          <a:r>
            <a:rPr lang="cs-CZ" sz="2800" b="1" dirty="0">
              <a:solidFill>
                <a:schemeClr val="tx1"/>
              </a:solidFill>
            </a:rPr>
            <a:t> </a:t>
          </a:r>
          <a:r>
            <a:rPr lang="cs-CZ" sz="2800" b="1" dirty="0" err="1">
              <a:solidFill>
                <a:schemeClr val="tx1"/>
              </a:solidFill>
            </a:rPr>
            <a:t>Answers</a:t>
          </a:r>
          <a:endParaRPr lang="cs-CZ" sz="2800" b="1" dirty="0">
            <a:solidFill>
              <a:schemeClr val="tx1"/>
            </a:solidFill>
          </a:endParaRPr>
        </a:p>
      </dgm:t>
    </dgm:pt>
    <dgm:pt modelId="{095D32A3-CACE-47D3-B72C-F7B590CB67AD}" type="parTrans" cxnId="{8E7A11ED-D66C-447C-9C14-D56C47D7E3BF}">
      <dgm:prSet/>
      <dgm:spPr/>
      <dgm:t>
        <a:bodyPr/>
        <a:lstStyle/>
        <a:p>
          <a:endParaRPr lang="cs-CZ"/>
        </a:p>
      </dgm:t>
    </dgm:pt>
    <dgm:pt modelId="{7E091030-6D07-4B76-995D-A215FA0C2272}" type="sibTrans" cxnId="{8E7A11ED-D66C-447C-9C14-D56C47D7E3BF}">
      <dgm:prSet/>
      <dgm:spPr/>
      <dgm:t>
        <a:bodyPr/>
        <a:lstStyle/>
        <a:p>
          <a:endParaRPr lang="cs-CZ"/>
        </a:p>
      </dgm:t>
    </dgm:pt>
    <dgm:pt modelId="{19E2AAC9-416C-43BD-B37A-409ED60B84FF}">
      <dgm:prSet phldrT="[Text]" custT="1"/>
      <dgm:spPr>
        <a:solidFill>
          <a:schemeClr val="accent4">
            <a:lumMod val="40000"/>
            <a:lumOff val="60000"/>
          </a:schemeClr>
        </a:solidFill>
      </dgm:spPr>
      <dgm:t>
        <a:bodyPr/>
        <a:lstStyle/>
        <a:p>
          <a:r>
            <a:rPr lang="cs-CZ" sz="2800" b="1" dirty="0" err="1">
              <a:solidFill>
                <a:schemeClr val="tx1"/>
              </a:solidFill>
            </a:rPr>
            <a:t>Secular</a:t>
          </a:r>
          <a:r>
            <a:rPr lang="cs-CZ" sz="2800" b="1" dirty="0">
              <a:solidFill>
                <a:schemeClr val="tx1"/>
              </a:solidFill>
            </a:rPr>
            <a:t> </a:t>
          </a:r>
          <a:r>
            <a:rPr lang="cs-CZ" sz="2800" b="1" dirty="0" err="1">
              <a:solidFill>
                <a:schemeClr val="tx1"/>
              </a:solidFill>
            </a:rPr>
            <a:t>Answers</a:t>
          </a:r>
          <a:endParaRPr lang="cs-CZ" sz="2800" b="1" dirty="0">
            <a:solidFill>
              <a:schemeClr val="tx1"/>
            </a:solidFill>
          </a:endParaRPr>
        </a:p>
      </dgm:t>
    </dgm:pt>
    <dgm:pt modelId="{69F51FA4-5C08-41D6-AFC0-268C798BA57F}" type="parTrans" cxnId="{137F6471-26BF-4CE5-82B0-A3833C14FBB2}">
      <dgm:prSet/>
      <dgm:spPr/>
      <dgm:t>
        <a:bodyPr/>
        <a:lstStyle/>
        <a:p>
          <a:endParaRPr lang="cs-CZ"/>
        </a:p>
      </dgm:t>
    </dgm:pt>
    <dgm:pt modelId="{1DA1AA90-51A5-41B3-BD44-5F6810A2AABB}" type="sibTrans" cxnId="{137F6471-26BF-4CE5-82B0-A3833C14FBB2}">
      <dgm:prSet/>
      <dgm:spPr/>
      <dgm:t>
        <a:bodyPr/>
        <a:lstStyle/>
        <a:p>
          <a:endParaRPr lang="cs-CZ"/>
        </a:p>
      </dgm:t>
    </dgm:pt>
    <dgm:pt modelId="{6976E1A8-86C8-416A-B421-EF70CEAAD674}">
      <dgm:prSet custT="1"/>
      <dgm:spPr>
        <a:solidFill>
          <a:srgbClr val="FFC000"/>
        </a:solidFill>
      </dgm:spPr>
      <dgm:t>
        <a:bodyPr/>
        <a:lstStyle/>
        <a:p>
          <a:endParaRPr lang="cs-CZ" sz="2000" b="1" dirty="0">
            <a:solidFill>
              <a:schemeClr val="tx1"/>
            </a:solidFill>
          </a:endParaRPr>
        </a:p>
      </dgm:t>
    </dgm:pt>
    <dgm:pt modelId="{DBE7DE76-9EF6-4C14-8F5D-FAE0505ED7D1}" type="parTrans" cxnId="{3772DAE2-5439-493E-B315-F006C4B6C7D4}">
      <dgm:prSet/>
      <dgm:spPr/>
      <dgm:t>
        <a:bodyPr/>
        <a:lstStyle/>
        <a:p>
          <a:endParaRPr lang="cs-CZ"/>
        </a:p>
      </dgm:t>
    </dgm:pt>
    <dgm:pt modelId="{8037891F-521D-430B-8B12-B8031FF7AE43}" type="sibTrans" cxnId="{3772DAE2-5439-493E-B315-F006C4B6C7D4}">
      <dgm:prSet/>
      <dgm:spPr/>
      <dgm:t>
        <a:bodyPr/>
        <a:lstStyle/>
        <a:p>
          <a:endParaRPr lang="cs-CZ"/>
        </a:p>
      </dgm:t>
    </dgm:pt>
    <dgm:pt modelId="{4E8D0C51-E01E-47A7-B2E1-65AB5CED3A81}">
      <dgm:prSet custT="1"/>
      <dgm:spPr>
        <a:solidFill>
          <a:srgbClr val="FFC000"/>
        </a:solidFill>
      </dgm:spPr>
      <dgm:t>
        <a:bodyPr/>
        <a:lstStyle/>
        <a:p>
          <a:endParaRPr lang="cs-CZ" sz="2000" b="1" dirty="0">
            <a:solidFill>
              <a:schemeClr val="tx1"/>
            </a:solidFill>
          </a:endParaRPr>
        </a:p>
      </dgm:t>
    </dgm:pt>
    <dgm:pt modelId="{50FCA4B4-6E06-4C24-ACD4-E38E86997295}" type="parTrans" cxnId="{E9F335A2-9C3D-4421-A469-1AB386525911}">
      <dgm:prSet/>
      <dgm:spPr/>
      <dgm:t>
        <a:bodyPr/>
        <a:lstStyle/>
        <a:p>
          <a:endParaRPr lang="cs-CZ"/>
        </a:p>
      </dgm:t>
    </dgm:pt>
    <dgm:pt modelId="{042DEC32-D44A-4CEC-8333-92BF16B7C063}" type="sibTrans" cxnId="{E9F335A2-9C3D-4421-A469-1AB386525911}">
      <dgm:prSet/>
      <dgm:spPr/>
      <dgm:t>
        <a:bodyPr/>
        <a:lstStyle/>
        <a:p>
          <a:endParaRPr lang="cs-CZ"/>
        </a:p>
      </dgm:t>
    </dgm:pt>
    <dgm:pt modelId="{0E03CC3B-771C-4E36-B8E5-1BA45FF04BA5}">
      <dgm:prSet custT="1"/>
      <dgm:spPr>
        <a:solidFill>
          <a:srgbClr val="FFC000"/>
        </a:solidFill>
      </dgm:spPr>
      <dgm:t>
        <a:bodyPr/>
        <a:lstStyle/>
        <a:p>
          <a:endParaRPr lang="cs-CZ" sz="2400" b="1" dirty="0">
            <a:solidFill>
              <a:schemeClr val="tx1"/>
            </a:solidFill>
          </a:endParaRPr>
        </a:p>
      </dgm:t>
    </dgm:pt>
    <dgm:pt modelId="{5D7C663A-0256-48DF-8F30-14A5EDA21587}" type="parTrans" cxnId="{1F52C470-165C-4889-A8B4-5F0750AB4171}">
      <dgm:prSet/>
      <dgm:spPr/>
      <dgm:t>
        <a:bodyPr/>
        <a:lstStyle/>
        <a:p>
          <a:endParaRPr lang="cs-CZ"/>
        </a:p>
      </dgm:t>
    </dgm:pt>
    <dgm:pt modelId="{A2F9BE5D-02A2-4A00-A5EF-017AAC0A3E0E}" type="sibTrans" cxnId="{1F52C470-165C-4889-A8B4-5F0750AB4171}">
      <dgm:prSet/>
      <dgm:spPr/>
      <dgm:t>
        <a:bodyPr/>
        <a:lstStyle/>
        <a:p>
          <a:endParaRPr lang="cs-CZ"/>
        </a:p>
      </dgm:t>
    </dgm:pt>
    <dgm:pt modelId="{3C2C040D-E08A-42C1-BADD-109AD4C14586}">
      <dgm:prSet custT="1"/>
      <dgm:spPr>
        <a:solidFill>
          <a:srgbClr val="FFC000"/>
        </a:solidFill>
      </dgm:spPr>
      <dgm:t>
        <a:bodyPr/>
        <a:lstStyle/>
        <a:p>
          <a:r>
            <a:rPr lang="cs-CZ" sz="2300" b="1" dirty="0" err="1">
              <a:solidFill>
                <a:schemeClr val="tx1"/>
              </a:solidFill>
            </a:rPr>
            <a:t>Experience</a:t>
          </a:r>
          <a:r>
            <a:rPr lang="cs-CZ" sz="2300" b="1" dirty="0">
              <a:solidFill>
                <a:schemeClr val="tx1"/>
              </a:solidFill>
            </a:rPr>
            <a:t> </a:t>
          </a:r>
          <a:r>
            <a:rPr lang="cs-CZ" sz="2300" b="1" dirty="0" err="1">
              <a:solidFill>
                <a:schemeClr val="tx1"/>
              </a:solidFill>
            </a:rPr>
            <a:t>and</a:t>
          </a:r>
          <a:r>
            <a:rPr lang="cs-CZ" sz="2300" b="1" dirty="0">
              <a:solidFill>
                <a:schemeClr val="tx1"/>
              </a:solidFill>
            </a:rPr>
            <a:t> </a:t>
          </a:r>
          <a:r>
            <a:rPr lang="cs-CZ" sz="2300" b="1" dirty="0" err="1">
              <a:solidFill>
                <a:schemeClr val="tx1"/>
              </a:solidFill>
            </a:rPr>
            <a:t>Observation</a:t>
          </a:r>
          <a:endParaRPr lang="cs-CZ" sz="2300" b="1" dirty="0">
            <a:solidFill>
              <a:schemeClr val="tx1"/>
            </a:solidFill>
          </a:endParaRPr>
        </a:p>
      </dgm:t>
    </dgm:pt>
    <dgm:pt modelId="{1720264F-AE65-456B-BD99-248E463F2A05}" type="parTrans" cxnId="{F1EF531C-2AB5-4BAC-AA40-73EE0ABC3204}">
      <dgm:prSet/>
      <dgm:spPr/>
      <dgm:t>
        <a:bodyPr/>
        <a:lstStyle/>
        <a:p>
          <a:endParaRPr lang="cs-CZ"/>
        </a:p>
      </dgm:t>
    </dgm:pt>
    <dgm:pt modelId="{D7DF5BB7-090B-4A96-9CFB-9335004210D2}" type="sibTrans" cxnId="{F1EF531C-2AB5-4BAC-AA40-73EE0ABC3204}">
      <dgm:prSet/>
      <dgm:spPr/>
      <dgm:t>
        <a:bodyPr/>
        <a:lstStyle/>
        <a:p>
          <a:endParaRPr lang="cs-CZ"/>
        </a:p>
      </dgm:t>
    </dgm:pt>
    <dgm:pt modelId="{19BA42F3-D5DA-42E8-A444-7A02ED6D6F44}">
      <dgm:prSet custT="1"/>
      <dgm:spPr>
        <a:solidFill>
          <a:srgbClr val="FFC000"/>
        </a:solidFill>
      </dgm:spPr>
      <dgm:t>
        <a:bodyPr/>
        <a:lstStyle/>
        <a:p>
          <a:endParaRPr lang="cs-CZ" sz="2000" b="1" dirty="0">
            <a:solidFill>
              <a:schemeClr val="tx1"/>
            </a:solidFill>
          </a:endParaRPr>
        </a:p>
      </dgm:t>
    </dgm:pt>
    <dgm:pt modelId="{B2B00431-C55E-4DA9-A6BA-AAF5CBF021A1}" type="parTrans" cxnId="{94BF2ECC-A9D2-484E-82B2-C90C75A149FB}">
      <dgm:prSet/>
      <dgm:spPr/>
      <dgm:t>
        <a:bodyPr/>
        <a:lstStyle/>
        <a:p>
          <a:endParaRPr lang="cs-CZ"/>
        </a:p>
      </dgm:t>
    </dgm:pt>
    <dgm:pt modelId="{064D94A9-7312-4EE9-86F8-54793F27717E}" type="sibTrans" cxnId="{94BF2ECC-A9D2-484E-82B2-C90C75A149FB}">
      <dgm:prSet/>
      <dgm:spPr/>
      <dgm:t>
        <a:bodyPr/>
        <a:lstStyle/>
        <a:p>
          <a:endParaRPr lang="cs-CZ"/>
        </a:p>
      </dgm:t>
    </dgm:pt>
    <dgm:pt modelId="{F38F9A44-B9B0-41DF-83C6-F28FA56DD210}">
      <dgm:prSet custT="1"/>
      <dgm:spPr>
        <a:solidFill>
          <a:srgbClr val="FFC000"/>
        </a:solidFill>
      </dgm:spPr>
      <dgm:t>
        <a:bodyPr/>
        <a:lstStyle/>
        <a:p>
          <a:r>
            <a:rPr lang="cs-CZ" sz="2200" b="1" dirty="0" err="1">
              <a:solidFill>
                <a:schemeClr val="tx1"/>
              </a:solidFill>
            </a:rPr>
            <a:t>Intuition</a:t>
          </a:r>
          <a:endParaRPr lang="cs-CZ" sz="2200" b="1" dirty="0">
            <a:solidFill>
              <a:schemeClr val="tx1"/>
            </a:solidFill>
          </a:endParaRPr>
        </a:p>
      </dgm:t>
    </dgm:pt>
    <dgm:pt modelId="{B29FED6D-B729-4FB9-AE3A-4C835F783AA8}" type="parTrans" cxnId="{3A3B6755-30F9-463B-A39D-0534A76480B4}">
      <dgm:prSet/>
      <dgm:spPr/>
      <dgm:t>
        <a:bodyPr/>
        <a:lstStyle/>
        <a:p>
          <a:endParaRPr lang="cs-CZ"/>
        </a:p>
      </dgm:t>
    </dgm:pt>
    <dgm:pt modelId="{BA8A6632-8D78-436E-A7D4-7AD9867AB7C8}" type="sibTrans" cxnId="{3A3B6755-30F9-463B-A39D-0534A76480B4}">
      <dgm:prSet/>
      <dgm:spPr/>
      <dgm:t>
        <a:bodyPr/>
        <a:lstStyle/>
        <a:p>
          <a:endParaRPr lang="cs-CZ"/>
        </a:p>
      </dgm:t>
    </dgm:pt>
    <dgm:pt modelId="{00DCFBDF-5B74-4CB2-A76F-E69E73D75686}">
      <dgm:prSet custT="1"/>
      <dgm:spPr>
        <a:solidFill>
          <a:srgbClr val="FFC000"/>
        </a:solidFill>
      </dgm:spPr>
      <dgm:t>
        <a:bodyPr/>
        <a:lstStyle/>
        <a:p>
          <a:r>
            <a:rPr lang="cs-CZ" sz="2100" b="1" dirty="0" err="1">
              <a:solidFill>
                <a:schemeClr val="tx1"/>
              </a:solidFill>
            </a:rPr>
            <a:t>Social</a:t>
          </a:r>
          <a:r>
            <a:rPr lang="cs-CZ" sz="2100" b="1" dirty="0">
              <a:solidFill>
                <a:schemeClr val="tx1"/>
              </a:solidFill>
            </a:rPr>
            <a:t> </a:t>
          </a:r>
          <a:r>
            <a:rPr lang="cs-CZ" sz="2100" b="1" dirty="0" err="1">
              <a:solidFill>
                <a:schemeClr val="tx1"/>
              </a:solidFill>
            </a:rPr>
            <a:t>Agreement</a:t>
          </a:r>
          <a:r>
            <a:rPr lang="cs-CZ" sz="2100" b="1" dirty="0">
              <a:solidFill>
                <a:schemeClr val="tx1"/>
              </a:solidFill>
            </a:rPr>
            <a:t> </a:t>
          </a:r>
          <a:r>
            <a:rPr lang="cs-CZ" sz="2100" b="1" dirty="0" err="1">
              <a:solidFill>
                <a:schemeClr val="tx1"/>
              </a:solidFill>
            </a:rPr>
            <a:t>or</a:t>
          </a:r>
          <a:r>
            <a:rPr lang="cs-CZ" sz="2100" b="1" dirty="0">
              <a:solidFill>
                <a:schemeClr val="tx1"/>
              </a:solidFill>
            </a:rPr>
            <a:t> </a:t>
          </a:r>
          <a:r>
            <a:rPr lang="cs-CZ" sz="2100" b="1" dirty="0" err="1">
              <a:solidFill>
                <a:schemeClr val="tx1"/>
              </a:solidFill>
            </a:rPr>
            <a:t>Contract</a:t>
          </a:r>
          <a:endParaRPr lang="cs-CZ" sz="2100" b="1" dirty="0">
            <a:solidFill>
              <a:schemeClr val="tx1"/>
            </a:solidFill>
          </a:endParaRPr>
        </a:p>
      </dgm:t>
    </dgm:pt>
    <dgm:pt modelId="{4ECA0E62-F7EA-4361-9B58-6960F9AEAA4E}" type="parTrans" cxnId="{570F9CC1-CFD5-4FA2-8A7C-91127B3F2CBA}">
      <dgm:prSet/>
      <dgm:spPr/>
      <dgm:t>
        <a:bodyPr/>
        <a:lstStyle/>
        <a:p>
          <a:endParaRPr lang="cs-CZ"/>
        </a:p>
      </dgm:t>
    </dgm:pt>
    <dgm:pt modelId="{BC53145D-FD33-49F2-962A-1C95DD9FC57F}" type="sibTrans" cxnId="{570F9CC1-CFD5-4FA2-8A7C-91127B3F2CBA}">
      <dgm:prSet/>
      <dgm:spPr/>
      <dgm:t>
        <a:bodyPr/>
        <a:lstStyle/>
        <a:p>
          <a:endParaRPr lang="cs-CZ"/>
        </a:p>
      </dgm:t>
    </dgm:pt>
    <dgm:pt modelId="{9027A410-E0C6-4425-9489-562E814819D1}">
      <dgm:prSet custT="1"/>
      <dgm:spPr>
        <a:solidFill>
          <a:srgbClr val="FFC000"/>
        </a:solidFill>
      </dgm:spPr>
      <dgm:t>
        <a:bodyPr/>
        <a:lstStyle/>
        <a:p>
          <a:endParaRPr lang="cs-CZ" sz="2000" b="1" dirty="0">
            <a:solidFill>
              <a:schemeClr val="tx1"/>
            </a:solidFill>
          </a:endParaRPr>
        </a:p>
      </dgm:t>
    </dgm:pt>
    <dgm:pt modelId="{D265DE68-9A41-410C-A968-C35F14271533}" type="sibTrans" cxnId="{28C7C994-C283-4D6B-B6BA-CBD6F398D199}">
      <dgm:prSet/>
      <dgm:spPr/>
      <dgm:t>
        <a:bodyPr/>
        <a:lstStyle/>
        <a:p>
          <a:endParaRPr lang="cs-CZ"/>
        </a:p>
      </dgm:t>
    </dgm:pt>
    <dgm:pt modelId="{1E1C4F71-8D27-4359-89DE-C3F6630E9E95}" type="parTrans" cxnId="{28C7C994-C283-4D6B-B6BA-CBD6F398D199}">
      <dgm:prSet/>
      <dgm:spPr/>
      <dgm:t>
        <a:bodyPr/>
        <a:lstStyle/>
        <a:p>
          <a:endParaRPr lang="cs-CZ"/>
        </a:p>
      </dgm:t>
    </dgm:pt>
    <dgm:pt modelId="{1D1A8EB7-B483-4E6A-A92D-539825560B16}" type="pres">
      <dgm:prSet presAssocID="{268204CF-98A5-4421-8D9A-5AD1D40AAE55}" presName="Name0" presStyleCnt="0">
        <dgm:presLayoutVars>
          <dgm:chPref val="1"/>
          <dgm:dir/>
          <dgm:animOne val="branch"/>
          <dgm:animLvl val="lvl"/>
          <dgm:resizeHandles/>
        </dgm:presLayoutVars>
      </dgm:prSet>
      <dgm:spPr/>
    </dgm:pt>
    <dgm:pt modelId="{01824372-0393-496E-8374-914F1D383CAC}" type="pres">
      <dgm:prSet presAssocID="{890DD7B5-3643-4697-AD7D-1A73F90B4524}" presName="vertOne" presStyleCnt="0"/>
      <dgm:spPr/>
    </dgm:pt>
    <dgm:pt modelId="{94B6A41E-BC94-488A-A68E-893F03C89DA2}" type="pres">
      <dgm:prSet presAssocID="{890DD7B5-3643-4697-AD7D-1A73F90B4524}" presName="txOne" presStyleLbl="node0" presStyleIdx="0" presStyleCnt="1" custScaleY="43077" custLinFactNeighborX="86" custLinFactNeighborY="22712">
        <dgm:presLayoutVars>
          <dgm:chPref val="3"/>
        </dgm:presLayoutVars>
      </dgm:prSet>
      <dgm:spPr/>
    </dgm:pt>
    <dgm:pt modelId="{83FED49D-8BDA-430A-B523-8CBD08E3276B}" type="pres">
      <dgm:prSet presAssocID="{890DD7B5-3643-4697-AD7D-1A73F90B4524}" presName="parTransOne" presStyleCnt="0"/>
      <dgm:spPr/>
    </dgm:pt>
    <dgm:pt modelId="{85428403-421D-4D37-BC5F-7B39528FDBB8}" type="pres">
      <dgm:prSet presAssocID="{890DD7B5-3643-4697-AD7D-1A73F90B4524}" presName="horzOne" presStyleCnt="0"/>
      <dgm:spPr/>
    </dgm:pt>
    <dgm:pt modelId="{31F42DA1-4A0C-4C73-ABE2-87D01AC1340A}" type="pres">
      <dgm:prSet presAssocID="{03FE9C2C-F9CA-4CE3-A8CB-4D1EDA472295}" presName="vertTwo" presStyleCnt="0"/>
      <dgm:spPr/>
    </dgm:pt>
    <dgm:pt modelId="{7516BD53-F541-4463-990C-1E54155D186D}" type="pres">
      <dgm:prSet presAssocID="{03FE9C2C-F9CA-4CE3-A8CB-4D1EDA472295}" presName="txTwo" presStyleLbl="node2" presStyleIdx="0" presStyleCnt="2" custScaleY="66062" custLinFactNeighborX="-440" custLinFactNeighborY="10048">
        <dgm:presLayoutVars>
          <dgm:chPref val="3"/>
        </dgm:presLayoutVars>
      </dgm:prSet>
      <dgm:spPr/>
    </dgm:pt>
    <dgm:pt modelId="{A3D31EA3-288F-4F32-8ED7-E29955D2B5FC}" type="pres">
      <dgm:prSet presAssocID="{03FE9C2C-F9CA-4CE3-A8CB-4D1EDA472295}" presName="parTransTwo" presStyleCnt="0"/>
      <dgm:spPr/>
    </dgm:pt>
    <dgm:pt modelId="{AA5F464D-C023-4F92-9F78-8F4EC6D762D4}" type="pres">
      <dgm:prSet presAssocID="{03FE9C2C-F9CA-4CE3-A8CB-4D1EDA472295}" presName="horzTwo" presStyleCnt="0"/>
      <dgm:spPr/>
    </dgm:pt>
    <dgm:pt modelId="{FCD36802-B509-4E0F-98A6-2A6DA36BF271}" type="pres">
      <dgm:prSet presAssocID="{6976E1A8-86C8-416A-B421-EF70CEAAD674}" presName="vertThree" presStyleCnt="0"/>
      <dgm:spPr/>
    </dgm:pt>
    <dgm:pt modelId="{A0A03307-8A9C-4651-8594-D74F368249E5}" type="pres">
      <dgm:prSet presAssocID="{6976E1A8-86C8-416A-B421-EF70CEAAD674}" presName="txThree" presStyleLbl="node3" presStyleIdx="0" presStyleCnt="8">
        <dgm:presLayoutVars>
          <dgm:chPref val="3"/>
        </dgm:presLayoutVars>
      </dgm:prSet>
      <dgm:spPr/>
    </dgm:pt>
    <dgm:pt modelId="{687FADC8-6979-4E8C-AF48-B4C3EA3BE550}" type="pres">
      <dgm:prSet presAssocID="{6976E1A8-86C8-416A-B421-EF70CEAAD674}" presName="horzThree" presStyleCnt="0"/>
      <dgm:spPr/>
    </dgm:pt>
    <dgm:pt modelId="{CBA8E778-910C-4142-97A0-BA47F15DB6DE}" type="pres">
      <dgm:prSet presAssocID="{8037891F-521D-430B-8B12-B8031FF7AE43}" presName="sibSpaceThree" presStyleCnt="0"/>
      <dgm:spPr/>
    </dgm:pt>
    <dgm:pt modelId="{87FB0007-CE00-4766-A225-67979F908C6C}" type="pres">
      <dgm:prSet presAssocID="{4E8D0C51-E01E-47A7-B2E1-65AB5CED3A81}" presName="vertThree" presStyleCnt="0"/>
      <dgm:spPr/>
    </dgm:pt>
    <dgm:pt modelId="{F11CB649-A562-40D1-BF0B-CB264FA30697}" type="pres">
      <dgm:prSet presAssocID="{4E8D0C51-E01E-47A7-B2E1-65AB5CED3A81}" presName="txThree" presStyleLbl="node3" presStyleIdx="1" presStyleCnt="8">
        <dgm:presLayoutVars>
          <dgm:chPref val="3"/>
        </dgm:presLayoutVars>
      </dgm:prSet>
      <dgm:spPr/>
    </dgm:pt>
    <dgm:pt modelId="{AF36396C-6816-4E46-B7C8-AFBD9A570A0D}" type="pres">
      <dgm:prSet presAssocID="{4E8D0C51-E01E-47A7-B2E1-65AB5CED3A81}" presName="horzThree" presStyleCnt="0"/>
      <dgm:spPr/>
    </dgm:pt>
    <dgm:pt modelId="{6C7F5894-B990-4238-B406-139C5189EB3B}" type="pres">
      <dgm:prSet presAssocID="{042DEC32-D44A-4CEC-8333-92BF16B7C063}" presName="sibSpaceThree" presStyleCnt="0"/>
      <dgm:spPr/>
    </dgm:pt>
    <dgm:pt modelId="{012E164C-FD99-44F4-9098-C98F7E6A62ED}" type="pres">
      <dgm:prSet presAssocID="{19BA42F3-D5DA-42E8-A444-7A02ED6D6F44}" presName="vertThree" presStyleCnt="0"/>
      <dgm:spPr/>
    </dgm:pt>
    <dgm:pt modelId="{7C052A32-BD55-44C2-890C-6E12085823B9}" type="pres">
      <dgm:prSet presAssocID="{19BA42F3-D5DA-42E8-A444-7A02ED6D6F44}" presName="txThree" presStyleLbl="node3" presStyleIdx="2" presStyleCnt="8">
        <dgm:presLayoutVars>
          <dgm:chPref val="3"/>
        </dgm:presLayoutVars>
      </dgm:prSet>
      <dgm:spPr/>
    </dgm:pt>
    <dgm:pt modelId="{2507B688-7D46-493B-ABF2-6860B2C43E70}" type="pres">
      <dgm:prSet presAssocID="{19BA42F3-D5DA-42E8-A444-7A02ED6D6F44}" presName="horzThree" presStyleCnt="0"/>
      <dgm:spPr/>
    </dgm:pt>
    <dgm:pt modelId="{79484AD6-8258-4C41-9CE0-6380811B6AF7}" type="pres">
      <dgm:prSet presAssocID="{064D94A9-7312-4EE9-86F8-54793F27717E}" presName="sibSpaceThree" presStyleCnt="0"/>
      <dgm:spPr/>
    </dgm:pt>
    <dgm:pt modelId="{15946C47-952A-4E08-8FA1-CE170EE3BA9C}" type="pres">
      <dgm:prSet presAssocID="{9027A410-E0C6-4425-9489-562E814819D1}" presName="vertThree" presStyleCnt="0"/>
      <dgm:spPr/>
    </dgm:pt>
    <dgm:pt modelId="{2EF992AD-B642-4AB3-A5E2-BDB8021A87CF}" type="pres">
      <dgm:prSet presAssocID="{9027A410-E0C6-4425-9489-562E814819D1}" presName="txThree" presStyleLbl="node3" presStyleIdx="3" presStyleCnt="8" custScaleX="103396">
        <dgm:presLayoutVars>
          <dgm:chPref val="3"/>
        </dgm:presLayoutVars>
      </dgm:prSet>
      <dgm:spPr/>
    </dgm:pt>
    <dgm:pt modelId="{876AE378-FC49-4ACC-8819-0CAF391C0C4D}" type="pres">
      <dgm:prSet presAssocID="{9027A410-E0C6-4425-9489-562E814819D1}" presName="horzThree" presStyleCnt="0"/>
      <dgm:spPr/>
    </dgm:pt>
    <dgm:pt modelId="{D8E77183-48A5-4D52-AD5F-C477DD4FFBDA}" type="pres">
      <dgm:prSet presAssocID="{7E091030-6D07-4B76-995D-A215FA0C2272}" presName="sibSpaceTwo" presStyleCnt="0"/>
      <dgm:spPr/>
    </dgm:pt>
    <dgm:pt modelId="{A4483DD3-D54B-409A-94FE-81FBF6DF9AB2}" type="pres">
      <dgm:prSet presAssocID="{19E2AAC9-416C-43BD-B37A-409ED60B84FF}" presName="vertTwo" presStyleCnt="0"/>
      <dgm:spPr/>
    </dgm:pt>
    <dgm:pt modelId="{793539F2-33E5-4D41-B13F-E61140AE8BF1}" type="pres">
      <dgm:prSet presAssocID="{19E2AAC9-416C-43BD-B37A-409ED60B84FF}" presName="txTwo" presStyleLbl="node2" presStyleIdx="1" presStyleCnt="2" custScaleX="74148" custScaleY="68666" custLinFactNeighborX="-3139" custLinFactNeighborY="-22493">
        <dgm:presLayoutVars>
          <dgm:chPref val="3"/>
        </dgm:presLayoutVars>
      </dgm:prSet>
      <dgm:spPr/>
    </dgm:pt>
    <dgm:pt modelId="{93B021C2-6C41-42BA-9B04-6F38A4AE4F54}" type="pres">
      <dgm:prSet presAssocID="{19E2AAC9-416C-43BD-B37A-409ED60B84FF}" presName="parTransTwo" presStyleCnt="0"/>
      <dgm:spPr/>
    </dgm:pt>
    <dgm:pt modelId="{F2508ECD-1DE0-4E28-9F33-4F53013F4CC3}" type="pres">
      <dgm:prSet presAssocID="{19E2AAC9-416C-43BD-B37A-409ED60B84FF}" presName="horzTwo" presStyleCnt="0"/>
      <dgm:spPr/>
    </dgm:pt>
    <dgm:pt modelId="{40CC6532-A128-4FB7-9A54-0B1C9D9DE45F}" type="pres">
      <dgm:prSet presAssocID="{0E03CC3B-771C-4E36-B8E5-1BA45FF04BA5}" presName="vertThree" presStyleCnt="0"/>
      <dgm:spPr/>
    </dgm:pt>
    <dgm:pt modelId="{4A374790-94EA-4E31-A4A5-A85E45D986D3}" type="pres">
      <dgm:prSet presAssocID="{0E03CC3B-771C-4E36-B8E5-1BA45FF04BA5}" presName="txThree" presStyleLbl="node3" presStyleIdx="4" presStyleCnt="8" custScaleX="126716" custLinFactNeighborX="33662" custLinFactNeighborY="-17198">
        <dgm:presLayoutVars>
          <dgm:chPref val="3"/>
        </dgm:presLayoutVars>
      </dgm:prSet>
      <dgm:spPr/>
    </dgm:pt>
    <dgm:pt modelId="{3D123572-A651-4CE9-9E50-B3EE140240DD}" type="pres">
      <dgm:prSet presAssocID="{0E03CC3B-771C-4E36-B8E5-1BA45FF04BA5}" presName="horzThree" presStyleCnt="0"/>
      <dgm:spPr/>
    </dgm:pt>
    <dgm:pt modelId="{B7F0AEA4-8114-4B73-B864-345D49E82682}" type="pres">
      <dgm:prSet presAssocID="{A2F9BE5D-02A2-4A00-A5EF-017AAC0A3E0E}" presName="sibSpaceThree" presStyleCnt="0"/>
      <dgm:spPr/>
    </dgm:pt>
    <dgm:pt modelId="{AFAD0BF9-D44D-4644-9EDD-50BBE0781377}" type="pres">
      <dgm:prSet presAssocID="{3C2C040D-E08A-42C1-BADD-109AD4C14586}" presName="vertThree" presStyleCnt="0"/>
      <dgm:spPr/>
    </dgm:pt>
    <dgm:pt modelId="{1E0A784A-EEF7-46AE-8168-9013E553D026}" type="pres">
      <dgm:prSet presAssocID="{3C2C040D-E08A-42C1-BADD-109AD4C14586}" presName="txThree" presStyleLbl="node3" presStyleIdx="5" presStyleCnt="8" custScaleX="260830" custLinFactNeighborX="29155" custLinFactNeighborY="-17198">
        <dgm:presLayoutVars>
          <dgm:chPref val="3"/>
        </dgm:presLayoutVars>
      </dgm:prSet>
      <dgm:spPr/>
    </dgm:pt>
    <dgm:pt modelId="{FAC839F2-EC29-4100-92DF-3837E3A30B38}" type="pres">
      <dgm:prSet presAssocID="{3C2C040D-E08A-42C1-BADD-109AD4C14586}" presName="horzThree" presStyleCnt="0"/>
      <dgm:spPr/>
    </dgm:pt>
    <dgm:pt modelId="{003340A9-DF0D-40DD-828C-4518BE3384EB}" type="pres">
      <dgm:prSet presAssocID="{D7DF5BB7-090B-4A96-9CFB-9335004210D2}" presName="sibSpaceThree" presStyleCnt="0"/>
      <dgm:spPr/>
    </dgm:pt>
    <dgm:pt modelId="{3FC12964-CD66-4C65-9EC2-1C89B1804600}" type="pres">
      <dgm:prSet presAssocID="{F38F9A44-B9B0-41DF-83C6-F28FA56DD210}" presName="vertThree" presStyleCnt="0"/>
      <dgm:spPr/>
    </dgm:pt>
    <dgm:pt modelId="{BECB2203-C38A-4D09-80EB-DEBF19B4B2C7}" type="pres">
      <dgm:prSet presAssocID="{F38F9A44-B9B0-41DF-83C6-F28FA56DD210}" presName="txThree" presStyleLbl="node3" presStyleIdx="6" presStyleCnt="8" custScaleX="201068" custLinFactX="100000" custLinFactNeighborX="125467" custLinFactNeighborY="-17198">
        <dgm:presLayoutVars>
          <dgm:chPref val="3"/>
        </dgm:presLayoutVars>
      </dgm:prSet>
      <dgm:spPr/>
    </dgm:pt>
    <dgm:pt modelId="{85765883-5B0C-49DF-BC0E-9223B4E8E155}" type="pres">
      <dgm:prSet presAssocID="{F38F9A44-B9B0-41DF-83C6-F28FA56DD210}" presName="horzThree" presStyleCnt="0"/>
      <dgm:spPr/>
    </dgm:pt>
    <dgm:pt modelId="{20B60449-7696-47D9-97C6-4F8CE0F99537}" type="pres">
      <dgm:prSet presAssocID="{BA8A6632-8D78-436E-A7D4-7AD9867AB7C8}" presName="sibSpaceThree" presStyleCnt="0"/>
      <dgm:spPr/>
    </dgm:pt>
    <dgm:pt modelId="{D983918F-7A20-4709-9249-AE3F3CBB2919}" type="pres">
      <dgm:prSet presAssocID="{00DCFBDF-5B74-4CB2-A76F-E69E73D75686}" presName="vertThree" presStyleCnt="0"/>
      <dgm:spPr/>
    </dgm:pt>
    <dgm:pt modelId="{DA05DB06-678B-406D-AE54-F59CA663B2D6}" type="pres">
      <dgm:prSet presAssocID="{00DCFBDF-5B74-4CB2-A76F-E69E73D75686}" presName="txThree" presStyleLbl="node3" presStyleIdx="7" presStyleCnt="8" custScaleX="220045" custLinFactX="-86134" custLinFactNeighborX="-100000" custLinFactNeighborY="-17198">
        <dgm:presLayoutVars>
          <dgm:chPref val="3"/>
        </dgm:presLayoutVars>
      </dgm:prSet>
      <dgm:spPr/>
    </dgm:pt>
    <dgm:pt modelId="{C59AF27E-C035-4E0C-8C07-87935B4D256B}" type="pres">
      <dgm:prSet presAssocID="{00DCFBDF-5B74-4CB2-A76F-E69E73D75686}" presName="horzThree" presStyleCnt="0"/>
      <dgm:spPr/>
    </dgm:pt>
  </dgm:ptLst>
  <dgm:cxnLst>
    <dgm:cxn modelId="{F1EF531C-2AB5-4BAC-AA40-73EE0ABC3204}" srcId="{19E2AAC9-416C-43BD-B37A-409ED60B84FF}" destId="{3C2C040D-E08A-42C1-BADD-109AD4C14586}" srcOrd="1" destOrd="0" parTransId="{1720264F-AE65-456B-BD99-248E463F2A05}" sibTransId="{D7DF5BB7-090B-4A96-9CFB-9335004210D2}"/>
    <dgm:cxn modelId="{06210F37-7996-4ED0-9829-27C8223315BE}" type="presOf" srcId="{19E2AAC9-416C-43BD-B37A-409ED60B84FF}" destId="{793539F2-33E5-4D41-B13F-E61140AE8BF1}" srcOrd="0" destOrd="0" presId="urn:microsoft.com/office/officeart/2005/8/layout/hierarchy4"/>
    <dgm:cxn modelId="{8BD84B3A-2E5A-4ADE-B24B-FAB17DD8585E}" type="presOf" srcId="{268204CF-98A5-4421-8D9A-5AD1D40AAE55}" destId="{1D1A8EB7-B483-4E6A-A92D-539825560B16}" srcOrd="0" destOrd="0" presId="urn:microsoft.com/office/officeart/2005/8/layout/hierarchy4"/>
    <dgm:cxn modelId="{DC47423E-7453-4C68-8A74-AD5F0AA08A5A}" srcId="{268204CF-98A5-4421-8D9A-5AD1D40AAE55}" destId="{890DD7B5-3643-4697-AD7D-1A73F90B4524}" srcOrd="0" destOrd="0" parTransId="{D2773AA9-E8AE-497C-8174-63267E3C6B82}" sibTransId="{70F0FF29-3BEA-4F57-A13A-97EA98ABA759}"/>
    <dgm:cxn modelId="{81253C4B-34F6-49EE-B11E-7071CB306CA0}" type="presOf" srcId="{19BA42F3-D5DA-42E8-A444-7A02ED6D6F44}" destId="{7C052A32-BD55-44C2-890C-6E12085823B9}" srcOrd="0" destOrd="0" presId="urn:microsoft.com/office/officeart/2005/8/layout/hierarchy4"/>
    <dgm:cxn modelId="{BEF8F66F-279A-4981-95CE-47096C12EBE7}" type="presOf" srcId="{3C2C040D-E08A-42C1-BADD-109AD4C14586}" destId="{1E0A784A-EEF7-46AE-8168-9013E553D026}" srcOrd="0" destOrd="0" presId="urn:microsoft.com/office/officeart/2005/8/layout/hierarchy4"/>
    <dgm:cxn modelId="{1F52C470-165C-4889-A8B4-5F0750AB4171}" srcId="{19E2AAC9-416C-43BD-B37A-409ED60B84FF}" destId="{0E03CC3B-771C-4E36-B8E5-1BA45FF04BA5}" srcOrd="0" destOrd="0" parTransId="{5D7C663A-0256-48DF-8F30-14A5EDA21587}" sibTransId="{A2F9BE5D-02A2-4A00-A5EF-017AAC0A3E0E}"/>
    <dgm:cxn modelId="{137F6471-26BF-4CE5-82B0-A3833C14FBB2}" srcId="{890DD7B5-3643-4697-AD7D-1A73F90B4524}" destId="{19E2AAC9-416C-43BD-B37A-409ED60B84FF}" srcOrd="1" destOrd="0" parTransId="{69F51FA4-5C08-41D6-AFC0-268C798BA57F}" sibTransId="{1DA1AA90-51A5-41B3-BD44-5F6810A2AABB}"/>
    <dgm:cxn modelId="{3A3B6755-30F9-463B-A39D-0534A76480B4}" srcId="{19E2AAC9-416C-43BD-B37A-409ED60B84FF}" destId="{F38F9A44-B9B0-41DF-83C6-F28FA56DD210}" srcOrd="2" destOrd="0" parTransId="{B29FED6D-B729-4FB9-AE3A-4C835F783AA8}" sibTransId="{BA8A6632-8D78-436E-A7D4-7AD9867AB7C8}"/>
    <dgm:cxn modelId="{B166928C-F7B5-47A5-BD79-9DFB6B0B9242}" type="presOf" srcId="{6976E1A8-86C8-416A-B421-EF70CEAAD674}" destId="{A0A03307-8A9C-4651-8594-D74F368249E5}" srcOrd="0" destOrd="0" presId="urn:microsoft.com/office/officeart/2005/8/layout/hierarchy4"/>
    <dgm:cxn modelId="{28C7C994-C283-4D6B-B6BA-CBD6F398D199}" srcId="{03FE9C2C-F9CA-4CE3-A8CB-4D1EDA472295}" destId="{9027A410-E0C6-4425-9489-562E814819D1}" srcOrd="3" destOrd="0" parTransId="{1E1C4F71-8D27-4359-89DE-C3F6630E9E95}" sibTransId="{D265DE68-9A41-410C-A968-C35F14271533}"/>
    <dgm:cxn modelId="{9CC0509B-7EDC-4E9E-9FC8-5B9460B715BC}" type="presOf" srcId="{00DCFBDF-5B74-4CB2-A76F-E69E73D75686}" destId="{DA05DB06-678B-406D-AE54-F59CA663B2D6}" srcOrd="0" destOrd="0" presId="urn:microsoft.com/office/officeart/2005/8/layout/hierarchy4"/>
    <dgm:cxn modelId="{BBCF0E9E-7243-47E0-85C9-1B20F1CDF377}" type="presOf" srcId="{9027A410-E0C6-4425-9489-562E814819D1}" destId="{2EF992AD-B642-4AB3-A5E2-BDB8021A87CF}" srcOrd="0" destOrd="0" presId="urn:microsoft.com/office/officeart/2005/8/layout/hierarchy4"/>
    <dgm:cxn modelId="{E9F335A2-9C3D-4421-A469-1AB386525911}" srcId="{03FE9C2C-F9CA-4CE3-A8CB-4D1EDA472295}" destId="{4E8D0C51-E01E-47A7-B2E1-65AB5CED3A81}" srcOrd="1" destOrd="0" parTransId="{50FCA4B4-6E06-4C24-ACD4-E38E86997295}" sibTransId="{042DEC32-D44A-4CEC-8333-92BF16B7C063}"/>
    <dgm:cxn modelId="{101D9AA8-7D9D-4CBB-B0ED-A48407C78E59}" type="presOf" srcId="{0E03CC3B-771C-4E36-B8E5-1BA45FF04BA5}" destId="{4A374790-94EA-4E31-A4A5-A85E45D986D3}" srcOrd="0" destOrd="0" presId="urn:microsoft.com/office/officeart/2005/8/layout/hierarchy4"/>
    <dgm:cxn modelId="{570F9CC1-CFD5-4FA2-8A7C-91127B3F2CBA}" srcId="{19E2AAC9-416C-43BD-B37A-409ED60B84FF}" destId="{00DCFBDF-5B74-4CB2-A76F-E69E73D75686}" srcOrd="3" destOrd="0" parTransId="{4ECA0E62-F7EA-4361-9B58-6960F9AEAA4E}" sibTransId="{BC53145D-FD33-49F2-962A-1C95DD9FC57F}"/>
    <dgm:cxn modelId="{044556C2-D873-4653-AE4E-F0DB66D64060}" type="presOf" srcId="{4E8D0C51-E01E-47A7-B2E1-65AB5CED3A81}" destId="{F11CB649-A562-40D1-BF0B-CB264FA30697}" srcOrd="0" destOrd="0" presId="urn:microsoft.com/office/officeart/2005/8/layout/hierarchy4"/>
    <dgm:cxn modelId="{94BF2ECC-A9D2-484E-82B2-C90C75A149FB}" srcId="{03FE9C2C-F9CA-4CE3-A8CB-4D1EDA472295}" destId="{19BA42F3-D5DA-42E8-A444-7A02ED6D6F44}" srcOrd="2" destOrd="0" parTransId="{B2B00431-C55E-4DA9-A6BA-AAF5CBF021A1}" sibTransId="{064D94A9-7312-4EE9-86F8-54793F27717E}"/>
    <dgm:cxn modelId="{02ABA6D3-0AFA-4197-ABE0-9057A927859E}" type="presOf" srcId="{03FE9C2C-F9CA-4CE3-A8CB-4D1EDA472295}" destId="{7516BD53-F541-4463-990C-1E54155D186D}" srcOrd="0" destOrd="0" presId="urn:microsoft.com/office/officeart/2005/8/layout/hierarchy4"/>
    <dgm:cxn modelId="{62FDEBD5-0F2A-466A-A9C1-632A768FFB95}" type="presOf" srcId="{890DD7B5-3643-4697-AD7D-1A73F90B4524}" destId="{94B6A41E-BC94-488A-A68E-893F03C89DA2}" srcOrd="0" destOrd="0" presId="urn:microsoft.com/office/officeart/2005/8/layout/hierarchy4"/>
    <dgm:cxn modelId="{3772DAE2-5439-493E-B315-F006C4B6C7D4}" srcId="{03FE9C2C-F9CA-4CE3-A8CB-4D1EDA472295}" destId="{6976E1A8-86C8-416A-B421-EF70CEAAD674}" srcOrd="0" destOrd="0" parTransId="{DBE7DE76-9EF6-4C14-8F5D-FAE0505ED7D1}" sibTransId="{8037891F-521D-430B-8B12-B8031FF7AE43}"/>
    <dgm:cxn modelId="{8E7A11ED-D66C-447C-9C14-D56C47D7E3BF}" srcId="{890DD7B5-3643-4697-AD7D-1A73F90B4524}" destId="{03FE9C2C-F9CA-4CE3-A8CB-4D1EDA472295}" srcOrd="0" destOrd="0" parTransId="{095D32A3-CACE-47D3-B72C-F7B590CB67AD}" sibTransId="{7E091030-6D07-4B76-995D-A215FA0C2272}"/>
    <dgm:cxn modelId="{1A1BDBEF-306F-4628-B763-585A3152D188}" type="presOf" srcId="{F38F9A44-B9B0-41DF-83C6-F28FA56DD210}" destId="{BECB2203-C38A-4D09-80EB-DEBF19B4B2C7}" srcOrd="0" destOrd="0" presId="urn:microsoft.com/office/officeart/2005/8/layout/hierarchy4"/>
    <dgm:cxn modelId="{46B7CD71-3EB8-45CB-8401-478B4D0D32EA}" type="presParOf" srcId="{1D1A8EB7-B483-4E6A-A92D-539825560B16}" destId="{01824372-0393-496E-8374-914F1D383CAC}" srcOrd="0" destOrd="0" presId="urn:microsoft.com/office/officeart/2005/8/layout/hierarchy4"/>
    <dgm:cxn modelId="{DB315E5F-538F-4FF6-A383-F7CCB316A749}" type="presParOf" srcId="{01824372-0393-496E-8374-914F1D383CAC}" destId="{94B6A41E-BC94-488A-A68E-893F03C89DA2}" srcOrd="0" destOrd="0" presId="urn:microsoft.com/office/officeart/2005/8/layout/hierarchy4"/>
    <dgm:cxn modelId="{49C372D9-EFB3-4AEE-9DED-FBDCABD193F2}" type="presParOf" srcId="{01824372-0393-496E-8374-914F1D383CAC}" destId="{83FED49D-8BDA-430A-B523-8CBD08E3276B}" srcOrd="1" destOrd="0" presId="urn:microsoft.com/office/officeart/2005/8/layout/hierarchy4"/>
    <dgm:cxn modelId="{BCF77D42-61C0-4FA9-AEA8-B0A2B4B9583E}" type="presParOf" srcId="{01824372-0393-496E-8374-914F1D383CAC}" destId="{85428403-421D-4D37-BC5F-7B39528FDBB8}" srcOrd="2" destOrd="0" presId="urn:microsoft.com/office/officeart/2005/8/layout/hierarchy4"/>
    <dgm:cxn modelId="{2B0BDCAA-EF72-4B14-AC80-9439092E9D1B}" type="presParOf" srcId="{85428403-421D-4D37-BC5F-7B39528FDBB8}" destId="{31F42DA1-4A0C-4C73-ABE2-87D01AC1340A}" srcOrd="0" destOrd="0" presId="urn:microsoft.com/office/officeart/2005/8/layout/hierarchy4"/>
    <dgm:cxn modelId="{4864DD25-93EF-4D94-8E2B-53155FBAB9E7}" type="presParOf" srcId="{31F42DA1-4A0C-4C73-ABE2-87D01AC1340A}" destId="{7516BD53-F541-4463-990C-1E54155D186D}" srcOrd="0" destOrd="0" presId="urn:microsoft.com/office/officeart/2005/8/layout/hierarchy4"/>
    <dgm:cxn modelId="{A295BEFC-1024-4C5E-96F3-4EF19AD545E4}" type="presParOf" srcId="{31F42DA1-4A0C-4C73-ABE2-87D01AC1340A}" destId="{A3D31EA3-288F-4F32-8ED7-E29955D2B5FC}" srcOrd="1" destOrd="0" presId="urn:microsoft.com/office/officeart/2005/8/layout/hierarchy4"/>
    <dgm:cxn modelId="{6F71370B-49AE-46C8-A6B6-D1E689567130}" type="presParOf" srcId="{31F42DA1-4A0C-4C73-ABE2-87D01AC1340A}" destId="{AA5F464D-C023-4F92-9F78-8F4EC6D762D4}" srcOrd="2" destOrd="0" presId="urn:microsoft.com/office/officeart/2005/8/layout/hierarchy4"/>
    <dgm:cxn modelId="{D371C5CF-AE25-45F9-973C-DD5BD288B5EB}" type="presParOf" srcId="{AA5F464D-C023-4F92-9F78-8F4EC6D762D4}" destId="{FCD36802-B509-4E0F-98A6-2A6DA36BF271}" srcOrd="0" destOrd="0" presId="urn:microsoft.com/office/officeart/2005/8/layout/hierarchy4"/>
    <dgm:cxn modelId="{1A693AA9-4803-45BA-AC52-BF67EDB2E535}" type="presParOf" srcId="{FCD36802-B509-4E0F-98A6-2A6DA36BF271}" destId="{A0A03307-8A9C-4651-8594-D74F368249E5}" srcOrd="0" destOrd="0" presId="urn:microsoft.com/office/officeart/2005/8/layout/hierarchy4"/>
    <dgm:cxn modelId="{ED1DFF3C-ABFC-4381-8AAC-03B285416465}" type="presParOf" srcId="{FCD36802-B509-4E0F-98A6-2A6DA36BF271}" destId="{687FADC8-6979-4E8C-AF48-B4C3EA3BE550}" srcOrd="1" destOrd="0" presId="urn:microsoft.com/office/officeart/2005/8/layout/hierarchy4"/>
    <dgm:cxn modelId="{0F9C59DB-2307-4984-9B53-FC786011CB97}" type="presParOf" srcId="{AA5F464D-C023-4F92-9F78-8F4EC6D762D4}" destId="{CBA8E778-910C-4142-97A0-BA47F15DB6DE}" srcOrd="1" destOrd="0" presId="urn:microsoft.com/office/officeart/2005/8/layout/hierarchy4"/>
    <dgm:cxn modelId="{3DF4FE25-726F-466A-A4C6-D11EF0EF4FE5}" type="presParOf" srcId="{AA5F464D-C023-4F92-9F78-8F4EC6D762D4}" destId="{87FB0007-CE00-4766-A225-67979F908C6C}" srcOrd="2" destOrd="0" presId="urn:microsoft.com/office/officeart/2005/8/layout/hierarchy4"/>
    <dgm:cxn modelId="{B3422381-2754-49FF-A881-51232002A7EC}" type="presParOf" srcId="{87FB0007-CE00-4766-A225-67979F908C6C}" destId="{F11CB649-A562-40D1-BF0B-CB264FA30697}" srcOrd="0" destOrd="0" presId="urn:microsoft.com/office/officeart/2005/8/layout/hierarchy4"/>
    <dgm:cxn modelId="{3A7DF6D3-F46B-4291-AB1E-EDEA77AA9AED}" type="presParOf" srcId="{87FB0007-CE00-4766-A225-67979F908C6C}" destId="{AF36396C-6816-4E46-B7C8-AFBD9A570A0D}" srcOrd="1" destOrd="0" presId="urn:microsoft.com/office/officeart/2005/8/layout/hierarchy4"/>
    <dgm:cxn modelId="{37D4DF46-21D8-452D-B998-F4B2D6BA61A4}" type="presParOf" srcId="{AA5F464D-C023-4F92-9F78-8F4EC6D762D4}" destId="{6C7F5894-B990-4238-B406-139C5189EB3B}" srcOrd="3" destOrd="0" presId="urn:microsoft.com/office/officeart/2005/8/layout/hierarchy4"/>
    <dgm:cxn modelId="{E00CA91E-5579-441D-8E30-DA0AB2253E12}" type="presParOf" srcId="{AA5F464D-C023-4F92-9F78-8F4EC6D762D4}" destId="{012E164C-FD99-44F4-9098-C98F7E6A62ED}" srcOrd="4" destOrd="0" presId="urn:microsoft.com/office/officeart/2005/8/layout/hierarchy4"/>
    <dgm:cxn modelId="{1F5F696C-8C63-4EBD-AA42-F29DA003B3C9}" type="presParOf" srcId="{012E164C-FD99-44F4-9098-C98F7E6A62ED}" destId="{7C052A32-BD55-44C2-890C-6E12085823B9}" srcOrd="0" destOrd="0" presId="urn:microsoft.com/office/officeart/2005/8/layout/hierarchy4"/>
    <dgm:cxn modelId="{D979DF08-2B59-4395-8CB0-EA1859D4EED3}" type="presParOf" srcId="{012E164C-FD99-44F4-9098-C98F7E6A62ED}" destId="{2507B688-7D46-493B-ABF2-6860B2C43E70}" srcOrd="1" destOrd="0" presId="urn:microsoft.com/office/officeart/2005/8/layout/hierarchy4"/>
    <dgm:cxn modelId="{26D76C9F-3FF1-46DC-BAE7-D6B007506B29}" type="presParOf" srcId="{AA5F464D-C023-4F92-9F78-8F4EC6D762D4}" destId="{79484AD6-8258-4C41-9CE0-6380811B6AF7}" srcOrd="5" destOrd="0" presId="urn:microsoft.com/office/officeart/2005/8/layout/hierarchy4"/>
    <dgm:cxn modelId="{C458E8D5-6EA4-449E-884E-56C570C2EC4B}" type="presParOf" srcId="{AA5F464D-C023-4F92-9F78-8F4EC6D762D4}" destId="{15946C47-952A-4E08-8FA1-CE170EE3BA9C}" srcOrd="6" destOrd="0" presId="urn:microsoft.com/office/officeart/2005/8/layout/hierarchy4"/>
    <dgm:cxn modelId="{1CC92197-3E2E-48C1-A075-CC9499E98925}" type="presParOf" srcId="{15946C47-952A-4E08-8FA1-CE170EE3BA9C}" destId="{2EF992AD-B642-4AB3-A5E2-BDB8021A87CF}" srcOrd="0" destOrd="0" presId="urn:microsoft.com/office/officeart/2005/8/layout/hierarchy4"/>
    <dgm:cxn modelId="{43043B26-E050-4549-96A4-596725D30DB5}" type="presParOf" srcId="{15946C47-952A-4E08-8FA1-CE170EE3BA9C}" destId="{876AE378-FC49-4ACC-8819-0CAF391C0C4D}" srcOrd="1" destOrd="0" presId="urn:microsoft.com/office/officeart/2005/8/layout/hierarchy4"/>
    <dgm:cxn modelId="{257EF275-240F-4F3F-843A-81695E9D4D5D}" type="presParOf" srcId="{85428403-421D-4D37-BC5F-7B39528FDBB8}" destId="{D8E77183-48A5-4D52-AD5F-C477DD4FFBDA}" srcOrd="1" destOrd="0" presId="urn:microsoft.com/office/officeart/2005/8/layout/hierarchy4"/>
    <dgm:cxn modelId="{CBD1C00B-8C73-4C7D-B64A-809AD425225C}" type="presParOf" srcId="{85428403-421D-4D37-BC5F-7B39528FDBB8}" destId="{A4483DD3-D54B-409A-94FE-81FBF6DF9AB2}" srcOrd="2" destOrd="0" presId="urn:microsoft.com/office/officeart/2005/8/layout/hierarchy4"/>
    <dgm:cxn modelId="{B6AF7BA0-4858-49F1-A99A-F12C1286A2BA}" type="presParOf" srcId="{A4483DD3-D54B-409A-94FE-81FBF6DF9AB2}" destId="{793539F2-33E5-4D41-B13F-E61140AE8BF1}" srcOrd="0" destOrd="0" presId="urn:microsoft.com/office/officeart/2005/8/layout/hierarchy4"/>
    <dgm:cxn modelId="{71882C88-C020-49B8-9B9E-BEABD8BCDE0E}" type="presParOf" srcId="{A4483DD3-D54B-409A-94FE-81FBF6DF9AB2}" destId="{93B021C2-6C41-42BA-9B04-6F38A4AE4F54}" srcOrd="1" destOrd="0" presId="urn:microsoft.com/office/officeart/2005/8/layout/hierarchy4"/>
    <dgm:cxn modelId="{6CF8F22D-9ECA-481B-A4EF-04715878EA2E}" type="presParOf" srcId="{A4483DD3-D54B-409A-94FE-81FBF6DF9AB2}" destId="{F2508ECD-1DE0-4E28-9F33-4F53013F4CC3}" srcOrd="2" destOrd="0" presId="urn:microsoft.com/office/officeart/2005/8/layout/hierarchy4"/>
    <dgm:cxn modelId="{4E8FC049-3A56-4B63-87FD-E568864599F2}" type="presParOf" srcId="{F2508ECD-1DE0-4E28-9F33-4F53013F4CC3}" destId="{40CC6532-A128-4FB7-9A54-0B1C9D9DE45F}" srcOrd="0" destOrd="0" presId="urn:microsoft.com/office/officeart/2005/8/layout/hierarchy4"/>
    <dgm:cxn modelId="{3B94D75E-7A47-460A-A406-CCB3559FC97F}" type="presParOf" srcId="{40CC6532-A128-4FB7-9A54-0B1C9D9DE45F}" destId="{4A374790-94EA-4E31-A4A5-A85E45D986D3}" srcOrd="0" destOrd="0" presId="urn:microsoft.com/office/officeart/2005/8/layout/hierarchy4"/>
    <dgm:cxn modelId="{092A8D91-B087-49E2-86C1-F9141D9D180E}" type="presParOf" srcId="{40CC6532-A128-4FB7-9A54-0B1C9D9DE45F}" destId="{3D123572-A651-4CE9-9E50-B3EE140240DD}" srcOrd="1" destOrd="0" presId="urn:microsoft.com/office/officeart/2005/8/layout/hierarchy4"/>
    <dgm:cxn modelId="{F4125AB0-76C9-44A7-B849-3875C7C7E6E0}" type="presParOf" srcId="{F2508ECD-1DE0-4E28-9F33-4F53013F4CC3}" destId="{B7F0AEA4-8114-4B73-B864-345D49E82682}" srcOrd="1" destOrd="0" presId="urn:microsoft.com/office/officeart/2005/8/layout/hierarchy4"/>
    <dgm:cxn modelId="{66347B63-9240-4902-B7FE-3B7AE18CD130}" type="presParOf" srcId="{F2508ECD-1DE0-4E28-9F33-4F53013F4CC3}" destId="{AFAD0BF9-D44D-4644-9EDD-50BBE0781377}" srcOrd="2" destOrd="0" presId="urn:microsoft.com/office/officeart/2005/8/layout/hierarchy4"/>
    <dgm:cxn modelId="{5FD01CB5-0D95-432E-A62D-615678B5B7DB}" type="presParOf" srcId="{AFAD0BF9-D44D-4644-9EDD-50BBE0781377}" destId="{1E0A784A-EEF7-46AE-8168-9013E553D026}" srcOrd="0" destOrd="0" presId="urn:microsoft.com/office/officeart/2005/8/layout/hierarchy4"/>
    <dgm:cxn modelId="{39ACD8FC-26E0-40A2-B11A-07ED22198A2B}" type="presParOf" srcId="{AFAD0BF9-D44D-4644-9EDD-50BBE0781377}" destId="{FAC839F2-EC29-4100-92DF-3837E3A30B38}" srcOrd="1" destOrd="0" presId="urn:microsoft.com/office/officeart/2005/8/layout/hierarchy4"/>
    <dgm:cxn modelId="{1ED72D48-C008-4A2B-8825-2C504A1AD8FB}" type="presParOf" srcId="{F2508ECD-1DE0-4E28-9F33-4F53013F4CC3}" destId="{003340A9-DF0D-40DD-828C-4518BE3384EB}" srcOrd="3" destOrd="0" presId="urn:microsoft.com/office/officeart/2005/8/layout/hierarchy4"/>
    <dgm:cxn modelId="{8877D802-CDCC-4167-9FAD-E5D027505814}" type="presParOf" srcId="{F2508ECD-1DE0-4E28-9F33-4F53013F4CC3}" destId="{3FC12964-CD66-4C65-9EC2-1C89B1804600}" srcOrd="4" destOrd="0" presId="urn:microsoft.com/office/officeart/2005/8/layout/hierarchy4"/>
    <dgm:cxn modelId="{DE2C5222-FAA0-413C-9EFB-BF7760DB5B1B}" type="presParOf" srcId="{3FC12964-CD66-4C65-9EC2-1C89B1804600}" destId="{BECB2203-C38A-4D09-80EB-DEBF19B4B2C7}" srcOrd="0" destOrd="0" presId="urn:microsoft.com/office/officeart/2005/8/layout/hierarchy4"/>
    <dgm:cxn modelId="{32B09E58-DDD2-4E25-8199-2C1D364475CA}" type="presParOf" srcId="{3FC12964-CD66-4C65-9EC2-1C89B1804600}" destId="{85765883-5B0C-49DF-BC0E-9223B4E8E155}" srcOrd="1" destOrd="0" presId="urn:microsoft.com/office/officeart/2005/8/layout/hierarchy4"/>
    <dgm:cxn modelId="{35359184-7167-452D-A5DA-45D76668BA6E}" type="presParOf" srcId="{F2508ECD-1DE0-4E28-9F33-4F53013F4CC3}" destId="{20B60449-7696-47D9-97C6-4F8CE0F99537}" srcOrd="5" destOrd="0" presId="urn:microsoft.com/office/officeart/2005/8/layout/hierarchy4"/>
    <dgm:cxn modelId="{BCB81930-3B26-4089-861A-9F8222EB2BB6}" type="presParOf" srcId="{F2508ECD-1DE0-4E28-9F33-4F53013F4CC3}" destId="{D983918F-7A20-4709-9249-AE3F3CBB2919}" srcOrd="6" destOrd="0" presId="urn:microsoft.com/office/officeart/2005/8/layout/hierarchy4"/>
    <dgm:cxn modelId="{1E0A9634-2EE6-499D-A31E-D016C18F428E}" type="presParOf" srcId="{D983918F-7A20-4709-9249-AE3F3CBB2919}" destId="{DA05DB06-678B-406D-AE54-F59CA663B2D6}" srcOrd="0" destOrd="0" presId="urn:microsoft.com/office/officeart/2005/8/layout/hierarchy4"/>
    <dgm:cxn modelId="{3B7C0461-10F2-4D3A-99CC-8C78D7AB0FDB}" type="presParOf" srcId="{D983918F-7A20-4709-9249-AE3F3CBB2919}" destId="{C59AF27E-C035-4E0C-8C07-87935B4D256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0178F-D6CD-4D20-A3D7-29B0F8AF26B7}">
      <dsp:nvSpPr>
        <dsp:cNvPr id="0" name=""/>
        <dsp:cNvSpPr/>
      </dsp:nvSpPr>
      <dsp:spPr>
        <a:xfrm rot="10800000">
          <a:off x="0" y="0"/>
          <a:ext cx="7218045" cy="1048362"/>
        </a:xfrm>
        <a:prstGeom prst="trapezoid">
          <a:avLst>
            <a:gd name="adj" fmla="val 86063"/>
          </a:avLst>
        </a:prstGeom>
        <a:gradFill rotWithShape="0">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cs-CZ" sz="3600" b="1" kern="1200" dirty="0" err="1"/>
            <a:t>Metaethics</a:t>
          </a:r>
          <a:endParaRPr lang="cs-CZ" sz="3600" b="1" kern="1200" dirty="0"/>
        </a:p>
      </dsp:txBody>
      <dsp:txXfrm rot="-10800000">
        <a:off x="1263157" y="0"/>
        <a:ext cx="4691729" cy="1048362"/>
      </dsp:txXfrm>
    </dsp:sp>
    <dsp:sp modelId="{A3545D96-5DA3-4D8C-AB32-155CBF0D1AD0}">
      <dsp:nvSpPr>
        <dsp:cNvPr id="0" name=""/>
        <dsp:cNvSpPr/>
      </dsp:nvSpPr>
      <dsp:spPr>
        <a:xfrm rot="10800000">
          <a:off x="902255" y="1048361"/>
          <a:ext cx="5413533" cy="1048362"/>
        </a:xfrm>
        <a:prstGeom prst="trapezoid">
          <a:avLst>
            <a:gd name="adj" fmla="val 86063"/>
          </a:avLst>
        </a:prstGeom>
        <a:gradFill rotWithShape="0">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cs-CZ" sz="2800" b="1" kern="1200" dirty="0"/>
            <a:t>Normative </a:t>
          </a:r>
          <a:r>
            <a:rPr lang="cs-CZ" sz="2800" b="1" kern="1200" dirty="0" err="1"/>
            <a:t>Ethics</a:t>
          </a:r>
          <a:endParaRPr lang="cs-CZ" sz="2800" b="1" kern="1200" dirty="0"/>
        </a:p>
      </dsp:txBody>
      <dsp:txXfrm rot="-10800000">
        <a:off x="1849624" y="1048361"/>
        <a:ext cx="3518796" cy="1048362"/>
      </dsp:txXfrm>
    </dsp:sp>
    <dsp:sp modelId="{92D3DC6C-DE6D-4E1D-A443-14EC6E2C7922}">
      <dsp:nvSpPr>
        <dsp:cNvPr id="0" name=""/>
        <dsp:cNvSpPr/>
      </dsp:nvSpPr>
      <dsp:spPr>
        <a:xfrm rot="10800000">
          <a:off x="1804511" y="2096724"/>
          <a:ext cx="3609022" cy="1048362"/>
        </a:xfrm>
        <a:prstGeom prst="trapezoid">
          <a:avLst>
            <a:gd name="adj" fmla="val 86063"/>
          </a:avLst>
        </a:prstGeom>
        <a:gradFill rotWithShape="0">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cs-CZ" sz="2300" b="1" kern="1200" dirty="0" err="1"/>
            <a:t>Codes</a:t>
          </a:r>
          <a:r>
            <a:rPr lang="cs-CZ" sz="2300" b="1" kern="1200" dirty="0"/>
            <a:t> </a:t>
          </a:r>
          <a:r>
            <a:rPr lang="cs-CZ" sz="2300" b="1" kern="1200" dirty="0" err="1"/>
            <a:t>of</a:t>
          </a:r>
          <a:r>
            <a:rPr lang="cs-CZ" sz="2300" b="1" kern="1200" dirty="0"/>
            <a:t> </a:t>
          </a:r>
          <a:r>
            <a:rPr lang="cs-CZ" sz="2300" b="1" kern="1200" dirty="0" err="1"/>
            <a:t>Ethics</a:t>
          </a:r>
          <a:endParaRPr lang="cs-CZ" sz="2300" b="1" kern="1200" dirty="0"/>
        </a:p>
        <a:p>
          <a:pPr marL="0" lvl="0" indent="0" algn="ctr" defTabSz="1022350">
            <a:lnSpc>
              <a:spcPct val="90000"/>
            </a:lnSpc>
            <a:spcBef>
              <a:spcPct val="0"/>
            </a:spcBef>
            <a:spcAft>
              <a:spcPct val="35000"/>
            </a:spcAft>
            <a:buNone/>
          </a:pPr>
          <a:r>
            <a:rPr lang="cs-CZ" sz="2300" b="1" kern="1200" dirty="0"/>
            <a:t>(</a:t>
          </a:r>
          <a:r>
            <a:rPr lang="cs-CZ" sz="2300" b="1" kern="1200" dirty="0" err="1"/>
            <a:t>Rules</a:t>
          </a:r>
          <a:r>
            <a:rPr lang="cs-CZ" sz="2300" b="1" kern="1200" dirty="0"/>
            <a:t> </a:t>
          </a:r>
          <a:r>
            <a:rPr lang="cs-CZ" sz="2300" b="1" kern="1200" dirty="0" err="1"/>
            <a:t>and</a:t>
          </a:r>
          <a:r>
            <a:rPr lang="cs-CZ" sz="2300" b="1" kern="1200" dirty="0"/>
            <a:t> </a:t>
          </a:r>
          <a:r>
            <a:rPr lang="cs-CZ" sz="2300" b="1" kern="1200" dirty="0" err="1"/>
            <a:t>Rights</a:t>
          </a:r>
          <a:r>
            <a:rPr lang="cs-CZ" sz="2300" b="1" kern="1200" dirty="0"/>
            <a:t>)</a:t>
          </a:r>
        </a:p>
      </dsp:txBody>
      <dsp:txXfrm rot="-10800000">
        <a:off x="2436090" y="2096724"/>
        <a:ext cx="2345864" cy="1048362"/>
      </dsp:txXfrm>
    </dsp:sp>
    <dsp:sp modelId="{2C39E27D-7AB2-4818-AE16-328C88007642}">
      <dsp:nvSpPr>
        <dsp:cNvPr id="0" name=""/>
        <dsp:cNvSpPr/>
      </dsp:nvSpPr>
      <dsp:spPr>
        <a:xfrm rot="10800000">
          <a:off x="2706766" y="3145085"/>
          <a:ext cx="1804511" cy="1048362"/>
        </a:xfrm>
        <a:prstGeom prst="trapezoid">
          <a:avLst>
            <a:gd name="adj" fmla="val 86063"/>
          </a:avLst>
        </a:prstGeom>
        <a:gradFill rotWithShape="0">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cs-CZ" sz="2300" b="1" kern="1200" dirty="0" err="1"/>
            <a:t>Casuistry</a:t>
          </a:r>
          <a:r>
            <a:rPr lang="cs-CZ" sz="2300" b="1" kern="1200" dirty="0"/>
            <a:t> (</a:t>
          </a:r>
          <a:r>
            <a:rPr lang="cs-CZ" sz="2300" b="1" kern="1200" dirty="0" err="1"/>
            <a:t>paradigm</a:t>
          </a:r>
          <a:r>
            <a:rPr lang="cs-CZ" sz="2300" b="1" kern="1200" dirty="0"/>
            <a:t> </a:t>
          </a:r>
          <a:r>
            <a:rPr lang="cs-CZ" sz="2300" b="1" kern="1200" dirty="0" err="1"/>
            <a:t>cases</a:t>
          </a:r>
          <a:r>
            <a:rPr lang="cs-CZ" sz="2300" b="1" kern="1200" dirty="0"/>
            <a:t>)</a:t>
          </a:r>
        </a:p>
      </dsp:txBody>
      <dsp:txXfrm rot="-10800000">
        <a:off x="2706766" y="3145085"/>
        <a:ext cx="1804511" cy="1048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6A41E-BC94-488A-A68E-893F03C89DA2}">
      <dsp:nvSpPr>
        <dsp:cNvPr id="0" name=""/>
        <dsp:cNvSpPr/>
      </dsp:nvSpPr>
      <dsp:spPr>
        <a:xfrm>
          <a:off x="1249" y="35686"/>
          <a:ext cx="8018800" cy="74358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What</a:t>
          </a:r>
          <a:r>
            <a:rPr lang="cs-CZ" sz="2800" b="1" kern="1200" dirty="0">
              <a:solidFill>
                <a:schemeClr val="tx1"/>
              </a:solidFill>
            </a:rPr>
            <a:t> </a:t>
          </a:r>
          <a:r>
            <a:rPr lang="cs-CZ" sz="2800" b="1" kern="1200" dirty="0" err="1">
              <a:solidFill>
                <a:schemeClr val="tx1"/>
              </a:solidFill>
            </a:rPr>
            <a:t>is</a:t>
          </a:r>
          <a:r>
            <a:rPr lang="cs-CZ" sz="2800" b="1" kern="1200" dirty="0">
              <a:solidFill>
                <a:schemeClr val="tx1"/>
              </a:solidFill>
            </a:rPr>
            <a:t> </a:t>
          </a:r>
          <a:r>
            <a:rPr lang="cs-CZ" sz="2800" b="1" kern="1200" dirty="0" err="1">
              <a:solidFill>
                <a:schemeClr val="tx1"/>
              </a:solidFill>
            </a:rPr>
            <a:t>the</a:t>
          </a:r>
          <a:r>
            <a:rPr lang="cs-CZ" sz="2800" b="1" kern="1200" dirty="0">
              <a:solidFill>
                <a:schemeClr val="tx1"/>
              </a:solidFill>
            </a:rPr>
            <a:t> </a:t>
          </a:r>
          <a:r>
            <a:rPr lang="cs-CZ" sz="2800" b="1" kern="1200" dirty="0" err="1">
              <a:solidFill>
                <a:schemeClr val="tx1"/>
              </a:solidFill>
            </a:rPr>
            <a:t>source</a:t>
          </a:r>
          <a:r>
            <a:rPr lang="cs-CZ" sz="2800" b="1" kern="1200" dirty="0">
              <a:solidFill>
                <a:schemeClr val="tx1"/>
              </a:solidFill>
            </a:rPr>
            <a:t> </a:t>
          </a:r>
          <a:r>
            <a:rPr lang="cs-CZ" sz="2800" b="1" kern="1200" dirty="0" err="1">
              <a:solidFill>
                <a:schemeClr val="tx1"/>
              </a:solidFill>
            </a:rPr>
            <a:t>of</a:t>
          </a:r>
          <a:r>
            <a:rPr lang="cs-CZ" sz="2800" b="1" kern="1200" dirty="0">
              <a:solidFill>
                <a:schemeClr val="tx1"/>
              </a:solidFill>
            </a:rPr>
            <a:t> </a:t>
          </a:r>
          <a:r>
            <a:rPr lang="cs-CZ" sz="2800" b="1" kern="1200" dirty="0" err="1">
              <a:solidFill>
                <a:schemeClr val="tx1"/>
              </a:solidFill>
            </a:rPr>
            <a:t>ethics</a:t>
          </a:r>
          <a:r>
            <a:rPr lang="cs-CZ" sz="2800" b="1" kern="1200" dirty="0">
              <a:solidFill>
                <a:schemeClr val="tx1"/>
              </a:solidFill>
            </a:rPr>
            <a:t>?</a:t>
          </a:r>
        </a:p>
      </dsp:txBody>
      <dsp:txXfrm>
        <a:off x="23028" y="57465"/>
        <a:ext cx="7975242" cy="700028"/>
      </dsp:txXfrm>
    </dsp:sp>
    <dsp:sp modelId="{7516BD53-F541-4463-990C-1E54155D186D}">
      <dsp:nvSpPr>
        <dsp:cNvPr id="0" name=""/>
        <dsp:cNvSpPr/>
      </dsp:nvSpPr>
      <dsp:spPr>
        <a:xfrm>
          <a:off x="8451" y="896391"/>
          <a:ext cx="1897469" cy="1140349"/>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Religious</a:t>
          </a:r>
          <a:r>
            <a:rPr lang="cs-CZ" sz="2800" b="1" kern="1200" dirty="0">
              <a:solidFill>
                <a:schemeClr val="tx1"/>
              </a:solidFill>
            </a:rPr>
            <a:t> </a:t>
          </a:r>
          <a:r>
            <a:rPr lang="cs-CZ" sz="2800" b="1" kern="1200" dirty="0" err="1">
              <a:solidFill>
                <a:schemeClr val="tx1"/>
              </a:solidFill>
            </a:rPr>
            <a:t>Answers</a:t>
          </a:r>
          <a:endParaRPr lang="cs-CZ" sz="2800" b="1" kern="1200" dirty="0">
            <a:solidFill>
              <a:schemeClr val="tx1"/>
            </a:solidFill>
          </a:endParaRPr>
        </a:p>
      </dsp:txBody>
      <dsp:txXfrm>
        <a:off x="41851" y="929791"/>
        <a:ext cx="1830669" cy="1073549"/>
      </dsp:txXfrm>
    </dsp:sp>
    <dsp:sp modelId="{A0A03307-8A9C-4651-8594-D74F368249E5}">
      <dsp:nvSpPr>
        <dsp:cNvPr id="0" name=""/>
        <dsp:cNvSpPr/>
      </dsp:nvSpPr>
      <dsp:spPr>
        <a:xfrm>
          <a:off x="8528" y="2188275"/>
          <a:ext cx="929220" cy="172618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b="1" kern="1200" dirty="0" err="1">
              <a:solidFill>
                <a:schemeClr val="tx1"/>
              </a:solidFill>
            </a:rPr>
            <a:t>The</a:t>
          </a:r>
          <a:r>
            <a:rPr lang="cs-CZ" sz="2100" b="1" kern="1200" dirty="0">
              <a:solidFill>
                <a:schemeClr val="tx1"/>
              </a:solidFill>
            </a:rPr>
            <a:t> </a:t>
          </a:r>
          <a:r>
            <a:rPr lang="cs-CZ" sz="2100" b="1" kern="1200" dirty="0" err="1">
              <a:solidFill>
                <a:schemeClr val="tx1"/>
              </a:solidFill>
            </a:rPr>
            <a:t>Divine</a:t>
          </a:r>
          <a:r>
            <a:rPr lang="cs-CZ" sz="2100" b="1" kern="1200" dirty="0">
              <a:solidFill>
                <a:schemeClr val="tx1"/>
              </a:solidFill>
            </a:rPr>
            <a:t> </a:t>
          </a:r>
          <a:r>
            <a:rPr lang="cs-CZ" sz="2100" b="1" kern="1200" dirty="0" err="1">
              <a:solidFill>
                <a:schemeClr val="tx1"/>
              </a:solidFill>
            </a:rPr>
            <a:t>Will</a:t>
          </a:r>
          <a:endParaRPr lang="cs-CZ" sz="2100" b="1" kern="1200" dirty="0">
            <a:solidFill>
              <a:schemeClr val="tx1"/>
            </a:solidFill>
          </a:endParaRPr>
        </a:p>
      </dsp:txBody>
      <dsp:txXfrm>
        <a:off x="35744" y="2215491"/>
        <a:ext cx="874788" cy="1671748"/>
      </dsp:txXfrm>
    </dsp:sp>
    <dsp:sp modelId="{F11CB649-A562-40D1-BF0B-CB264FA30697}">
      <dsp:nvSpPr>
        <dsp:cNvPr id="0" name=""/>
        <dsp:cNvSpPr/>
      </dsp:nvSpPr>
      <dsp:spPr>
        <a:xfrm>
          <a:off x="976624" y="2188275"/>
          <a:ext cx="929220" cy="172618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b="1" kern="1200" dirty="0" err="1">
              <a:solidFill>
                <a:schemeClr val="tx1"/>
              </a:solidFill>
            </a:rPr>
            <a:t>The</a:t>
          </a:r>
          <a:r>
            <a:rPr lang="cs-CZ" sz="2100" b="1" kern="1200" dirty="0">
              <a:solidFill>
                <a:schemeClr val="tx1"/>
              </a:solidFill>
            </a:rPr>
            <a:t> </a:t>
          </a:r>
          <a:r>
            <a:rPr lang="cs-CZ" sz="2100" b="1" kern="1200" dirty="0" err="1">
              <a:solidFill>
                <a:schemeClr val="tx1"/>
              </a:solidFill>
            </a:rPr>
            <a:t>Divine</a:t>
          </a:r>
          <a:r>
            <a:rPr lang="cs-CZ" sz="2100" b="1" kern="1200" dirty="0">
              <a:solidFill>
                <a:schemeClr val="tx1"/>
              </a:solidFill>
            </a:rPr>
            <a:t> </a:t>
          </a:r>
          <a:r>
            <a:rPr lang="cs-CZ" sz="2100" b="1" kern="1200" dirty="0" err="1">
              <a:solidFill>
                <a:schemeClr val="tx1"/>
              </a:solidFill>
            </a:rPr>
            <a:t>Law</a:t>
          </a:r>
          <a:endParaRPr lang="cs-CZ" sz="2100" b="1" kern="1200" dirty="0">
            <a:solidFill>
              <a:schemeClr val="tx1"/>
            </a:solidFill>
          </a:endParaRPr>
        </a:p>
      </dsp:txBody>
      <dsp:txXfrm>
        <a:off x="1003840" y="2215491"/>
        <a:ext cx="874788" cy="1671748"/>
      </dsp:txXfrm>
    </dsp:sp>
    <dsp:sp modelId="{793539F2-33E5-4D41-B13F-E61140AE8BF1}">
      <dsp:nvSpPr>
        <dsp:cNvPr id="0" name=""/>
        <dsp:cNvSpPr/>
      </dsp:nvSpPr>
      <dsp:spPr>
        <a:xfrm>
          <a:off x="1983899" y="896391"/>
          <a:ext cx="6027698" cy="1185298"/>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Secular</a:t>
          </a:r>
          <a:r>
            <a:rPr lang="cs-CZ" sz="2800" b="1" kern="1200" dirty="0">
              <a:solidFill>
                <a:schemeClr val="tx1"/>
              </a:solidFill>
            </a:rPr>
            <a:t> </a:t>
          </a:r>
          <a:r>
            <a:rPr lang="cs-CZ" sz="2800" b="1" kern="1200" dirty="0" err="1">
              <a:solidFill>
                <a:schemeClr val="tx1"/>
              </a:solidFill>
            </a:rPr>
            <a:t>Answers</a:t>
          </a:r>
          <a:endParaRPr lang="cs-CZ" sz="2800" b="1" kern="1200" dirty="0">
            <a:solidFill>
              <a:schemeClr val="tx1"/>
            </a:solidFill>
          </a:endParaRPr>
        </a:p>
      </dsp:txBody>
      <dsp:txXfrm>
        <a:off x="2018615" y="931107"/>
        <a:ext cx="5958266" cy="1115866"/>
      </dsp:txXfrm>
    </dsp:sp>
    <dsp:sp modelId="{96F8161B-B211-41C3-9CA7-C2C93A137A2E}">
      <dsp:nvSpPr>
        <dsp:cNvPr id="0" name=""/>
        <dsp:cNvSpPr/>
      </dsp:nvSpPr>
      <dsp:spPr>
        <a:xfrm>
          <a:off x="1995655" y="2233225"/>
          <a:ext cx="2297561" cy="1003877"/>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b="1" kern="1200" dirty="0" err="1">
              <a:solidFill>
                <a:schemeClr val="tx1"/>
              </a:solidFill>
            </a:rPr>
            <a:t>Universal</a:t>
          </a:r>
          <a:r>
            <a:rPr lang="cs-CZ" sz="2100" b="1" kern="1200" dirty="0">
              <a:solidFill>
                <a:schemeClr val="tx1"/>
              </a:solidFill>
            </a:rPr>
            <a:t> </a:t>
          </a:r>
          <a:r>
            <a:rPr lang="cs-CZ" sz="2100" b="1" kern="1200" dirty="0" err="1">
              <a:solidFill>
                <a:schemeClr val="tx1"/>
              </a:solidFill>
            </a:rPr>
            <a:t>Sources</a:t>
          </a:r>
          <a:endParaRPr lang="cs-CZ" sz="2100" b="1" kern="1200" dirty="0">
            <a:solidFill>
              <a:schemeClr val="tx1"/>
            </a:solidFill>
          </a:endParaRPr>
        </a:p>
      </dsp:txBody>
      <dsp:txXfrm>
        <a:off x="2025058" y="2262628"/>
        <a:ext cx="2238755" cy="945071"/>
      </dsp:txXfrm>
    </dsp:sp>
    <dsp:sp modelId="{E51316DA-9DA5-458E-B7DD-BA9D80A0E15F}">
      <dsp:nvSpPr>
        <dsp:cNvPr id="0" name=""/>
        <dsp:cNvSpPr/>
      </dsp:nvSpPr>
      <dsp:spPr>
        <a:xfrm>
          <a:off x="1882426" y="3358982"/>
          <a:ext cx="1104440" cy="172618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kern="1200" dirty="0" err="1">
              <a:solidFill>
                <a:schemeClr val="tx1"/>
              </a:solidFill>
            </a:rPr>
            <a:t>Natural</a:t>
          </a:r>
          <a:r>
            <a:rPr lang="cs-CZ" sz="2400" b="1" kern="1200" dirty="0">
              <a:solidFill>
                <a:schemeClr val="tx1"/>
              </a:solidFill>
            </a:rPr>
            <a:t> </a:t>
          </a:r>
          <a:r>
            <a:rPr lang="cs-CZ" sz="2400" b="1" kern="1200" dirty="0" err="1">
              <a:solidFill>
                <a:schemeClr val="tx1"/>
              </a:solidFill>
            </a:rPr>
            <a:t>Law</a:t>
          </a:r>
          <a:endParaRPr lang="cs-CZ" sz="2400" b="1" kern="1200" dirty="0">
            <a:solidFill>
              <a:schemeClr val="tx1"/>
            </a:solidFill>
          </a:endParaRPr>
        </a:p>
      </dsp:txBody>
      <dsp:txXfrm>
        <a:off x="1914774" y="3391330"/>
        <a:ext cx="1039744" cy="1661484"/>
      </dsp:txXfrm>
    </dsp:sp>
    <dsp:sp modelId="{3E8B0F3D-A162-4DA9-9C25-572D9035C92B}">
      <dsp:nvSpPr>
        <dsp:cNvPr id="0" name=""/>
        <dsp:cNvSpPr/>
      </dsp:nvSpPr>
      <dsp:spPr>
        <a:xfrm>
          <a:off x="2981600" y="3389907"/>
          <a:ext cx="1173684" cy="172618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kern="1200" dirty="0" err="1">
              <a:solidFill>
                <a:schemeClr val="tx1"/>
              </a:solidFill>
            </a:rPr>
            <a:t>Hypo</a:t>
          </a:r>
          <a:r>
            <a:rPr lang="cs-CZ" sz="2400" b="1" kern="1200" dirty="0">
              <a:solidFill>
                <a:schemeClr val="tx1"/>
              </a:solidFill>
            </a:rPr>
            <a:t>-</a:t>
          </a:r>
          <a:r>
            <a:rPr lang="cs-CZ" sz="2400" b="1" kern="1200" dirty="0" err="1">
              <a:solidFill>
                <a:schemeClr val="tx1"/>
              </a:solidFill>
            </a:rPr>
            <a:t>thetical</a:t>
          </a:r>
          <a:r>
            <a:rPr lang="cs-CZ" sz="2400" b="1" kern="1200" dirty="0">
              <a:solidFill>
                <a:schemeClr val="tx1"/>
              </a:solidFill>
            </a:rPr>
            <a:t> </a:t>
          </a:r>
          <a:r>
            <a:rPr lang="cs-CZ" sz="2400" b="1" kern="1200" dirty="0" err="1">
              <a:solidFill>
                <a:schemeClr val="tx1"/>
              </a:solidFill>
            </a:rPr>
            <a:t>Contract</a:t>
          </a:r>
          <a:endParaRPr lang="cs-CZ" sz="2400" b="1" kern="1200" dirty="0">
            <a:solidFill>
              <a:schemeClr val="tx1"/>
            </a:solidFill>
          </a:endParaRPr>
        </a:p>
      </dsp:txBody>
      <dsp:txXfrm>
        <a:off x="3015976" y="3424283"/>
        <a:ext cx="1104932" cy="1657428"/>
      </dsp:txXfrm>
    </dsp:sp>
    <dsp:sp modelId="{BA07C4C0-E43C-461F-B814-F0426DD2DF50}">
      <dsp:nvSpPr>
        <dsp:cNvPr id="0" name=""/>
        <dsp:cNvSpPr/>
      </dsp:nvSpPr>
      <dsp:spPr>
        <a:xfrm>
          <a:off x="4332092" y="2233225"/>
          <a:ext cx="3667750" cy="1003877"/>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b="1" kern="1200" dirty="0" err="1">
              <a:solidFill>
                <a:schemeClr val="tx1"/>
              </a:solidFill>
            </a:rPr>
            <a:t>Relativist</a:t>
          </a:r>
          <a:r>
            <a:rPr lang="cs-CZ" sz="2100" b="1" kern="1200" dirty="0">
              <a:solidFill>
                <a:schemeClr val="tx1"/>
              </a:solidFill>
            </a:rPr>
            <a:t> </a:t>
          </a:r>
          <a:r>
            <a:rPr lang="cs-CZ" sz="2100" b="1" kern="1200" dirty="0" err="1">
              <a:solidFill>
                <a:schemeClr val="tx1"/>
              </a:solidFill>
            </a:rPr>
            <a:t>Answers</a:t>
          </a:r>
          <a:endParaRPr lang="cs-CZ" sz="2100" b="1" kern="1200" dirty="0">
            <a:solidFill>
              <a:schemeClr val="tx1"/>
            </a:solidFill>
          </a:endParaRPr>
        </a:p>
      </dsp:txBody>
      <dsp:txXfrm>
        <a:off x="4361495" y="2262628"/>
        <a:ext cx="3608944" cy="945071"/>
      </dsp:txXfrm>
    </dsp:sp>
    <dsp:sp modelId="{BC2921C6-D312-4197-B6DA-A41A7DF778DF}">
      <dsp:nvSpPr>
        <dsp:cNvPr id="0" name=""/>
        <dsp:cNvSpPr/>
      </dsp:nvSpPr>
      <dsp:spPr>
        <a:xfrm>
          <a:off x="4332092" y="3388637"/>
          <a:ext cx="1078264" cy="172618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kern="1200" dirty="0" err="1">
              <a:solidFill>
                <a:schemeClr val="tx1"/>
              </a:solidFill>
            </a:rPr>
            <a:t>One</a:t>
          </a:r>
          <a:r>
            <a:rPr lang="cs-CZ" sz="2400" b="1" kern="1200" dirty="0">
              <a:solidFill>
                <a:schemeClr val="tx1"/>
              </a:solidFill>
            </a:rPr>
            <a:t>´s </a:t>
          </a:r>
          <a:r>
            <a:rPr lang="cs-CZ" sz="2400" b="1" kern="1200" dirty="0" err="1">
              <a:solidFill>
                <a:schemeClr val="tx1"/>
              </a:solidFill>
            </a:rPr>
            <a:t>Culture</a:t>
          </a:r>
          <a:endParaRPr lang="cs-CZ" sz="2400" b="1" kern="1200" dirty="0">
            <a:solidFill>
              <a:schemeClr val="tx1"/>
            </a:solidFill>
          </a:endParaRPr>
        </a:p>
      </dsp:txBody>
      <dsp:txXfrm>
        <a:off x="4363673" y="3420218"/>
        <a:ext cx="1015102" cy="1663018"/>
      </dsp:txXfrm>
    </dsp:sp>
    <dsp:sp modelId="{164BF858-F048-4C3C-952F-83DF06918A28}">
      <dsp:nvSpPr>
        <dsp:cNvPr id="0" name=""/>
        <dsp:cNvSpPr/>
      </dsp:nvSpPr>
      <dsp:spPr>
        <a:xfrm>
          <a:off x="5429794" y="3388637"/>
          <a:ext cx="1413358" cy="172618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err="1">
              <a:solidFill>
                <a:schemeClr val="tx1"/>
              </a:solidFill>
            </a:rPr>
            <a:t>One</a:t>
          </a:r>
          <a:r>
            <a:rPr lang="cs-CZ" sz="2000" b="1" kern="1200" dirty="0">
              <a:solidFill>
                <a:schemeClr val="tx1"/>
              </a:solidFill>
            </a:rPr>
            <a:t>´s </a:t>
          </a:r>
          <a:r>
            <a:rPr lang="cs-CZ" sz="2000" b="1" kern="1200" dirty="0" err="1">
              <a:solidFill>
                <a:schemeClr val="tx1"/>
              </a:solidFill>
            </a:rPr>
            <a:t>Personal</a:t>
          </a:r>
          <a:r>
            <a:rPr lang="cs-CZ" sz="2000" b="1" kern="1200" dirty="0">
              <a:solidFill>
                <a:schemeClr val="tx1"/>
              </a:solidFill>
            </a:rPr>
            <a:t> </a:t>
          </a:r>
          <a:r>
            <a:rPr lang="cs-CZ" sz="2000" b="1" kern="1200" dirty="0" err="1">
              <a:solidFill>
                <a:schemeClr val="tx1"/>
              </a:solidFill>
            </a:rPr>
            <a:t>Preferences</a:t>
          </a:r>
          <a:endParaRPr lang="cs-CZ" sz="2000" b="1" kern="1200" dirty="0">
            <a:solidFill>
              <a:schemeClr val="tx1"/>
            </a:solidFill>
          </a:endParaRPr>
        </a:p>
      </dsp:txBody>
      <dsp:txXfrm>
        <a:off x="5471190" y="3430033"/>
        <a:ext cx="1330566" cy="1643388"/>
      </dsp:txXfrm>
    </dsp:sp>
    <dsp:sp modelId="{95FBD48F-7A0E-4C48-A59A-B05EA6CB235D}">
      <dsp:nvSpPr>
        <dsp:cNvPr id="0" name=""/>
        <dsp:cNvSpPr/>
      </dsp:nvSpPr>
      <dsp:spPr>
        <a:xfrm>
          <a:off x="6862589" y="3388637"/>
          <a:ext cx="1137252" cy="172618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err="1">
              <a:solidFill>
                <a:schemeClr val="tx1"/>
              </a:solidFill>
            </a:rPr>
            <a:t>Actual</a:t>
          </a:r>
          <a:r>
            <a:rPr lang="cs-CZ" sz="2000" b="1" kern="1200" dirty="0">
              <a:solidFill>
                <a:schemeClr val="tx1"/>
              </a:solidFill>
            </a:rPr>
            <a:t> </a:t>
          </a:r>
          <a:r>
            <a:rPr lang="cs-CZ" sz="2000" b="1" kern="1200" dirty="0" err="1">
              <a:solidFill>
                <a:schemeClr val="tx1"/>
              </a:solidFill>
            </a:rPr>
            <a:t>Social</a:t>
          </a:r>
          <a:r>
            <a:rPr lang="cs-CZ" sz="2000" b="1" kern="1200" dirty="0">
              <a:solidFill>
                <a:schemeClr val="tx1"/>
              </a:solidFill>
            </a:rPr>
            <a:t> </a:t>
          </a:r>
          <a:r>
            <a:rPr lang="cs-CZ" sz="2000" b="1" kern="1200" dirty="0" err="1">
              <a:solidFill>
                <a:schemeClr val="tx1"/>
              </a:solidFill>
            </a:rPr>
            <a:t>Contract</a:t>
          </a:r>
          <a:endParaRPr lang="cs-CZ" sz="2000" b="1" kern="1200" dirty="0">
            <a:solidFill>
              <a:schemeClr val="tx1"/>
            </a:solidFill>
          </a:endParaRPr>
        </a:p>
      </dsp:txBody>
      <dsp:txXfrm>
        <a:off x="6895898" y="3421946"/>
        <a:ext cx="1070634" cy="1659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6A41E-BC94-488A-A68E-893F03C89DA2}">
      <dsp:nvSpPr>
        <dsp:cNvPr id="0" name=""/>
        <dsp:cNvSpPr/>
      </dsp:nvSpPr>
      <dsp:spPr>
        <a:xfrm>
          <a:off x="7877" y="46053"/>
          <a:ext cx="8012172" cy="89659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How</a:t>
          </a:r>
          <a:r>
            <a:rPr lang="cs-CZ" sz="2800" b="1" kern="1200" dirty="0">
              <a:solidFill>
                <a:schemeClr val="tx1"/>
              </a:solidFill>
            </a:rPr>
            <a:t> do </a:t>
          </a:r>
          <a:r>
            <a:rPr lang="cs-CZ" sz="2800" b="1" kern="1200" dirty="0" err="1">
              <a:solidFill>
                <a:schemeClr val="tx1"/>
              </a:solidFill>
            </a:rPr>
            <a:t>we</a:t>
          </a:r>
          <a:r>
            <a:rPr lang="cs-CZ" sz="2800" b="1" kern="1200" dirty="0">
              <a:solidFill>
                <a:schemeClr val="tx1"/>
              </a:solidFill>
            </a:rPr>
            <a:t> </a:t>
          </a:r>
          <a:r>
            <a:rPr lang="cs-CZ" sz="2800" b="1" kern="1200" dirty="0" err="1">
              <a:solidFill>
                <a:schemeClr val="tx1"/>
              </a:solidFill>
            </a:rPr>
            <a:t>know</a:t>
          </a:r>
          <a:r>
            <a:rPr lang="cs-CZ" sz="2800" b="1" kern="1200" dirty="0">
              <a:solidFill>
                <a:schemeClr val="tx1"/>
              </a:solidFill>
            </a:rPr>
            <a:t> </a:t>
          </a:r>
          <a:r>
            <a:rPr lang="cs-CZ" sz="2800" b="1" kern="1200" dirty="0" err="1">
              <a:solidFill>
                <a:schemeClr val="tx1"/>
              </a:solidFill>
            </a:rPr>
            <a:t>what</a:t>
          </a:r>
          <a:r>
            <a:rPr lang="cs-CZ" sz="2800" b="1" kern="1200" dirty="0">
              <a:solidFill>
                <a:schemeClr val="tx1"/>
              </a:solidFill>
            </a:rPr>
            <a:t> </a:t>
          </a:r>
          <a:r>
            <a:rPr lang="cs-CZ" sz="2800" b="1" kern="1200" dirty="0" err="1">
              <a:solidFill>
                <a:schemeClr val="tx1"/>
              </a:solidFill>
            </a:rPr>
            <a:t>is</a:t>
          </a:r>
          <a:r>
            <a:rPr lang="cs-CZ" sz="2800" b="1" kern="1200" dirty="0">
              <a:solidFill>
                <a:schemeClr val="tx1"/>
              </a:solidFill>
            </a:rPr>
            <a:t> </a:t>
          </a:r>
          <a:r>
            <a:rPr lang="cs-CZ" sz="2800" b="1" kern="1200" dirty="0" err="1">
              <a:solidFill>
                <a:schemeClr val="tx1"/>
              </a:solidFill>
            </a:rPr>
            <a:t>ethical</a:t>
          </a:r>
          <a:r>
            <a:rPr lang="cs-CZ" sz="2800" b="1" kern="1200" dirty="0">
              <a:solidFill>
                <a:schemeClr val="tx1"/>
              </a:solidFill>
            </a:rPr>
            <a:t>?</a:t>
          </a:r>
        </a:p>
      </dsp:txBody>
      <dsp:txXfrm>
        <a:off x="34137" y="72313"/>
        <a:ext cx="7959652" cy="844076"/>
      </dsp:txXfrm>
    </dsp:sp>
    <dsp:sp modelId="{7516BD53-F541-4463-990C-1E54155D186D}">
      <dsp:nvSpPr>
        <dsp:cNvPr id="0" name=""/>
        <dsp:cNvSpPr/>
      </dsp:nvSpPr>
      <dsp:spPr>
        <a:xfrm>
          <a:off x="9" y="1112725"/>
          <a:ext cx="2670502" cy="1375002"/>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Religious</a:t>
          </a:r>
          <a:r>
            <a:rPr lang="cs-CZ" sz="2800" b="1" kern="1200" dirty="0">
              <a:solidFill>
                <a:schemeClr val="tx1"/>
              </a:solidFill>
            </a:rPr>
            <a:t> </a:t>
          </a:r>
          <a:r>
            <a:rPr lang="cs-CZ" sz="2800" b="1" kern="1200" dirty="0" err="1">
              <a:solidFill>
                <a:schemeClr val="tx1"/>
              </a:solidFill>
            </a:rPr>
            <a:t>Answers</a:t>
          </a:r>
          <a:endParaRPr lang="cs-CZ" sz="2800" b="1" kern="1200" dirty="0">
            <a:solidFill>
              <a:schemeClr val="tx1"/>
            </a:solidFill>
          </a:endParaRPr>
        </a:p>
      </dsp:txBody>
      <dsp:txXfrm>
        <a:off x="40281" y="1152997"/>
        <a:ext cx="2589958" cy="1294458"/>
      </dsp:txXfrm>
    </dsp:sp>
    <dsp:sp modelId="{A0A03307-8A9C-4651-8594-D74F368249E5}">
      <dsp:nvSpPr>
        <dsp:cNvPr id="0" name=""/>
        <dsp:cNvSpPr/>
      </dsp:nvSpPr>
      <dsp:spPr>
        <a:xfrm>
          <a:off x="11759" y="2662897"/>
          <a:ext cx="641953" cy="208138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cs-CZ" sz="2000" b="1" kern="1200" dirty="0">
            <a:solidFill>
              <a:schemeClr val="tx1"/>
            </a:solidFill>
          </a:endParaRPr>
        </a:p>
      </dsp:txBody>
      <dsp:txXfrm>
        <a:off x="30561" y="2681699"/>
        <a:ext cx="604349" cy="2043777"/>
      </dsp:txXfrm>
    </dsp:sp>
    <dsp:sp modelId="{F11CB649-A562-40D1-BF0B-CB264FA30697}">
      <dsp:nvSpPr>
        <dsp:cNvPr id="0" name=""/>
        <dsp:cNvSpPr/>
      </dsp:nvSpPr>
      <dsp:spPr>
        <a:xfrm>
          <a:off x="680675" y="2662897"/>
          <a:ext cx="641953" cy="208138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cs-CZ" sz="2000" b="1" kern="1200" dirty="0">
            <a:solidFill>
              <a:schemeClr val="tx1"/>
            </a:solidFill>
          </a:endParaRPr>
        </a:p>
      </dsp:txBody>
      <dsp:txXfrm>
        <a:off x="699477" y="2681699"/>
        <a:ext cx="604349" cy="2043777"/>
      </dsp:txXfrm>
    </dsp:sp>
    <dsp:sp modelId="{7C052A32-BD55-44C2-890C-6E12085823B9}">
      <dsp:nvSpPr>
        <dsp:cNvPr id="0" name=""/>
        <dsp:cNvSpPr/>
      </dsp:nvSpPr>
      <dsp:spPr>
        <a:xfrm>
          <a:off x="1349591" y="2662897"/>
          <a:ext cx="641953" cy="208138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cs-CZ" sz="2000" b="1" kern="1200" dirty="0">
            <a:solidFill>
              <a:schemeClr val="tx1"/>
            </a:solidFill>
          </a:endParaRPr>
        </a:p>
      </dsp:txBody>
      <dsp:txXfrm>
        <a:off x="1368393" y="2681699"/>
        <a:ext cx="604349" cy="2043777"/>
      </dsp:txXfrm>
    </dsp:sp>
    <dsp:sp modelId="{2EF992AD-B642-4AB3-A5E2-BDB8021A87CF}">
      <dsp:nvSpPr>
        <dsp:cNvPr id="0" name=""/>
        <dsp:cNvSpPr/>
      </dsp:nvSpPr>
      <dsp:spPr>
        <a:xfrm>
          <a:off x="2018507" y="2662897"/>
          <a:ext cx="663754" cy="208138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cs-CZ" sz="2000" b="1" kern="1200" dirty="0">
            <a:solidFill>
              <a:schemeClr val="tx1"/>
            </a:solidFill>
          </a:endParaRPr>
        </a:p>
      </dsp:txBody>
      <dsp:txXfrm>
        <a:off x="2037948" y="2682338"/>
        <a:ext cx="624872" cy="2042499"/>
      </dsp:txXfrm>
    </dsp:sp>
    <dsp:sp modelId="{793539F2-33E5-4D41-B13F-E61140AE8BF1}">
      <dsp:nvSpPr>
        <dsp:cNvPr id="0" name=""/>
        <dsp:cNvSpPr/>
      </dsp:nvSpPr>
      <dsp:spPr>
        <a:xfrm>
          <a:off x="3252167" y="1049356"/>
          <a:ext cx="3909159" cy="1429201"/>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Secular</a:t>
          </a:r>
          <a:r>
            <a:rPr lang="cs-CZ" sz="2800" b="1" kern="1200" dirty="0">
              <a:solidFill>
                <a:schemeClr val="tx1"/>
              </a:solidFill>
            </a:rPr>
            <a:t> </a:t>
          </a:r>
          <a:r>
            <a:rPr lang="cs-CZ" sz="2800" b="1" kern="1200" dirty="0" err="1">
              <a:solidFill>
                <a:schemeClr val="tx1"/>
              </a:solidFill>
            </a:rPr>
            <a:t>Answers</a:t>
          </a:r>
          <a:endParaRPr lang="cs-CZ" sz="2800" b="1" kern="1200" dirty="0">
            <a:solidFill>
              <a:schemeClr val="tx1"/>
            </a:solidFill>
          </a:endParaRPr>
        </a:p>
      </dsp:txBody>
      <dsp:txXfrm>
        <a:off x="3294027" y="1091216"/>
        <a:ext cx="3825439" cy="1345481"/>
      </dsp:txXfrm>
    </dsp:sp>
    <dsp:sp modelId="{4A374790-94EA-4E31-A4A5-A85E45D986D3}">
      <dsp:nvSpPr>
        <dsp:cNvPr id="0" name=""/>
        <dsp:cNvSpPr/>
      </dsp:nvSpPr>
      <dsp:spPr>
        <a:xfrm>
          <a:off x="2952280" y="2359140"/>
          <a:ext cx="813458" cy="208138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cs-CZ" sz="2400" b="1" kern="1200" dirty="0">
            <a:solidFill>
              <a:schemeClr val="tx1"/>
            </a:solidFill>
          </a:endParaRPr>
        </a:p>
      </dsp:txBody>
      <dsp:txXfrm>
        <a:off x="2976105" y="2382965"/>
        <a:ext cx="765808" cy="2033731"/>
      </dsp:txXfrm>
    </dsp:sp>
    <dsp:sp modelId="{1E0A784A-EEF7-46AE-8168-9013E553D026}">
      <dsp:nvSpPr>
        <dsp:cNvPr id="0" name=""/>
        <dsp:cNvSpPr/>
      </dsp:nvSpPr>
      <dsp:spPr>
        <a:xfrm>
          <a:off x="3763768" y="2359140"/>
          <a:ext cx="1674408" cy="208138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b="1" kern="1200" dirty="0" err="1">
              <a:solidFill>
                <a:schemeClr val="tx1"/>
              </a:solidFill>
            </a:rPr>
            <a:t>Experience</a:t>
          </a:r>
          <a:r>
            <a:rPr lang="cs-CZ" sz="2300" b="1" kern="1200" dirty="0">
              <a:solidFill>
                <a:schemeClr val="tx1"/>
              </a:solidFill>
            </a:rPr>
            <a:t> </a:t>
          </a:r>
          <a:r>
            <a:rPr lang="cs-CZ" sz="2300" b="1" kern="1200" dirty="0" err="1">
              <a:solidFill>
                <a:schemeClr val="tx1"/>
              </a:solidFill>
            </a:rPr>
            <a:t>and</a:t>
          </a:r>
          <a:r>
            <a:rPr lang="cs-CZ" sz="2300" b="1" kern="1200" dirty="0">
              <a:solidFill>
                <a:schemeClr val="tx1"/>
              </a:solidFill>
            </a:rPr>
            <a:t> </a:t>
          </a:r>
          <a:r>
            <a:rPr lang="cs-CZ" sz="2300" b="1" kern="1200" dirty="0" err="1">
              <a:solidFill>
                <a:schemeClr val="tx1"/>
              </a:solidFill>
            </a:rPr>
            <a:t>Observation</a:t>
          </a:r>
          <a:endParaRPr lang="cs-CZ" sz="2300" b="1" kern="1200" dirty="0">
            <a:solidFill>
              <a:schemeClr val="tx1"/>
            </a:solidFill>
          </a:endParaRPr>
        </a:p>
      </dsp:txBody>
      <dsp:txXfrm>
        <a:off x="3812810" y="2408182"/>
        <a:ext cx="1576324" cy="1983297"/>
      </dsp:txXfrm>
    </dsp:sp>
    <dsp:sp modelId="{BECB2203-C38A-4D09-80EB-DEBF19B4B2C7}">
      <dsp:nvSpPr>
        <dsp:cNvPr id="0" name=""/>
        <dsp:cNvSpPr/>
      </dsp:nvSpPr>
      <dsp:spPr>
        <a:xfrm>
          <a:off x="6725371" y="2359140"/>
          <a:ext cx="1290763" cy="208138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b="1" kern="1200" dirty="0" err="1">
              <a:solidFill>
                <a:schemeClr val="tx1"/>
              </a:solidFill>
            </a:rPr>
            <a:t>Intuition</a:t>
          </a:r>
          <a:endParaRPr lang="cs-CZ" sz="2200" b="1" kern="1200" dirty="0">
            <a:solidFill>
              <a:schemeClr val="tx1"/>
            </a:solidFill>
          </a:endParaRPr>
        </a:p>
      </dsp:txBody>
      <dsp:txXfrm>
        <a:off x="6763176" y="2396945"/>
        <a:ext cx="1215153" cy="2005771"/>
      </dsp:txXfrm>
    </dsp:sp>
    <dsp:sp modelId="{DA05DB06-678B-406D-AE54-F59CA663B2D6}">
      <dsp:nvSpPr>
        <dsp:cNvPr id="0" name=""/>
        <dsp:cNvSpPr/>
      </dsp:nvSpPr>
      <dsp:spPr>
        <a:xfrm>
          <a:off x="5400808" y="2359140"/>
          <a:ext cx="1412587" cy="208138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b="1" kern="1200" dirty="0" err="1">
              <a:solidFill>
                <a:schemeClr val="tx1"/>
              </a:solidFill>
            </a:rPr>
            <a:t>Social</a:t>
          </a:r>
          <a:r>
            <a:rPr lang="cs-CZ" sz="2100" b="1" kern="1200" dirty="0">
              <a:solidFill>
                <a:schemeClr val="tx1"/>
              </a:solidFill>
            </a:rPr>
            <a:t> </a:t>
          </a:r>
          <a:r>
            <a:rPr lang="cs-CZ" sz="2100" b="1" kern="1200" dirty="0" err="1">
              <a:solidFill>
                <a:schemeClr val="tx1"/>
              </a:solidFill>
            </a:rPr>
            <a:t>Agreement</a:t>
          </a:r>
          <a:r>
            <a:rPr lang="cs-CZ" sz="2100" b="1" kern="1200" dirty="0">
              <a:solidFill>
                <a:schemeClr val="tx1"/>
              </a:solidFill>
            </a:rPr>
            <a:t> </a:t>
          </a:r>
          <a:r>
            <a:rPr lang="cs-CZ" sz="2100" b="1" kern="1200" dirty="0" err="1">
              <a:solidFill>
                <a:schemeClr val="tx1"/>
              </a:solidFill>
            </a:rPr>
            <a:t>or</a:t>
          </a:r>
          <a:r>
            <a:rPr lang="cs-CZ" sz="2100" b="1" kern="1200" dirty="0">
              <a:solidFill>
                <a:schemeClr val="tx1"/>
              </a:solidFill>
            </a:rPr>
            <a:t> </a:t>
          </a:r>
          <a:r>
            <a:rPr lang="cs-CZ" sz="2100" b="1" kern="1200" dirty="0" err="1">
              <a:solidFill>
                <a:schemeClr val="tx1"/>
              </a:solidFill>
            </a:rPr>
            <a:t>Contract</a:t>
          </a:r>
          <a:endParaRPr lang="cs-CZ" sz="2100" b="1" kern="1200" dirty="0">
            <a:solidFill>
              <a:schemeClr val="tx1"/>
            </a:solidFill>
          </a:endParaRPr>
        </a:p>
      </dsp:txBody>
      <dsp:txXfrm>
        <a:off x="5442181" y="2400513"/>
        <a:ext cx="1329841" cy="199863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C81D14C-5566-445D-BD74-763B41037513}" type="datetimeFigureOut">
              <a:rPr lang="cs-CZ" smtClean="0"/>
              <a:pPr/>
              <a:t>28.12.2020</a:t>
            </a:fld>
            <a:endParaRPr lang="cs-CZ"/>
          </a:p>
        </p:txBody>
      </p:sp>
      <p:sp>
        <p:nvSpPr>
          <p:cNvPr id="4" name="Zástupný symbol pro obrázek snímk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8DD68CE-66E3-4B61-B1C6-4A829A625939}" type="slidenum">
              <a:rPr lang="cs-CZ" smtClean="0"/>
              <a:pPr/>
              <a:t>‹#›</a:t>
            </a:fld>
            <a:endParaRPr lang="cs-CZ"/>
          </a:p>
        </p:txBody>
      </p:sp>
    </p:spTree>
    <p:extLst>
      <p:ext uri="{BB962C8B-B14F-4D97-AF65-F5344CB8AC3E}">
        <p14:creationId xmlns:p14="http://schemas.microsoft.com/office/powerpoint/2010/main" val="37406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ata.perseus.org/citations/urn:cts:greekLit:tlg0086.tlg035.perseus-eng1:1.1253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58E03-C063-4F68-B263-65087D1DFFF5}" type="slidenum">
              <a:rPr lang="cs-CZ"/>
              <a:pPr/>
              <a:t>4</a:t>
            </a:fld>
            <a:endParaRPr lang="cs-CZ"/>
          </a:p>
        </p:txBody>
      </p:sp>
      <p:sp>
        <p:nvSpPr>
          <p:cNvPr id="66562" name="Rectangle 2"/>
          <p:cNvSpPr>
            <a:spLocks noGrp="1" noRot="1" noChangeAspect="1" noChangeArrowheads="1" noTextEdit="1"/>
          </p:cNvSpPr>
          <p:nvPr>
            <p:ph type="sldImg"/>
          </p:nvPr>
        </p:nvSpPr>
        <p:spPr>
          <a:xfrm>
            <a:off x="792163" y="746125"/>
            <a:ext cx="5273675" cy="3729038"/>
          </a:xfrm>
          <a:ln/>
        </p:spPr>
      </p:sp>
      <p:sp>
        <p:nvSpPr>
          <p:cNvPr id="66563" name="Rectangle 3"/>
          <p:cNvSpPr>
            <a:spLocks noGrp="1" noChangeArrowheads="1"/>
          </p:cNvSpPr>
          <p:nvPr>
            <p:ph type="body" idx="1"/>
          </p:nvPr>
        </p:nvSpPr>
        <p:spPr/>
        <p:txBody>
          <a:bodyPr/>
          <a:lstStyle/>
          <a:p>
            <a:pPr>
              <a:lnSpc>
                <a:spcPct val="90000"/>
              </a:lnSpc>
            </a:pPr>
            <a:endParaRPr lang="cs-CZ" sz="1000"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92163" y="746125"/>
            <a:ext cx="5273675" cy="3729038"/>
          </a:xfrm>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Treaty of Lisbon amending the Treaty on European Union and the Treaty establishing the European Community entered into force on 1 December 2009. As a consequence, as from that date, any reference to the European Community shall be read as the European Union.</a:t>
            </a:r>
          </a:p>
          <a:p>
            <a:endParaRPr lang="cs-CZ" dirty="0"/>
          </a:p>
        </p:txBody>
      </p:sp>
      <p:sp>
        <p:nvSpPr>
          <p:cNvPr id="4" name="Zástupný symbol pro číslo snímku 3"/>
          <p:cNvSpPr>
            <a:spLocks noGrp="1"/>
          </p:cNvSpPr>
          <p:nvPr>
            <p:ph type="sldNum" sz="quarter" idx="10"/>
          </p:nvPr>
        </p:nvSpPr>
        <p:spPr/>
        <p:txBody>
          <a:bodyPr/>
          <a:lstStyle/>
          <a:p>
            <a:fld id="{BA264F92-677F-4CF0-9636-F56C67FE2513}" type="slidenum">
              <a:rPr lang="cs-CZ" smtClean="0"/>
              <a:pPr/>
              <a:t>39</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71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72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92163" y="746125"/>
            <a:ext cx="5273675" cy="372903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73</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cs-CZ" i="1" dirty="0" err="1"/>
              <a:t>Hephaestus</a:t>
            </a:r>
            <a:r>
              <a:rPr lang="cs-CZ" i="1" baseline="0" dirty="0"/>
              <a:t> </a:t>
            </a:r>
            <a:r>
              <a:rPr lang="cs-CZ" i="0" baseline="0" dirty="0"/>
              <a:t>(</a:t>
            </a:r>
            <a:r>
              <a:rPr lang="cs-CZ" dirty="0" err="1"/>
              <a:t>strength</a:t>
            </a:r>
            <a:r>
              <a:rPr lang="cs-CZ" dirty="0"/>
              <a:t>, </a:t>
            </a:r>
            <a:r>
              <a:rPr lang="cs-CZ" dirty="0" err="1"/>
              <a:t>experience</a:t>
            </a:r>
            <a:r>
              <a:rPr lang="cs-CZ" dirty="0"/>
              <a:t>) </a:t>
            </a:r>
            <a:r>
              <a:rPr lang="en-US" i="1" dirty="0"/>
              <a:t>assisting Zeus in the birth of Athena. </a:t>
            </a:r>
            <a:r>
              <a:rPr lang="en-US" dirty="0"/>
              <a:t>Vase painting, ca. </a:t>
            </a:r>
            <a:r>
              <a:rPr lang="cs-CZ" dirty="0"/>
              <a:t>570</a:t>
            </a:r>
            <a:r>
              <a:rPr lang="en-US" dirty="0"/>
              <a:t> B.C.</a:t>
            </a:r>
            <a:endParaRPr lang="cs-CZ" i="1"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9</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en-US" i="1" dirty="0" err="1"/>
              <a:t>Eileithyia</a:t>
            </a:r>
            <a:r>
              <a:rPr lang="en-US" i="1" dirty="0"/>
              <a:t> </a:t>
            </a:r>
            <a:r>
              <a:rPr lang="cs-CZ" i="1" dirty="0"/>
              <a:t> </a:t>
            </a:r>
            <a:r>
              <a:rPr lang="cs-CZ" i="0" dirty="0"/>
              <a:t>(</a:t>
            </a:r>
            <a:r>
              <a:rPr lang="cs-CZ" dirty="0" err="1"/>
              <a:t>innocence</a:t>
            </a:r>
            <a:r>
              <a:rPr lang="cs-CZ" dirty="0"/>
              <a:t>, </a:t>
            </a:r>
            <a:r>
              <a:rPr lang="cs-CZ" dirty="0" err="1"/>
              <a:t>purity</a:t>
            </a:r>
            <a:r>
              <a:rPr lang="cs-CZ" dirty="0"/>
              <a:t>) </a:t>
            </a:r>
            <a:r>
              <a:rPr lang="en-US" i="1" dirty="0"/>
              <a:t>and Hera </a:t>
            </a:r>
            <a:r>
              <a:rPr lang="cs-CZ" i="1" dirty="0"/>
              <a:t> </a:t>
            </a:r>
            <a:r>
              <a:rPr lang="cs-CZ" dirty="0"/>
              <a:t>(</a:t>
            </a:r>
            <a:r>
              <a:rPr lang="cs-CZ" dirty="0" err="1"/>
              <a:t>beauty</a:t>
            </a:r>
            <a:r>
              <a:rPr lang="cs-CZ" dirty="0"/>
              <a:t>) </a:t>
            </a:r>
            <a:r>
              <a:rPr lang="en-US" i="1" dirty="0"/>
              <a:t>assisting Zeus in the birth of Athena.</a:t>
            </a:r>
            <a:r>
              <a:rPr lang="en-US" dirty="0"/>
              <a:t> Vase painting, ca. 500 B.C. (Louvre CA616; photograph by Maria Daniels)</a:t>
            </a:r>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10</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cs-CZ" dirty="0" err="1"/>
              <a:t>Fresco</a:t>
            </a:r>
            <a:r>
              <a:rPr lang="cs-CZ" dirty="0"/>
              <a:t> by </a:t>
            </a:r>
            <a:r>
              <a:rPr lang="cs-CZ" dirty="0" err="1"/>
              <a:t>Raphael</a:t>
            </a:r>
            <a:r>
              <a:rPr lang="cs-CZ" dirty="0"/>
              <a:t> (in Musei</a:t>
            </a:r>
            <a:r>
              <a:rPr lang="cs-CZ" baseline="0" dirty="0"/>
              <a:t> </a:t>
            </a:r>
            <a:r>
              <a:rPr lang="cs-CZ" baseline="0" dirty="0" err="1"/>
              <a:t>Vaticani</a:t>
            </a:r>
            <a:r>
              <a:rPr lang="cs-CZ" baseline="0" dirty="0"/>
              <a:t>). </a:t>
            </a:r>
            <a:r>
              <a:rPr lang="cs-CZ" dirty="0"/>
              <a:t>In </a:t>
            </a:r>
            <a:r>
              <a:rPr lang="cs-CZ" dirty="0" err="1"/>
              <a:t>the</a:t>
            </a:r>
            <a:r>
              <a:rPr lang="cs-CZ" dirty="0"/>
              <a:t> </a:t>
            </a:r>
            <a:r>
              <a:rPr lang="cs-CZ" dirty="0" err="1"/>
              <a:t>middle</a:t>
            </a:r>
            <a:r>
              <a:rPr lang="cs-CZ" dirty="0"/>
              <a:t> </a:t>
            </a:r>
            <a:r>
              <a:rPr lang="en-US" b="1" dirty="0"/>
              <a:t>Plato</a:t>
            </a:r>
            <a:r>
              <a:rPr lang="en-US" dirty="0"/>
              <a:t> (left) and </a:t>
            </a:r>
            <a:r>
              <a:rPr lang="en-US" b="1" dirty="0"/>
              <a:t>Aristotle</a:t>
            </a:r>
            <a:r>
              <a:rPr lang="en-US" dirty="0"/>
              <a:t> (right</a:t>
            </a:r>
            <a:r>
              <a:rPr lang="cs-CZ" dirty="0"/>
              <a:t>): </a:t>
            </a:r>
            <a:r>
              <a:rPr lang="en-US" dirty="0"/>
              <a:t>Aristotle gestures to the earth, representing his belief in knowledge through empirical observation and experience, while holding a copy of his </a:t>
            </a:r>
            <a:r>
              <a:rPr lang="cs-CZ" b="1" i="1" dirty="0" err="1"/>
              <a:t>Nicomachean</a:t>
            </a:r>
            <a:r>
              <a:rPr lang="cs-CZ" b="1" i="1" dirty="0"/>
              <a:t> </a:t>
            </a:r>
            <a:r>
              <a:rPr lang="cs-CZ" b="1" i="1" dirty="0" err="1"/>
              <a:t>Ethics</a:t>
            </a:r>
            <a:r>
              <a:rPr lang="cs-CZ" baseline="0" dirty="0"/>
              <a:t> </a:t>
            </a:r>
            <a:r>
              <a:rPr lang="en-US" dirty="0"/>
              <a:t>in his hand, whilst Plato gestures to the heavens, representing his belief in </a:t>
            </a:r>
            <a:r>
              <a:rPr lang="cs-CZ" dirty="0" err="1"/>
              <a:t>The</a:t>
            </a:r>
            <a:r>
              <a:rPr lang="cs-CZ" dirty="0"/>
              <a:t> </a:t>
            </a:r>
            <a:r>
              <a:rPr lang="cs-CZ" dirty="0" err="1"/>
              <a:t>Forms</a:t>
            </a:r>
            <a:r>
              <a:rPr lang="cs-CZ" dirty="0"/>
              <a:t>, holding a copy </a:t>
            </a:r>
            <a:r>
              <a:rPr lang="cs-CZ" dirty="0" err="1"/>
              <a:t>of</a:t>
            </a:r>
            <a:r>
              <a:rPr lang="cs-CZ" dirty="0"/>
              <a:t> his </a:t>
            </a:r>
            <a:r>
              <a:rPr lang="cs-CZ" b="1" i="1" dirty="0" err="1"/>
              <a:t>Timaios</a:t>
            </a:r>
            <a:r>
              <a:rPr lang="cs-CZ" dirty="0"/>
              <a:t>.</a:t>
            </a:r>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11</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92163" y="746125"/>
            <a:ext cx="5273675" cy="3729038"/>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12</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92163" y="746125"/>
            <a:ext cx="5273675" cy="3729038"/>
          </a:xfrm>
        </p:spPr>
      </p:sp>
      <p:sp>
        <p:nvSpPr>
          <p:cNvPr id="3" name="Zástupný symbol pro poznámky 2"/>
          <p:cNvSpPr>
            <a:spLocks noGrp="1"/>
          </p:cNvSpPr>
          <p:nvPr>
            <p:ph type="body" idx="1"/>
          </p:nvPr>
        </p:nvSpPr>
        <p:spPr/>
        <p:txBody>
          <a:bodyPr>
            <a:normAutofit/>
          </a:bodyPr>
          <a:lstStyle/>
          <a:p>
            <a:r>
              <a:rPr lang="cs-CZ" dirty="0" err="1"/>
              <a:t>Aristotle</a:t>
            </a:r>
            <a:r>
              <a:rPr lang="cs-CZ" dirty="0"/>
              <a:t>. </a:t>
            </a:r>
            <a:r>
              <a:rPr lang="cs-CZ" dirty="0" err="1"/>
              <a:t>Politics</a:t>
            </a:r>
            <a:r>
              <a:rPr lang="cs-CZ" dirty="0"/>
              <a:t> 1253a. </a:t>
            </a:r>
            <a:r>
              <a:rPr lang="cs-CZ" dirty="0" err="1"/>
              <a:t>Aristotle</a:t>
            </a:r>
            <a:r>
              <a:rPr lang="cs-CZ" dirty="0"/>
              <a:t> in 23 </a:t>
            </a:r>
            <a:r>
              <a:rPr lang="cs-CZ" dirty="0" err="1"/>
              <a:t>Volumes</a:t>
            </a:r>
            <a:r>
              <a:rPr lang="cs-CZ" dirty="0"/>
              <a:t>, Vol. 21, </a:t>
            </a:r>
            <a:r>
              <a:rPr lang="cs-CZ" dirty="0" err="1"/>
              <a:t>translated</a:t>
            </a:r>
            <a:r>
              <a:rPr lang="cs-CZ" dirty="0"/>
              <a:t> by H. </a:t>
            </a:r>
            <a:r>
              <a:rPr lang="cs-CZ" dirty="0" err="1"/>
              <a:t>Rackham</a:t>
            </a:r>
            <a:r>
              <a:rPr lang="cs-CZ" dirty="0"/>
              <a:t>. Cambridge, MA, Harvard University </a:t>
            </a:r>
            <a:r>
              <a:rPr lang="cs-CZ" dirty="0" err="1"/>
              <a:t>Press</a:t>
            </a:r>
            <a:r>
              <a:rPr lang="cs-CZ" dirty="0"/>
              <a:t>; London, William </a:t>
            </a:r>
            <a:r>
              <a:rPr lang="cs-CZ" dirty="0" err="1"/>
              <a:t>Heinemann</a:t>
            </a:r>
            <a:r>
              <a:rPr lang="cs-CZ" dirty="0"/>
              <a:t> Ltd. 1944.  </a:t>
            </a:r>
            <a:r>
              <a:rPr lang="cs-CZ" dirty="0" err="1"/>
              <a:t>Available</a:t>
            </a:r>
            <a:r>
              <a:rPr lang="cs-CZ" dirty="0"/>
              <a:t> </a:t>
            </a:r>
            <a:r>
              <a:rPr lang="cs-CZ" dirty="0" err="1"/>
              <a:t>at</a:t>
            </a:r>
            <a:r>
              <a:rPr lang="cs-CZ" dirty="0"/>
              <a:t>: </a:t>
            </a:r>
            <a:r>
              <a:rPr lang="cs-CZ" dirty="0">
                <a:hlinkClick r:id="rId3"/>
              </a:rPr>
              <a:t>http://data.</a:t>
            </a:r>
            <a:r>
              <a:rPr lang="cs-CZ" dirty="0" err="1">
                <a:hlinkClick r:id="rId3"/>
              </a:rPr>
              <a:t>perseus.org</a:t>
            </a:r>
            <a:r>
              <a:rPr lang="cs-CZ" dirty="0">
                <a:hlinkClick r:id="rId3"/>
              </a:rPr>
              <a:t>/</a:t>
            </a:r>
            <a:r>
              <a:rPr lang="cs-CZ" dirty="0" err="1">
                <a:hlinkClick r:id="rId3"/>
              </a:rPr>
              <a:t>citations</a:t>
            </a:r>
            <a:r>
              <a:rPr lang="cs-CZ" dirty="0">
                <a:hlinkClick r:id="rId3"/>
              </a:rPr>
              <a:t>/</a:t>
            </a:r>
            <a:r>
              <a:rPr lang="cs-CZ" dirty="0" err="1">
                <a:hlinkClick r:id="rId3"/>
              </a:rPr>
              <a:t>urn</a:t>
            </a:r>
            <a:r>
              <a:rPr lang="cs-CZ" dirty="0">
                <a:hlinkClick r:id="rId3"/>
              </a:rPr>
              <a:t>:</a:t>
            </a:r>
            <a:r>
              <a:rPr lang="cs-CZ" dirty="0" err="1">
                <a:hlinkClick r:id="rId3"/>
              </a:rPr>
              <a:t>cts</a:t>
            </a:r>
            <a:r>
              <a:rPr lang="cs-CZ" dirty="0">
                <a:hlinkClick r:id="rId3"/>
              </a:rPr>
              <a:t>:</a:t>
            </a:r>
            <a:r>
              <a:rPr lang="cs-CZ" dirty="0" err="1">
                <a:hlinkClick r:id="rId3"/>
              </a:rPr>
              <a:t>greekLit</a:t>
            </a:r>
            <a:r>
              <a:rPr lang="cs-CZ" dirty="0">
                <a:hlinkClick r:id="rId3"/>
              </a:rPr>
              <a:t>:tlg0086.tlg035.perseus-eng1:1.1253a</a:t>
            </a:r>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18</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92163" y="746125"/>
            <a:ext cx="5273675" cy="3729038"/>
          </a:xfrm>
        </p:spPr>
      </p:sp>
      <p:sp>
        <p:nvSpPr>
          <p:cNvPr id="3" name="Zástupný symbol pro poznámky 2"/>
          <p:cNvSpPr>
            <a:spLocks noGrp="1"/>
          </p:cNvSpPr>
          <p:nvPr>
            <p:ph type="body" idx="1"/>
          </p:nvPr>
        </p:nvSpPr>
        <p:spPr/>
        <p:txBody>
          <a:bodyPr>
            <a:normAutofit/>
          </a:bodyPr>
          <a:lstStyle/>
          <a:p>
            <a:r>
              <a:rPr lang="en-US" dirty="0"/>
              <a:t>G E R Lloyd </a:t>
            </a:r>
            <a:r>
              <a:rPr lang="cs-CZ" dirty="0"/>
              <a:t>(1933-)</a:t>
            </a:r>
            <a:r>
              <a:rPr lang="cs-CZ" baseline="0" dirty="0"/>
              <a:t> </a:t>
            </a:r>
            <a:r>
              <a:rPr lang="cs-CZ" dirty="0"/>
              <a:t>-</a:t>
            </a:r>
            <a:r>
              <a:rPr lang="cs-CZ" baseline="0" dirty="0"/>
              <a:t> </a:t>
            </a:r>
            <a:r>
              <a:rPr lang="en-US" dirty="0"/>
              <a:t>a historian of Ancient Science and Medicine at the </a:t>
            </a:r>
            <a:r>
              <a:rPr lang="cs-CZ" dirty="0"/>
              <a:t>University </a:t>
            </a:r>
            <a:r>
              <a:rPr lang="cs-CZ" dirty="0" err="1"/>
              <a:t>of</a:t>
            </a:r>
            <a:r>
              <a:rPr lang="cs-CZ" dirty="0"/>
              <a:t> Cambridge</a:t>
            </a:r>
          </a:p>
        </p:txBody>
      </p:sp>
      <p:sp>
        <p:nvSpPr>
          <p:cNvPr id="4" name="Zástupný symbol pro číslo snímku 3"/>
          <p:cNvSpPr>
            <a:spLocks noGrp="1"/>
          </p:cNvSpPr>
          <p:nvPr>
            <p:ph type="sldNum" sz="quarter" idx="10"/>
          </p:nvPr>
        </p:nvSpPr>
        <p:spPr/>
        <p:txBody>
          <a:bodyPr/>
          <a:lstStyle/>
          <a:p>
            <a:fld id="{BA264F92-677F-4CF0-9636-F56C67FE2513}" type="slidenum">
              <a:rPr lang="cs-CZ" smtClean="0"/>
              <a:pPr/>
              <a:t>36</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en-US" dirty="0"/>
              <a:t>Adopted June 1957; revised June 1980; revised June 2001.</a:t>
            </a:r>
          </a:p>
        </p:txBody>
      </p:sp>
      <p:sp>
        <p:nvSpPr>
          <p:cNvPr id="4" name="Zástupný symbol pro číslo snímku 3"/>
          <p:cNvSpPr>
            <a:spLocks noGrp="1"/>
          </p:cNvSpPr>
          <p:nvPr>
            <p:ph type="sldNum" sz="quarter" idx="10"/>
          </p:nvPr>
        </p:nvSpPr>
        <p:spPr/>
        <p:txBody>
          <a:bodyPr/>
          <a:lstStyle/>
          <a:p>
            <a:fld id="{BA264F92-677F-4CF0-9636-F56C67FE2513}" type="slidenum">
              <a:rPr lang="cs-CZ" smtClean="0"/>
              <a:pPr/>
              <a:t>37</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92163" y="746125"/>
            <a:ext cx="5273675" cy="3729038"/>
          </a:xfrm>
        </p:spPr>
      </p:sp>
      <p:sp>
        <p:nvSpPr>
          <p:cNvPr id="3" name="Zástupný symbol pro poznámky 2"/>
          <p:cNvSpPr>
            <a:spLocks noGrp="1"/>
          </p:cNvSpPr>
          <p:nvPr>
            <p:ph type="body" idx="1"/>
          </p:nvPr>
        </p:nvSpPr>
        <p:spPr/>
        <p:txBody>
          <a:bodyPr>
            <a:normAutofit/>
          </a:bodyPr>
          <a:lstStyle/>
          <a:p>
            <a:r>
              <a:rPr lang="cs-CZ" dirty="0"/>
              <a:t>http://www.</a:t>
            </a:r>
            <a:r>
              <a:rPr lang="cs-CZ" dirty="0" err="1"/>
              <a:t>ama</a:t>
            </a:r>
            <a:r>
              <a:rPr lang="cs-CZ" dirty="0"/>
              <a:t>-</a:t>
            </a:r>
            <a:r>
              <a:rPr lang="cs-CZ" dirty="0" err="1"/>
              <a:t>assn.org</a:t>
            </a:r>
            <a:r>
              <a:rPr lang="cs-CZ" dirty="0"/>
              <a:t>/</a:t>
            </a:r>
            <a:r>
              <a:rPr lang="cs-CZ" dirty="0" err="1"/>
              <a:t>ama</a:t>
            </a:r>
            <a:r>
              <a:rPr lang="cs-CZ" dirty="0"/>
              <a:t>/</a:t>
            </a:r>
            <a:r>
              <a:rPr lang="cs-CZ" dirty="0" err="1"/>
              <a:t>pub</a:t>
            </a:r>
            <a:r>
              <a:rPr lang="cs-CZ" dirty="0"/>
              <a:t>/</a:t>
            </a:r>
            <a:r>
              <a:rPr lang="cs-CZ" dirty="0" err="1"/>
              <a:t>about</a:t>
            </a:r>
            <a:r>
              <a:rPr lang="cs-CZ" dirty="0"/>
              <a:t>-</a:t>
            </a:r>
            <a:r>
              <a:rPr lang="cs-CZ" dirty="0" err="1"/>
              <a:t>ama</a:t>
            </a:r>
            <a:r>
              <a:rPr lang="cs-CZ" dirty="0"/>
              <a:t>/</a:t>
            </a:r>
            <a:r>
              <a:rPr lang="cs-CZ" dirty="0" err="1"/>
              <a:t>our</a:t>
            </a:r>
            <a:r>
              <a:rPr lang="cs-CZ" dirty="0"/>
              <a:t>-</a:t>
            </a:r>
            <a:r>
              <a:rPr lang="cs-CZ" dirty="0" err="1"/>
              <a:t>history</a:t>
            </a:r>
            <a:r>
              <a:rPr lang="cs-CZ" dirty="0"/>
              <a:t>/</a:t>
            </a:r>
            <a:r>
              <a:rPr lang="cs-CZ" dirty="0" err="1"/>
              <a:t>history</a:t>
            </a:r>
            <a:r>
              <a:rPr lang="cs-CZ" dirty="0"/>
              <a:t>-</a:t>
            </a:r>
            <a:r>
              <a:rPr lang="cs-CZ" dirty="0" err="1"/>
              <a:t>ama</a:t>
            </a:r>
            <a:r>
              <a:rPr lang="cs-CZ" dirty="0"/>
              <a:t>-</a:t>
            </a:r>
            <a:r>
              <a:rPr lang="cs-CZ" dirty="0" err="1"/>
              <a:t>ethics.page</a:t>
            </a:r>
            <a:endParaRPr lang="cs-CZ" dirty="0"/>
          </a:p>
        </p:txBody>
      </p:sp>
      <p:sp>
        <p:nvSpPr>
          <p:cNvPr id="4" name="Zástupný symbol pro číslo snímku 3"/>
          <p:cNvSpPr>
            <a:spLocks noGrp="1"/>
          </p:cNvSpPr>
          <p:nvPr>
            <p:ph type="sldNum" sz="quarter" idx="10"/>
          </p:nvPr>
        </p:nvSpPr>
        <p:spPr/>
        <p:txBody>
          <a:bodyPr/>
          <a:lstStyle/>
          <a:p>
            <a:fld id="{BA264F92-677F-4CF0-9636-F56C67FE2513}" type="slidenum">
              <a:rPr lang="cs-CZ" smtClean="0"/>
              <a:pPr/>
              <a:t>38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7" name="Obdélník 16"/>
          <p:cNvSpPr/>
          <p:nvPr/>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0" y="1887568"/>
            <a:ext cx="10693400" cy="1890000"/>
          </a:xfrm>
          <a:prstGeom prst="rect">
            <a:avLst/>
          </a:prstGeom>
          <a:solidFill>
            <a:srgbClr val="E000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165225" fontAlgn="auto">
              <a:spcBef>
                <a:spcPts val="0"/>
              </a:spcBef>
              <a:spcAft>
                <a:spcPts val="0"/>
              </a:spcAft>
              <a:defRPr/>
            </a:pPr>
            <a:endParaRPr lang="cs-CZ" sz="2800" dirty="0">
              <a:latin typeface="Clara Sans" pitchFamily="50" charset="0"/>
            </a:endParaRPr>
          </a:p>
        </p:txBody>
      </p:sp>
      <p:sp>
        <p:nvSpPr>
          <p:cNvPr id="2" name="Nadpis 1"/>
          <p:cNvSpPr>
            <a:spLocks noGrp="1"/>
          </p:cNvSpPr>
          <p:nvPr>
            <p:ph type="ctrTitle"/>
          </p:nvPr>
        </p:nvSpPr>
        <p:spPr>
          <a:xfrm>
            <a:off x="1602284" y="2024330"/>
            <a:ext cx="8289110" cy="1503745"/>
          </a:xfrm>
        </p:spPr>
        <p:txBody>
          <a:bodyPr/>
          <a:lstStyle>
            <a:lvl1pPr marL="0" indent="0" algn="l">
              <a:defRPr sz="4400">
                <a:solidFill>
                  <a:schemeClr val="bg1"/>
                </a:solidFill>
                <a:latin typeface="Clara Sans" pitchFamily="50" charset="0"/>
              </a:defRPr>
            </a:lvl1pPr>
          </a:lstStyle>
          <a:p>
            <a:r>
              <a:rPr lang="cs-CZ"/>
              <a:t>Kliknutím lze upravit styl.</a:t>
            </a:r>
            <a:endParaRPr lang="cs-CZ" dirty="0"/>
          </a:p>
        </p:txBody>
      </p:sp>
      <p:sp>
        <p:nvSpPr>
          <p:cNvPr id="3" name="Podnadpis 2"/>
          <p:cNvSpPr>
            <a:spLocks noGrp="1"/>
          </p:cNvSpPr>
          <p:nvPr>
            <p:ph type="subTitle" idx="1"/>
          </p:nvPr>
        </p:nvSpPr>
        <p:spPr>
          <a:xfrm>
            <a:off x="1602284" y="3957618"/>
            <a:ext cx="8640960" cy="720080"/>
          </a:xfrm>
        </p:spPr>
        <p:txBody>
          <a:bodyPr/>
          <a:lstStyle>
            <a:lvl1pPr marL="0" indent="0" algn="l">
              <a:buNone/>
              <a:defRPr sz="2400">
                <a:solidFill>
                  <a:schemeClr val="tx1">
                    <a:tint val="75000"/>
                  </a:schemeClr>
                </a:solidFill>
                <a:latin typeface="Clara Sans"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cs-CZ" dirty="0"/>
          </a:p>
        </p:txBody>
      </p:sp>
      <p:sp>
        <p:nvSpPr>
          <p:cNvPr id="5" name="Zástupný symbol pro datum 3"/>
          <p:cNvSpPr>
            <a:spLocks noGrp="1"/>
          </p:cNvSpPr>
          <p:nvPr>
            <p:ph type="dt" sz="half" idx="10"/>
          </p:nvPr>
        </p:nvSpPr>
        <p:spPr/>
        <p:txBody>
          <a:bodyPr/>
          <a:lstStyle>
            <a:lvl1pPr>
              <a:defRPr>
                <a:latin typeface="Clara Sans" pitchFamily="50" charset="0"/>
              </a:defRPr>
            </a:lvl1pPr>
          </a:lstStyle>
          <a:p>
            <a:pPr>
              <a:defRPr/>
            </a:pPr>
            <a:fld id="{861E5E6D-9964-443D-8A1A-2F174139E214}"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atin typeface="Clara Sans" pitchFamily="50" charset="0"/>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atin typeface="Clara Sans" pitchFamily="50" charset="0"/>
              </a:defRPr>
            </a:lvl1pPr>
          </a:lstStyle>
          <a:p>
            <a:pPr>
              <a:defRPr/>
            </a:pPr>
            <a:fld id="{9251B02E-AEA4-4A25-B995-7FBC9F8D11D8}" type="slidenum">
              <a:rPr lang="cs-CZ" smtClean="0"/>
              <a:pPr>
                <a:defRPr/>
              </a:pPr>
              <a:t>‹#›</a:t>
            </a:fld>
            <a:endParaRPr lang="cs-CZ"/>
          </a:p>
        </p:txBody>
      </p:sp>
      <p:sp>
        <p:nvSpPr>
          <p:cNvPr id="8" name="Obdélník 7"/>
          <p:cNvSpPr/>
          <p:nvPr/>
        </p:nvSpPr>
        <p:spPr>
          <a:xfrm>
            <a:off x="0" y="0"/>
            <a:ext cx="3030538" cy="1260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2" descr="I:\Mayna\!!_práce\RadkaF\JU České Budějovice\PPT prezentace\Podklady\HlavPapir Ekonomická fakul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140" y="212887"/>
            <a:ext cx="3973746" cy="101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9"/>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0913" y="6228903"/>
            <a:ext cx="4610100" cy="638175"/>
          </a:xfrm>
          <a:prstGeom prst="rect">
            <a:avLst/>
          </a:prstGeom>
          <a:noFill/>
          <a:ln>
            <a:noFill/>
          </a:ln>
        </p:spPr>
      </p:pic>
    </p:spTree>
    <p:extLst>
      <p:ext uri="{BB962C8B-B14F-4D97-AF65-F5344CB8AC3E}">
        <p14:creationId xmlns:p14="http://schemas.microsoft.com/office/powerpoint/2010/main" val="990427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571A390B-2DF6-4A98-8CD3-57C620926EC6}"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5E80E49-5BFC-4E79-BF4D-A767D26BC07E}" type="slidenum">
              <a:rPr lang="cs-CZ" smtClean="0"/>
              <a:pPr>
                <a:defRPr/>
              </a:pPr>
              <a:t>‹#›</a:t>
            </a:fld>
            <a:endParaRPr lang="cs-CZ"/>
          </a:p>
        </p:txBody>
      </p:sp>
    </p:spTree>
    <p:extLst>
      <p:ext uri="{BB962C8B-B14F-4D97-AF65-F5344CB8AC3E}">
        <p14:creationId xmlns:p14="http://schemas.microsoft.com/office/powerpoint/2010/main" val="291336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752716" y="1044327"/>
            <a:ext cx="2406015" cy="5710054"/>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534670" y="1044327"/>
            <a:ext cx="7039822" cy="571005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9BE73E3-272C-49D3-A172-02F9E4E9562B}"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F254864-5606-4A31-B3E2-746352118BF3}" type="slidenum">
              <a:rPr lang="cs-CZ" smtClean="0"/>
              <a:pPr>
                <a:defRPr/>
              </a:pPr>
              <a:t>‹#›</a:t>
            </a:fld>
            <a:endParaRPr lang="cs-CZ"/>
          </a:p>
        </p:txBody>
      </p:sp>
    </p:spTree>
    <p:extLst>
      <p:ext uri="{BB962C8B-B14F-4D97-AF65-F5344CB8AC3E}">
        <p14:creationId xmlns:p14="http://schemas.microsoft.com/office/powerpoint/2010/main" val="4042746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731325" y="180231"/>
            <a:ext cx="7427088" cy="662917"/>
          </a:xfrm>
        </p:spPr>
        <p:txBody>
          <a:bodyPr/>
          <a:lstStyle>
            <a:lvl1pPr>
              <a:defRPr sz="3600"/>
            </a:lvl1pPr>
          </a:lstStyle>
          <a:p>
            <a:r>
              <a:rPr lang="cs-CZ"/>
              <a:t>Kliknutím lze upravit styl.</a:t>
            </a:r>
            <a:endParaRPr lang="cs-CZ" dirty="0"/>
          </a:p>
        </p:txBody>
      </p:sp>
      <p:sp>
        <p:nvSpPr>
          <p:cNvPr id="3" name="Zástupný symbol pro obsah 2"/>
          <p:cNvSpPr>
            <a:spLocks noGrp="1"/>
          </p:cNvSpPr>
          <p:nvPr>
            <p:ph idx="1"/>
          </p:nvPr>
        </p:nvSpPr>
        <p:spPr>
          <a:xfrm>
            <a:off x="534988" y="1187532"/>
            <a:ext cx="9623425" cy="556728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8863D660-356F-4B7B-9477-B5CEBBE7ED6F}"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05B7347-35A8-416A-A6BF-14F7C64C136A}" type="slidenum">
              <a:rPr lang="cs-CZ" smtClean="0"/>
              <a:pPr>
                <a:defRPr/>
              </a:pPr>
              <a:t>‹#›</a:t>
            </a:fld>
            <a:endParaRPr lang="cs-CZ"/>
          </a:p>
        </p:txBody>
      </p:sp>
    </p:spTree>
    <p:extLst>
      <p:ext uri="{BB962C8B-B14F-4D97-AF65-F5344CB8AC3E}">
        <p14:creationId xmlns:p14="http://schemas.microsoft.com/office/powerpoint/2010/main" val="73911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44705" y="4858813"/>
            <a:ext cx="9089390" cy="1501751"/>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844705" y="3204786"/>
            <a:ext cx="9089390"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D78E90E3-EF82-41EA-9CBB-69D0C1CE9A68}"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6C60EE9-DB36-4AC0-93AC-EAF55A4D2F9E}" type="slidenum">
              <a:rPr lang="cs-CZ" smtClean="0"/>
              <a:pPr>
                <a:defRPr/>
              </a:pPr>
              <a:t>‹#›</a:t>
            </a:fld>
            <a:endParaRPr lang="cs-CZ"/>
          </a:p>
        </p:txBody>
      </p:sp>
    </p:spTree>
    <p:extLst>
      <p:ext uri="{BB962C8B-B14F-4D97-AF65-F5344CB8AC3E}">
        <p14:creationId xmlns:p14="http://schemas.microsoft.com/office/powerpoint/2010/main" val="2772983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534670"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35812"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18BEF439-A903-4BAB-BE0E-D1DEB9C70BCB}"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025203F-6002-47B2-BA6E-0944EEA53219}" type="slidenum">
              <a:rPr lang="cs-CZ" smtClean="0"/>
              <a:pPr>
                <a:defRPr/>
              </a:pPr>
              <a:t>‹#›</a:t>
            </a:fld>
            <a:endParaRPr lang="cs-CZ"/>
          </a:p>
        </p:txBody>
      </p:sp>
    </p:spTree>
    <p:extLst>
      <p:ext uri="{BB962C8B-B14F-4D97-AF65-F5344CB8AC3E}">
        <p14:creationId xmlns:p14="http://schemas.microsoft.com/office/powerpoint/2010/main" val="2858873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522164" y="1188343"/>
            <a:ext cx="4724775"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34671" y="1980431"/>
            <a:ext cx="4724775"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444605" y="1188343"/>
            <a:ext cx="4726631"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432100" y="1980431"/>
            <a:ext cx="4726631"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663A1EA3-E2BC-48E8-A352-50577628A881}" type="datetime1">
              <a:rPr lang="cs-CZ" smtClean="0"/>
              <a:pPr>
                <a:defRPr/>
              </a:pPr>
              <a:t>28.12.2020</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C9744537-99EA-4D2E-83BE-317CA3E7C592}" type="slidenum">
              <a:rPr lang="cs-CZ" smtClean="0"/>
              <a:pPr>
                <a:defRPr/>
              </a:pPr>
              <a:t>‹#›</a:t>
            </a:fld>
            <a:endParaRPr lang="cs-CZ"/>
          </a:p>
        </p:txBody>
      </p:sp>
    </p:spTree>
    <p:extLst>
      <p:ext uri="{BB962C8B-B14F-4D97-AF65-F5344CB8AC3E}">
        <p14:creationId xmlns:p14="http://schemas.microsoft.com/office/powerpoint/2010/main" val="3636685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75DF245D-D6AC-44C9-87B3-4C6EEA36FB51}" type="datetime1">
              <a:rPr lang="cs-CZ" smtClean="0"/>
              <a:pPr>
                <a:defRPr/>
              </a:pPr>
              <a:t>28.12.2020</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28C53024-765D-4A8F-A60F-9D142B3F1564}" type="slidenum">
              <a:rPr lang="cs-CZ" smtClean="0"/>
              <a:pPr>
                <a:defRPr/>
              </a:pPr>
              <a:t>‹#›</a:t>
            </a:fld>
            <a:endParaRPr lang="cs-CZ"/>
          </a:p>
        </p:txBody>
      </p:sp>
    </p:spTree>
    <p:extLst>
      <p:ext uri="{BB962C8B-B14F-4D97-AF65-F5344CB8AC3E}">
        <p14:creationId xmlns:p14="http://schemas.microsoft.com/office/powerpoint/2010/main" val="790941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4E81568-6828-4203-9B7C-12AC327FE14E}" type="datetime1">
              <a:rPr lang="cs-CZ" smtClean="0"/>
              <a:pPr>
                <a:defRPr/>
              </a:pPr>
              <a:t>28.12.2020</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6074965D-B6FC-48F4-BDEB-A25D835DCF79}" type="slidenum">
              <a:rPr lang="cs-CZ" smtClean="0"/>
              <a:pPr>
                <a:defRPr/>
              </a:pPr>
              <a:t>‹#›</a:t>
            </a:fld>
            <a:endParaRPr lang="cs-CZ"/>
          </a:p>
        </p:txBody>
      </p:sp>
    </p:spTree>
    <p:extLst>
      <p:ext uri="{BB962C8B-B14F-4D97-AF65-F5344CB8AC3E}">
        <p14:creationId xmlns:p14="http://schemas.microsoft.com/office/powerpoint/2010/main" val="409468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4672" y="972318"/>
            <a:ext cx="3518055" cy="609945"/>
          </a:xfrm>
        </p:spPr>
        <p:txBody>
          <a:bodyPr anchor="b"/>
          <a:lstStyle>
            <a:lvl1pPr algn="l">
              <a:defRPr sz="2000" b="1"/>
            </a:lvl1pPr>
          </a:lstStyle>
          <a:p>
            <a:r>
              <a:rPr lang="cs-CZ"/>
              <a:t>Kliknutím lze upravit styl.</a:t>
            </a:r>
            <a:endParaRPr lang="cs-CZ" dirty="0"/>
          </a:p>
        </p:txBody>
      </p:sp>
      <p:sp>
        <p:nvSpPr>
          <p:cNvPr id="3" name="Zástupný symbol pro obsah 2"/>
          <p:cNvSpPr>
            <a:spLocks noGrp="1"/>
          </p:cNvSpPr>
          <p:nvPr>
            <p:ph idx="1"/>
          </p:nvPr>
        </p:nvSpPr>
        <p:spPr>
          <a:xfrm>
            <a:off x="4180822" y="301052"/>
            <a:ext cx="5977908"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34672" y="1582266"/>
            <a:ext cx="3518055"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348B92B-E7FC-4C9D-A25B-8D733F1B7F04}"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4235B1B-A23A-4D82-B975-BDB1401989B8}" type="slidenum">
              <a:rPr lang="cs-CZ" smtClean="0"/>
              <a:pPr>
                <a:defRPr/>
              </a:pPr>
              <a:t>‹#›</a:t>
            </a:fld>
            <a:endParaRPr lang="cs-CZ"/>
          </a:p>
        </p:txBody>
      </p:sp>
    </p:spTree>
    <p:extLst>
      <p:ext uri="{BB962C8B-B14F-4D97-AF65-F5344CB8AC3E}">
        <p14:creationId xmlns:p14="http://schemas.microsoft.com/office/powerpoint/2010/main" val="3560363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95981" y="5292884"/>
            <a:ext cx="6416040" cy="624855"/>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095981" y="972319"/>
            <a:ext cx="6416040" cy="42400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2095981" y="5917739"/>
            <a:ext cx="6416040"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3806EB7-D81F-404B-ACAE-5954E4C5B005}"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E20E438-300D-426D-956D-FF05AA67C7E2}" type="slidenum">
              <a:rPr lang="cs-CZ" smtClean="0"/>
              <a:pPr>
                <a:defRPr/>
              </a:pPr>
              <a:t>‹#›</a:t>
            </a:fld>
            <a:endParaRPr lang="cs-CZ"/>
          </a:p>
        </p:txBody>
      </p:sp>
    </p:spTree>
    <p:extLst>
      <p:ext uri="{BB962C8B-B14F-4D97-AF65-F5344CB8AC3E}">
        <p14:creationId xmlns:p14="http://schemas.microsoft.com/office/powerpoint/2010/main" val="2950503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délník 1"/>
          <p:cNvSpPr/>
          <p:nvPr/>
        </p:nvSpPr>
        <p:spPr>
          <a:xfrm>
            <a:off x="0" y="996333"/>
            <a:ext cx="10693400" cy="6564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6" name="Zástupný symbol pro nadpis 1"/>
          <p:cNvSpPr>
            <a:spLocks noGrp="1"/>
          </p:cNvSpPr>
          <p:nvPr>
            <p:ph type="title"/>
          </p:nvPr>
        </p:nvSpPr>
        <p:spPr bwMode="auto">
          <a:xfrm>
            <a:off x="3030538" y="145125"/>
            <a:ext cx="74883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cs-CZ" dirty="0"/>
          </a:p>
        </p:txBody>
      </p:sp>
      <p:sp>
        <p:nvSpPr>
          <p:cNvPr id="1027" name="Zástupný symbol pro text 2"/>
          <p:cNvSpPr>
            <a:spLocks noGrp="1"/>
          </p:cNvSpPr>
          <p:nvPr>
            <p:ph type="body" idx="1"/>
          </p:nvPr>
        </p:nvSpPr>
        <p:spPr bwMode="auto">
          <a:xfrm>
            <a:off x="534988" y="1260475"/>
            <a:ext cx="9623425"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534988" y="7008813"/>
            <a:ext cx="2495550" cy="401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lara Sans" pitchFamily="50" charset="0"/>
              </a:defRPr>
            </a:lvl1pPr>
          </a:lstStyle>
          <a:p>
            <a:pPr>
              <a:defRPr/>
            </a:pPr>
            <a:fld id="{B5044EDA-262F-488C-9A1C-4884F878AF7B}" type="datetime1">
              <a:rPr lang="cs-CZ" smtClean="0"/>
              <a:pPr>
                <a:defRPr/>
              </a:pPr>
              <a:t>28.12.2020</a:t>
            </a:fld>
            <a:endParaRPr lang="cs-CZ"/>
          </a:p>
        </p:txBody>
      </p:sp>
      <p:sp>
        <p:nvSpPr>
          <p:cNvPr id="5" name="Zástupný symbol pro zápatí 4"/>
          <p:cNvSpPr>
            <a:spLocks noGrp="1"/>
          </p:cNvSpPr>
          <p:nvPr>
            <p:ph type="ftr" sz="quarter" idx="3"/>
          </p:nvPr>
        </p:nvSpPr>
        <p:spPr>
          <a:xfrm>
            <a:off x="3652838" y="7008813"/>
            <a:ext cx="3387725" cy="401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lara Sans" pitchFamily="50" charset="0"/>
              </a:defRPr>
            </a:lvl1pPr>
          </a:lstStyle>
          <a:p>
            <a:pPr>
              <a:defRPr/>
            </a:pPr>
            <a:endParaRPr lang="cs-CZ"/>
          </a:p>
        </p:txBody>
      </p:sp>
      <p:sp>
        <p:nvSpPr>
          <p:cNvPr id="6" name="Zástupný symbol pro číslo snímku 5"/>
          <p:cNvSpPr>
            <a:spLocks noGrp="1"/>
          </p:cNvSpPr>
          <p:nvPr>
            <p:ph type="sldNum" sz="quarter" idx="4"/>
          </p:nvPr>
        </p:nvSpPr>
        <p:spPr>
          <a:xfrm>
            <a:off x="7662863" y="7008813"/>
            <a:ext cx="2495550" cy="401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lara Sans" pitchFamily="50" charset="0"/>
              </a:defRPr>
            </a:lvl1pPr>
          </a:lstStyle>
          <a:p>
            <a:pPr>
              <a:defRPr/>
            </a:pPr>
            <a:fld id="{C0EA4A2D-1AC4-4A39-9436-83225DB5FE6C}" type="slidenum">
              <a:rPr lang="cs-CZ" smtClean="0"/>
              <a:pPr>
                <a:defRPr/>
              </a:pPr>
              <a:t>‹#›</a:t>
            </a:fld>
            <a:endParaRPr lang="cs-CZ"/>
          </a:p>
        </p:txBody>
      </p:sp>
      <p:pic>
        <p:nvPicPr>
          <p:cNvPr id="1031" name="Picture 2" descr="I:\Mayna\!!_práce\RadkaF\JU České Budějovice\PPT prezentace\Podklady\HlavPapir Ekonomická fakulta.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2124" y="216823"/>
            <a:ext cx="2376264" cy="6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2337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p:txStyles>
    <p:titleStyle>
      <a:lvl1pPr algn="r" rtl="0" eaLnBrk="1" fontAlgn="base" hangingPunct="1">
        <a:spcBef>
          <a:spcPct val="0"/>
        </a:spcBef>
        <a:spcAft>
          <a:spcPct val="0"/>
        </a:spcAft>
        <a:defRPr sz="2800" kern="1200">
          <a:solidFill>
            <a:schemeClr val="tx2"/>
          </a:solidFill>
          <a:latin typeface="Clara Sans" pitchFamily="50" charset="0"/>
          <a:ea typeface="+mj-ea"/>
          <a:cs typeface="+mj-cs"/>
        </a:defRPr>
      </a:lvl1pPr>
      <a:lvl2pPr algn="l" rtl="0" eaLnBrk="1" fontAlgn="base" hangingPunct="1">
        <a:spcBef>
          <a:spcPct val="0"/>
        </a:spcBef>
        <a:spcAft>
          <a:spcPct val="0"/>
        </a:spcAft>
        <a:defRPr sz="2400">
          <a:solidFill>
            <a:schemeClr val="tx1"/>
          </a:solidFill>
          <a:latin typeface="Clara Sans" pitchFamily="50" charset="0"/>
        </a:defRPr>
      </a:lvl2pPr>
      <a:lvl3pPr algn="l" rtl="0" eaLnBrk="1" fontAlgn="base" hangingPunct="1">
        <a:spcBef>
          <a:spcPct val="0"/>
        </a:spcBef>
        <a:spcAft>
          <a:spcPct val="0"/>
        </a:spcAft>
        <a:defRPr sz="2400">
          <a:solidFill>
            <a:schemeClr val="tx1"/>
          </a:solidFill>
          <a:latin typeface="Clara Sans" pitchFamily="50" charset="0"/>
        </a:defRPr>
      </a:lvl3pPr>
      <a:lvl4pPr algn="l" rtl="0" eaLnBrk="1" fontAlgn="base" hangingPunct="1">
        <a:spcBef>
          <a:spcPct val="0"/>
        </a:spcBef>
        <a:spcAft>
          <a:spcPct val="0"/>
        </a:spcAft>
        <a:defRPr sz="2400">
          <a:solidFill>
            <a:schemeClr val="tx1"/>
          </a:solidFill>
          <a:latin typeface="Clara Sans" pitchFamily="50" charset="0"/>
        </a:defRPr>
      </a:lvl4pPr>
      <a:lvl5pPr algn="l" rtl="0" eaLnBrk="1" fontAlgn="base" hangingPunct="1">
        <a:spcBef>
          <a:spcPct val="0"/>
        </a:spcBef>
        <a:spcAft>
          <a:spcPct val="0"/>
        </a:spcAft>
        <a:defRPr sz="2400">
          <a:solidFill>
            <a:schemeClr val="tx1"/>
          </a:solidFill>
          <a:latin typeface="Clara Sans" pitchFamily="50"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Clara Sans" pitchFamily="50"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Clara Sans" pitchFamily="50"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Clara Sans" pitchFamily="50"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cs.wikipedia.org/wiki/Ath%C3%A9nsk%C3%A1_%C5%A1kola"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classics.mit.edu/Plato/republic.8.vii.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conventions.coe.int/Treaty/en/Treaties/Html/005.htm" TargetMode="External"/><Relationship Id="rId2" Type="http://schemas.openxmlformats.org/officeDocument/2006/relationships/hyperlink" Target="http://www.ohchr.org/EN/UDHR/Pages/Language.aspx?LangID=eng" TargetMode="External"/><Relationship Id="rId1" Type="http://schemas.openxmlformats.org/officeDocument/2006/relationships/slideLayout" Target="../slideLayouts/slideLayout2.xml"/><Relationship Id="rId6" Type="http://schemas.openxmlformats.org/officeDocument/2006/relationships/hyperlink" Target="http://www.ohchr.org/EN/ProfessionalInterest/Pages/CRC.aspx" TargetMode="External"/><Relationship Id="rId5" Type="http://schemas.openxmlformats.org/officeDocument/2006/relationships/hyperlink" Target="http://conventions.coe.int/Treaty/en/Treaties/Html/108.htm" TargetMode="External"/><Relationship Id="rId4" Type="http://schemas.openxmlformats.org/officeDocument/2006/relationships/hyperlink" Target="http://conventions.coe.int/Treaty/en/Treaties/Html/035.ht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youtu.be/HnweBU8UOOE" TargetMode="External"/><Relationship Id="rId13" Type="http://schemas.openxmlformats.org/officeDocument/2006/relationships/hyperlink" Target="https://youtu.be/VT5nsIAyCuI" TargetMode="External"/><Relationship Id="rId3" Type="http://schemas.openxmlformats.org/officeDocument/2006/relationships/hyperlink" Target="https://fxb.harvard.edu/" TargetMode="External"/><Relationship Id="rId7" Type="http://schemas.openxmlformats.org/officeDocument/2006/relationships/hyperlink" Target="https://youtu.be/0L2NVFcYqkM" TargetMode="External"/><Relationship Id="rId12" Type="http://schemas.openxmlformats.org/officeDocument/2006/relationships/hyperlink" Target="https://www.youtube.com/user/MSF" TargetMode="External"/><Relationship Id="rId2" Type="http://schemas.openxmlformats.org/officeDocument/2006/relationships/hyperlink" Target="http://www.un.org/en/universal-declaration-human-rights/index.html" TargetMode="External"/><Relationship Id="rId1" Type="http://schemas.openxmlformats.org/officeDocument/2006/relationships/slideLayout" Target="../slideLayouts/slideLayout2.xml"/><Relationship Id="rId6" Type="http://schemas.openxmlformats.org/officeDocument/2006/relationships/hyperlink" Target="http://www.peopleandperspectives.org/story/interview/annas" TargetMode="External"/><Relationship Id="rId11" Type="http://schemas.openxmlformats.org/officeDocument/2006/relationships/hyperlink" Target="https://youtu.be/PFHg3jjjsEM" TargetMode="External"/><Relationship Id="rId5" Type="http://schemas.openxmlformats.org/officeDocument/2006/relationships/hyperlink" Target="https://cdn2.sph.harvard.edu/wp-content/uploads/sites/13/2016/12/HHRJ-18.2-full-content.pdf" TargetMode="External"/><Relationship Id="rId10" Type="http://schemas.openxmlformats.org/officeDocument/2006/relationships/hyperlink" Target="https://youtu.be/aKallbyio8Q" TargetMode="External"/><Relationship Id="rId4" Type="http://schemas.openxmlformats.org/officeDocument/2006/relationships/hyperlink" Target="https://www.hhrjournal.org/" TargetMode="External"/><Relationship Id="rId9" Type="http://schemas.openxmlformats.org/officeDocument/2006/relationships/hyperlink" Target="https://www.youtube.com/channel/UC03ebjP6rE96fKVfb4GBxnA"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www.wma.net/en/30publications/10policies/o3/" TargetMode="External"/><Relationship Id="rId3" Type="http://schemas.openxmlformats.org/officeDocument/2006/relationships/hyperlink" Target="http://www.wma.net/en/20activities/10ethics/index.html" TargetMode="External"/><Relationship Id="rId7" Type="http://schemas.openxmlformats.org/officeDocument/2006/relationships/hyperlink" Target="http://www.wma.net/en/30publications/10policies/d2/index.html" TargetMode="External"/><Relationship Id="rId2" Type="http://schemas.openxmlformats.org/officeDocument/2006/relationships/hyperlink" Target="http://www.wma.net/en/20activities/20humanrights/index.html" TargetMode="External"/><Relationship Id="rId1" Type="http://schemas.openxmlformats.org/officeDocument/2006/relationships/slideLayout" Target="../slideLayouts/slideLayout2.xml"/><Relationship Id="rId6" Type="http://schemas.openxmlformats.org/officeDocument/2006/relationships/hyperlink" Target="http://unesdoc.unesco.org/images/0014/001428/142825e.pdf" TargetMode="External"/><Relationship Id="rId5" Type="http://schemas.openxmlformats.org/officeDocument/2006/relationships/hyperlink" Target="http://www.unesco.org/new/en/social-and-human-sciences/themes/bioethics/human-genome-and-human-rights/" TargetMode="External"/><Relationship Id="rId4" Type="http://schemas.openxmlformats.org/officeDocument/2006/relationships/hyperlink" Target="http://www.unesco.org/new/en/social-and-human-sciences/themes/bioethics/ethics-education-programme/" TargetMode="External"/><Relationship Id="rId9" Type="http://schemas.openxmlformats.org/officeDocument/2006/relationships/hyperlink" Target="http://www3.nd.edu/~undpress/excerpts/P01307-ex.pdf"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ncbi.nlm.nih.gov/pmc/articles/PMC300789/pdf/32701419.pdf" TargetMode="External"/><Relationship Id="rId7" Type="http://schemas.openxmlformats.org/officeDocument/2006/relationships/hyperlink" Target="https://www.hrw.org/" TargetMode="External"/><Relationship Id="rId2" Type="http://schemas.openxmlformats.org/officeDocument/2006/relationships/hyperlink" Target="http://www.thenewatlantis.com/docLib/20091130_human_dignity.pdf" TargetMode="External"/><Relationship Id="rId1" Type="http://schemas.openxmlformats.org/officeDocument/2006/relationships/slideLayout" Target="../slideLayouts/slideLayout2.xml"/><Relationship Id="rId6" Type="http://schemas.openxmlformats.org/officeDocument/2006/relationships/hyperlink" Target="https://www.amnesty.org/en/" TargetMode="External"/><Relationship Id="rId5" Type="http://schemas.openxmlformats.org/officeDocument/2006/relationships/hyperlink" Target="https://www.ncbi.nlm.nih.gov/pmc/articles/PMC300789/citedby/" TargetMode="External"/><Relationship Id="rId4" Type="http://schemas.openxmlformats.org/officeDocument/2006/relationships/hyperlink" Target="http://bmcmedethics.biomedcentral.com/articles/10.1186/1472-6939-7-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virtualmentor.ama-assn.org/site/cases.html" TargetMode="External"/><Relationship Id="rId2" Type="http://schemas.openxmlformats.org/officeDocument/2006/relationships/hyperlink" Target="http://conventions.coe.int/Treaty/en/Treaties/Html/164.htm" TargetMode="External"/><Relationship Id="rId1" Type="http://schemas.openxmlformats.org/officeDocument/2006/relationships/slideLayout" Target="../slideLayouts/slideLayout2.xml"/><Relationship Id="rId4" Type="http://schemas.openxmlformats.org/officeDocument/2006/relationships/hyperlink" Target="http://www.ama-assn.org/ama/pub/about-ama/our-history/history-ama-ethics.page"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youtube.com/watch?v=3wfNl2L0Gf8" TargetMode="External"/><Relationship Id="rId7" Type="http://schemas.openxmlformats.org/officeDocument/2006/relationships/hyperlink" Target="http://www.animal-rights-library.com/texts-m/midgley01.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youtube.com/watch?v=FuL6HlLSzyc&amp;feature=related" TargetMode="External"/><Relationship Id="rId5" Type="http://schemas.openxmlformats.org/officeDocument/2006/relationships/hyperlink" Target="http://www.youtube.com/watch?v=Z2bPTs8fspk&amp;feature=related" TargetMode="External"/><Relationship Id="rId4" Type="http://schemas.openxmlformats.org/officeDocument/2006/relationships/hyperlink" Target="http://www.youtube.com/watch?v=CtcpwJCC6Co"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ite.ebrary.com/lib/natl/Doc?id=1006523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ite.ebrary.com/lib/natl/Doc?id=1061482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ite.ebrary.com/lib/natl/Doc?id=1015125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36675" y="2641674"/>
            <a:ext cx="8020050" cy="1289334"/>
          </a:xfrm>
        </p:spPr>
        <p:txBody>
          <a:bodyPr>
            <a:normAutofit/>
          </a:bodyPr>
          <a:lstStyle/>
          <a:p>
            <a:r>
              <a:rPr lang="cs-CZ" dirty="0" err="1"/>
              <a:t>Human</a:t>
            </a:r>
            <a:r>
              <a:rPr lang="cs-CZ" dirty="0"/>
              <a:t> </a:t>
            </a:r>
            <a:r>
              <a:rPr lang="cs-CZ" dirty="0" err="1"/>
              <a:t>Rights</a:t>
            </a:r>
            <a:r>
              <a:rPr lang="cs-CZ" dirty="0"/>
              <a:t> </a:t>
            </a:r>
            <a:r>
              <a:rPr lang="cs-CZ" dirty="0" err="1"/>
              <a:t>until</a:t>
            </a:r>
            <a:r>
              <a:rPr lang="cs-CZ" dirty="0"/>
              <a:t> </a:t>
            </a:r>
            <a:r>
              <a:rPr lang="cs-CZ" dirty="0" err="1"/>
              <a:t>today</a:t>
            </a:r>
            <a:endParaRPr lang="cs-CZ" dirty="0"/>
          </a:p>
        </p:txBody>
      </p:sp>
      <p:sp>
        <p:nvSpPr>
          <p:cNvPr id="3" name="Podnadpis 2"/>
          <p:cNvSpPr>
            <a:spLocks noGrp="1"/>
          </p:cNvSpPr>
          <p:nvPr>
            <p:ph type="subTitle" idx="1"/>
          </p:nvPr>
        </p:nvSpPr>
        <p:spPr/>
        <p:txBody>
          <a:bodyPr/>
          <a:lstStyle/>
          <a:p>
            <a:pPr algn="r"/>
            <a:endParaRPr lang="cs-CZ" dirty="0"/>
          </a:p>
          <a:p>
            <a:pPr algn="r"/>
            <a:r>
              <a:rPr lang="cs-CZ" dirty="0"/>
              <a:t>Zuzana Svobodová</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k vase painting showing Eileithyia and Hera assisting Zeus in the birth of Athena. Eileithyia stands behind Zeus, who is seated, and Her stands in front of him, both with outstretched hands to catch Athena, who emerges in full armour with shield and spear from the top of Zeus' head.  Circa 500 B.C.E. (Louvre CA616; photograph by Maria Daniels)."/>
          <p:cNvPicPr>
            <a:picLocks noChangeAspect="1" noChangeArrowheads="1"/>
          </p:cNvPicPr>
          <p:nvPr/>
        </p:nvPicPr>
        <p:blipFill>
          <a:blip r:embed="rId3" cstate="print"/>
          <a:srcRect l="17010" t="12096" r="18731" b="10167"/>
          <a:stretch>
            <a:fillRect/>
          </a:stretch>
        </p:blipFill>
        <p:spPr bwMode="auto">
          <a:xfrm>
            <a:off x="3388833" y="771386"/>
            <a:ext cx="3978892" cy="601676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
          <p:cNvSpPr>
            <a:spLocks noGrp="1" noChangeArrowheads="1"/>
          </p:cNvSpPr>
          <p:nvPr>
            <p:ph type="ctrTitle"/>
          </p:nvPr>
        </p:nvSpPr>
        <p:spPr>
          <a:xfrm>
            <a:off x="1746750" y="938565"/>
            <a:ext cx="7147870" cy="390007"/>
          </a:xfrm>
        </p:spPr>
        <p:txBody>
          <a:bodyPr vert="horz" wrap="square" lIns="0" tIns="0" rIns="0" bIns="0" numCol="1" rtlCol="0" anchor="ctr" anchorCtr="0" compatLnSpc="1">
            <a:prstTxWarp prst="textNoShape">
              <a:avLst/>
            </a:prstTxWarp>
            <a:normAutofit fontScale="90000"/>
          </a:bodyPr>
          <a:lstStyle/>
          <a:p>
            <a:pPr eaLnBrk="1" hangingPunct="1">
              <a:lnSpc>
                <a:spcPct val="95000"/>
              </a:lnSpc>
            </a:pPr>
            <a:r>
              <a:rPr lang="cs-CZ" dirty="0" err="1">
                <a:latin typeface="Arial" charset="0"/>
              </a:rPr>
              <a:t>The</a:t>
            </a:r>
            <a:r>
              <a:rPr lang="cs-CZ" dirty="0">
                <a:latin typeface="Arial" charset="0"/>
              </a:rPr>
              <a:t> </a:t>
            </a:r>
            <a:r>
              <a:rPr lang="cs-CZ" dirty="0" err="1">
                <a:latin typeface="Arial" charset="0"/>
              </a:rPr>
              <a:t>School</a:t>
            </a:r>
            <a:r>
              <a:rPr lang="cs-CZ" dirty="0">
                <a:latin typeface="Arial" charset="0"/>
              </a:rPr>
              <a:t> </a:t>
            </a:r>
            <a:r>
              <a:rPr lang="cs-CZ" dirty="0" err="1">
                <a:latin typeface="Arial" charset="0"/>
              </a:rPr>
              <a:t>of</a:t>
            </a:r>
            <a:r>
              <a:rPr lang="cs-CZ" dirty="0">
                <a:latin typeface="Arial" charset="0"/>
              </a:rPr>
              <a:t> </a:t>
            </a:r>
            <a:r>
              <a:rPr lang="cs-CZ" dirty="0" err="1">
                <a:latin typeface="Arial" charset="0"/>
              </a:rPr>
              <a:t>Athens</a:t>
            </a:r>
            <a:endParaRPr lang="en-US" dirty="0">
              <a:latin typeface="Arial" charset="0"/>
              <a:hlinkClick r:id="rId3"/>
            </a:endParaRPr>
          </a:p>
        </p:txBody>
      </p:sp>
      <p:pic>
        <p:nvPicPr>
          <p:cNvPr id="10242" name="Picture 2" descr="File:Raffael 058.jpg"/>
          <p:cNvPicPr>
            <a:picLocks noChangeAspect="1" noChangeArrowheads="1"/>
          </p:cNvPicPr>
          <p:nvPr/>
        </p:nvPicPr>
        <p:blipFill>
          <a:blip r:embed="rId4" cstate="print"/>
          <a:srcRect/>
          <a:stretch>
            <a:fillRect/>
          </a:stretch>
        </p:blipFill>
        <p:spPr bwMode="auto">
          <a:xfrm>
            <a:off x="1336676" y="1687912"/>
            <a:ext cx="8016090" cy="5100238"/>
          </a:xfrm>
          <a:prstGeom prst="rect">
            <a:avLst/>
          </a:prstGeom>
          <a:noFill/>
        </p:spPr>
      </p:pic>
      <p:sp>
        <p:nvSpPr>
          <p:cNvPr id="5" name="TextovéPole 4"/>
          <p:cNvSpPr txBox="1"/>
          <p:nvPr/>
        </p:nvSpPr>
        <p:spPr>
          <a:xfrm>
            <a:off x="3262519" y="3464847"/>
            <a:ext cx="442099" cy="1037143"/>
          </a:xfrm>
          <a:prstGeom prst="rect">
            <a:avLst/>
          </a:prstGeom>
          <a:noFill/>
        </p:spPr>
        <p:txBody>
          <a:bodyPr wrap="square" rtlCol="0">
            <a:spAutoFit/>
          </a:bodyPr>
          <a:lstStyle/>
          <a:p>
            <a:r>
              <a:rPr lang="cs-CZ" sz="1228" b="1" dirty="0" err="1"/>
              <a:t>Antisthenes</a:t>
            </a:r>
            <a:endParaRPr lang="cs-CZ" sz="1228" b="1" dirty="0"/>
          </a:p>
        </p:txBody>
      </p:sp>
      <p:cxnSp>
        <p:nvCxnSpPr>
          <p:cNvPr id="7" name="Přímá spojovací šipka 6"/>
          <p:cNvCxnSpPr>
            <a:stCxn id="5" idx="2"/>
          </p:cNvCxnSpPr>
          <p:nvPr/>
        </p:nvCxnSpPr>
        <p:spPr>
          <a:xfrm>
            <a:off x="3483569" y="4501990"/>
            <a:ext cx="94735" cy="225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ovéPole 7"/>
          <p:cNvSpPr txBox="1"/>
          <p:nvPr/>
        </p:nvSpPr>
        <p:spPr>
          <a:xfrm>
            <a:off x="1430965" y="5612184"/>
            <a:ext cx="884198" cy="646331"/>
          </a:xfrm>
          <a:prstGeom prst="rect">
            <a:avLst/>
          </a:prstGeom>
          <a:noFill/>
        </p:spPr>
        <p:txBody>
          <a:bodyPr wrap="square" rtlCol="0">
            <a:spAutoFit/>
          </a:bodyPr>
          <a:lstStyle/>
          <a:p>
            <a:r>
              <a:rPr lang="cs-CZ" b="1" dirty="0" err="1"/>
              <a:t>Epicurus</a:t>
            </a:r>
            <a:r>
              <a:rPr lang="cs-CZ" dirty="0"/>
              <a:t> </a:t>
            </a:r>
            <a:endParaRPr lang="cs-CZ" b="1" dirty="0"/>
          </a:p>
        </p:txBody>
      </p:sp>
      <p:cxnSp>
        <p:nvCxnSpPr>
          <p:cNvPr id="10" name="Přímá spojovací šipka 9"/>
          <p:cNvCxnSpPr/>
          <p:nvPr/>
        </p:nvCxnSpPr>
        <p:spPr>
          <a:xfrm flipV="1">
            <a:off x="1999378" y="5359556"/>
            <a:ext cx="315785" cy="252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5473014" y="6117441"/>
            <a:ext cx="1263140" cy="369332"/>
          </a:xfrm>
          <a:prstGeom prst="rect">
            <a:avLst/>
          </a:prstGeom>
          <a:noFill/>
        </p:spPr>
        <p:txBody>
          <a:bodyPr wrap="square" rtlCol="0">
            <a:spAutoFit/>
          </a:bodyPr>
          <a:lstStyle/>
          <a:p>
            <a:r>
              <a:rPr lang="cs-CZ" b="1" dirty="0"/>
              <a:t>Diogenes</a:t>
            </a:r>
          </a:p>
        </p:txBody>
      </p:sp>
      <p:cxnSp>
        <p:nvCxnSpPr>
          <p:cNvPr id="13" name="Přímá spojovací šipka 12"/>
          <p:cNvCxnSpPr/>
          <p:nvPr/>
        </p:nvCxnSpPr>
        <p:spPr>
          <a:xfrm flipV="1">
            <a:off x="5725642" y="5927970"/>
            <a:ext cx="126314" cy="1894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946734" y="6496383"/>
            <a:ext cx="1515768" cy="369332"/>
          </a:xfrm>
          <a:prstGeom prst="rect">
            <a:avLst/>
          </a:prstGeom>
          <a:noFill/>
        </p:spPr>
        <p:txBody>
          <a:bodyPr wrap="square" rtlCol="0">
            <a:spAutoFit/>
          </a:bodyPr>
          <a:lstStyle/>
          <a:p>
            <a:r>
              <a:rPr lang="cs-CZ" b="1" dirty="0"/>
              <a:t>Pythagoras</a:t>
            </a:r>
          </a:p>
        </p:txBody>
      </p:sp>
      <p:cxnSp>
        <p:nvCxnSpPr>
          <p:cNvPr id="16" name="Přímá spojovací šipka 15"/>
          <p:cNvCxnSpPr/>
          <p:nvPr/>
        </p:nvCxnSpPr>
        <p:spPr>
          <a:xfrm flipH="1" flipV="1">
            <a:off x="3136204" y="6243755"/>
            <a:ext cx="252628" cy="252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4588816" y="6464215"/>
            <a:ext cx="1136826" cy="646331"/>
          </a:xfrm>
          <a:prstGeom prst="rect">
            <a:avLst/>
          </a:prstGeom>
          <a:noFill/>
        </p:spPr>
        <p:txBody>
          <a:bodyPr wrap="square" rtlCol="0">
            <a:spAutoFit/>
          </a:bodyPr>
          <a:lstStyle/>
          <a:p>
            <a:r>
              <a:rPr lang="cs-CZ" b="1" dirty="0" err="1"/>
              <a:t>Heraclitus</a:t>
            </a:r>
            <a:endParaRPr lang="cs-CZ" b="1" dirty="0">
              <a:solidFill>
                <a:schemeClr val="bg1"/>
              </a:solidFill>
            </a:endParaRPr>
          </a:p>
        </p:txBody>
      </p:sp>
      <p:cxnSp>
        <p:nvCxnSpPr>
          <p:cNvPr id="19" name="Přímá spojovací šipka 18"/>
          <p:cNvCxnSpPr/>
          <p:nvPr/>
        </p:nvCxnSpPr>
        <p:spPr>
          <a:xfrm flipH="1" flipV="1">
            <a:off x="4715130" y="6243755"/>
            <a:ext cx="189471" cy="252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a:off x="3767775" y="5359558"/>
            <a:ext cx="442099" cy="848181"/>
          </a:xfrm>
          <a:prstGeom prst="rect">
            <a:avLst/>
          </a:prstGeom>
          <a:noFill/>
        </p:spPr>
        <p:txBody>
          <a:bodyPr wrap="square" rtlCol="0">
            <a:spAutoFit/>
          </a:bodyPr>
          <a:lstStyle/>
          <a:p>
            <a:r>
              <a:rPr lang="cs-CZ" sz="1228" b="1" dirty="0" err="1">
                <a:solidFill>
                  <a:schemeClr val="bg1"/>
                </a:solidFill>
              </a:rPr>
              <a:t>Parmenides</a:t>
            </a:r>
            <a:endParaRPr lang="cs-CZ" sz="1228" b="1" dirty="0">
              <a:solidFill>
                <a:schemeClr val="bg1"/>
              </a:solidFill>
            </a:endParaRPr>
          </a:p>
        </p:txBody>
      </p:sp>
      <p:sp>
        <p:nvSpPr>
          <p:cNvPr id="22" name="TextovéPole 21"/>
          <p:cNvSpPr txBox="1"/>
          <p:nvPr/>
        </p:nvSpPr>
        <p:spPr>
          <a:xfrm>
            <a:off x="8125609" y="3780632"/>
            <a:ext cx="505256" cy="740011"/>
          </a:xfrm>
          <a:prstGeom prst="rect">
            <a:avLst/>
          </a:prstGeom>
          <a:noFill/>
        </p:spPr>
        <p:txBody>
          <a:bodyPr wrap="square" rtlCol="0">
            <a:spAutoFit/>
          </a:bodyPr>
          <a:lstStyle/>
          <a:p>
            <a:r>
              <a:rPr lang="cs-CZ" sz="1403" b="1" dirty="0" err="1"/>
              <a:t>Plotinus</a:t>
            </a:r>
            <a:endParaRPr lang="cs-CZ" sz="1403" b="1" dirty="0"/>
          </a:p>
        </p:txBody>
      </p:sp>
      <p:cxnSp>
        <p:nvCxnSpPr>
          <p:cNvPr id="24" name="Přímá spojovací šipka 23"/>
          <p:cNvCxnSpPr>
            <a:stCxn id="22" idx="2"/>
          </p:cNvCxnSpPr>
          <p:nvPr/>
        </p:nvCxnSpPr>
        <p:spPr>
          <a:xfrm flipH="1">
            <a:off x="8188767" y="4520643"/>
            <a:ext cx="189470" cy="17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4841444" y="4033260"/>
            <a:ext cx="694727" cy="281295"/>
          </a:xfrm>
          <a:prstGeom prst="rect">
            <a:avLst/>
          </a:prstGeom>
          <a:noFill/>
        </p:spPr>
        <p:txBody>
          <a:bodyPr wrap="square" rtlCol="0">
            <a:spAutoFit/>
          </a:bodyPr>
          <a:lstStyle/>
          <a:p>
            <a:r>
              <a:rPr lang="cs-CZ" sz="1228" b="1" dirty="0"/>
              <a:t>Plato</a:t>
            </a:r>
          </a:p>
        </p:txBody>
      </p:sp>
      <p:sp>
        <p:nvSpPr>
          <p:cNvPr id="21" name="TextovéPole 20"/>
          <p:cNvSpPr txBox="1"/>
          <p:nvPr/>
        </p:nvSpPr>
        <p:spPr>
          <a:xfrm>
            <a:off x="5346700" y="4033260"/>
            <a:ext cx="884198" cy="281295"/>
          </a:xfrm>
          <a:prstGeom prst="rect">
            <a:avLst/>
          </a:prstGeom>
          <a:noFill/>
        </p:spPr>
        <p:txBody>
          <a:bodyPr wrap="square" rtlCol="0">
            <a:spAutoFit/>
          </a:bodyPr>
          <a:lstStyle/>
          <a:p>
            <a:r>
              <a:rPr lang="cs-CZ" sz="1228" b="1" dirty="0" err="1"/>
              <a:t>Aristotle</a:t>
            </a:r>
            <a:endParaRPr lang="cs-CZ" sz="1228" b="1" dirty="0"/>
          </a:p>
        </p:txBody>
      </p:sp>
      <p:sp>
        <p:nvSpPr>
          <p:cNvPr id="23" name="TextovéPole 22"/>
          <p:cNvSpPr txBox="1"/>
          <p:nvPr/>
        </p:nvSpPr>
        <p:spPr>
          <a:xfrm>
            <a:off x="3767775" y="3970103"/>
            <a:ext cx="821041" cy="470257"/>
          </a:xfrm>
          <a:prstGeom prst="rect">
            <a:avLst/>
          </a:prstGeom>
          <a:noFill/>
        </p:spPr>
        <p:txBody>
          <a:bodyPr wrap="square" rtlCol="0">
            <a:spAutoFit/>
          </a:bodyPr>
          <a:lstStyle/>
          <a:p>
            <a:r>
              <a:rPr lang="cs-CZ" sz="1228" b="1" dirty="0" err="1"/>
              <a:t>Socrates</a:t>
            </a:r>
            <a:r>
              <a:rPr lang="cs-CZ" sz="1228" b="1" dirty="0"/>
              <a: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ctrTitle"/>
          </p:nvPr>
        </p:nvSpPr>
        <p:spPr>
          <a:xfrm>
            <a:off x="4651974" y="150546"/>
            <a:ext cx="5434136" cy="1514807"/>
          </a:xfrm>
        </p:spPr>
        <p:txBody>
          <a:bodyPr vert="horz" wrap="square" lIns="0" tIns="0" rIns="0" bIns="0" numCol="1" rtlCol="0" anchor="ctr" anchorCtr="0" compatLnSpc="1">
            <a:prstTxWarp prst="textNoShape">
              <a:avLst/>
            </a:prstTxWarp>
            <a:normAutofit/>
          </a:bodyPr>
          <a:lstStyle/>
          <a:p>
            <a:r>
              <a:rPr lang="en-US" sz="2807" dirty="0"/>
              <a:t>Plato (428/7-348/7 BC)</a:t>
            </a:r>
            <a:br>
              <a:rPr lang="cs-CZ" sz="2807" dirty="0"/>
            </a:br>
            <a:r>
              <a:rPr lang="en-US" sz="2807" dirty="0">
                <a:hlinkClick r:id="rId3"/>
              </a:rPr>
              <a:t>The </a:t>
            </a:r>
            <a:r>
              <a:rPr lang="cs-CZ" sz="2807" dirty="0" err="1">
                <a:hlinkClick r:id="rId3"/>
              </a:rPr>
              <a:t>Allegory</a:t>
            </a:r>
            <a:r>
              <a:rPr lang="en-US" sz="2807" dirty="0">
                <a:hlinkClick r:id="rId3"/>
              </a:rPr>
              <a:t> of the Cave</a:t>
            </a:r>
            <a:br>
              <a:rPr lang="cs-CZ" sz="2807" dirty="0">
                <a:hlinkClick r:id="rId3"/>
              </a:rPr>
            </a:br>
            <a:r>
              <a:rPr lang="en-US" sz="2807" dirty="0">
                <a:hlinkClick r:id="rId3"/>
              </a:rPr>
              <a:t>(The Constitution</a:t>
            </a:r>
            <a:r>
              <a:rPr lang="cs-CZ" sz="2807" dirty="0">
                <a:hlinkClick r:id="rId3"/>
              </a:rPr>
              <a:t>/</a:t>
            </a:r>
            <a:r>
              <a:rPr lang="cs-CZ" sz="2807" dirty="0" err="1">
                <a:hlinkClick r:id="rId3"/>
              </a:rPr>
              <a:t>Republic</a:t>
            </a:r>
            <a:r>
              <a:rPr lang="cs-CZ" sz="2807" dirty="0">
                <a:hlinkClick r:id="rId3"/>
              </a:rPr>
              <a:t>, VII</a:t>
            </a:r>
            <a:r>
              <a:rPr lang="en-US" sz="2807" dirty="0">
                <a:hlinkClick r:id="rId3"/>
              </a:rPr>
              <a:t>)</a:t>
            </a:r>
            <a:endParaRPr lang="en-US" sz="2807" dirty="0"/>
          </a:p>
        </p:txBody>
      </p:sp>
      <p:sp>
        <p:nvSpPr>
          <p:cNvPr id="4" name="TextovéPole 3"/>
          <p:cNvSpPr txBox="1"/>
          <p:nvPr/>
        </p:nvSpPr>
        <p:spPr>
          <a:xfrm>
            <a:off x="1557279" y="2454334"/>
            <a:ext cx="3094694" cy="3980064"/>
          </a:xfrm>
          <a:prstGeom prst="rect">
            <a:avLst/>
          </a:prstGeom>
          <a:noFill/>
        </p:spPr>
        <p:txBody>
          <a:bodyPr wrap="square" rtlCol="0">
            <a:spAutoFit/>
          </a:bodyPr>
          <a:lstStyle/>
          <a:p>
            <a:r>
              <a:rPr lang="cs-CZ" sz="3158" dirty="0"/>
              <a:t>„</a:t>
            </a:r>
            <a:r>
              <a:rPr lang="en-US" sz="3158" dirty="0"/>
              <a:t>a figure how far our nature is enlightened or unenlightened</a:t>
            </a:r>
            <a:r>
              <a:rPr lang="cs-CZ" sz="3158" dirty="0"/>
              <a:t>“</a:t>
            </a:r>
          </a:p>
          <a:p>
            <a:r>
              <a:rPr lang="cs-CZ" sz="3158" dirty="0"/>
              <a:t>„</a:t>
            </a:r>
            <a:r>
              <a:rPr lang="en-US" sz="3158" dirty="0"/>
              <a:t> the uneducated and uninformed of the truth</a:t>
            </a:r>
            <a:r>
              <a:rPr lang="cs-CZ" sz="3158" dirty="0"/>
              <a:t>“</a:t>
            </a:r>
          </a:p>
        </p:txBody>
      </p:sp>
      <p:pic>
        <p:nvPicPr>
          <p:cNvPr id="5" name="Obrázek 4"/>
          <p:cNvPicPr>
            <a:picLocks noChangeAspect="1"/>
          </p:cNvPicPr>
          <p:nvPr/>
        </p:nvPicPr>
        <p:blipFill>
          <a:blip r:embed="rId4" cstate="print"/>
          <a:stretch>
            <a:fillRect/>
          </a:stretch>
        </p:blipFill>
        <p:spPr>
          <a:xfrm>
            <a:off x="5724890" y="2454334"/>
            <a:ext cx="4518627" cy="39372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3" name="Zástupný symbol pro obsah 2"/>
          <p:cNvSpPr>
            <a:spLocks noGrp="1"/>
          </p:cNvSpPr>
          <p:nvPr>
            <p:ph idx="1"/>
          </p:nvPr>
        </p:nvSpPr>
        <p:spPr>
          <a:xfrm>
            <a:off x="1737678" y="1064880"/>
            <a:ext cx="7218045" cy="5431503"/>
          </a:xfrm>
        </p:spPr>
        <p:txBody>
          <a:bodyPr>
            <a:normAutofit fontScale="70000" lnSpcReduction="20000"/>
          </a:bodyPr>
          <a:lstStyle/>
          <a:p>
            <a:pPr>
              <a:buNone/>
            </a:pPr>
            <a:r>
              <a:rPr lang="cs-CZ" dirty="0"/>
              <a:t>„</a:t>
            </a:r>
            <a:r>
              <a:rPr lang="en-US" dirty="0"/>
              <a:t>And if </a:t>
            </a:r>
            <a:r>
              <a:rPr lang="en-US" b="1" dirty="0"/>
              <a:t>they were in the habit of conferring </a:t>
            </a:r>
            <a:r>
              <a:rPr lang="en-US" b="1" dirty="0" err="1"/>
              <a:t>honours</a:t>
            </a:r>
            <a:r>
              <a:rPr lang="en-US" b="1" dirty="0"/>
              <a:t> among themselves</a:t>
            </a:r>
            <a:r>
              <a:rPr lang="en-US" dirty="0"/>
              <a:t> on those who were quickest to observe the passing shadows and to remark which of them went before, and which followed after, and which were together; and who were therefore best able to draw conclusions as to the future, do you think that he would </a:t>
            </a:r>
            <a:r>
              <a:rPr lang="en-US" b="1" dirty="0"/>
              <a:t>care for such </a:t>
            </a:r>
            <a:r>
              <a:rPr lang="en-US" b="1" dirty="0" err="1">
                <a:solidFill>
                  <a:srgbClr val="FF0000"/>
                </a:solidFill>
              </a:rPr>
              <a:t>honours</a:t>
            </a:r>
            <a:r>
              <a:rPr lang="en-US" b="1" dirty="0"/>
              <a:t> and </a:t>
            </a:r>
            <a:r>
              <a:rPr lang="en-US" b="1" dirty="0">
                <a:solidFill>
                  <a:srgbClr val="FF0000"/>
                </a:solidFill>
              </a:rPr>
              <a:t>glories</a:t>
            </a:r>
            <a:r>
              <a:rPr lang="en-US" dirty="0"/>
              <a:t>, or envy the possessors of them? Would he not say with Homer, </a:t>
            </a:r>
            <a:br>
              <a:rPr lang="en-US" dirty="0"/>
            </a:br>
            <a:br>
              <a:rPr lang="en-US" dirty="0"/>
            </a:br>
            <a:r>
              <a:rPr lang="en-US" i="1" dirty="0"/>
              <a:t>Better to be the poor servant of a poor master, and to endure anything, rather than think as they do and live after their manner? </a:t>
            </a:r>
            <a:br>
              <a:rPr lang="en-US" dirty="0"/>
            </a:br>
            <a:br>
              <a:rPr lang="en-US" dirty="0"/>
            </a:br>
            <a:r>
              <a:rPr lang="en-US" dirty="0"/>
              <a:t>Yes, he said, I think that he would rather suffer anything than entertain these </a:t>
            </a:r>
            <a:r>
              <a:rPr lang="en-US" b="1" dirty="0"/>
              <a:t>false notions</a:t>
            </a:r>
            <a:r>
              <a:rPr lang="en-US" dirty="0"/>
              <a:t> and live in this </a:t>
            </a:r>
            <a:r>
              <a:rPr lang="en-US" b="1" dirty="0"/>
              <a:t>miserable </a:t>
            </a:r>
            <a:r>
              <a:rPr lang="en-US" b="1" dirty="0">
                <a:solidFill>
                  <a:srgbClr val="FF0000"/>
                </a:solidFill>
              </a:rPr>
              <a:t>manner</a:t>
            </a:r>
            <a:r>
              <a:rPr lang="en-US" dirty="0"/>
              <a:t>.</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57279" y="1038306"/>
            <a:ext cx="7641999" cy="6139117"/>
          </a:xfrm>
          <a:prstGeom prst="rect">
            <a:avLst/>
          </a:prstGeom>
        </p:spPr>
        <p:txBody>
          <a:bodyPr wrap="square">
            <a:spAutoFit/>
          </a:bodyPr>
          <a:lstStyle/>
          <a:p>
            <a:r>
              <a:rPr lang="cs-CZ" sz="2456" dirty="0"/>
              <a:t>„…</a:t>
            </a:r>
            <a:r>
              <a:rPr lang="en-US" sz="2456" dirty="0"/>
              <a:t>the prison-house is </a:t>
            </a:r>
            <a:r>
              <a:rPr lang="en-US" sz="2456" b="1" dirty="0"/>
              <a:t>the world of sight</a:t>
            </a:r>
            <a:r>
              <a:rPr lang="en-US" sz="2456" dirty="0"/>
              <a:t>, the light of the fire is the sun, and you will not misapprehend me if you interpret the journey upwards to be the ascent of the soul into </a:t>
            </a:r>
            <a:r>
              <a:rPr lang="en-US" sz="2456" b="1" dirty="0"/>
              <a:t>the intellectual world</a:t>
            </a:r>
            <a:r>
              <a:rPr lang="en-US" sz="2456" dirty="0"/>
              <a:t> according to my poor belief, which, at your desire, I have expressed whether rightly or wrongly God knows. But, whether true or false, my opinion is that in the world of knowledge </a:t>
            </a:r>
            <a:r>
              <a:rPr lang="en-US" sz="2456" b="1" dirty="0"/>
              <a:t>the </a:t>
            </a:r>
            <a:r>
              <a:rPr lang="en-US" sz="2456" b="1" dirty="0">
                <a:solidFill>
                  <a:srgbClr val="FF0000"/>
                </a:solidFill>
              </a:rPr>
              <a:t>idea of good </a:t>
            </a:r>
            <a:r>
              <a:rPr lang="en-US" sz="2456" b="1" dirty="0"/>
              <a:t>appears last of all, and is seen only with an effort</a:t>
            </a:r>
            <a:r>
              <a:rPr lang="en-US" sz="2456" dirty="0"/>
              <a:t>; and, when seen, is also inferred to be </a:t>
            </a:r>
            <a:r>
              <a:rPr lang="en-US" sz="2456" b="1" dirty="0"/>
              <a:t>the universal author of all things </a:t>
            </a:r>
            <a:r>
              <a:rPr lang="en-US" sz="2456" b="1" dirty="0">
                <a:solidFill>
                  <a:srgbClr val="FF0000"/>
                </a:solidFill>
              </a:rPr>
              <a:t>beautiful</a:t>
            </a:r>
            <a:r>
              <a:rPr lang="en-US" sz="2456" b="1" dirty="0"/>
              <a:t> and </a:t>
            </a:r>
            <a:r>
              <a:rPr lang="en-US" sz="2456" b="1" dirty="0">
                <a:solidFill>
                  <a:srgbClr val="FF0000"/>
                </a:solidFill>
              </a:rPr>
              <a:t>right</a:t>
            </a:r>
            <a:r>
              <a:rPr lang="en-US" sz="2456" dirty="0"/>
              <a:t>, parent of light and of the lord of light in this visible world, and </a:t>
            </a:r>
            <a:r>
              <a:rPr lang="en-US" sz="2456" b="1" dirty="0"/>
              <a:t>the immediate source of </a:t>
            </a:r>
            <a:r>
              <a:rPr lang="en-US" sz="2456" b="1" dirty="0">
                <a:solidFill>
                  <a:srgbClr val="FF0000"/>
                </a:solidFill>
              </a:rPr>
              <a:t>reason</a:t>
            </a:r>
            <a:r>
              <a:rPr lang="en-US" sz="2456" b="1" dirty="0"/>
              <a:t> and </a:t>
            </a:r>
            <a:r>
              <a:rPr lang="en-US" sz="2456" b="1" dirty="0">
                <a:solidFill>
                  <a:srgbClr val="FF0000"/>
                </a:solidFill>
              </a:rPr>
              <a:t>truth</a:t>
            </a:r>
            <a:r>
              <a:rPr lang="en-US" sz="2456" b="1" dirty="0"/>
              <a:t> in the intellectual</a:t>
            </a:r>
            <a:r>
              <a:rPr lang="en-US" sz="2456" dirty="0"/>
              <a:t>; and that this is </a:t>
            </a:r>
            <a:r>
              <a:rPr lang="en-US" sz="2456" b="1" dirty="0"/>
              <a:t>the power upon which he who would act rationally</a:t>
            </a:r>
            <a:r>
              <a:rPr lang="en-US" sz="2456" dirty="0"/>
              <a:t>, either in public or private life must have his eye fixed.</a:t>
            </a:r>
            <a:r>
              <a:rPr lang="cs-CZ" sz="2456"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94122" y="824727"/>
            <a:ext cx="7705156" cy="6758773"/>
          </a:xfrm>
          <a:prstGeom prst="rect">
            <a:avLst/>
          </a:prstGeom>
        </p:spPr>
        <p:txBody>
          <a:bodyPr wrap="square">
            <a:spAutoFit/>
          </a:bodyPr>
          <a:lstStyle/>
          <a:p>
            <a:r>
              <a:rPr lang="cs-CZ" sz="2280" dirty="0"/>
              <a:t>„</a:t>
            </a:r>
            <a:r>
              <a:rPr lang="en-US" sz="2280" dirty="0"/>
              <a:t>But then, if I am right, certain professors of education must be wrong when they say that they can put a knowledge into the soul which was not there before, like sight into blind eyes. </a:t>
            </a:r>
            <a:br>
              <a:rPr lang="en-US" sz="2280" dirty="0"/>
            </a:br>
            <a:r>
              <a:rPr lang="cs-CZ" sz="2280" dirty="0"/>
              <a:t>…</a:t>
            </a:r>
            <a:br>
              <a:rPr lang="en-US" sz="2280" dirty="0"/>
            </a:br>
            <a:r>
              <a:rPr lang="en-US" sz="2280" dirty="0"/>
              <a:t>Whereas, our argument shows that </a:t>
            </a:r>
            <a:r>
              <a:rPr lang="en-US" sz="2280" b="1" dirty="0"/>
              <a:t>the power and capacity of learning exists in the </a:t>
            </a:r>
            <a:r>
              <a:rPr lang="en-US" sz="2280" b="1" dirty="0">
                <a:solidFill>
                  <a:srgbClr val="FF0000"/>
                </a:solidFill>
              </a:rPr>
              <a:t>soul</a:t>
            </a:r>
            <a:r>
              <a:rPr lang="en-US" sz="2280" b="1" dirty="0"/>
              <a:t> already</a:t>
            </a:r>
            <a:r>
              <a:rPr lang="en-US" sz="2280" dirty="0"/>
              <a:t>; and that just as the eye was unable to turn from darkness to light without the whole body, so too </a:t>
            </a:r>
            <a:r>
              <a:rPr lang="en-US" sz="2280" b="1" dirty="0">
                <a:solidFill>
                  <a:srgbClr val="FF0000"/>
                </a:solidFill>
              </a:rPr>
              <a:t>the instrument of knowledge</a:t>
            </a:r>
            <a:r>
              <a:rPr lang="en-US" sz="2280" dirty="0"/>
              <a:t> can only by the movement of the whole soul be </a:t>
            </a:r>
            <a:r>
              <a:rPr lang="en-US" sz="2280" b="1" dirty="0"/>
              <a:t>turned from the world of becoming into that of being</a:t>
            </a:r>
            <a:r>
              <a:rPr lang="en-US" sz="2280" dirty="0"/>
              <a:t>, and </a:t>
            </a:r>
            <a:r>
              <a:rPr lang="en-US" sz="2280" b="1" dirty="0"/>
              <a:t>learn by degrees to endure the sight of being, and of the brightest and best of being, or in other words, of the </a:t>
            </a:r>
            <a:r>
              <a:rPr lang="en-US" sz="2280" b="1" dirty="0">
                <a:solidFill>
                  <a:srgbClr val="FF0000"/>
                </a:solidFill>
              </a:rPr>
              <a:t>good</a:t>
            </a:r>
            <a:r>
              <a:rPr lang="en-US" sz="2280" dirty="0"/>
              <a:t>. </a:t>
            </a:r>
            <a:br>
              <a:rPr lang="en-US" sz="2280" dirty="0"/>
            </a:br>
            <a:r>
              <a:rPr lang="cs-CZ" sz="2280" dirty="0"/>
              <a:t>… </a:t>
            </a:r>
            <a:r>
              <a:rPr lang="en-US" sz="2280" dirty="0"/>
              <a:t>And must there not be some </a:t>
            </a:r>
            <a:r>
              <a:rPr lang="en-US" sz="2280" b="1" dirty="0"/>
              <a:t>art</a:t>
            </a:r>
            <a:r>
              <a:rPr lang="en-US" sz="2280" dirty="0"/>
              <a:t> which will effect conversion in the easiest and quickest manner; </a:t>
            </a:r>
            <a:r>
              <a:rPr lang="en-US" sz="2280" b="1" dirty="0"/>
              <a:t>not implanting the faculty of sight, for that exists already, but has been turned in the wrong direction, and is looking away from the </a:t>
            </a:r>
            <a:r>
              <a:rPr lang="en-US" sz="2280" b="1" dirty="0">
                <a:solidFill>
                  <a:srgbClr val="FF0000"/>
                </a:solidFill>
              </a:rPr>
              <a:t>truth</a:t>
            </a:r>
            <a:r>
              <a:rPr lang="en-US" sz="2280" dirty="0"/>
              <a:t>?</a:t>
            </a:r>
            <a:r>
              <a:rPr lang="cs-CZ" sz="2280" dirty="0"/>
              <a:t>“</a:t>
            </a:r>
            <a:r>
              <a:rPr lang="en-US" sz="2280" dirty="0"/>
              <a:t> </a:t>
            </a:r>
            <a:endParaRPr lang="cs-CZ" sz="228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94122" y="1191194"/>
            <a:ext cx="7641999" cy="5383269"/>
          </a:xfrm>
          <a:prstGeom prst="rect">
            <a:avLst/>
          </a:prstGeom>
        </p:spPr>
        <p:txBody>
          <a:bodyPr wrap="square">
            <a:spAutoFit/>
          </a:bodyPr>
          <a:lstStyle/>
          <a:p>
            <a:r>
              <a:rPr lang="cs-CZ" sz="2456" dirty="0"/>
              <a:t>„…</a:t>
            </a:r>
            <a:r>
              <a:rPr lang="en-US" sz="2456" b="1" dirty="0"/>
              <a:t>the intention of the legislator, who did not aim at making any one class in the State happy above the rest</a:t>
            </a:r>
            <a:r>
              <a:rPr lang="en-US" sz="2456" dirty="0"/>
              <a:t>; </a:t>
            </a:r>
            <a:r>
              <a:rPr lang="en-US" sz="2456" b="1" dirty="0">
                <a:solidFill>
                  <a:srgbClr val="FF0000"/>
                </a:solidFill>
              </a:rPr>
              <a:t>the happiness was to be in the whole State</a:t>
            </a:r>
            <a:r>
              <a:rPr lang="en-US" sz="2456" b="1" dirty="0"/>
              <a:t>, and he held the citizens together by persuasion and necessity, making them benefactors of the State, and therefore </a:t>
            </a:r>
            <a:r>
              <a:rPr lang="en-US" sz="2456" b="1" dirty="0">
                <a:solidFill>
                  <a:srgbClr val="FF0000"/>
                </a:solidFill>
              </a:rPr>
              <a:t>benefactors of one another</a:t>
            </a:r>
            <a:r>
              <a:rPr lang="en-US" sz="2456" b="1" dirty="0"/>
              <a:t>; to this end he created them, not to please themselves, but to be his instruments in binding up the State</a:t>
            </a:r>
            <a:r>
              <a:rPr lang="en-US" sz="2456" dirty="0"/>
              <a:t>. </a:t>
            </a:r>
            <a:br>
              <a:rPr lang="en-US" sz="2456" dirty="0"/>
            </a:br>
            <a:br>
              <a:rPr lang="en-US" sz="2456" dirty="0"/>
            </a:br>
            <a:r>
              <a:rPr lang="en-US" sz="2456" dirty="0"/>
              <a:t>True, he said, I had forgotten. </a:t>
            </a:r>
            <a:br>
              <a:rPr lang="en-US" sz="2456" dirty="0"/>
            </a:br>
            <a:r>
              <a:rPr lang="en-US" sz="2456" dirty="0"/>
              <a:t>Observe, </a:t>
            </a:r>
            <a:r>
              <a:rPr lang="en-US" sz="2456" dirty="0" err="1"/>
              <a:t>Glaucon</a:t>
            </a:r>
            <a:r>
              <a:rPr lang="en-US" sz="2456" dirty="0"/>
              <a:t>, that </a:t>
            </a:r>
            <a:r>
              <a:rPr lang="en-US" sz="2456" b="1" dirty="0"/>
              <a:t>there will be no injustice in compelling </a:t>
            </a:r>
            <a:r>
              <a:rPr lang="en-US" sz="2456" dirty="0"/>
              <a:t>our philosophers </a:t>
            </a:r>
            <a:r>
              <a:rPr lang="en-US" sz="2456" b="1" dirty="0"/>
              <a:t>to have a </a:t>
            </a:r>
            <a:r>
              <a:rPr lang="en-US" sz="2456" b="1" dirty="0">
                <a:solidFill>
                  <a:srgbClr val="FF0000"/>
                </a:solidFill>
              </a:rPr>
              <a:t>care</a:t>
            </a:r>
            <a:r>
              <a:rPr lang="en-US" sz="2456" b="1" dirty="0"/>
              <a:t> and </a:t>
            </a:r>
            <a:r>
              <a:rPr lang="en-US" sz="2456" b="1" dirty="0">
                <a:solidFill>
                  <a:srgbClr val="FF0000"/>
                </a:solidFill>
              </a:rPr>
              <a:t>providence</a:t>
            </a:r>
            <a:r>
              <a:rPr lang="en-US" sz="2456" b="1" dirty="0"/>
              <a:t> </a:t>
            </a:r>
            <a:r>
              <a:rPr lang="en-US" sz="2456" b="1" dirty="0">
                <a:solidFill>
                  <a:srgbClr val="FF0000"/>
                </a:solidFill>
              </a:rPr>
              <a:t>of others</a:t>
            </a:r>
            <a:r>
              <a:rPr lang="en-US" sz="2456" dirty="0"/>
              <a:t>;</a:t>
            </a:r>
            <a:r>
              <a:rPr lang="cs-CZ" sz="2456"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Aristotle</a:t>
            </a:r>
            <a:r>
              <a:rPr lang="cs-CZ" dirty="0"/>
              <a:t>. </a:t>
            </a:r>
            <a:r>
              <a:rPr lang="cs-CZ" dirty="0" err="1"/>
              <a:t>Politics</a:t>
            </a:r>
            <a:r>
              <a:rPr lang="cs-CZ" dirty="0"/>
              <a:t> 1253a</a:t>
            </a:r>
          </a:p>
        </p:txBody>
      </p:sp>
      <p:sp>
        <p:nvSpPr>
          <p:cNvPr id="3" name="Zástupný symbol pro obsah 2"/>
          <p:cNvSpPr>
            <a:spLocks noGrp="1"/>
          </p:cNvSpPr>
          <p:nvPr>
            <p:ph idx="1"/>
          </p:nvPr>
        </p:nvSpPr>
        <p:spPr/>
        <p:txBody>
          <a:bodyPr/>
          <a:lstStyle/>
          <a:p>
            <a:pPr>
              <a:buNone/>
            </a:pPr>
            <a:r>
              <a:rPr lang="cs-CZ" i="1" dirty="0" err="1"/>
              <a:t>From</a:t>
            </a:r>
            <a:r>
              <a:rPr lang="cs-CZ" i="1" dirty="0"/>
              <a:t> these </a:t>
            </a:r>
            <a:r>
              <a:rPr lang="cs-CZ" i="1" dirty="0" err="1"/>
              <a:t>things</a:t>
            </a:r>
            <a:r>
              <a:rPr lang="cs-CZ" i="1" dirty="0"/>
              <a:t> </a:t>
            </a:r>
            <a:r>
              <a:rPr lang="cs-CZ" i="1" dirty="0" err="1"/>
              <a:t>therefore</a:t>
            </a:r>
            <a:r>
              <a:rPr lang="cs-CZ" i="1" dirty="0"/>
              <a:t> </a:t>
            </a:r>
            <a:r>
              <a:rPr lang="cs-CZ" i="1" dirty="0" err="1"/>
              <a:t>it</a:t>
            </a:r>
            <a:r>
              <a:rPr lang="cs-CZ" i="1" dirty="0"/>
              <a:t> </a:t>
            </a:r>
            <a:r>
              <a:rPr lang="cs-CZ" i="1" dirty="0" err="1"/>
              <a:t>is</a:t>
            </a:r>
            <a:r>
              <a:rPr lang="cs-CZ" i="1" dirty="0"/>
              <a:t> </a:t>
            </a:r>
            <a:r>
              <a:rPr lang="cs-CZ" i="1" dirty="0" err="1"/>
              <a:t>clear</a:t>
            </a:r>
            <a:r>
              <a:rPr lang="cs-CZ" i="1" dirty="0"/>
              <a:t> </a:t>
            </a:r>
            <a:r>
              <a:rPr lang="cs-CZ" i="1" dirty="0" err="1"/>
              <a:t>that</a:t>
            </a:r>
            <a:r>
              <a:rPr lang="cs-CZ" i="1" dirty="0"/>
              <a:t> </a:t>
            </a:r>
            <a:r>
              <a:rPr lang="cs-CZ" i="1" dirty="0" err="1"/>
              <a:t>the</a:t>
            </a:r>
            <a:r>
              <a:rPr lang="cs-CZ" i="1" dirty="0"/>
              <a:t> city-</a:t>
            </a:r>
            <a:r>
              <a:rPr lang="cs-CZ" i="1" dirty="0" err="1"/>
              <a:t>state</a:t>
            </a:r>
            <a:r>
              <a:rPr lang="cs-CZ" i="1" dirty="0"/>
              <a:t> </a:t>
            </a:r>
            <a:r>
              <a:rPr lang="cs-CZ" i="1" dirty="0" err="1"/>
              <a:t>is</a:t>
            </a:r>
            <a:r>
              <a:rPr lang="cs-CZ" i="1" dirty="0"/>
              <a:t> a </a:t>
            </a:r>
            <a:r>
              <a:rPr lang="cs-CZ" i="1" dirty="0" err="1"/>
              <a:t>natural</a:t>
            </a:r>
            <a:r>
              <a:rPr lang="cs-CZ" i="1" dirty="0"/>
              <a:t> </a:t>
            </a:r>
            <a:r>
              <a:rPr lang="cs-CZ" i="1" dirty="0" err="1"/>
              <a:t>growth</a:t>
            </a:r>
            <a:r>
              <a:rPr lang="cs-CZ" i="1" dirty="0"/>
              <a:t>, </a:t>
            </a:r>
            <a:r>
              <a:rPr lang="cs-CZ" i="1" dirty="0" err="1"/>
              <a:t>and</a:t>
            </a:r>
            <a:r>
              <a:rPr lang="cs-CZ" i="1" dirty="0"/>
              <a:t> </a:t>
            </a:r>
            <a:r>
              <a:rPr lang="cs-CZ" i="1" dirty="0" err="1"/>
              <a:t>that</a:t>
            </a:r>
            <a:r>
              <a:rPr lang="cs-CZ" i="1" dirty="0"/>
              <a:t> </a:t>
            </a:r>
            <a:r>
              <a:rPr lang="cs-CZ" b="1" i="1" dirty="0"/>
              <a:t>man </a:t>
            </a:r>
            <a:r>
              <a:rPr lang="cs-CZ" b="1" i="1" dirty="0" err="1"/>
              <a:t>is</a:t>
            </a:r>
            <a:r>
              <a:rPr lang="cs-CZ" b="1" i="1" dirty="0"/>
              <a:t> by </a:t>
            </a:r>
            <a:r>
              <a:rPr lang="cs-CZ" b="1" i="1" dirty="0" err="1"/>
              <a:t>nature</a:t>
            </a:r>
            <a:r>
              <a:rPr lang="cs-CZ" b="1" i="1" dirty="0"/>
              <a:t> a </a:t>
            </a:r>
            <a:r>
              <a:rPr lang="cs-CZ" b="1" i="1" dirty="0" err="1"/>
              <a:t>political</a:t>
            </a:r>
            <a:r>
              <a:rPr lang="cs-CZ" b="1" i="1" dirty="0"/>
              <a:t> </a:t>
            </a:r>
            <a:r>
              <a:rPr lang="cs-CZ" b="1" i="1" dirty="0" err="1"/>
              <a:t>animal</a:t>
            </a:r>
            <a:r>
              <a:rPr lang="cs-CZ" b="1" i="1" dirty="0"/>
              <a:t> (</a:t>
            </a:r>
            <a:r>
              <a:rPr lang="el-GR" dirty="0"/>
              <a:t>ὁ ἄνθρωπος φύσει πολιτικὸν ζῷον</a:t>
            </a:r>
            <a:r>
              <a:rPr lang="cs-CZ" b="1" i="1" dirty="0"/>
              <a:t>)</a:t>
            </a:r>
            <a:r>
              <a:rPr lang="cs-CZ" i="1" dirty="0"/>
              <a:t>, </a:t>
            </a:r>
            <a:r>
              <a:rPr lang="cs-CZ" i="1" dirty="0" err="1"/>
              <a:t>and</a:t>
            </a:r>
            <a:r>
              <a:rPr lang="cs-CZ" i="1" dirty="0"/>
              <a:t> a man </a:t>
            </a:r>
            <a:r>
              <a:rPr lang="cs-CZ" i="1" dirty="0" err="1"/>
              <a:t>that</a:t>
            </a:r>
            <a:r>
              <a:rPr lang="cs-CZ" i="1" dirty="0"/>
              <a:t> </a:t>
            </a:r>
            <a:r>
              <a:rPr lang="cs-CZ" i="1" dirty="0" err="1"/>
              <a:t>is</a:t>
            </a:r>
            <a:r>
              <a:rPr lang="cs-CZ" i="1" dirty="0"/>
              <a:t> by </a:t>
            </a:r>
            <a:r>
              <a:rPr lang="cs-CZ" i="1" dirty="0" err="1"/>
              <a:t>nature</a:t>
            </a:r>
            <a:r>
              <a:rPr lang="cs-CZ" i="1" dirty="0"/>
              <a:t> </a:t>
            </a:r>
            <a:r>
              <a:rPr lang="cs-CZ" i="1" dirty="0" err="1"/>
              <a:t>and</a:t>
            </a:r>
            <a:r>
              <a:rPr lang="cs-CZ" i="1" dirty="0"/>
              <a:t> not </a:t>
            </a:r>
            <a:r>
              <a:rPr lang="cs-CZ" i="1" dirty="0" err="1"/>
              <a:t>merely</a:t>
            </a:r>
            <a:r>
              <a:rPr lang="cs-CZ" i="1" dirty="0"/>
              <a:t> by </a:t>
            </a:r>
            <a:r>
              <a:rPr lang="cs-CZ" i="1" dirty="0" err="1"/>
              <a:t>fortune</a:t>
            </a:r>
            <a:r>
              <a:rPr lang="cs-CZ" i="1" dirty="0"/>
              <a:t> </a:t>
            </a:r>
            <a:r>
              <a:rPr lang="cs-CZ" i="1" dirty="0" err="1"/>
              <a:t>citiless</a:t>
            </a:r>
            <a:r>
              <a:rPr lang="cs-CZ" i="1" dirty="0"/>
              <a:t> </a:t>
            </a:r>
            <a:r>
              <a:rPr lang="cs-CZ" i="1" dirty="0" err="1"/>
              <a:t>is</a:t>
            </a:r>
            <a:r>
              <a:rPr lang="cs-CZ" i="1" dirty="0"/>
              <a:t> </a:t>
            </a:r>
            <a:r>
              <a:rPr lang="cs-CZ" i="1" dirty="0" err="1"/>
              <a:t>either</a:t>
            </a:r>
            <a:r>
              <a:rPr lang="cs-CZ" i="1" dirty="0"/>
              <a:t> </a:t>
            </a:r>
            <a:r>
              <a:rPr lang="cs-CZ" i="1" dirty="0" err="1"/>
              <a:t>low</a:t>
            </a:r>
            <a:r>
              <a:rPr lang="cs-CZ" i="1" dirty="0"/>
              <a:t> in </a:t>
            </a:r>
            <a:r>
              <a:rPr lang="cs-CZ" i="1" dirty="0" err="1"/>
              <a:t>the</a:t>
            </a:r>
            <a:r>
              <a:rPr lang="cs-CZ" i="1" dirty="0"/>
              <a:t> </a:t>
            </a:r>
            <a:r>
              <a:rPr lang="cs-CZ" i="1" dirty="0" err="1"/>
              <a:t>scale</a:t>
            </a:r>
            <a:r>
              <a:rPr lang="cs-CZ" i="1" dirty="0"/>
              <a:t> </a:t>
            </a:r>
            <a:r>
              <a:rPr lang="cs-CZ" i="1" dirty="0" err="1"/>
              <a:t>of</a:t>
            </a:r>
            <a:r>
              <a:rPr lang="cs-CZ" i="1" dirty="0"/>
              <a:t> humanity </a:t>
            </a:r>
            <a:r>
              <a:rPr lang="cs-CZ" i="1" dirty="0" err="1"/>
              <a:t>or</a:t>
            </a:r>
            <a:r>
              <a:rPr lang="cs-CZ" i="1" dirty="0"/>
              <a:t> </a:t>
            </a:r>
            <a:r>
              <a:rPr lang="cs-CZ" i="1" dirty="0" err="1"/>
              <a:t>above</a:t>
            </a:r>
            <a:r>
              <a:rPr lang="cs-CZ" i="1" dirty="0"/>
              <a:t> </a:t>
            </a:r>
            <a:r>
              <a:rPr lang="cs-CZ" i="1" dirty="0" err="1"/>
              <a:t>it</a:t>
            </a:r>
            <a:r>
              <a:rPr lang="cs-CZ" i="1" dirty="0"/>
              <a:t> … And </a:t>
            </a:r>
            <a:r>
              <a:rPr lang="cs-CZ" i="1" dirty="0" err="1"/>
              <a:t>why</a:t>
            </a:r>
            <a:r>
              <a:rPr lang="cs-CZ" i="1" dirty="0"/>
              <a:t> </a:t>
            </a:r>
            <a:r>
              <a:rPr lang="cs-CZ" b="1" i="1" dirty="0"/>
              <a:t>man </a:t>
            </a:r>
            <a:r>
              <a:rPr lang="cs-CZ" b="1" i="1" dirty="0" err="1"/>
              <a:t>is</a:t>
            </a:r>
            <a:r>
              <a:rPr lang="cs-CZ" b="1" i="1" dirty="0"/>
              <a:t> a </a:t>
            </a:r>
            <a:r>
              <a:rPr lang="cs-CZ" b="1" i="1" dirty="0" err="1"/>
              <a:t>political</a:t>
            </a:r>
            <a:r>
              <a:rPr lang="cs-CZ" b="1" i="1" dirty="0"/>
              <a:t> </a:t>
            </a:r>
            <a:r>
              <a:rPr lang="cs-CZ" b="1" i="1" dirty="0" err="1"/>
              <a:t>animal</a:t>
            </a:r>
            <a:r>
              <a:rPr lang="cs-CZ" i="1" dirty="0"/>
              <a:t> in a </a:t>
            </a:r>
            <a:r>
              <a:rPr lang="cs-CZ" i="1" dirty="0" err="1"/>
              <a:t>greater</a:t>
            </a:r>
            <a:r>
              <a:rPr lang="cs-CZ" i="1" dirty="0"/>
              <a:t> </a:t>
            </a:r>
            <a:r>
              <a:rPr lang="cs-CZ" i="1" dirty="0" err="1"/>
              <a:t>measure</a:t>
            </a:r>
            <a:r>
              <a:rPr lang="cs-CZ" i="1" dirty="0"/>
              <a:t> </a:t>
            </a:r>
            <a:r>
              <a:rPr lang="cs-CZ" i="1" dirty="0" err="1"/>
              <a:t>than</a:t>
            </a:r>
            <a:r>
              <a:rPr lang="cs-CZ" i="1" dirty="0"/>
              <a:t> </a:t>
            </a:r>
            <a:r>
              <a:rPr lang="cs-CZ" i="1" dirty="0" err="1"/>
              <a:t>any</a:t>
            </a:r>
            <a:r>
              <a:rPr lang="cs-CZ" i="1" dirty="0"/>
              <a:t> </a:t>
            </a:r>
            <a:r>
              <a:rPr lang="cs-CZ" i="1" dirty="0" err="1"/>
              <a:t>bee</a:t>
            </a:r>
            <a:r>
              <a:rPr lang="cs-CZ" i="1" dirty="0"/>
              <a:t> </a:t>
            </a:r>
            <a:r>
              <a:rPr lang="cs-CZ" i="1" dirty="0" err="1"/>
              <a:t>or</a:t>
            </a:r>
            <a:r>
              <a:rPr lang="cs-CZ" i="1" dirty="0"/>
              <a:t> </a:t>
            </a:r>
            <a:r>
              <a:rPr lang="cs-CZ" i="1" dirty="0" err="1"/>
              <a:t>any</a:t>
            </a:r>
            <a:r>
              <a:rPr lang="cs-CZ" i="1" dirty="0"/>
              <a:t> </a:t>
            </a:r>
            <a:r>
              <a:rPr lang="cs-CZ" i="1" dirty="0" err="1"/>
              <a:t>gregarious</a:t>
            </a:r>
            <a:r>
              <a:rPr lang="cs-CZ" i="1" dirty="0"/>
              <a:t> </a:t>
            </a:r>
            <a:r>
              <a:rPr lang="cs-CZ" i="1" dirty="0" err="1"/>
              <a:t>animal</a:t>
            </a:r>
            <a:r>
              <a:rPr lang="cs-CZ" i="1" dirty="0"/>
              <a:t> </a:t>
            </a:r>
            <a:r>
              <a:rPr lang="cs-CZ" i="1" dirty="0" err="1"/>
              <a:t>is</a:t>
            </a:r>
            <a:r>
              <a:rPr lang="cs-CZ" i="1" dirty="0"/>
              <a:t> </a:t>
            </a:r>
            <a:r>
              <a:rPr lang="cs-CZ" i="1" dirty="0" err="1"/>
              <a:t>clear</a:t>
            </a:r>
            <a:r>
              <a:rPr lang="cs-CZ" i="1" dirty="0"/>
              <a:t>.</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2448878" y="66638"/>
            <a:ext cx="7218045" cy="871928"/>
          </a:xfrm>
        </p:spPr>
        <p:txBody>
          <a:bodyPr/>
          <a:lstStyle/>
          <a:p>
            <a:r>
              <a:rPr lang="cs-CZ" dirty="0" err="1"/>
              <a:t>Aristotle</a:t>
            </a:r>
            <a:r>
              <a:rPr lang="cs-CZ" dirty="0"/>
              <a:t>. </a:t>
            </a:r>
            <a:r>
              <a:rPr lang="cs-CZ" dirty="0" err="1"/>
              <a:t>Politics</a:t>
            </a:r>
            <a:r>
              <a:rPr lang="cs-CZ" dirty="0"/>
              <a:t> 1253a</a:t>
            </a:r>
          </a:p>
        </p:txBody>
      </p:sp>
      <p:sp>
        <p:nvSpPr>
          <p:cNvPr id="3" name="Zástupný symbol pro obsah 2"/>
          <p:cNvSpPr>
            <a:spLocks noGrp="1"/>
          </p:cNvSpPr>
          <p:nvPr>
            <p:ph idx="1"/>
          </p:nvPr>
        </p:nvSpPr>
        <p:spPr>
          <a:xfrm>
            <a:off x="1494122" y="1885921"/>
            <a:ext cx="7705156" cy="4736776"/>
          </a:xfrm>
        </p:spPr>
        <p:txBody>
          <a:bodyPr>
            <a:noAutofit/>
          </a:bodyPr>
          <a:lstStyle/>
          <a:p>
            <a:pPr marL="0" indent="0">
              <a:spcBef>
                <a:spcPts val="0"/>
              </a:spcBef>
              <a:buNone/>
            </a:pPr>
            <a:r>
              <a:rPr lang="cs-CZ" sz="2193" i="1" dirty="0" err="1"/>
              <a:t>For</a:t>
            </a:r>
            <a:r>
              <a:rPr lang="cs-CZ" sz="2193" i="1" dirty="0"/>
              <a:t> </a:t>
            </a:r>
            <a:r>
              <a:rPr lang="cs-CZ" sz="2193" b="1" i="1" dirty="0" err="1"/>
              <a:t>nature</a:t>
            </a:r>
            <a:r>
              <a:rPr lang="cs-CZ" sz="2193" i="1" dirty="0"/>
              <a:t>, as </a:t>
            </a:r>
            <a:r>
              <a:rPr lang="cs-CZ" sz="2193" i="1" dirty="0" err="1"/>
              <a:t>we</a:t>
            </a:r>
            <a:r>
              <a:rPr lang="cs-CZ" sz="2193" i="1" dirty="0"/>
              <a:t> </a:t>
            </a:r>
            <a:r>
              <a:rPr lang="cs-CZ" sz="2193" i="1" dirty="0" err="1"/>
              <a:t>declare</a:t>
            </a:r>
            <a:r>
              <a:rPr lang="cs-CZ" sz="2193" i="1" dirty="0"/>
              <a:t>, </a:t>
            </a:r>
            <a:r>
              <a:rPr lang="cs-CZ" sz="2193" b="1" i="1" dirty="0" err="1"/>
              <a:t>does</a:t>
            </a:r>
            <a:r>
              <a:rPr lang="cs-CZ" sz="2193" b="1" i="1" dirty="0"/>
              <a:t> </a:t>
            </a:r>
            <a:r>
              <a:rPr lang="cs-CZ" sz="2193" b="1" i="1" dirty="0" err="1"/>
              <a:t>nothing</a:t>
            </a:r>
            <a:r>
              <a:rPr lang="cs-CZ" sz="2193" b="1" i="1" dirty="0"/>
              <a:t> </a:t>
            </a:r>
            <a:r>
              <a:rPr lang="cs-CZ" sz="2193" b="1" i="1" dirty="0" err="1"/>
              <a:t>without</a:t>
            </a:r>
            <a:r>
              <a:rPr lang="cs-CZ" sz="2193" b="1" i="1" dirty="0"/>
              <a:t> </a:t>
            </a:r>
            <a:r>
              <a:rPr lang="cs-CZ" sz="2193" b="1" i="1" dirty="0" err="1"/>
              <a:t>purpose</a:t>
            </a:r>
            <a:r>
              <a:rPr lang="cs-CZ" sz="2193" i="1" dirty="0"/>
              <a:t>; </a:t>
            </a:r>
            <a:r>
              <a:rPr lang="cs-CZ" sz="2193" i="1" dirty="0" err="1"/>
              <a:t>and</a:t>
            </a:r>
            <a:r>
              <a:rPr lang="cs-CZ" sz="2193" i="1" dirty="0"/>
              <a:t> </a:t>
            </a:r>
            <a:r>
              <a:rPr lang="cs-CZ" sz="2193" b="1" i="1" dirty="0">
                <a:solidFill>
                  <a:srgbClr val="00B050"/>
                </a:solidFill>
              </a:rPr>
              <a:t>man </a:t>
            </a:r>
            <a:r>
              <a:rPr lang="cs-CZ" sz="2193" b="1" i="1" dirty="0" err="1">
                <a:solidFill>
                  <a:srgbClr val="00B050"/>
                </a:solidFill>
              </a:rPr>
              <a:t>alone</a:t>
            </a:r>
            <a:r>
              <a:rPr lang="cs-CZ" sz="2193" b="1" i="1" dirty="0">
                <a:solidFill>
                  <a:srgbClr val="00B050"/>
                </a:solidFill>
              </a:rPr>
              <a:t> </a:t>
            </a:r>
            <a:r>
              <a:rPr lang="cs-CZ" sz="2193" b="1" i="1" dirty="0" err="1">
                <a:solidFill>
                  <a:srgbClr val="00B050"/>
                </a:solidFill>
              </a:rPr>
              <a:t>of</a:t>
            </a:r>
            <a:r>
              <a:rPr lang="cs-CZ" sz="2193" b="1" i="1" dirty="0">
                <a:solidFill>
                  <a:srgbClr val="00B050"/>
                </a:solidFill>
              </a:rPr>
              <a:t> </a:t>
            </a:r>
            <a:r>
              <a:rPr lang="cs-CZ" sz="2193" b="1" i="1" dirty="0" err="1">
                <a:solidFill>
                  <a:srgbClr val="00B050"/>
                </a:solidFill>
              </a:rPr>
              <a:t>the</a:t>
            </a:r>
            <a:r>
              <a:rPr lang="cs-CZ" sz="2193" b="1" i="1" dirty="0">
                <a:solidFill>
                  <a:srgbClr val="00B050"/>
                </a:solidFill>
              </a:rPr>
              <a:t> </a:t>
            </a:r>
            <a:r>
              <a:rPr lang="cs-CZ" sz="2193" b="1" i="1" dirty="0" err="1">
                <a:solidFill>
                  <a:srgbClr val="00B050"/>
                </a:solidFill>
              </a:rPr>
              <a:t>animals</a:t>
            </a:r>
            <a:r>
              <a:rPr lang="cs-CZ" sz="2193" b="1" i="1" dirty="0">
                <a:solidFill>
                  <a:srgbClr val="00B050"/>
                </a:solidFill>
              </a:rPr>
              <a:t> </a:t>
            </a:r>
            <a:r>
              <a:rPr lang="cs-CZ" sz="2193" b="1" i="1" dirty="0" err="1">
                <a:solidFill>
                  <a:srgbClr val="00B050"/>
                </a:solidFill>
              </a:rPr>
              <a:t>possesses</a:t>
            </a:r>
            <a:r>
              <a:rPr lang="cs-CZ" sz="2193" b="1" i="1" dirty="0">
                <a:solidFill>
                  <a:srgbClr val="00B050"/>
                </a:solidFill>
              </a:rPr>
              <a:t> </a:t>
            </a:r>
            <a:r>
              <a:rPr lang="cs-CZ" sz="2193" b="1" i="1" dirty="0" err="1">
                <a:solidFill>
                  <a:srgbClr val="00B050"/>
                </a:solidFill>
              </a:rPr>
              <a:t>speech</a:t>
            </a:r>
            <a:r>
              <a:rPr lang="cs-CZ" sz="2193" b="1" i="1" dirty="0">
                <a:solidFill>
                  <a:srgbClr val="00B050"/>
                </a:solidFill>
              </a:rPr>
              <a:t> </a:t>
            </a:r>
            <a:r>
              <a:rPr lang="cs-CZ" sz="2193" b="1" i="1" dirty="0"/>
              <a:t>(</a:t>
            </a:r>
            <a:r>
              <a:rPr lang="el-GR" sz="2193" dirty="0"/>
              <a:t>οὐθὲν </a:t>
            </a:r>
            <a:r>
              <a:rPr lang="cs-CZ" sz="2193" dirty="0"/>
              <a:t>…</a:t>
            </a:r>
            <a:r>
              <a:rPr lang="el-GR" sz="2193" dirty="0"/>
              <a:t>μάτην ἡ φύσις ποιεῖ: λόγον δὲ μόνον ἄνθρωπος ἔχει τῶν ζῴων</a:t>
            </a:r>
            <a:r>
              <a:rPr lang="cs-CZ" sz="2193" b="1" i="1" dirty="0"/>
              <a:t>)</a:t>
            </a:r>
            <a:r>
              <a:rPr lang="cs-CZ" sz="2193" i="1" dirty="0"/>
              <a:t>. </a:t>
            </a:r>
            <a:r>
              <a:rPr lang="cs-CZ" sz="2193" i="1" dirty="0" err="1"/>
              <a:t>The</a:t>
            </a:r>
            <a:r>
              <a:rPr lang="cs-CZ" sz="2193" i="1" dirty="0"/>
              <a:t> </a:t>
            </a:r>
            <a:r>
              <a:rPr lang="cs-CZ" sz="2193" i="1" dirty="0" err="1"/>
              <a:t>mere</a:t>
            </a:r>
            <a:r>
              <a:rPr lang="cs-CZ" sz="2193" i="1" dirty="0"/>
              <a:t> </a:t>
            </a:r>
            <a:r>
              <a:rPr lang="cs-CZ" sz="2193" i="1" dirty="0" err="1"/>
              <a:t>voice</a:t>
            </a:r>
            <a:r>
              <a:rPr lang="cs-CZ" sz="2193" i="1" dirty="0"/>
              <a:t>, </a:t>
            </a:r>
            <a:r>
              <a:rPr lang="cs-CZ" sz="2193" i="1" dirty="0" err="1"/>
              <a:t>it</a:t>
            </a:r>
            <a:r>
              <a:rPr lang="cs-CZ" sz="2193" i="1" dirty="0"/>
              <a:t> </a:t>
            </a:r>
            <a:r>
              <a:rPr lang="cs-CZ" sz="2193" i="1" dirty="0" err="1"/>
              <a:t>is</a:t>
            </a:r>
            <a:r>
              <a:rPr lang="cs-CZ" sz="2193" i="1" dirty="0"/>
              <a:t> </a:t>
            </a:r>
            <a:r>
              <a:rPr lang="cs-CZ" sz="2193" i="1" dirty="0" err="1"/>
              <a:t>true</a:t>
            </a:r>
            <a:r>
              <a:rPr lang="cs-CZ" sz="2193" i="1" dirty="0"/>
              <a:t>, </a:t>
            </a:r>
            <a:r>
              <a:rPr lang="cs-CZ" sz="2193" b="1" i="1" dirty="0" err="1"/>
              <a:t>can</a:t>
            </a:r>
            <a:r>
              <a:rPr lang="cs-CZ" sz="2193" b="1" i="1" dirty="0"/>
              <a:t> </a:t>
            </a:r>
            <a:r>
              <a:rPr lang="cs-CZ" sz="2193" b="1" i="1" dirty="0" err="1"/>
              <a:t>indicate</a:t>
            </a:r>
            <a:r>
              <a:rPr lang="cs-CZ" sz="2193" b="1" i="1" dirty="0"/>
              <a:t> </a:t>
            </a:r>
            <a:r>
              <a:rPr lang="cs-CZ" sz="2193" b="1" i="1" dirty="0" err="1"/>
              <a:t>pain</a:t>
            </a:r>
            <a:r>
              <a:rPr lang="cs-CZ" sz="2193" b="1" i="1" dirty="0"/>
              <a:t> </a:t>
            </a:r>
            <a:r>
              <a:rPr lang="cs-CZ" sz="2193" b="1" i="1" dirty="0" err="1"/>
              <a:t>and</a:t>
            </a:r>
            <a:r>
              <a:rPr lang="cs-CZ" sz="2193" b="1" i="1" dirty="0"/>
              <a:t> </a:t>
            </a:r>
            <a:r>
              <a:rPr lang="cs-CZ" sz="2193" b="1" i="1" dirty="0" err="1"/>
              <a:t>pleasure</a:t>
            </a:r>
            <a:r>
              <a:rPr lang="cs-CZ" sz="2193" i="1" dirty="0"/>
              <a:t>, </a:t>
            </a:r>
            <a:r>
              <a:rPr lang="cs-CZ" sz="2193" i="1" dirty="0" err="1"/>
              <a:t>and</a:t>
            </a:r>
            <a:r>
              <a:rPr lang="cs-CZ" sz="2193" i="1" dirty="0"/>
              <a:t> </a:t>
            </a:r>
            <a:r>
              <a:rPr lang="cs-CZ" sz="2193" i="1" dirty="0" err="1"/>
              <a:t>therefore</a:t>
            </a:r>
            <a:r>
              <a:rPr lang="cs-CZ" sz="2193" i="1" dirty="0"/>
              <a:t> </a:t>
            </a:r>
            <a:r>
              <a:rPr lang="cs-CZ" sz="2193" i="1" dirty="0" err="1"/>
              <a:t>is</a:t>
            </a:r>
            <a:r>
              <a:rPr lang="cs-CZ" sz="2193" i="1" dirty="0"/>
              <a:t> </a:t>
            </a:r>
            <a:r>
              <a:rPr lang="cs-CZ" sz="2193" i="1" dirty="0" err="1"/>
              <a:t>possessed</a:t>
            </a:r>
            <a:r>
              <a:rPr lang="cs-CZ" sz="2193" i="1" dirty="0"/>
              <a:t> by </a:t>
            </a:r>
            <a:r>
              <a:rPr lang="cs-CZ" sz="2193" i="1" dirty="0" err="1"/>
              <a:t>the</a:t>
            </a:r>
            <a:r>
              <a:rPr lang="cs-CZ" sz="2193" i="1" dirty="0"/>
              <a:t> </a:t>
            </a:r>
            <a:r>
              <a:rPr lang="cs-CZ" sz="2193" i="1" dirty="0" err="1"/>
              <a:t>other</a:t>
            </a:r>
            <a:r>
              <a:rPr lang="cs-CZ" sz="2193" i="1" dirty="0"/>
              <a:t> </a:t>
            </a:r>
            <a:r>
              <a:rPr lang="cs-CZ" sz="2193" i="1" dirty="0" err="1"/>
              <a:t>animals</a:t>
            </a:r>
            <a:r>
              <a:rPr lang="cs-CZ" sz="2193" i="1" dirty="0"/>
              <a:t> as </a:t>
            </a:r>
            <a:r>
              <a:rPr lang="cs-CZ" sz="2193" i="1" dirty="0" err="1"/>
              <a:t>well</a:t>
            </a:r>
            <a:r>
              <a:rPr lang="cs-CZ" sz="2193" i="1" dirty="0"/>
              <a:t>  (</a:t>
            </a:r>
            <a:r>
              <a:rPr lang="cs-CZ" sz="2193" i="1" dirty="0" err="1"/>
              <a:t>for</a:t>
            </a:r>
            <a:r>
              <a:rPr lang="cs-CZ" sz="2193" i="1" dirty="0"/>
              <a:t> </a:t>
            </a:r>
            <a:r>
              <a:rPr lang="cs-CZ" sz="2193" i="1" dirty="0" err="1"/>
              <a:t>their</a:t>
            </a:r>
            <a:r>
              <a:rPr lang="cs-CZ" sz="2193" i="1" dirty="0"/>
              <a:t> </a:t>
            </a:r>
            <a:r>
              <a:rPr lang="cs-CZ" sz="2193" i="1" dirty="0" err="1"/>
              <a:t>nature</a:t>
            </a:r>
            <a:r>
              <a:rPr lang="cs-CZ" sz="2193" i="1" dirty="0"/>
              <a:t> has </a:t>
            </a:r>
            <a:r>
              <a:rPr lang="cs-CZ" sz="2193" i="1" dirty="0" err="1"/>
              <a:t>been</a:t>
            </a:r>
            <a:r>
              <a:rPr lang="cs-CZ" sz="2193" i="1" dirty="0"/>
              <a:t> </a:t>
            </a:r>
            <a:r>
              <a:rPr lang="cs-CZ" sz="2193" i="1" dirty="0" err="1"/>
              <a:t>developed</a:t>
            </a:r>
            <a:r>
              <a:rPr lang="cs-CZ" sz="2193" i="1" dirty="0"/>
              <a:t> </a:t>
            </a:r>
            <a:r>
              <a:rPr lang="cs-CZ" sz="2193" i="1" dirty="0" err="1"/>
              <a:t>so</a:t>
            </a:r>
            <a:r>
              <a:rPr lang="cs-CZ" sz="2193" i="1" dirty="0"/>
              <a:t> far as to </a:t>
            </a:r>
            <a:r>
              <a:rPr lang="cs-CZ" sz="2193" i="1" dirty="0" err="1"/>
              <a:t>have</a:t>
            </a:r>
            <a:r>
              <a:rPr lang="cs-CZ" sz="2193" i="1" dirty="0"/>
              <a:t> </a:t>
            </a:r>
            <a:r>
              <a:rPr lang="cs-CZ" sz="2193" i="1" dirty="0" err="1"/>
              <a:t>sensations</a:t>
            </a:r>
            <a:r>
              <a:rPr lang="cs-CZ" sz="2193" i="1" dirty="0"/>
              <a:t> </a:t>
            </a:r>
            <a:r>
              <a:rPr lang="cs-CZ" sz="2193" i="1" dirty="0" err="1"/>
              <a:t>of</a:t>
            </a:r>
            <a:r>
              <a:rPr lang="cs-CZ" sz="2193" i="1" dirty="0"/>
              <a:t> </a:t>
            </a:r>
            <a:r>
              <a:rPr lang="cs-CZ" sz="2193" i="1" dirty="0" err="1"/>
              <a:t>what</a:t>
            </a:r>
            <a:r>
              <a:rPr lang="cs-CZ" sz="2193" i="1" dirty="0"/>
              <a:t> </a:t>
            </a:r>
            <a:r>
              <a:rPr lang="cs-CZ" sz="2193" i="1" dirty="0" err="1"/>
              <a:t>is</a:t>
            </a:r>
            <a:r>
              <a:rPr lang="cs-CZ" sz="2193" i="1" dirty="0"/>
              <a:t> </a:t>
            </a:r>
            <a:r>
              <a:rPr lang="cs-CZ" sz="2193" i="1" dirty="0" err="1"/>
              <a:t>painful</a:t>
            </a:r>
            <a:r>
              <a:rPr lang="cs-CZ" sz="2193" i="1" dirty="0"/>
              <a:t> </a:t>
            </a:r>
            <a:r>
              <a:rPr lang="cs-CZ" sz="2193" i="1" dirty="0" err="1"/>
              <a:t>and</a:t>
            </a:r>
            <a:r>
              <a:rPr lang="cs-CZ" sz="2193" i="1" dirty="0"/>
              <a:t> </a:t>
            </a:r>
            <a:r>
              <a:rPr lang="cs-CZ" sz="2193" i="1" dirty="0" err="1"/>
              <a:t>pleasant</a:t>
            </a:r>
            <a:r>
              <a:rPr lang="cs-CZ" sz="2193" i="1" dirty="0"/>
              <a:t> </a:t>
            </a:r>
            <a:r>
              <a:rPr lang="cs-CZ" sz="2193" i="1" dirty="0" err="1"/>
              <a:t>and</a:t>
            </a:r>
            <a:r>
              <a:rPr lang="cs-CZ" sz="2193" i="1" dirty="0"/>
              <a:t> to </a:t>
            </a:r>
            <a:r>
              <a:rPr lang="cs-CZ" sz="2193" i="1" dirty="0" err="1"/>
              <a:t>indicate</a:t>
            </a:r>
            <a:r>
              <a:rPr lang="cs-CZ" sz="2193" i="1" dirty="0"/>
              <a:t> </a:t>
            </a:r>
            <a:r>
              <a:rPr lang="cs-CZ" sz="2193" i="1" dirty="0" err="1"/>
              <a:t>those</a:t>
            </a:r>
            <a:r>
              <a:rPr lang="cs-CZ" sz="2193" i="1" dirty="0"/>
              <a:t> </a:t>
            </a:r>
            <a:r>
              <a:rPr lang="cs-CZ" sz="2193" i="1" dirty="0" err="1"/>
              <a:t>sensations</a:t>
            </a:r>
            <a:r>
              <a:rPr lang="cs-CZ" sz="2193" i="1" dirty="0"/>
              <a:t> to </a:t>
            </a:r>
            <a:r>
              <a:rPr lang="cs-CZ" sz="2193" i="1" dirty="0" err="1"/>
              <a:t>one</a:t>
            </a:r>
            <a:r>
              <a:rPr lang="cs-CZ" sz="2193" i="1" dirty="0"/>
              <a:t> </a:t>
            </a:r>
            <a:r>
              <a:rPr lang="cs-CZ" sz="2193" i="1" dirty="0" err="1"/>
              <a:t>another</a:t>
            </a:r>
            <a:r>
              <a:rPr lang="cs-CZ" sz="2193" i="1" dirty="0"/>
              <a:t>), </a:t>
            </a:r>
            <a:r>
              <a:rPr lang="cs-CZ" sz="2193" i="1" dirty="0" err="1"/>
              <a:t>but</a:t>
            </a:r>
            <a:r>
              <a:rPr lang="cs-CZ" sz="2193" i="1" dirty="0"/>
              <a:t> </a:t>
            </a:r>
            <a:r>
              <a:rPr lang="cs-CZ" sz="2193" b="1" i="1" dirty="0" err="1"/>
              <a:t>speech</a:t>
            </a:r>
            <a:r>
              <a:rPr lang="cs-CZ" sz="2193" b="1" i="1" dirty="0"/>
              <a:t> </a:t>
            </a:r>
            <a:r>
              <a:rPr lang="cs-CZ" sz="2193" b="1" i="1" dirty="0" err="1"/>
              <a:t>is</a:t>
            </a:r>
            <a:r>
              <a:rPr lang="cs-CZ" sz="2193" b="1" i="1" dirty="0"/>
              <a:t> </a:t>
            </a:r>
            <a:r>
              <a:rPr lang="cs-CZ" sz="2193" b="1" i="1" dirty="0" err="1"/>
              <a:t>designed</a:t>
            </a:r>
            <a:r>
              <a:rPr lang="cs-CZ" sz="2193" b="1" i="1" dirty="0"/>
              <a:t> to </a:t>
            </a:r>
            <a:r>
              <a:rPr lang="cs-CZ" sz="2193" b="1" i="1" dirty="0" err="1"/>
              <a:t>indicate</a:t>
            </a:r>
            <a:r>
              <a:rPr lang="cs-CZ" sz="2193" b="1" i="1" dirty="0"/>
              <a:t> </a:t>
            </a:r>
            <a:r>
              <a:rPr lang="cs-CZ" sz="2193" b="1" i="1" dirty="0" err="1"/>
              <a:t>the</a:t>
            </a:r>
            <a:r>
              <a:rPr lang="cs-CZ" sz="2193" b="1" i="1" dirty="0"/>
              <a:t> </a:t>
            </a:r>
            <a:r>
              <a:rPr lang="cs-CZ" sz="2193" b="1" i="1" dirty="0" err="1"/>
              <a:t>advantageous</a:t>
            </a:r>
            <a:r>
              <a:rPr lang="cs-CZ" sz="2193" b="1" i="1" dirty="0"/>
              <a:t> </a:t>
            </a:r>
            <a:r>
              <a:rPr lang="cs-CZ" sz="2193" b="1" i="1" dirty="0" err="1"/>
              <a:t>and</a:t>
            </a:r>
            <a:r>
              <a:rPr lang="cs-CZ" sz="2193" b="1" i="1" dirty="0"/>
              <a:t> </a:t>
            </a:r>
            <a:r>
              <a:rPr lang="cs-CZ" sz="2193" b="1" i="1" dirty="0" err="1"/>
              <a:t>the</a:t>
            </a:r>
            <a:r>
              <a:rPr lang="cs-CZ" sz="2193" b="1" i="1" dirty="0"/>
              <a:t> </a:t>
            </a:r>
            <a:r>
              <a:rPr lang="cs-CZ" sz="2193" b="1" i="1" dirty="0" err="1"/>
              <a:t>harmful</a:t>
            </a:r>
            <a:r>
              <a:rPr lang="cs-CZ" sz="2193" i="1" dirty="0"/>
              <a:t>, </a:t>
            </a:r>
            <a:r>
              <a:rPr lang="cs-CZ" sz="2193" i="1" dirty="0" err="1"/>
              <a:t>and</a:t>
            </a:r>
            <a:r>
              <a:rPr lang="cs-CZ" sz="2193" i="1" dirty="0"/>
              <a:t> </a:t>
            </a:r>
            <a:r>
              <a:rPr lang="cs-CZ" sz="2193" i="1" dirty="0" err="1"/>
              <a:t>therefore</a:t>
            </a:r>
            <a:r>
              <a:rPr lang="cs-CZ" sz="2193" i="1" dirty="0"/>
              <a:t> </a:t>
            </a:r>
            <a:r>
              <a:rPr lang="cs-CZ" sz="2193" i="1" dirty="0" err="1"/>
              <a:t>also</a:t>
            </a:r>
            <a:r>
              <a:rPr lang="cs-CZ" sz="2193" i="1" dirty="0"/>
              <a:t> </a:t>
            </a:r>
            <a:r>
              <a:rPr lang="cs-CZ" sz="2193" i="1" dirty="0" err="1"/>
              <a:t>the</a:t>
            </a:r>
            <a:r>
              <a:rPr lang="cs-CZ" sz="2193" i="1" dirty="0"/>
              <a:t> </a:t>
            </a:r>
            <a:r>
              <a:rPr lang="cs-CZ" sz="2193" b="1" i="1" dirty="0" err="1"/>
              <a:t>right</a:t>
            </a:r>
            <a:r>
              <a:rPr lang="cs-CZ" sz="2193" b="1" i="1" dirty="0"/>
              <a:t> </a:t>
            </a:r>
            <a:r>
              <a:rPr lang="cs-CZ" sz="2193" b="1" i="1" dirty="0" err="1"/>
              <a:t>and</a:t>
            </a:r>
            <a:r>
              <a:rPr lang="cs-CZ" sz="2193" b="1" i="1" dirty="0"/>
              <a:t> </a:t>
            </a:r>
            <a:r>
              <a:rPr lang="cs-CZ" sz="2193" b="1" i="1" dirty="0" err="1"/>
              <a:t>the</a:t>
            </a:r>
            <a:r>
              <a:rPr lang="cs-CZ" sz="2193" b="1" i="1" dirty="0"/>
              <a:t> </a:t>
            </a:r>
            <a:r>
              <a:rPr lang="cs-CZ" sz="2193" b="1" i="1" dirty="0" err="1"/>
              <a:t>wrong</a:t>
            </a:r>
            <a:r>
              <a:rPr lang="cs-CZ" sz="2193" i="1" dirty="0"/>
              <a:t>; </a:t>
            </a:r>
            <a:r>
              <a:rPr lang="cs-CZ" sz="2193" i="1" dirty="0" err="1"/>
              <a:t>for</a:t>
            </a:r>
            <a:r>
              <a:rPr lang="cs-CZ" sz="2193" i="1" dirty="0"/>
              <a:t> </a:t>
            </a:r>
            <a:r>
              <a:rPr lang="cs-CZ" sz="2193" i="1" dirty="0" err="1"/>
              <a:t>it</a:t>
            </a:r>
            <a:r>
              <a:rPr lang="cs-CZ" sz="2193" i="1" dirty="0"/>
              <a:t> </a:t>
            </a:r>
            <a:r>
              <a:rPr lang="cs-CZ" sz="2193" i="1" dirty="0" err="1"/>
              <a:t>is</a:t>
            </a:r>
            <a:r>
              <a:rPr lang="cs-CZ" sz="2193" i="1" dirty="0"/>
              <a:t> </a:t>
            </a:r>
            <a:r>
              <a:rPr lang="cs-CZ" sz="2193" i="1" dirty="0" err="1"/>
              <a:t>the</a:t>
            </a:r>
            <a:r>
              <a:rPr lang="cs-CZ" sz="2193" i="1" dirty="0"/>
              <a:t> </a:t>
            </a:r>
            <a:r>
              <a:rPr lang="cs-CZ" sz="2193" b="1" i="1" dirty="0" err="1">
                <a:solidFill>
                  <a:srgbClr val="FF0000"/>
                </a:solidFill>
              </a:rPr>
              <a:t>special</a:t>
            </a:r>
            <a:r>
              <a:rPr lang="cs-CZ" sz="2193" b="1" i="1" dirty="0">
                <a:solidFill>
                  <a:srgbClr val="FF0000"/>
                </a:solidFill>
              </a:rPr>
              <a:t> </a:t>
            </a:r>
            <a:r>
              <a:rPr lang="cs-CZ" sz="2193" b="1" i="1" dirty="0" err="1">
                <a:solidFill>
                  <a:srgbClr val="FF0000"/>
                </a:solidFill>
              </a:rPr>
              <a:t>property</a:t>
            </a:r>
            <a:r>
              <a:rPr lang="cs-CZ" sz="2193" b="1" i="1" dirty="0">
                <a:solidFill>
                  <a:srgbClr val="FF0000"/>
                </a:solidFill>
              </a:rPr>
              <a:t> </a:t>
            </a:r>
            <a:r>
              <a:rPr lang="cs-CZ" sz="2193" b="1" i="1" dirty="0" err="1">
                <a:solidFill>
                  <a:srgbClr val="FF0000"/>
                </a:solidFill>
              </a:rPr>
              <a:t>of</a:t>
            </a:r>
            <a:r>
              <a:rPr lang="cs-CZ" sz="2193" b="1" i="1" dirty="0">
                <a:solidFill>
                  <a:srgbClr val="FF0000"/>
                </a:solidFill>
              </a:rPr>
              <a:t> man</a:t>
            </a:r>
            <a:r>
              <a:rPr lang="cs-CZ" sz="2193" b="1" i="1" dirty="0"/>
              <a:t> </a:t>
            </a:r>
            <a:r>
              <a:rPr lang="cs-CZ" sz="2193" i="1" dirty="0"/>
              <a:t>in </a:t>
            </a:r>
            <a:r>
              <a:rPr lang="cs-CZ" sz="2193" i="1" dirty="0" err="1"/>
              <a:t>distinction</a:t>
            </a:r>
            <a:r>
              <a:rPr lang="cs-CZ" sz="2193" i="1" dirty="0"/>
              <a:t> </a:t>
            </a:r>
            <a:r>
              <a:rPr lang="cs-CZ" sz="2193" i="1" dirty="0" err="1"/>
              <a:t>from</a:t>
            </a:r>
            <a:r>
              <a:rPr lang="cs-CZ" sz="2193" i="1" dirty="0"/>
              <a:t> </a:t>
            </a:r>
            <a:r>
              <a:rPr lang="cs-CZ" sz="2193" i="1" dirty="0" err="1"/>
              <a:t>the</a:t>
            </a:r>
            <a:r>
              <a:rPr lang="cs-CZ" sz="2193" i="1" dirty="0"/>
              <a:t> </a:t>
            </a:r>
            <a:r>
              <a:rPr lang="cs-CZ" sz="2193" i="1" dirty="0" err="1"/>
              <a:t>other</a:t>
            </a:r>
            <a:r>
              <a:rPr lang="cs-CZ" sz="2193" i="1" dirty="0"/>
              <a:t> </a:t>
            </a:r>
            <a:r>
              <a:rPr lang="cs-CZ" sz="2193" i="1" dirty="0" err="1"/>
              <a:t>animals</a:t>
            </a:r>
            <a:r>
              <a:rPr lang="cs-CZ" sz="2193" i="1" dirty="0"/>
              <a:t> </a:t>
            </a:r>
            <a:r>
              <a:rPr lang="cs-CZ" sz="2193" i="1" dirty="0" err="1"/>
              <a:t>that</a:t>
            </a:r>
            <a:r>
              <a:rPr lang="cs-CZ" sz="2193" i="1" dirty="0"/>
              <a:t> </a:t>
            </a:r>
            <a:r>
              <a:rPr lang="cs-CZ" sz="2193" b="1" i="1" dirty="0">
                <a:solidFill>
                  <a:srgbClr val="00B050"/>
                </a:solidFill>
              </a:rPr>
              <a:t>he </a:t>
            </a:r>
            <a:r>
              <a:rPr lang="cs-CZ" sz="2193" b="1" i="1" dirty="0" err="1">
                <a:solidFill>
                  <a:srgbClr val="00B050"/>
                </a:solidFill>
              </a:rPr>
              <a:t>alone</a:t>
            </a:r>
            <a:r>
              <a:rPr lang="cs-CZ" sz="2193" b="1" i="1" dirty="0">
                <a:solidFill>
                  <a:srgbClr val="00B050"/>
                </a:solidFill>
              </a:rPr>
              <a:t> has </a:t>
            </a:r>
            <a:r>
              <a:rPr lang="cs-CZ" sz="2193" b="1" i="1" dirty="0" err="1">
                <a:solidFill>
                  <a:srgbClr val="00B050"/>
                </a:solidFill>
              </a:rPr>
              <a:t>perception</a:t>
            </a:r>
            <a:r>
              <a:rPr lang="cs-CZ" sz="2193" b="1" i="1" dirty="0">
                <a:solidFill>
                  <a:srgbClr val="00B050"/>
                </a:solidFill>
              </a:rPr>
              <a:t> </a:t>
            </a:r>
            <a:r>
              <a:rPr lang="cs-CZ" sz="2193" b="1" i="1" dirty="0" err="1">
                <a:solidFill>
                  <a:srgbClr val="00B050"/>
                </a:solidFill>
              </a:rPr>
              <a:t>of</a:t>
            </a:r>
            <a:r>
              <a:rPr lang="cs-CZ" sz="2193" b="1" i="1" dirty="0">
                <a:solidFill>
                  <a:srgbClr val="00B050"/>
                </a:solidFill>
              </a:rPr>
              <a:t> </a:t>
            </a:r>
            <a:r>
              <a:rPr lang="cs-CZ" sz="2193" b="1" i="1" dirty="0" err="1">
                <a:solidFill>
                  <a:srgbClr val="00B050"/>
                </a:solidFill>
              </a:rPr>
              <a:t>good</a:t>
            </a:r>
            <a:r>
              <a:rPr lang="cs-CZ" sz="2193" b="1" i="1" dirty="0">
                <a:solidFill>
                  <a:srgbClr val="00B050"/>
                </a:solidFill>
              </a:rPr>
              <a:t> </a:t>
            </a:r>
            <a:r>
              <a:rPr lang="cs-CZ" sz="2193" b="1" i="1" dirty="0" err="1">
                <a:solidFill>
                  <a:srgbClr val="00B050"/>
                </a:solidFill>
              </a:rPr>
              <a:t>and</a:t>
            </a:r>
            <a:r>
              <a:rPr lang="cs-CZ" sz="2193" b="1" i="1" dirty="0">
                <a:solidFill>
                  <a:srgbClr val="00B050"/>
                </a:solidFill>
              </a:rPr>
              <a:t> </a:t>
            </a:r>
            <a:r>
              <a:rPr lang="cs-CZ" sz="2193" b="1" i="1" dirty="0" err="1">
                <a:solidFill>
                  <a:srgbClr val="00B050"/>
                </a:solidFill>
              </a:rPr>
              <a:t>bad</a:t>
            </a:r>
            <a:r>
              <a:rPr lang="cs-CZ" sz="2193" b="1" i="1" dirty="0">
                <a:solidFill>
                  <a:srgbClr val="00B050"/>
                </a:solidFill>
              </a:rPr>
              <a:t> </a:t>
            </a:r>
            <a:r>
              <a:rPr lang="cs-CZ" sz="2193" b="1" i="1" dirty="0" err="1">
                <a:solidFill>
                  <a:srgbClr val="00B050"/>
                </a:solidFill>
              </a:rPr>
              <a:t>and</a:t>
            </a:r>
            <a:r>
              <a:rPr lang="cs-CZ" sz="2193" b="1" i="1" dirty="0">
                <a:solidFill>
                  <a:srgbClr val="00B050"/>
                </a:solidFill>
              </a:rPr>
              <a:t> </a:t>
            </a:r>
            <a:r>
              <a:rPr lang="cs-CZ" sz="2193" b="1" i="1" dirty="0" err="1">
                <a:solidFill>
                  <a:srgbClr val="00B050"/>
                </a:solidFill>
              </a:rPr>
              <a:t>right</a:t>
            </a:r>
            <a:r>
              <a:rPr lang="cs-CZ" sz="2193" b="1" i="1" dirty="0">
                <a:solidFill>
                  <a:srgbClr val="00B050"/>
                </a:solidFill>
              </a:rPr>
              <a:t> </a:t>
            </a:r>
            <a:r>
              <a:rPr lang="cs-CZ" sz="2193" b="1" i="1" dirty="0" err="1">
                <a:solidFill>
                  <a:srgbClr val="00B050"/>
                </a:solidFill>
              </a:rPr>
              <a:t>and</a:t>
            </a:r>
            <a:r>
              <a:rPr lang="cs-CZ" sz="2193" b="1" i="1" dirty="0">
                <a:solidFill>
                  <a:srgbClr val="00B050"/>
                </a:solidFill>
              </a:rPr>
              <a:t> </a:t>
            </a:r>
            <a:r>
              <a:rPr lang="cs-CZ" sz="2193" b="1" i="1" dirty="0" err="1">
                <a:solidFill>
                  <a:srgbClr val="00B050"/>
                </a:solidFill>
              </a:rPr>
              <a:t>wrong</a:t>
            </a:r>
            <a:r>
              <a:rPr lang="cs-CZ" sz="2193" b="1" i="1" dirty="0">
                <a:solidFill>
                  <a:srgbClr val="00B050"/>
                </a:solidFill>
              </a:rPr>
              <a:t> </a:t>
            </a:r>
            <a:r>
              <a:rPr lang="cs-CZ" sz="2193" b="1" i="1" dirty="0" err="1">
                <a:solidFill>
                  <a:srgbClr val="00B050"/>
                </a:solidFill>
              </a:rPr>
              <a:t>and</a:t>
            </a:r>
            <a:r>
              <a:rPr lang="cs-CZ" sz="2193" b="1" i="1" dirty="0">
                <a:solidFill>
                  <a:srgbClr val="00B050"/>
                </a:solidFill>
              </a:rPr>
              <a:t> </a:t>
            </a:r>
            <a:r>
              <a:rPr lang="cs-CZ" sz="2193" b="1" i="1" dirty="0" err="1">
                <a:solidFill>
                  <a:srgbClr val="00B050"/>
                </a:solidFill>
              </a:rPr>
              <a:t>the</a:t>
            </a:r>
            <a:r>
              <a:rPr lang="cs-CZ" sz="2193" b="1" i="1" dirty="0">
                <a:solidFill>
                  <a:srgbClr val="00B050"/>
                </a:solidFill>
              </a:rPr>
              <a:t> </a:t>
            </a:r>
            <a:r>
              <a:rPr lang="cs-CZ" sz="2193" b="1" i="1" dirty="0" err="1">
                <a:solidFill>
                  <a:srgbClr val="00B050"/>
                </a:solidFill>
              </a:rPr>
              <a:t>other</a:t>
            </a:r>
            <a:r>
              <a:rPr lang="cs-CZ" sz="2193" b="1" i="1" dirty="0">
                <a:solidFill>
                  <a:srgbClr val="00B050"/>
                </a:solidFill>
              </a:rPr>
              <a:t> </a:t>
            </a:r>
            <a:r>
              <a:rPr lang="cs-CZ" sz="2193" b="1" i="1" dirty="0" err="1">
                <a:solidFill>
                  <a:srgbClr val="00B050"/>
                </a:solidFill>
              </a:rPr>
              <a:t>moral</a:t>
            </a:r>
            <a:r>
              <a:rPr lang="cs-CZ" sz="2193" b="1" i="1" dirty="0">
                <a:solidFill>
                  <a:srgbClr val="00B050"/>
                </a:solidFill>
              </a:rPr>
              <a:t> </a:t>
            </a:r>
            <a:r>
              <a:rPr lang="cs-CZ" sz="2193" b="1" i="1" dirty="0" err="1">
                <a:solidFill>
                  <a:srgbClr val="00B050"/>
                </a:solidFill>
              </a:rPr>
              <a:t>qualities</a:t>
            </a:r>
            <a:r>
              <a:rPr lang="cs-CZ" sz="2193" i="1" dirty="0"/>
              <a:t>, </a:t>
            </a:r>
            <a:r>
              <a:rPr lang="cs-CZ" sz="2193" i="1" dirty="0" err="1"/>
              <a:t>and</a:t>
            </a:r>
            <a:r>
              <a:rPr lang="cs-CZ" sz="2193" i="1" dirty="0"/>
              <a:t> </a:t>
            </a:r>
            <a:r>
              <a:rPr lang="cs-CZ" sz="2193" i="1" dirty="0" err="1"/>
              <a:t>it</a:t>
            </a:r>
            <a:r>
              <a:rPr lang="cs-CZ" sz="2193" i="1" dirty="0"/>
              <a:t> </a:t>
            </a:r>
            <a:r>
              <a:rPr lang="cs-CZ" sz="2193" i="1" dirty="0" err="1"/>
              <a:t>is</a:t>
            </a:r>
            <a:r>
              <a:rPr lang="cs-CZ" sz="2193" i="1" dirty="0"/>
              <a:t> </a:t>
            </a:r>
            <a:r>
              <a:rPr lang="cs-CZ" sz="2193" b="1" i="1" dirty="0" err="1"/>
              <a:t>partnership</a:t>
            </a:r>
            <a:r>
              <a:rPr lang="cs-CZ" sz="2193" i="1" dirty="0"/>
              <a:t> </a:t>
            </a:r>
            <a:r>
              <a:rPr lang="cs-CZ" sz="2193" b="1" i="1" dirty="0"/>
              <a:t>in these </a:t>
            </a:r>
            <a:r>
              <a:rPr lang="cs-CZ" sz="2193" b="1" i="1" dirty="0" err="1"/>
              <a:t>things</a:t>
            </a:r>
            <a:r>
              <a:rPr lang="cs-CZ" sz="2193" b="1" i="1" dirty="0"/>
              <a:t> </a:t>
            </a:r>
            <a:r>
              <a:rPr lang="cs-CZ" sz="2193" i="1" dirty="0" err="1"/>
              <a:t>that</a:t>
            </a:r>
            <a:r>
              <a:rPr lang="cs-CZ" sz="2193" i="1" dirty="0"/>
              <a:t> </a:t>
            </a:r>
            <a:r>
              <a:rPr lang="cs-CZ" sz="2193" b="1" i="1" dirty="0" err="1"/>
              <a:t>makes</a:t>
            </a:r>
            <a:r>
              <a:rPr lang="cs-CZ" sz="2193" b="1" i="1" dirty="0"/>
              <a:t> a </a:t>
            </a:r>
            <a:r>
              <a:rPr lang="cs-CZ" sz="2193" b="1" i="1" dirty="0" err="1"/>
              <a:t>household</a:t>
            </a:r>
            <a:r>
              <a:rPr lang="cs-CZ" sz="2193" b="1" i="1" dirty="0"/>
              <a:t> </a:t>
            </a:r>
            <a:r>
              <a:rPr lang="cs-CZ" sz="2193" b="1" i="1" dirty="0" err="1"/>
              <a:t>and</a:t>
            </a:r>
            <a:r>
              <a:rPr lang="cs-CZ" sz="2193" b="1" i="1" dirty="0"/>
              <a:t> a city-</a:t>
            </a:r>
            <a:r>
              <a:rPr lang="cs-CZ" sz="2193" b="1" i="1" dirty="0" err="1"/>
              <a:t>state</a:t>
            </a:r>
            <a:r>
              <a:rPr lang="cs-CZ" sz="2193" i="1"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a:t>
            </a:r>
            <a:r>
              <a:rPr lang="cs-CZ" dirty="0" err="1"/>
              <a:t>arguments</a:t>
            </a:r>
            <a:r>
              <a:rPr lang="cs-CZ" dirty="0"/>
              <a:t> </a:t>
            </a:r>
            <a:r>
              <a:rPr lang="cs-CZ" dirty="0" err="1"/>
              <a:t>for</a:t>
            </a:r>
            <a:r>
              <a:rPr lang="cs-CZ" dirty="0"/>
              <a:t> morality</a:t>
            </a:r>
          </a:p>
        </p:txBody>
      </p:sp>
      <p:sp>
        <p:nvSpPr>
          <p:cNvPr id="3" name="Zástupný symbol pro obsah 2"/>
          <p:cNvSpPr>
            <a:spLocks noGrp="1"/>
          </p:cNvSpPr>
          <p:nvPr>
            <p:ph sz="half" idx="1"/>
          </p:nvPr>
        </p:nvSpPr>
        <p:spPr>
          <a:xfrm>
            <a:off x="1620436" y="2176622"/>
            <a:ext cx="3978892" cy="3969647"/>
          </a:xfrm>
        </p:spPr>
        <p:txBody>
          <a:bodyPr>
            <a:normAutofit fontScale="85000" lnSpcReduction="20000"/>
          </a:bodyPr>
          <a:lstStyle/>
          <a:p>
            <a:r>
              <a:rPr lang="cs-CZ" dirty="0" err="1"/>
              <a:t>good</a:t>
            </a:r>
            <a:r>
              <a:rPr lang="cs-CZ" dirty="0"/>
              <a:t> (</a:t>
            </a:r>
            <a:r>
              <a:rPr lang="cs-CZ" cap="small" dirty="0" err="1"/>
              <a:t>kalos</a:t>
            </a:r>
            <a:r>
              <a:rPr lang="cs-CZ" dirty="0"/>
              <a:t>)</a:t>
            </a:r>
          </a:p>
          <a:p>
            <a:r>
              <a:rPr lang="cs-CZ" dirty="0" err="1"/>
              <a:t>glory</a:t>
            </a:r>
            <a:r>
              <a:rPr lang="cs-CZ" dirty="0"/>
              <a:t> (</a:t>
            </a:r>
            <a:r>
              <a:rPr lang="cs-CZ" cap="small" dirty="0" err="1"/>
              <a:t>doxa</a:t>
            </a:r>
            <a:r>
              <a:rPr lang="cs-CZ" dirty="0"/>
              <a:t>)</a:t>
            </a:r>
          </a:p>
          <a:p>
            <a:r>
              <a:rPr lang="cs-CZ" dirty="0" err="1"/>
              <a:t>honour</a:t>
            </a:r>
            <a:r>
              <a:rPr lang="cs-CZ" dirty="0"/>
              <a:t> (</a:t>
            </a:r>
            <a:r>
              <a:rPr lang="cs-CZ" cap="small" dirty="0" err="1"/>
              <a:t>timé</a:t>
            </a:r>
            <a:r>
              <a:rPr lang="cs-CZ" dirty="0"/>
              <a:t>)</a:t>
            </a:r>
          </a:p>
          <a:p>
            <a:r>
              <a:rPr lang="cs-CZ" dirty="0" err="1"/>
              <a:t>truth</a:t>
            </a:r>
            <a:r>
              <a:rPr lang="cs-CZ" dirty="0"/>
              <a:t> (</a:t>
            </a:r>
            <a:r>
              <a:rPr lang="cs-CZ" cap="small" dirty="0" err="1"/>
              <a:t>alétheia</a:t>
            </a:r>
            <a:r>
              <a:rPr lang="cs-CZ" dirty="0"/>
              <a:t>)</a:t>
            </a:r>
          </a:p>
          <a:p>
            <a:r>
              <a:rPr lang="cs-CZ" dirty="0" err="1"/>
              <a:t>beautiful</a:t>
            </a:r>
            <a:r>
              <a:rPr lang="cs-CZ" dirty="0"/>
              <a:t>, </a:t>
            </a:r>
            <a:r>
              <a:rPr lang="cs-CZ" dirty="0" err="1"/>
              <a:t>beauty</a:t>
            </a:r>
            <a:r>
              <a:rPr lang="cs-CZ" dirty="0"/>
              <a:t> (</a:t>
            </a:r>
            <a:r>
              <a:rPr lang="cs-CZ" cap="small" dirty="0" err="1"/>
              <a:t>kalon</a:t>
            </a:r>
            <a:r>
              <a:rPr lang="cs-CZ" dirty="0"/>
              <a:t>)</a:t>
            </a:r>
          </a:p>
          <a:p>
            <a:r>
              <a:rPr lang="cs-CZ" dirty="0" err="1"/>
              <a:t>reason</a:t>
            </a:r>
            <a:r>
              <a:rPr lang="cs-CZ" dirty="0"/>
              <a:t> (</a:t>
            </a:r>
            <a:r>
              <a:rPr lang="cs-CZ" cap="small" dirty="0"/>
              <a:t>logos</a:t>
            </a:r>
            <a:r>
              <a:rPr lang="cs-CZ" dirty="0"/>
              <a:t>)</a:t>
            </a:r>
          </a:p>
          <a:p>
            <a:r>
              <a:rPr lang="cs-CZ" dirty="0" err="1"/>
              <a:t>beatitude</a:t>
            </a:r>
            <a:r>
              <a:rPr lang="cs-CZ" dirty="0"/>
              <a:t>, </a:t>
            </a:r>
            <a:r>
              <a:rPr lang="cs-CZ" dirty="0" err="1"/>
              <a:t>blessedness</a:t>
            </a:r>
            <a:r>
              <a:rPr lang="cs-CZ" dirty="0"/>
              <a:t> (</a:t>
            </a:r>
            <a:r>
              <a:rPr lang="cs-CZ" cap="small" dirty="0" err="1"/>
              <a:t>eudaimonia</a:t>
            </a:r>
            <a:r>
              <a:rPr lang="cs-CZ" dirty="0"/>
              <a:t>)</a:t>
            </a:r>
          </a:p>
          <a:p>
            <a:r>
              <a:rPr lang="cs-CZ" dirty="0" err="1"/>
              <a:t>happiness</a:t>
            </a:r>
            <a:r>
              <a:rPr lang="cs-CZ" dirty="0"/>
              <a:t> (</a:t>
            </a:r>
            <a:r>
              <a:rPr lang="cs-CZ" cap="small" dirty="0" err="1"/>
              <a:t>eutychia</a:t>
            </a:r>
            <a:r>
              <a:rPr lang="cs-CZ" dirty="0"/>
              <a:t>, </a:t>
            </a:r>
            <a:r>
              <a:rPr lang="cs-CZ" i="1" dirty="0"/>
              <a:t>fortuna</a:t>
            </a:r>
            <a:r>
              <a:rPr lang="cs-CZ" dirty="0"/>
              <a:t>)</a:t>
            </a:r>
          </a:p>
          <a:p>
            <a:endParaRPr lang="cs-CZ" dirty="0"/>
          </a:p>
        </p:txBody>
      </p:sp>
      <p:sp>
        <p:nvSpPr>
          <p:cNvPr id="4" name="Zástupný symbol pro obsah 3"/>
          <p:cNvSpPr>
            <a:spLocks noGrp="1"/>
          </p:cNvSpPr>
          <p:nvPr>
            <p:ph sz="half" idx="2"/>
          </p:nvPr>
        </p:nvSpPr>
        <p:spPr>
          <a:xfrm>
            <a:off x="5409857" y="2176622"/>
            <a:ext cx="3946868" cy="3969647"/>
          </a:xfrm>
        </p:spPr>
        <p:txBody>
          <a:bodyPr>
            <a:normAutofit fontScale="85000" lnSpcReduction="20000"/>
          </a:bodyPr>
          <a:lstStyle/>
          <a:p>
            <a:r>
              <a:rPr lang="cs-CZ" dirty="0" err="1"/>
              <a:t>pleasure</a:t>
            </a:r>
            <a:r>
              <a:rPr lang="cs-CZ" dirty="0"/>
              <a:t> (</a:t>
            </a:r>
            <a:r>
              <a:rPr lang="cs-CZ" cap="small" dirty="0" err="1"/>
              <a:t>hedoné</a:t>
            </a:r>
            <a:r>
              <a:rPr lang="cs-CZ" dirty="0"/>
              <a:t>)</a:t>
            </a:r>
          </a:p>
          <a:p>
            <a:r>
              <a:rPr lang="cs-CZ" dirty="0" err="1"/>
              <a:t>natural</a:t>
            </a:r>
            <a:r>
              <a:rPr lang="cs-CZ" dirty="0"/>
              <a:t> </a:t>
            </a:r>
            <a:r>
              <a:rPr lang="cs-CZ" dirty="0" err="1"/>
              <a:t>law</a:t>
            </a:r>
            <a:r>
              <a:rPr lang="cs-CZ" dirty="0"/>
              <a:t> (</a:t>
            </a:r>
            <a:r>
              <a:rPr lang="cs-CZ" cap="small" dirty="0"/>
              <a:t>fysis</a:t>
            </a:r>
            <a:r>
              <a:rPr lang="cs-CZ" dirty="0"/>
              <a:t>)</a:t>
            </a:r>
          </a:p>
          <a:p>
            <a:r>
              <a:rPr lang="cs-CZ" dirty="0" err="1"/>
              <a:t>conscience</a:t>
            </a:r>
            <a:r>
              <a:rPr lang="cs-CZ" dirty="0"/>
              <a:t> (</a:t>
            </a:r>
            <a:r>
              <a:rPr lang="cs-CZ" cap="small" dirty="0" err="1"/>
              <a:t>syneidésis</a:t>
            </a:r>
            <a:r>
              <a:rPr lang="cs-CZ" dirty="0"/>
              <a:t>)</a:t>
            </a:r>
          </a:p>
          <a:p>
            <a:r>
              <a:rPr lang="cs-CZ" dirty="0"/>
              <a:t>duty, obedience, </a:t>
            </a:r>
            <a:r>
              <a:rPr lang="cs-CZ" dirty="0" err="1"/>
              <a:t>manner</a:t>
            </a:r>
            <a:endParaRPr lang="cs-CZ" dirty="0"/>
          </a:p>
          <a:p>
            <a:pPr>
              <a:buNone/>
            </a:pPr>
            <a:r>
              <a:rPr lang="cs-CZ" dirty="0"/>
              <a:t>(</a:t>
            </a:r>
            <a:r>
              <a:rPr lang="cs-CZ" cap="small" dirty="0"/>
              <a:t>nomos</a:t>
            </a:r>
            <a:r>
              <a:rPr lang="cs-CZ" dirty="0"/>
              <a:t>)</a:t>
            </a:r>
          </a:p>
          <a:p>
            <a:r>
              <a:rPr lang="cs-CZ" dirty="0" err="1"/>
              <a:t>universal</a:t>
            </a:r>
            <a:r>
              <a:rPr lang="cs-CZ" dirty="0"/>
              <a:t> </a:t>
            </a:r>
            <a:r>
              <a:rPr lang="cs-CZ" dirty="0" err="1"/>
              <a:t>brotherhood</a:t>
            </a:r>
            <a:endParaRPr lang="cs-CZ" dirty="0"/>
          </a:p>
          <a:p>
            <a:r>
              <a:rPr lang="cs-CZ" dirty="0"/>
              <a:t>love (</a:t>
            </a:r>
            <a:r>
              <a:rPr lang="cs-CZ" cap="small" dirty="0" err="1"/>
              <a:t>agapé</a:t>
            </a:r>
            <a:r>
              <a:rPr lang="cs-CZ" dirty="0"/>
              <a:t>)</a:t>
            </a:r>
          </a:p>
          <a:p>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Different</a:t>
            </a:r>
            <a:r>
              <a:rPr lang="cs-CZ" dirty="0"/>
              <a:t> </a:t>
            </a:r>
            <a:r>
              <a:rPr lang="cs-CZ" dirty="0" err="1"/>
              <a:t>sorts</a:t>
            </a:r>
            <a:r>
              <a:rPr lang="cs-CZ" dirty="0"/>
              <a:t> </a:t>
            </a:r>
            <a:r>
              <a:rPr lang="cs-CZ" dirty="0" err="1"/>
              <a:t>of</a:t>
            </a:r>
            <a:r>
              <a:rPr lang="cs-CZ" dirty="0"/>
              <a:t> </a:t>
            </a:r>
            <a:r>
              <a:rPr lang="cs-CZ" dirty="0" err="1"/>
              <a:t>rights</a:t>
            </a:r>
            <a:endParaRPr lang="cs-CZ" dirty="0"/>
          </a:p>
        </p:txBody>
      </p:sp>
      <p:sp>
        <p:nvSpPr>
          <p:cNvPr id="3" name="Zástupný symbol pro obsah 2"/>
          <p:cNvSpPr>
            <a:spLocks noGrp="1"/>
          </p:cNvSpPr>
          <p:nvPr>
            <p:ph idx="1"/>
          </p:nvPr>
        </p:nvSpPr>
        <p:spPr/>
        <p:txBody>
          <a:bodyPr>
            <a:normAutofit fontScale="92500" lnSpcReduction="10000"/>
          </a:bodyPr>
          <a:lstStyle/>
          <a:p>
            <a:pPr>
              <a:buNone/>
            </a:pPr>
            <a:r>
              <a:rPr lang="cs-CZ" b="1" dirty="0"/>
              <a:t>positive </a:t>
            </a:r>
            <a:r>
              <a:rPr lang="cs-CZ" b="1" dirty="0" err="1"/>
              <a:t>rights</a:t>
            </a:r>
            <a:r>
              <a:rPr lang="cs-CZ" b="1" dirty="0"/>
              <a:t> </a:t>
            </a:r>
            <a:r>
              <a:rPr lang="cs-CZ" dirty="0"/>
              <a:t>(to </a:t>
            </a:r>
            <a:r>
              <a:rPr lang="cs-CZ" dirty="0" err="1"/>
              <a:t>something</a:t>
            </a:r>
            <a:r>
              <a:rPr lang="cs-CZ" dirty="0"/>
              <a:t> – </a:t>
            </a:r>
            <a:r>
              <a:rPr lang="cs-CZ" dirty="0" err="1"/>
              <a:t>e.g.rights</a:t>
            </a:r>
            <a:r>
              <a:rPr lang="cs-CZ" dirty="0"/>
              <a:t> to </a:t>
            </a:r>
            <a:r>
              <a:rPr lang="cs-CZ" dirty="0" err="1"/>
              <a:t>healthcare</a:t>
            </a:r>
            <a:r>
              <a:rPr lang="cs-CZ" dirty="0"/>
              <a:t> </a:t>
            </a:r>
            <a:r>
              <a:rPr lang="cs-CZ" dirty="0" err="1"/>
              <a:t>and</a:t>
            </a:r>
            <a:r>
              <a:rPr lang="cs-CZ" dirty="0"/>
              <a:t> </a:t>
            </a:r>
            <a:r>
              <a:rPr lang="cs-CZ" dirty="0" err="1"/>
              <a:t>education</a:t>
            </a:r>
            <a:r>
              <a:rPr lang="cs-CZ" dirty="0"/>
              <a:t>) </a:t>
            </a:r>
          </a:p>
          <a:p>
            <a:pPr>
              <a:buNone/>
            </a:pPr>
            <a:r>
              <a:rPr lang="cs-CZ" b="1" dirty="0"/>
              <a:t>negative </a:t>
            </a:r>
            <a:r>
              <a:rPr lang="cs-CZ" b="1" dirty="0" err="1"/>
              <a:t>rights</a:t>
            </a:r>
            <a:r>
              <a:rPr lang="cs-CZ" b="1" dirty="0"/>
              <a:t> </a:t>
            </a:r>
            <a:r>
              <a:rPr lang="cs-CZ" dirty="0"/>
              <a:t>(</a:t>
            </a:r>
            <a:r>
              <a:rPr lang="cs-CZ" dirty="0" err="1"/>
              <a:t>from</a:t>
            </a:r>
            <a:r>
              <a:rPr lang="cs-CZ" dirty="0"/>
              <a:t> </a:t>
            </a:r>
            <a:r>
              <a:rPr lang="cs-CZ" dirty="0" err="1"/>
              <a:t>something</a:t>
            </a:r>
            <a:r>
              <a:rPr lang="cs-CZ" dirty="0"/>
              <a:t> – </a:t>
            </a:r>
            <a:r>
              <a:rPr lang="cs-CZ" dirty="0" err="1"/>
              <a:t>e.g</a:t>
            </a:r>
            <a:r>
              <a:rPr lang="cs-CZ" dirty="0"/>
              <a:t>. </a:t>
            </a:r>
            <a:r>
              <a:rPr lang="cs-CZ" dirty="0" err="1"/>
              <a:t>the</a:t>
            </a:r>
            <a:r>
              <a:rPr lang="cs-CZ" dirty="0"/>
              <a:t> </a:t>
            </a:r>
            <a:r>
              <a:rPr lang="cs-CZ" dirty="0" err="1"/>
              <a:t>right</a:t>
            </a:r>
            <a:r>
              <a:rPr lang="cs-CZ" dirty="0"/>
              <a:t> not to </a:t>
            </a:r>
            <a:r>
              <a:rPr lang="cs-CZ" dirty="0" err="1"/>
              <a:t>be</a:t>
            </a:r>
            <a:r>
              <a:rPr lang="cs-CZ" dirty="0"/>
              <a:t> </a:t>
            </a:r>
            <a:r>
              <a:rPr lang="cs-CZ" dirty="0" err="1"/>
              <a:t>tortured</a:t>
            </a:r>
            <a:r>
              <a:rPr lang="cs-CZ" dirty="0"/>
              <a:t> </a:t>
            </a:r>
            <a:r>
              <a:rPr lang="cs-CZ" dirty="0" err="1"/>
              <a:t>or</a:t>
            </a:r>
            <a:r>
              <a:rPr lang="cs-CZ" dirty="0"/>
              <a:t> not to </a:t>
            </a:r>
            <a:r>
              <a:rPr lang="cs-CZ" dirty="0" err="1"/>
              <a:t>be</a:t>
            </a:r>
            <a:r>
              <a:rPr lang="cs-CZ" dirty="0"/>
              <a:t> </a:t>
            </a:r>
            <a:r>
              <a:rPr lang="cs-CZ" dirty="0" err="1"/>
              <a:t>treated</a:t>
            </a:r>
            <a:r>
              <a:rPr lang="cs-CZ" dirty="0"/>
              <a:t> by a </a:t>
            </a:r>
            <a:r>
              <a:rPr lang="cs-CZ" dirty="0" err="1"/>
              <a:t>doctor</a:t>
            </a:r>
            <a:r>
              <a:rPr lang="cs-CZ" dirty="0"/>
              <a:t> </a:t>
            </a:r>
            <a:r>
              <a:rPr lang="cs-CZ" dirty="0" err="1"/>
              <a:t>without</a:t>
            </a:r>
            <a:r>
              <a:rPr lang="cs-CZ" dirty="0"/>
              <a:t> </a:t>
            </a:r>
            <a:r>
              <a:rPr lang="cs-CZ" dirty="0" err="1"/>
              <a:t>giving</a:t>
            </a:r>
            <a:r>
              <a:rPr lang="cs-CZ" dirty="0"/>
              <a:t> </a:t>
            </a:r>
            <a:r>
              <a:rPr lang="cs-CZ" dirty="0" err="1"/>
              <a:t>consent</a:t>
            </a:r>
            <a:r>
              <a:rPr lang="cs-CZ" dirty="0"/>
              <a:t>)</a:t>
            </a:r>
          </a:p>
          <a:p>
            <a:r>
              <a:rPr lang="cs-CZ" dirty="0" err="1"/>
              <a:t>Legal</a:t>
            </a:r>
            <a:r>
              <a:rPr lang="cs-CZ" dirty="0"/>
              <a:t> </a:t>
            </a:r>
            <a:r>
              <a:rPr lang="cs-CZ" dirty="0" err="1"/>
              <a:t>rights</a:t>
            </a:r>
            <a:endParaRPr lang="cs-CZ" dirty="0"/>
          </a:p>
          <a:p>
            <a:r>
              <a:rPr lang="cs-CZ" dirty="0" err="1"/>
              <a:t>Social</a:t>
            </a:r>
            <a:r>
              <a:rPr lang="cs-CZ" dirty="0"/>
              <a:t> </a:t>
            </a:r>
            <a:r>
              <a:rPr lang="cs-CZ" dirty="0" err="1"/>
              <a:t>rights</a:t>
            </a:r>
            <a:endParaRPr lang="cs-CZ" dirty="0"/>
          </a:p>
          <a:p>
            <a:r>
              <a:rPr lang="cs-CZ" dirty="0" err="1"/>
              <a:t>Institutional</a:t>
            </a:r>
            <a:r>
              <a:rPr lang="cs-CZ" dirty="0"/>
              <a:t> </a:t>
            </a:r>
            <a:r>
              <a:rPr lang="cs-CZ" dirty="0" err="1"/>
              <a:t>and</a:t>
            </a:r>
            <a:r>
              <a:rPr lang="cs-CZ" dirty="0"/>
              <a:t> </a:t>
            </a:r>
            <a:r>
              <a:rPr lang="cs-CZ" dirty="0" err="1"/>
              <a:t>professional</a:t>
            </a:r>
            <a:r>
              <a:rPr lang="cs-CZ" dirty="0"/>
              <a:t> </a:t>
            </a:r>
            <a:r>
              <a:rPr lang="cs-CZ" dirty="0" err="1"/>
              <a:t>rights</a:t>
            </a:r>
            <a:endParaRPr lang="cs-CZ" dirty="0"/>
          </a:p>
          <a:p>
            <a:r>
              <a:rPr lang="cs-CZ" dirty="0" err="1"/>
              <a:t>Natural</a:t>
            </a:r>
            <a:r>
              <a:rPr lang="cs-CZ" dirty="0"/>
              <a:t> </a:t>
            </a:r>
            <a:r>
              <a:rPr lang="cs-CZ" dirty="0" err="1"/>
              <a:t>rights</a:t>
            </a:r>
            <a:endParaRPr lang="cs-CZ" dirty="0"/>
          </a:p>
          <a:p>
            <a:r>
              <a:rPr lang="cs-CZ" dirty="0" err="1"/>
              <a:t>Human</a:t>
            </a:r>
            <a:r>
              <a:rPr lang="cs-CZ" dirty="0"/>
              <a:t> </a:t>
            </a:r>
            <a:r>
              <a:rPr lang="cs-CZ" dirty="0" err="1"/>
              <a:t>rights</a:t>
            </a:r>
            <a:endParaRPr lang="cs-CZ" dirty="0"/>
          </a:p>
          <a:p>
            <a:r>
              <a:rPr lang="cs-CZ" dirty="0" err="1"/>
              <a:t>Moral</a:t>
            </a:r>
            <a:r>
              <a:rPr lang="cs-CZ" dirty="0"/>
              <a:t> </a:t>
            </a:r>
            <a:r>
              <a:rPr lang="cs-CZ" dirty="0" err="1"/>
              <a:t>rights</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68951" y="0"/>
            <a:ext cx="7218045" cy="1124556"/>
          </a:xfrm>
        </p:spPr>
        <p:txBody>
          <a:bodyPr>
            <a:normAutofit fontScale="90000"/>
          </a:bodyPr>
          <a:lstStyle/>
          <a:p>
            <a:pPr eaLnBrk="1" hangingPunct="1"/>
            <a:r>
              <a:rPr lang="cs-CZ" b="1" dirty="0" err="1"/>
              <a:t>Jacques</a:t>
            </a:r>
            <a:r>
              <a:rPr lang="cs-CZ" b="1" dirty="0"/>
              <a:t> </a:t>
            </a:r>
            <a:r>
              <a:rPr lang="cs-CZ" b="1" dirty="0" err="1"/>
              <a:t>Derrida</a:t>
            </a:r>
            <a:r>
              <a:rPr lang="cs-CZ" b="1" dirty="0"/>
              <a:t>:</a:t>
            </a:r>
            <a:br>
              <a:rPr lang="cs-CZ" b="1" dirty="0"/>
            </a:br>
            <a:r>
              <a:rPr lang="cs-CZ" b="1" dirty="0"/>
              <a:t>tolerance  →  </a:t>
            </a:r>
            <a:r>
              <a:rPr lang="cs-CZ" b="1" dirty="0" err="1"/>
              <a:t>hospitality</a:t>
            </a:r>
            <a:endParaRPr lang="cs-CZ" b="1" dirty="0"/>
          </a:p>
        </p:txBody>
      </p:sp>
      <p:sp>
        <p:nvSpPr>
          <p:cNvPr id="30723" name="Rectangle 3"/>
          <p:cNvSpPr>
            <a:spLocks noGrp="1" noChangeArrowheads="1"/>
          </p:cNvSpPr>
          <p:nvPr>
            <p:ph type="body" idx="1"/>
          </p:nvPr>
        </p:nvSpPr>
        <p:spPr>
          <a:xfrm>
            <a:off x="1556670" y="2391177"/>
            <a:ext cx="7580061" cy="4168624"/>
          </a:xfrm>
        </p:spPr>
        <p:txBody>
          <a:bodyPr>
            <a:noAutofit/>
          </a:bodyPr>
          <a:lstStyle/>
          <a:p>
            <a:pPr>
              <a:lnSpc>
                <a:spcPct val="80000"/>
              </a:lnSpc>
              <a:buNone/>
            </a:pPr>
            <a:r>
              <a:rPr lang="en-US" sz="3158" dirty="0"/>
              <a:t>Instead of "tolerance" Derrida suggests "hospitality"</a:t>
            </a:r>
            <a:r>
              <a:rPr lang="cs-CZ" sz="3158" dirty="0">
                <a:cs typeface="Arial" charset="0"/>
              </a:rPr>
              <a:t>:</a:t>
            </a:r>
          </a:p>
          <a:p>
            <a:pPr>
              <a:lnSpc>
                <a:spcPct val="80000"/>
              </a:lnSpc>
              <a:buNone/>
            </a:pPr>
            <a:r>
              <a:rPr lang="cs-CZ" sz="3158" i="1" dirty="0">
                <a:cs typeface="Arial" charset="0"/>
              </a:rPr>
              <a:t>„</a:t>
            </a:r>
            <a:r>
              <a:rPr lang="en-US" sz="3158" dirty="0"/>
              <a:t> Pure and unconditional hospitality, hospitality itself opens or is in advance open towards someone who is neither expected nor invited, towards everyone who comes as an absolutely foreign visitor, as a newcomer, unidentifiable and unpredictable, in short, a completely different</a:t>
            </a:r>
            <a:r>
              <a:rPr lang="cs-CZ" sz="3158" i="1" dirty="0">
                <a:cs typeface="Arial"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a:t>
            </a:r>
            <a:r>
              <a:rPr lang="cs-CZ" dirty="0" err="1"/>
              <a:t>Four</a:t>
            </a:r>
            <a:r>
              <a:rPr lang="cs-CZ" dirty="0"/>
              <a:t> </a:t>
            </a:r>
            <a:r>
              <a:rPr lang="cs-CZ" dirty="0" err="1"/>
              <a:t>Levels</a:t>
            </a:r>
            <a:r>
              <a:rPr lang="cs-CZ" dirty="0"/>
              <a:t> </a:t>
            </a:r>
            <a:r>
              <a:rPr lang="cs-CZ" dirty="0" err="1"/>
              <a:t>of</a:t>
            </a:r>
            <a:r>
              <a:rPr lang="cs-CZ" dirty="0"/>
              <a:t> </a:t>
            </a:r>
            <a:r>
              <a:rPr lang="cs-CZ" dirty="0" err="1"/>
              <a:t>Moral</a:t>
            </a:r>
            <a:r>
              <a:rPr lang="cs-CZ" dirty="0"/>
              <a:t> </a:t>
            </a:r>
            <a:r>
              <a:rPr lang="cs-CZ" dirty="0" err="1"/>
              <a:t>Discourse</a:t>
            </a:r>
            <a:endParaRPr lang="cs-CZ" dirty="0"/>
          </a:p>
        </p:txBody>
      </p:sp>
      <p:graphicFrame>
        <p:nvGraphicFramePr>
          <p:cNvPr id="4" name="Zástupný symbol pro obsah 3"/>
          <p:cNvGraphicFramePr>
            <a:graphicFrameLocks noGrp="1"/>
          </p:cNvGraphicFramePr>
          <p:nvPr>
            <p:ph idx="1"/>
          </p:nvPr>
        </p:nvGraphicFramePr>
        <p:xfrm>
          <a:off x="1737678" y="2176621"/>
          <a:ext cx="7218045" cy="4193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Metaethics</a:t>
            </a:r>
            <a:endParaRPr lang="cs-CZ" dirty="0"/>
          </a:p>
        </p:txBody>
      </p:sp>
      <p:sp>
        <p:nvSpPr>
          <p:cNvPr id="3" name="Zástupný symbol pro obsah 2"/>
          <p:cNvSpPr>
            <a:spLocks noGrp="1"/>
          </p:cNvSpPr>
          <p:nvPr>
            <p:ph idx="1"/>
          </p:nvPr>
        </p:nvSpPr>
        <p:spPr/>
        <p:txBody>
          <a:bodyPr/>
          <a:lstStyle/>
          <a:p>
            <a:r>
              <a:rPr lang="cs-CZ" dirty="0" err="1"/>
              <a:t>The</a:t>
            </a:r>
            <a:r>
              <a:rPr lang="cs-CZ" dirty="0"/>
              <a:t> </a:t>
            </a:r>
            <a:r>
              <a:rPr lang="cs-CZ" dirty="0" err="1"/>
              <a:t>branch</a:t>
            </a:r>
            <a:r>
              <a:rPr lang="cs-CZ" dirty="0"/>
              <a:t> </a:t>
            </a:r>
            <a:r>
              <a:rPr lang="cs-CZ" dirty="0" err="1"/>
              <a:t>of</a:t>
            </a:r>
            <a:r>
              <a:rPr lang="cs-CZ" dirty="0"/>
              <a:t> </a:t>
            </a:r>
            <a:r>
              <a:rPr lang="cs-CZ" dirty="0" err="1"/>
              <a:t>ethics</a:t>
            </a:r>
            <a:r>
              <a:rPr lang="cs-CZ" dirty="0"/>
              <a:t> </a:t>
            </a:r>
            <a:r>
              <a:rPr lang="cs-CZ" dirty="0" err="1"/>
              <a:t>having</a:t>
            </a:r>
            <a:r>
              <a:rPr lang="cs-CZ" dirty="0"/>
              <a:t> to do </a:t>
            </a:r>
            <a:r>
              <a:rPr lang="cs-CZ" dirty="0" err="1"/>
              <a:t>with</a:t>
            </a:r>
            <a:r>
              <a:rPr lang="cs-CZ" dirty="0"/>
              <a:t> </a:t>
            </a:r>
            <a:r>
              <a:rPr lang="cs-CZ" dirty="0" err="1"/>
              <a:t>the</a:t>
            </a:r>
            <a:r>
              <a:rPr lang="cs-CZ" dirty="0"/>
              <a:t> </a:t>
            </a:r>
            <a:r>
              <a:rPr lang="cs-CZ" b="1" dirty="0" err="1"/>
              <a:t>meaning</a:t>
            </a:r>
            <a:r>
              <a:rPr lang="cs-CZ" dirty="0"/>
              <a:t> </a:t>
            </a:r>
            <a:r>
              <a:rPr lang="cs-CZ" dirty="0" err="1"/>
              <a:t>and</a:t>
            </a:r>
            <a:r>
              <a:rPr lang="cs-CZ" dirty="0"/>
              <a:t> </a:t>
            </a:r>
            <a:r>
              <a:rPr lang="cs-CZ" b="1" dirty="0" err="1"/>
              <a:t>justification</a:t>
            </a:r>
            <a:r>
              <a:rPr lang="cs-CZ" dirty="0"/>
              <a:t> </a:t>
            </a:r>
            <a:r>
              <a:rPr lang="cs-CZ" dirty="0" err="1"/>
              <a:t>of</a:t>
            </a:r>
            <a:r>
              <a:rPr lang="cs-CZ" dirty="0"/>
              <a:t> </a:t>
            </a:r>
            <a:r>
              <a:rPr lang="cs-CZ" dirty="0" err="1"/>
              <a:t>ethical</a:t>
            </a:r>
            <a:r>
              <a:rPr lang="cs-CZ" dirty="0"/>
              <a:t> </a:t>
            </a:r>
            <a:r>
              <a:rPr lang="cs-CZ" dirty="0" err="1"/>
              <a:t>terms</a:t>
            </a:r>
            <a:r>
              <a:rPr lang="cs-CZ" dirty="0"/>
              <a:t> </a:t>
            </a:r>
            <a:r>
              <a:rPr lang="cs-CZ" dirty="0" err="1"/>
              <a:t>and</a:t>
            </a:r>
            <a:r>
              <a:rPr lang="cs-CZ" dirty="0"/>
              <a:t> </a:t>
            </a:r>
            <a:r>
              <a:rPr lang="cs-CZ" dirty="0" err="1"/>
              <a:t>norms</a:t>
            </a:r>
            <a:r>
              <a:rPr lang="cs-CZ" dirty="0"/>
              <a:t>.</a:t>
            </a:r>
          </a:p>
          <a:p>
            <a:r>
              <a:rPr lang="cs-CZ" dirty="0" err="1"/>
              <a:t>Two</a:t>
            </a:r>
            <a:r>
              <a:rPr lang="cs-CZ" dirty="0"/>
              <a:t>  </a:t>
            </a:r>
            <a:r>
              <a:rPr lang="cs-CZ" dirty="0" err="1"/>
              <a:t>questions</a:t>
            </a:r>
            <a:r>
              <a:rPr lang="cs-CZ" dirty="0"/>
              <a:t>:</a:t>
            </a:r>
          </a:p>
          <a:p>
            <a:pPr lvl="1"/>
            <a:r>
              <a:rPr lang="cs-CZ" dirty="0" err="1"/>
              <a:t>What</a:t>
            </a:r>
            <a:r>
              <a:rPr lang="cs-CZ" dirty="0"/>
              <a:t> </a:t>
            </a:r>
            <a:r>
              <a:rPr lang="cs-CZ" dirty="0" err="1"/>
              <a:t>is</a:t>
            </a:r>
            <a:r>
              <a:rPr lang="cs-CZ" dirty="0"/>
              <a:t> </a:t>
            </a:r>
            <a:r>
              <a:rPr lang="cs-CZ" dirty="0" err="1"/>
              <a:t>the</a:t>
            </a:r>
            <a:r>
              <a:rPr lang="cs-CZ" dirty="0"/>
              <a:t> </a:t>
            </a:r>
            <a:r>
              <a:rPr lang="cs-CZ" dirty="0" err="1"/>
              <a:t>source</a:t>
            </a:r>
            <a:r>
              <a:rPr lang="cs-CZ" dirty="0"/>
              <a:t> </a:t>
            </a:r>
            <a:r>
              <a:rPr lang="cs-CZ" dirty="0" err="1"/>
              <a:t>of</a:t>
            </a:r>
            <a:r>
              <a:rPr lang="cs-CZ" dirty="0"/>
              <a:t> </a:t>
            </a:r>
            <a:r>
              <a:rPr lang="cs-CZ" dirty="0" err="1"/>
              <a:t>ethics</a:t>
            </a:r>
            <a:r>
              <a:rPr lang="cs-CZ" dirty="0"/>
              <a:t>?</a:t>
            </a:r>
          </a:p>
          <a:p>
            <a:pPr lvl="1"/>
            <a:r>
              <a:rPr lang="cs-CZ" dirty="0" err="1"/>
              <a:t>How</a:t>
            </a:r>
            <a:r>
              <a:rPr lang="cs-CZ" dirty="0"/>
              <a:t> do </a:t>
            </a:r>
            <a:r>
              <a:rPr lang="cs-CZ" dirty="0" err="1"/>
              <a:t>we</a:t>
            </a:r>
            <a:r>
              <a:rPr lang="cs-CZ" dirty="0"/>
              <a:t> </a:t>
            </a:r>
            <a:r>
              <a:rPr lang="cs-CZ" dirty="0" err="1"/>
              <a:t>know</a:t>
            </a:r>
            <a:r>
              <a:rPr lang="cs-CZ" dirty="0"/>
              <a:t> </a:t>
            </a:r>
            <a:r>
              <a:rPr lang="cs-CZ" dirty="0" err="1"/>
              <a:t>what</a:t>
            </a:r>
            <a:r>
              <a:rPr lang="cs-CZ" dirty="0"/>
              <a:t> </a:t>
            </a:r>
            <a:r>
              <a:rPr lang="cs-CZ" dirty="0" err="1"/>
              <a:t>is</a:t>
            </a:r>
            <a:r>
              <a:rPr lang="cs-CZ" dirty="0"/>
              <a:t> </a:t>
            </a:r>
            <a:r>
              <a:rPr lang="cs-CZ" dirty="0" err="1"/>
              <a:t>ethical</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Consequentialist</a:t>
            </a:r>
            <a:r>
              <a:rPr lang="cs-CZ" dirty="0"/>
              <a:t> – </a:t>
            </a:r>
            <a:r>
              <a:rPr lang="cs-CZ" dirty="0" err="1"/>
              <a:t>Deontological</a:t>
            </a:r>
            <a:br>
              <a:rPr lang="cs-CZ" dirty="0"/>
            </a:br>
            <a:r>
              <a:rPr lang="cs-CZ" dirty="0" err="1"/>
              <a:t>Ethics</a:t>
            </a:r>
            <a:endParaRPr lang="cs-CZ" dirty="0"/>
          </a:p>
        </p:txBody>
      </p:sp>
      <p:sp>
        <p:nvSpPr>
          <p:cNvPr id="3" name="Zástupný symbol pro obsah 2"/>
          <p:cNvSpPr>
            <a:spLocks noGrp="1"/>
          </p:cNvSpPr>
          <p:nvPr>
            <p:ph idx="1"/>
          </p:nvPr>
        </p:nvSpPr>
        <p:spPr/>
        <p:txBody>
          <a:bodyPr>
            <a:normAutofit/>
          </a:bodyPr>
          <a:lstStyle/>
          <a:p>
            <a:r>
              <a:rPr lang="cs-CZ" b="1" dirty="0" err="1"/>
              <a:t>Consequentialist</a:t>
            </a:r>
            <a:r>
              <a:rPr lang="cs-CZ" dirty="0"/>
              <a:t> (</a:t>
            </a:r>
            <a:r>
              <a:rPr lang="en-US" b="1" dirty="0"/>
              <a:t>teleological</a:t>
            </a:r>
            <a:r>
              <a:rPr lang="cs-CZ" dirty="0"/>
              <a:t>) </a:t>
            </a:r>
            <a:r>
              <a:rPr lang="cs-CZ" dirty="0" err="1"/>
              <a:t>Ethics</a:t>
            </a:r>
            <a:r>
              <a:rPr lang="cs-CZ" dirty="0"/>
              <a:t>: Normative </a:t>
            </a:r>
            <a:r>
              <a:rPr lang="cs-CZ" dirty="0" err="1"/>
              <a:t>ethical</a:t>
            </a:r>
            <a:r>
              <a:rPr lang="cs-CZ" dirty="0"/>
              <a:t> </a:t>
            </a:r>
            <a:r>
              <a:rPr lang="cs-CZ" dirty="0" err="1"/>
              <a:t>theories</a:t>
            </a:r>
            <a:r>
              <a:rPr lang="cs-CZ" dirty="0"/>
              <a:t> </a:t>
            </a:r>
            <a:r>
              <a:rPr lang="cs-CZ" dirty="0" err="1"/>
              <a:t>that</a:t>
            </a:r>
            <a:r>
              <a:rPr lang="cs-CZ" dirty="0"/>
              <a:t> </a:t>
            </a:r>
            <a:r>
              <a:rPr lang="cs-CZ" dirty="0" err="1"/>
              <a:t>focus</a:t>
            </a:r>
            <a:r>
              <a:rPr lang="cs-CZ" dirty="0"/>
              <a:t> on </a:t>
            </a:r>
            <a:r>
              <a:rPr lang="cs-CZ" dirty="0" err="1"/>
              <a:t>pruducting</a:t>
            </a:r>
            <a:r>
              <a:rPr lang="cs-CZ" dirty="0"/>
              <a:t> </a:t>
            </a:r>
            <a:r>
              <a:rPr lang="cs-CZ" dirty="0" err="1"/>
              <a:t>good</a:t>
            </a:r>
            <a:r>
              <a:rPr lang="cs-CZ" dirty="0"/>
              <a:t> </a:t>
            </a:r>
            <a:r>
              <a:rPr lang="cs-CZ" dirty="0" err="1"/>
              <a:t>consequences</a:t>
            </a:r>
            <a:r>
              <a:rPr lang="cs-CZ" dirty="0"/>
              <a:t> (Plato, </a:t>
            </a:r>
            <a:r>
              <a:rPr lang="cs-CZ" dirty="0" err="1"/>
              <a:t>Aristotle</a:t>
            </a:r>
            <a:r>
              <a:rPr lang="cs-CZ" dirty="0"/>
              <a:t>, </a:t>
            </a:r>
            <a:r>
              <a:rPr lang="cs-CZ" dirty="0" err="1"/>
              <a:t>Utilitarianism</a:t>
            </a:r>
            <a:r>
              <a:rPr lang="cs-CZ" dirty="0"/>
              <a:t>, </a:t>
            </a:r>
            <a:r>
              <a:rPr lang="cs-CZ" dirty="0" err="1"/>
              <a:t>Hippocratic</a:t>
            </a:r>
            <a:r>
              <a:rPr lang="cs-CZ" dirty="0"/>
              <a:t> </a:t>
            </a:r>
            <a:r>
              <a:rPr lang="cs-CZ" dirty="0" err="1"/>
              <a:t>Ethics</a:t>
            </a:r>
            <a:r>
              <a:rPr lang="cs-CZ" dirty="0"/>
              <a:t>)</a:t>
            </a:r>
          </a:p>
          <a:p>
            <a:r>
              <a:rPr lang="cs-CZ" b="1" dirty="0" err="1"/>
              <a:t>Deontological</a:t>
            </a:r>
            <a:r>
              <a:rPr lang="cs-CZ" dirty="0"/>
              <a:t> (</a:t>
            </a:r>
            <a:r>
              <a:rPr lang="cs-CZ" b="1" dirty="0"/>
              <a:t>duty-</a:t>
            </a:r>
            <a:r>
              <a:rPr lang="cs-CZ" b="1" dirty="0" err="1"/>
              <a:t>based</a:t>
            </a:r>
            <a:r>
              <a:rPr lang="cs-CZ" dirty="0"/>
              <a:t>) </a:t>
            </a:r>
            <a:r>
              <a:rPr lang="cs-CZ" dirty="0" err="1"/>
              <a:t>Ethics</a:t>
            </a:r>
            <a:r>
              <a:rPr lang="cs-CZ" dirty="0"/>
              <a:t>: </a:t>
            </a:r>
            <a:r>
              <a:rPr lang="cs-CZ" dirty="0" err="1"/>
              <a:t>Any</a:t>
            </a:r>
            <a:r>
              <a:rPr lang="cs-CZ" dirty="0"/>
              <a:t> </a:t>
            </a:r>
            <a:r>
              <a:rPr lang="cs-CZ" dirty="0" err="1"/>
              <a:t>of</a:t>
            </a:r>
            <a:r>
              <a:rPr lang="cs-CZ" dirty="0"/>
              <a:t> a </a:t>
            </a:r>
            <a:r>
              <a:rPr lang="cs-CZ" dirty="0" err="1"/>
              <a:t>group</a:t>
            </a:r>
            <a:r>
              <a:rPr lang="cs-CZ" dirty="0"/>
              <a:t> </a:t>
            </a:r>
            <a:r>
              <a:rPr lang="cs-CZ" dirty="0" err="1"/>
              <a:t>of</a:t>
            </a:r>
            <a:r>
              <a:rPr lang="cs-CZ" dirty="0"/>
              <a:t> normative </a:t>
            </a:r>
            <a:r>
              <a:rPr lang="cs-CZ" dirty="0" err="1"/>
              <a:t>ethical</a:t>
            </a:r>
            <a:r>
              <a:rPr lang="cs-CZ" dirty="0"/>
              <a:t> </a:t>
            </a:r>
            <a:r>
              <a:rPr lang="cs-CZ" dirty="0" err="1"/>
              <a:t>theories</a:t>
            </a:r>
            <a:r>
              <a:rPr lang="cs-CZ" dirty="0"/>
              <a:t> </a:t>
            </a:r>
            <a:r>
              <a:rPr lang="cs-CZ" dirty="0" err="1"/>
              <a:t>that</a:t>
            </a:r>
            <a:r>
              <a:rPr lang="cs-CZ" dirty="0"/>
              <a:t> base </a:t>
            </a:r>
            <a:r>
              <a:rPr lang="cs-CZ" dirty="0" err="1"/>
              <a:t>asessment</a:t>
            </a:r>
            <a:r>
              <a:rPr lang="cs-CZ" dirty="0"/>
              <a:t> </a:t>
            </a:r>
            <a:r>
              <a:rPr lang="cs-CZ" dirty="0" err="1"/>
              <a:t>of</a:t>
            </a:r>
            <a:r>
              <a:rPr lang="cs-CZ" dirty="0"/>
              <a:t> </a:t>
            </a:r>
            <a:r>
              <a:rPr lang="cs-CZ" dirty="0" err="1"/>
              <a:t>rightness</a:t>
            </a:r>
            <a:r>
              <a:rPr lang="cs-CZ" dirty="0"/>
              <a:t> </a:t>
            </a:r>
            <a:r>
              <a:rPr lang="cs-CZ" dirty="0" err="1"/>
              <a:t>or</a:t>
            </a:r>
            <a:r>
              <a:rPr lang="cs-CZ" dirty="0"/>
              <a:t> </a:t>
            </a:r>
            <a:r>
              <a:rPr lang="cs-CZ" dirty="0" err="1"/>
              <a:t>wrongness</a:t>
            </a:r>
            <a:r>
              <a:rPr lang="cs-CZ" dirty="0"/>
              <a:t> </a:t>
            </a:r>
            <a:r>
              <a:rPr lang="cs-CZ" dirty="0" err="1"/>
              <a:t>of</a:t>
            </a:r>
            <a:r>
              <a:rPr lang="cs-CZ" dirty="0"/>
              <a:t> </a:t>
            </a:r>
            <a:r>
              <a:rPr lang="cs-CZ" dirty="0" err="1"/>
              <a:t>actions</a:t>
            </a:r>
            <a:r>
              <a:rPr lang="cs-CZ" dirty="0"/>
              <a:t> on </a:t>
            </a:r>
            <a:r>
              <a:rPr lang="cs-CZ" dirty="0" err="1"/>
              <a:t>duties</a:t>
            </a:r>
            <a:r>
              <a:rPr lang="cs-CZ" dirty="0"/>
              <a:t> </a:t>
            </a:r>
            <a:r>
              <a:rPr lang="cs-CZ" dirty="0" err="1"/>
              <a:t>or</a:t>
            </a:r>
            <a:r>
              <a:rPr lang="cs-CZ" dirty="0"/>
              <a:t> „</a:t>
            </a:r>
            <a:r>
              <a:rPr lang="cs-CZ" dirty="0" err="1"/>
              <a:t>inherent</a:t>
            </a:r>
            <a:r>
              <a:rPr lang="cs-CZ" dirty="0"/>
              <a:t> </a:t>
            </a:r>
            <a:r>
              <a:rPr lang="cs-CZ" dirty="0" err="1"/>
              <a:t>right</a:t>
            </a:r>
            <a:r>
              <a:rPr lang="cs-CZ" dirty="0"/>
              <a:t>-</a:t>
            </a:r>
            <a:r>
              <a:rPr lang="cs-CZ" dirty="0" err="1"/>
              <a:t>making</a:t>
            </a:r>
            <a:r>
              <a:rPr lang="cs-CZ" dirty="0"/>
              <a:t> </a:t>
            </a:r>
            <a:r>
              <a:rPr lang="cs-CZ" dirty="0" err="1"/>
              <a:t>characteristics</a:t>
            </a:r>
            <a:r>
              <a:rPr lang="cs-CZ" dirty="0"/>
              <a:t>“ </a:t>
            </a:r>
            <a:r>
              <a:rPr lang="cs-CZ" dirty="0" err="1"/>
              <a:t>of</a:t>
            </a:r>
            <a:r>
              <a:rPr lang="cs-CZ" dirty="0"/>
              <a:t> </a:t>
            </a:r>
            <a:r>
              <a:rPr lang="cs-CZ" dirty="0" err="1"/>
              <a:t>actions</a:t>
            </a:r>
            <a:r>
              <a:rPr lang="cs-CZ" dirty="0"/>
              <a:t> </a:t>
            </a:r>
            <a:r>
              <a:rPr lang="cs-CZ" dirty="0" err="1"/>
              <a:t>or</a:t>
            </a:r>
            <a:r>
              <a:rPr lang="cs-CZ" dirty="0"/>
              <a:t> </a:t>
            </a:r>
            <a:r>
              <a:rPr lang="cs-CZ" dirty="0" err="1"/>
              <a:t>rules</a:t>
            </a:r>
            <a:r>
              <a:rPr lang="cs-CZ" dirty="0"/>
              <a:t> </a:t>
            </a:r>
            <a:r>
              <a:rPr lang="cs-CZ" dirty="0" err="1"/>
              <a:t>rather</a:t>
            </a:r>
            <a:r>
              <a:rPr lang="cs-CZ" dirty="0"/>
              <a:t> </a:t>
            </a:r>
            <a:r>
              <a:rPr lang="cs-CZ" dirty="0" err="1"/>
              <a:t>than</a:t>
            </a:r>
            <a:r>
              <a:rPr lang="cs-CZ" dirty="0"/>
              <a:t> on </a:t>
            </a:r>
            <a:r>
              <a:rPr lang="cs-CZ" dirty="0" err="1"/>
              <a:t>consequences</a:t>
            </a:r>
            <a:r>
              <a:rPr lang="cs-CZ" dirty="0"/>
              <a:t> (</a:t>
            </a:r>
            <a:r>
              <a:rPr lang="cs-CZ" dirty="0" err="1"/>
              <a:t>Formalism</a:t>
            </a:r>
            <a:r>
              <a:rPr lang="cs-CZ" dirty="0"/>
              <a:t>, Kant, </a:t>
            </a:r>
            <a:r>
              <a:rPr lang="cs-CZ" dirty="0" err="1"/>
              <a:t>Rawls</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4294967295"/>
          </p:nvPr>
        </p:nvGraphicFramePr>
        <p:xfrm>
          <a:off x="1336675" y="1254351"/>
          <a:ext cx="8020050" cy="511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ipsa 2"/>
          <p:cNvSpPr/>
          <p:nvPr/>
        </p:nvSpPr>
        <p:spPr>
          <a:xfrm>
            <a:off x="3073048" y="4601672"/>
            <a:ext cx="1326297" cy="21864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Elipsa 4"/>
          <p:cNvSpPr/>
          <p:nvPr/>
        </p:nvSpPr>
        <p:spPr>
          <a:xfrm>
            <a:off x="4336188" y="4791144"/>
            <a:ext cx="1326297" cy="18315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ovací šipka 6"/>
          <p:cNvCxnSpPr/>
          <p:nvPr/>
        </p:nvCxnSpPr>
        <p:spPr>
          <a:xfrm>
            <a:off x="2188849" y="5359556"/>
            <a:ext cx="821041" cy="505256"/>
          </a:xfrm>
          <a:prstGeom prst="straightConnector1">
            <a:avLst/>
          </a:prstGeom>
          <a:ln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Elipsa 8"/>
          <p:cNvSpPr/>
          <p:nvPr/>
        </p:nvSpPr>
        <p:spPr>
          <a:xfrm>
            <a:off x="1336675" y="3528003"/>
            <a:ext cx="1862686" cy="17683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4294967295"/>
          </p:nvPr>
        </p:nvGraphicFramePr>
        <p:xfrm>
          <a:off x="1336675" y="1570136"/>
          <a:ext cx="8020050" cy="4800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ovéPole 4"/>
          <p:cNvSpPr txBox="1"/>
          <p:nvPr/>
        </p:nvSpPr>
        <p:spPr>
          <a:xfrm rot="17146535">
            <a:off x="922931" y="5126595"/>
            <a:ext cx="1671620" cy="416268"/>
          </a:xfrm>
          <a:prstGeom prst="rect">
            <a:avLst/>
          </a:prstGeom>
          <a:noFill/>
        </p:spPr>
        <p:txBody>
          <a:bodyPr wrap="square" rtlCol="0">
            <a:spAutoFit/>
          </a:bodyPr>
          <a:lstStyle/>
          <a:p>
            <a:pPr lvl="0"/>
            <a:r>
              <a:rPr lang="cs-CZ" sz="2105" b="1" dirty="0" err="1"/>
              <a:t>Revelation</a:t>
            </a:r>
            <a:endParaRPr lang="cs-CZ" sz="2105" dirty="0"/>
          </a:p>
        </p:txBody>
      </p:sp>
      <p:sp>
        <p:nvSpPr>
          <p:cNvPr id="6" name="TextovéPole 5"/>
          <p:cNvSpPr txBox="1"/>
          <p:nvPr/>
        </p:nvSpPr>
        <p:spPr>
          <a:xfrm rot="17056716">
            <a:off x="1569205" y="5069177"/>
            <a:ext cx="1495220" cy="740203"/>
          </a:xfrm>
          <a:prstGeom prst="rect">
            <a:avLst/>
          </a:prstGeom>
          <a:noFill/>
        </p:spPr>
        <p:txBody>
          <a:bodyPr wrap="square" rtlCol="0">
            <a:spAutoFit/>
          </a:bodyPr>
          <a:lstStyle/>
          <a:p>
            <a:pPr lvl="0"/>
            <a:r>
              <a:rPr lang="cs-CZ" sz="2105" b="1" dirty="0" err="1"/>
              <a:t>Scriptures</a:t>
            </a:r>
            <a:endParaRPr lang="cs-CZ" sz="2105" b="1" dirty="0"/>
          </a:p>
        </p:txBody>
      </p:sp>
      <p:sp>
        <p:nvSpPr>
          <p:cNvPr id="7" name="TextovéPole 6"/>
          <p:cNvSpPr txBox="1"/>
          <p:nvPr/>
        </p:nvSpPr>
        <p:spPr>
          <a:xfrm rot="17042413">
            <a:off x="2138870" y="4862377"/>
            <a:ext cx="1899413" cy="740203"/>
          </a:xfrm>
          <a:prstGeom prst="rect">
            <a:avLst/>
          </a:prstGeom>
          <a:noFill/>
        </p:spPr>
        <p:txBody>
          <a:bodyPr wrap="square" rtlCol="0">
            <a:spAutoFit/>
          </a:bodyPr>
          <a:lstStyle/>
          <a:p>
            <a:pPr lvl="0"/>
            <a:r>
              <a:rPr lang="cs-CZ" sz="2105" b="1" dirty="0" err="1"/>
              <a:t>Church</a:t>
            </a:r>
            <a:r>
              <a:rPr lang="cs-CZ" sz="2105" b="1" dirty="0"/>
              <a:t> </a:t>
            </a:r>
            <a:r>
              <a:rPr lang="cs-CZ" sz="2105" b="1" dirty="0" err="1"/>
              <a:t>Tradition</a:t>
            </a:r>
            <a:endParaRPr lang="cs-CZ" sz="2105" b="1" dirty="0"/>
          </a:p>
        </p:txBody>
      </p:sp>
      <p:sp>
        <p:nvSpPr>
          <p:cNvPr id="8" name="TextovéPole 7"/>
          <p:cNvSpPr txBox="1"/>
          <p:nvPr/>
        </p:nvSpPr>
        <p:spPr>
          <a:xfrm rot="17160495">
            <a:off x="2937755" y="5060563"/>
            <a:ext cx="1608699" cy="740203"/>
          </a:xfrm>
          <a:prstGeom prst="rect">
            <a:avLst/>
          </a:prstGeom>
          <a:noFill/>
        </p:spPr>
        <p:txBody>
          <a:bodyPr wrap="square" rtlCol="0">
            <a:spAutoFit/>
          </a:bodyPr>
          <a:lstStyle/>
          <a:p>
            <a:pPr lvl="0"/>
            <a:r>
              <a:rPr lang="cs-CZ" sz="2105" b="1" dirty="0" err="1"/>
              <a:t>Experience</a:t>
            </a:r>
            <a:endParaRPr lang="cs-CZ" sz="2105" b="1" dirty="0"/>
          </a:p>
        </p:txBody>
      </p:sp>
      <p:sp>
        <p:nvSpPr>
          <p:cNvPr id="9" name="TextovéPole 8"/>
          <p:cNvSpPr txBox="1"/>
          <p:nvPr/>
        </p:nvSpPr>
        <p:spPr>
          <a:xfrm>
            <a:off x="4209874" y="4538516"/>
            <a:ext cx="1010512" cy="740203"/>
          </a:xfrm>
          <a:prstGeom prst="rect">
            <a:avLst/>
          </a:prstGeom>
          <a:noFill/>
        </p:spPr>
        <p:txBody>
          <a:bodyPr wrap="square" rtlCol="0">
            <a:spAutoFit/>
          </a:bodyPr>
          <a:lstStyle/>
          <a:p>
            <a:pPr lvl="0"/>
            <a:r>
              <a:rPr lang="cs-CZ" sz="2105" b="1" dirty="0" err="1"/>
              <a:t>Reason</a:t>
            </a:r>
            <a:endParaRPr lang="cs-CZ" sz="2105"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a 3"/>
          <p:cNvSpPr/>
          <p:nvPr/>
        </p:nvSpPr>
        <p:spPr>
          <a:xfrm>
            <a:off x="1494122" y="1696450"/>
            <a:ext cx="7768313" cy="1831553"/>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err="1"/>
              <a:t>The</a:t>
            </a:r>
            <a:r>
              <a:rPr lang="cs-CZ" dirty="0"/>
              <a:t> </a:t>
            </a:r>
            <a:r>
              <a:rPr lang="cs-CZ" dirty="0" err="1"/>
              <a:t>positions</a:t>
            </a:r>
            <a:r>
              <a:rPr lang="cs-CZ" dirty="0"/>
              <a:t> in </a:t>
            </a:r>
            <a:r>
              <a:rPr lang="cs-CZ" dirty="0" err="1"/>
              <a:t>metaethics</a:t>
            </a:r>
            <a:endParaRPr lang="cs-CZ" dirty="0"/>
          </a:p>
        </p:txBody>
      </p:sp>
      <p:sp>
        <p:nvSpPr>
          <p:cNvPr id="3" name="Zástupný symbol pro obsah 2"/>
          <p:cNvSpPr>
            <a:spLocks noGrp="1"/>
          </p:cNvSpPr>
          <p:nvPr>
            <p:ph idx="1"/>
          </p:nvPr>
        </p:nvSpPr>
        <p:spPr/>
        <p:txBody>
          <a:bodyPr>
            <a:normAutofit lnSpcReduction="10000"/>
          </a:bodyPr>
          <a:lstStyle/>
          <a:p>
            <a:r>
              <a:rPr lang="cs-CZ" b="1" dirty="0" err="1">
                <a:solidFill>
                  <a:srgbClr val="0070C0"/>
                </a:solidFill>
              </a:rPr>
              <a:t>Universalism</a:t>
            </a:r>
            <a:r>
              <a:rPr lang="cs-CZ" dirty="0"/>
              <a:t>: </a:t>
            </a:r>
            <a:r>
              <a:rPr lang="cs-CZ" dirty="0" err="1"/>
              <a:t>there</a:t>
            </a:r>
            <a:r>
              <a:rPr lang="cs-CZ" dirty="0"/>
              <a:t> </a:t>
            </a:r>
            <a:r>
              <a:rPr lang="cs-CZ" dirty="0" err="1"/>
              <a:t>is</a:t>
            </a:r>
            <a:r>
              <a:rPr lang="cs-CZ" dirty="0"/>
              <a:t> a </a:t>
            </a:r>
            <a:r>
              <a:rPr lang="cs-CZ" b="1" u="sng" dirty="0"/>
              <a:t>single</a:t>
            </a:r>
            <a:r>
              <a:rPr lang="cs-CZ" u="sng" dirty="0"/>
              <a:t> </a:t>
            </a:r>
            <a:r>
              <a:rPr lang="cs-CZ" u="sng" dirty="0" err="1"/>
              <a:t>source</a:t>
            </a:r>
            <a:r>
              <a:rPr lang="cs-CZ" u="sng" dirty="0"/>
              <a:t> </a:t>
            </a:r>
            <a:r>
              <a:rPr lang="cs-CZ" dirty="0" err="1"/>
              <a:t>or</a:t>
            </a:r>
            <a:r>
              <a:rPr lang="cs-CZ" dirty="0"/>
              <a:t> </a:t>
            </a:r>
            <a:r>
              <a:rPr lang="cs-CZ" dirty="0" err="1"/>
              <a:t>grunding</a:t>
            </a:r>
            <a:r>
              <a:rPr lang="cs-CZ" dirty="0"/>
              <a:t> </a:t>
            </a:r>
            <a:r>
              <a:rPr lang="cs-CZ" dirty="0" err="1"/>
              <a:t>of</a:t>
            </a:r>
            <a:r>
              <a:rPr lang="cs-CZ" dirty="0"/>
              <a:t> </a:t>
            </a:r>
            <a:r>
              <a:rPr lang="cs-CZ" dirty="0" err="1"/>
              <a:t>moral</a:t>
            </a:r>
            <a:r>
              <a:rPr lang="cs-CZ" dirty="0"/>
              <a:t> </a:t>
            </a:r>
            <a:r>
              <a:rPr lang="cs-CZ" dirty="0" err="1"/>
              <a:t>judgments</a:t>
            </a:r>
            <a:r>
              <a:rPr lang="cs-CZ" dirty="0"/>
              <a:t> (</a:t>
            </a:r>
            <a:r>
              <a:rPr lang="cs-CZ" dirty="0" err="1"/>
              <a:t>the</a:t>
            </a:r>
            <a:r>
              <a:rPr lang="cs-CZ" dirty="0"/>
              <a:t> </a:t>
            </a:r>
            <a:r>
              <a:rPr lang="cs-CZ" dirty="0" err="1"/>
              <a:t>divine</a:t>
            </a:r>
            <a:r>
              <a:rPr lang="cs-CZ" dirty="0"/>
              <a:t> </a:t>
            </a:r>
            <a:r>
              <a:rPr lang="cs-CZ" dirty="0" err="1"/>
              <a:t>will</a:t>
            </a:r>
            <a:r>
              <a:rPr lang="cs-CZ" dirty="0"/>
              <a:t>, </a:t>
            </a:r>
            <a:r>
              <a:rPr lang="cs-CZ" dirty="0" err="1"/>
              <a:t>reason</a:t>
            </a:r>
            <a:r>
              <a:rPr lang="cs-CZ" dirty="0"/>
              <a:t>, …) to </a:t>
            </a:r>
            <a:r>
              <a:rPr lang="cs-CZ" dirty="0" err="1"/>
              <a:t>which</a:t>
            </a:r>
            <a:r>
              <a:rPr lang="cs-CZ" dirty="0"/>
              <a:t> </a:t>
            </a:r>
            <a:r>
              <a:rPr lang="cs-CZ" dirty="0" err="1"/>
              <a:t>any</a:t>
            </a:r>
            <a:r>
              <a:rPr lang="cs-CZ" dirty="0"/>
              <a:t> </a:t>
            </a:r>
            <a:r>
              <a:rPr lang="cs-CZ" dirty="0" err="1"/>
              <a:t>correct</a:t>
            </a:r>
            <a:r>
              <a:rPr lang="cs-CZ" dirty="0"/>
              <a:t> </a:t>
            </a:r>
            <a:r>
              <a:rPr lang="cs-CZ" dirty="0" err="1"/>
              <a:t>moral</a:t>
            </a:r>
            <a:r>
              <a:rPr lang="cs-CZ" dirty="0"/>
              <a:t> </a:t>
            </a:r>
            <a:r>
              <a:rPr lang="cs-CZ" dirty="0" err="1"/>
              <a:t>judgment</a:t>
            </a:r>
            <a:r>
              <a:rPr lang="cs-CZ" dirty="0"/>
              <a:t> </a:t>
            </a:r>
            <a:r>
              <a:rPr lang="cs-CZ" dirty="0" err="1"/>
              <a:t>must</a:t>
            </a:r>
            <a:r>
              <a:rPr lang="cs-CZ" dirty="0"/>
              <a:t> </a:t>
            </a:r>
            <a:r>
              <a:rPr lang="cs-CZ" dirty="0" err="1"/>
              <a:t>conform</a:t>
            </a:r>
            <a:endParaRPr lang="cs-CZ" dirty="0"/>
          </a:p>
          <a:p>
            <a:r>
              <a:rPr lang="cs-CZ" b="1" dirty="0" err="1">
                <a:solidFill>
                  <a:srgbClr val="0070C0"/>
                </a:solidFill>
              </a:rPr>
              <a:t>Relativism</a:t>
            </a:r>
            <a:r>
              <a:rPr lang="cs-CZ" dirty="0"/>
              <a:t>: </a:t>
            </a:r>
            <a:r>
              <a:rPr lang="cs-CZ" dirty="0" err="1"/>
              <a:t>there</a:t>
            </a:r>
            <a:r>
              <a:rPr lang="cs-CZ" dirty="0"/>
              <a:t> are </a:t>
            </a:r>
            <a:r>
              <a:rPr lang="cs-CZ" b="1" dirty="0"/>
              <a:t>multiple</a:t>
            </a:r>
            <a:r>
              <a:rPr lang="cs-CZ" dirty="0"/>
              <a:t> </a:t>
            </a:r>
            <a:r>
              <a:rPr lang="cs-CZ" dirty="0" err="1"/>
              <a:t>sources</a:t>
            </a:r>
            <a:r>
              <a:rPr lang="cs-CZ" dirty="0"/>
              <a:t> </a:t>
            </a:r>
            <a:r>
              <a:rPr lang="cs-CZ" dirty="0" err="1"/>
              <a:t>or</a:t>
            </a:r>
            <a:r>
              <a:rPr lang="cs-CZ" dirty="0"/>
              <a:t> </a:t>
            </a:r>
            <a:r>
              <a:rPr lang="cs-CZ" dirty="0" err="1"/>
              <a:t>groundings</a:t>
            </a:r>
            <a:r>
              <a:rPr lang="cs-CZ" dirty="0"/>
              <a:t> </a:t>
            </a:r>
            <a:r>
              <a:rPr lang="cs-CZ" dirty="0" err="1"/>
              <a:t>of</a:t>
            </a:r>
            <a:r>
              <a:rPr lang="cs-CZ" dirty="0"/>
              <a:t> </a:t>
            </a:r>
            <a:r>
              <a:rPr lang="cs-CZ" dirty="0" err="1"/>
              <a:t>moral</a:t>
            </a:r>
            <a:r>
              <a:rPr lang="cs-CZ" dirty="0"/>
              <a:t> </a:t>
            </a:r>
            <a:r>
              <a:rPr lang="cs-CZ" dirty="0" err="1"/>
              <a:t>judgments</a:t>
            </a:r>
            <a:r>
              <a:rPr lang="cs-CZ" dirty="0"/>
              <a:t> (</a:t>
            </a:r>
            <a:r>
              <a:rPr lang="cs-CZ" dirty="0" err="1"/>
              <a:t>the</a:t>
            </a:r>
            <a:r>
              <a:rPr lang="cs-CZ" dirty="0"/>
              <a:t> </a:t>
            </a:r>
            <a:r>
              <a:rPr lang="cs-CZ" dirty="0" err="1"/>
              <a:t>approval</a:t>
            </a:r>
            <a:r>
              <a:rPr lang="cs-CZ" dirty="0"/>
              <a:t> </a:t>
            </a:r>
            <a:r>
              <a:rPr lang="cs-CZ" dirty="0" err="1"/>
              <a:t>of</a:t>
            </a:r>
            <a:r>
              <a:rPr lang="cs-CZ" dirty="0"/>
              <a:t> </a:t>
            </a:r>
            <a:r>
              <a:rPr lang="cs-CZ" dirty="0" err="1"/>
              <a:t>various</a:t>
            </a:r>
            <a:r>
              <a:rPr lang="cs-CZ" dirty="0"/>
              <a:t> </a:t>
            </a:r>
            <a:r>
              <a:rPr lang="cs-CZ" dirty="0" err="1"/>
              <a:t>cultures</a:t>
            </a:r>
            <a:r>
              <a:rPr lang="cs-CZ" dirty="0"/>
              <a:t>) to </a:t>
            </a:r>
            <a:r>
              <a:rPr lang="cs-CZ" dirty="0" err="1"/>
              <a:t>which</a:t>
            </a:r>
            <a:r>
              <a:rPr lang="cs-CZ" dirty="0"/>
              <a:t> </a:t>
            </a:r>
            <a:r>
              <a:rPr lang="cs-CZ" dirty="0" err="1"/>
              <a:t>any</a:t>
            </a:r>
            <a:r>
              <a:rPr lang="cs-CZ" dirty="0"/>
              <a:t> </a:t>
            </a:r>
            <a:r>
              <a:rPr lang="cs-CZ" dirty="0" err="1"/>
              <a:t>correct</a:t>
            </a:r>
            <a:r>
              <a:rPr lang="cs-CZ" dirty="0"/>
              <a:t> </a:t>
            </a:r>
            <a:r>
              <a:rPr lang="cs-CZ" dirty="0" err="1"/>
              <a:t>moral</a:t>
            </a:r>
            <a:r>
              <a:rPr lang="cs-CZ" dirty="0"/>
              <a:t> </a:t>
            </a:r>
            <a:r>
              <a:rPr lang="cs-CZ" dirty="0" err="1"/>
              <a:t>judgment</a:t>
            </a:r>
            <a:r>
              <a:rPr lang="cs-CZ" dirty="0"/>
              <a:t> </a:t>
            </a:r>
            <a:r>
              <a:rPr lang="cs-CZ" dirty="0" err="1"/>
              <a:t>must</a:t>
            </a:r>
            <a:r>
              <a:rPr lang="cs-CZ" dirty="0"/>
              <a:t> </a:t>
            </a:r>
            <a:r>
              <a:rPr lang="cs-CZ" dirty="0" err="1"/>
              <a:t>conform</a:t>
            </a:r>
            <a:endParaRPr lang="cs-CZ" dirty="0"/>
          </a:p>
          <a:p>
            <a:r>
              <a:rPr lang="cs-CZ" b="1" dirty="0" err="1">
                <a:solidFill>
                  <a:srgbClr val="0070C0"/>
                </a:solidFill>
              </a:rPr>
              <a:t>Situationalism</a:t>
            </a:r>
            <a:r>
              <a:rPr lang="cs-CZ" dirty="0"/>
              <a:t>: </a:t>
            </a:r>
            <a:r>
              <a:rPr lang="cs-CZ" dirty="0" err="1"/>
              <a:t>the</a:t>
            </a:r>
            <a:r>
              <a:rPr lang="cs-CZ" dirty="0"/>
              <a:t> </a:t>
            </a:r>
            <a:r>
              <a:rPr lang="cs-CZ" dirty="0" err="1"/>
              <a:t>position</a:t>
            </a:r>
            <a:r>
              <a:rPr lang="cs-CZ" dirty="0"/>
              <a:t> </a:t>
            </a:r>
            <a:r>
              <a:rPr lang="cs-CZ" dirty="0" err="1"/>
              <a:t>that</a:t>
            </a:r>
            <a:r>
              <a:rPr lang="cs-CZ" dirty="0"/>
              <a:t> </a:t>
            </a:r>
            <a:r>
              <a:rPr lang="cs-CZ" dirty="0" err="1"/>
              <a:t>ethical</a:t>
            </a:r>
            <a:r>
              <a:rPr lang="cs-CZ" dirty="0"/>
              <a:t> </a:t>
            </a:r>
            <a:r>
              <a:rPr lang="cs-CZ" dirty="0" err="1"/>
              <a:t>action</a:t>
            </a:r>
            <a:r>
              <a:rPr lang="cs-CZ" dirty="0"/>
              <a:t> </a:t>
            </a:r>
            <a:r>
              <a:rPr lang="cs-CZ" dirty="0" err="1"/>
              <a:t>must</a:t>
            </a:r>
            <a:r>
              <a:rPr lang="cs-CZ" dirty="0"/>
              <a:t> </a:t>
            </a:r>
            <a:r>
              <a:rPr lang="cs-CZ" dirty="0" err="1"/>
              <a:t>be</a:t>
            </a:r>
            <a:r>
              <a:rPr lang="cs-CZ" dirty="0"/>
              <a:t> </a:t>
            </a:r>
            <a:r>
              <a:rPr lang="cs-CZ" dirty="0" err="1"/>
              <a:t>judged</a:t>
            </a:r>
            <a:r>
              <a:rPr lang="cs-CZ" dirty="0"/>
              <a:t> </a:t>
            </a:r>
            <a:r>
              <a:rPr lang="cs-CZ" b="1" dirty="0"/>
              <a:t>in </a:t>
            </a:r>
            <a:r>
              <a:rPr lang="cs-CZ" b="1" dirty="0" err="1"/>
              <a:t>each</a:t>
            </a:r>
            <a:r>
              <a:rPr lang="cs-CZ" b="1" dirty="0"/>
              <a:t> </a:t>
            </a:r>
            <a:r>
              <a:rPr lang="cs-CZ" b="1" dirty="0" err="1"/>
              <a:t>situation</a:t>
            </a:r>
            <a:r>
              <a:rPr lang="cs-CZ" b="1" dirty="0"/>
              <a:t> </a:t>
            </a:r>
            <a:r>
              <a:rPr lang="cs-CZ" dirty="0" err="1"/>
              <a:t>guided</a:t>
            </a:r>
            <a:r>
              <a:rPr lang="cs-CZ" dirty="0"/>
              <a:t> by (</a:t>
            </a:r>
            <a:r>
              <a:rPr lang="cs-CZ" dirty="0" err="1"/>
              <a:t>but</a:t>
            </a:r>
            <a:r>
              <a:rPr lang="cs-CZ" dirty="0"/>
              <a:t> not </a:t>
            </a:r>
            <a:r>
              <a:rPr lang="cs-CZ" dirty="0" err="1"/>
              <a:t>directly</a:t>
            </a:r>
            <a:r>
              <a:rPr lang="cs-CZ" dirty="0"/>
              <a:t> </a:t>
            </a:r>
            <a:r>
              <a:rPr lang="cs-CZ" dirty="0" err="1"/>
              <a:t>determined</a:t>
            </a:r>
            <a:r>
              <a:rPr lang="cs-CZ" dirty="0"/>
              <a:t> by) </a:t>
            </a:r>
            <a:r>
              <a:rPr lang="cs-CZ" dirty="0" err="1"/>
              <a:t>rules</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H</a:t>
            </a:r>
            <a:r>
              <a:rPr lang="en-US" dirty="0" err="1"/>
              <a:t>uman</a:t>
            </a:r>
            <a:r>
              <a:rPr lang="en-US" dirty="0"/>
              <a:t> rights</a:t>
            </a:r>
            <a:r>
              <a:rPr lang="cs-CZ" dirty="0"/>
              <a:t> as </a:t>
            </a:r>
            <a:r>
              <a:rPr lang="cs-CZ" dirty="0" err="1"/>
              <a:t>norms</a:t>
            </a:r>
            <a:endParaRPr lang="cs-CZ" dirty="0"/>
          </a:p>
        </p:txBody>
      </p:sp>
      <p:sp>
        <p:nvSpPr>
          <p:cNvPr id="3" name="Zástupný symbol pro obsah 2"/>
          <p:cNvSpPr>
            <a:spLocks noGrp="1"/>
          </p:cNvSpPr>
          <p:nvPr>
            <p:ph idx="1"/>
          </p:nvPr>
        </p:nvSpPr>
        <p:spPr/>
        <p:txBody>
          <a:bodyPr/>
          <a:lstStyle/>
          <a:p>
            <a:r>
              <a:rPr lang="en-GB" dirty="0"/>
              <a:t>As a moral doctrine, </a:t>
            </a:r>
            <a:r>
              <a:rPr lang="en-GB" u="sng" dirty="0"/>
              <a:t>human rights have to be demonstrated to be valid as </a:t>
            </a:r>
            <a:r>
              <a:rPr lang="en-GB" b="1" u="sng" dirty="0"/>
              <a:t>norms</a:t>
            </a:r>
            <a:r>
              <a:rPr lang="en-GB" u="sng" dirty="0"/>
              <a:t> and not facts</a:t>
            </a:r>
            <a:r>
              <a:rPr lang="en-GB" dirty="0"/>
              <a:t>.</a:t>
            </a:r>
            <a:endParaRPr lang="cs-CZ" dirty="0"/>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Human</a:t>
            </a:r>
            <a:r>
              <a:rPr lang="cs-CZ" dirty="0"/>
              <a:t> </a:t>
            </a:r>
            <a:r>
              <a:rPr lang="cs-CZ" dirty="0" err="1"/>
              <a:t>rights</a:t>
            </a:r>
            <a:r>
              <a:rPr lang="cs-CZ" dirty="0"/>
              <a:t> ?</a:t>
            </a:r>
          </a:p>
        </p:txBody>
      </p:sp>
      <p:sp>
        <p:nvSpPr>
          <p:cNvPr id="3" name="Zástupný symbol pro obsah 2"/>
          <p:cNvSpPr>
            <a:spLocks noGrp="1"/>
          </p:cNvSpPr>
          <p:nvPr>
            <p:ph idx="1"/>
          </p:nvPr>
        </p:nvSpPr>
        <p:spPr/>
        <p:txBody>
          <a:bodyPr>
            <a:normAutofit fontScale="92500" lnSpcReduction="10000"/>
          </a:bodyPr>
          <a:lstStyle/>
          <a:p>
            <a:r>
              <a:rPr lang="cs-CZ" dirty="0" err="1"/>
              <a:t>Rights</a:t>
            </a:r>
            <a:r>
              <a:rPr lang="cs-CZ" dirty="0"/>
              <a:t> </a:t>
            </a:r>
            <a:r>
              <a:rPr lang="cs-CZ" dirty="0" err="1"/>
              <a:t>of</a:t>
            </a:r>
            <a:r>
              <a:rPr lang="cs-CZ" dirty="0"/>
              <a:t> </a:t>
            </a:r>
            <a:r>
              <a:rPr lang="cs-CZ" dirty="0" err="1"/>
              <a:t>the</a:t>
            </a:r>
            <a:r>
              <a:rPr lang="cs-CZ" dirty="0"/>
              <a:t> </a:t>
            </a:r>
            <a:r>
              <a:rPr lang="cs-CZ" dirty="0" err="1"/>
              <a:t>human</a:t>
            </a:r>
            <a:r>
              <a:rPr lang="cs-CZ" dirty="0"/>
              <a:t> person as such.</a:t>
            </a:r>
          </a:p>
          <a:p>
            <a:pPr lvl="1"/>
            <a:r>
              <a:rPr lang="cs-CZ" dirty="0" err="1"/>
              <a:t>The</a:t>
            </a:r>
            <a:r>
              <a:rPr lang="cs-CZ" dirty="0"/>
              <a:t> </a:t>
            </a:r>
            <a:r>
              <a:rPr lang="cs-CZ" dirty="0" err="1"/>
              <a:t>right</a:t>
            </a:r>
            <a:r>
              <a:rPr lang="cs-CZ" dirty="0"/>
              <a:t> to </a:t>
            </a:r>
            <a:r>
              <a:rPr lang="cs-CZ" dirty="0" err="1"/>
              <a:t>personal</a:t>
            </a:r>
            <a:r>
              <a:rPr lang="cs-CZ" dirty="0"/>
              <a:t> liberty </a:t>
            </a:r>
            <a:r>
              <a:rPr lang="cs-CZ" dirty="0" err="1"/>
              <a:t>or</a:t>
            </a:r>
            <a:r>
              <a:rPr lang="cs-CZ" dirty="0"/>
              <a:t> </a:t>
            </a:r>
            <a:r>
              <a:rPr lang="cs-CZ" dirty="0" err="1"/>
              <a:t>the</a:t>
            </a:r>
            <a:r>
              <a:rPr lang="cs-CZ" dirty="0"/>
              <a:t> </a:t>
            </a:r>
            <a:r>
              <a:rPr lang="cs-CZ" dirty="0" err="1"/>
              <a:t>right</a:t>
            </a:r>
            <a:r>
              <a:rPr lang="cs-CZ" dirty="0"/>
              <a:t> to </a:t>
            </a:r>
            <a:r>
              <a:rPr lang="cs-CZ" dirty="0" err="1"/>
              <a:t>conduct</a:t>
            </a:r>
            <a:r>
              <a:rPr lang="cs-CZ" dirty="0"/>
              <a:t> </a:t>
            </a:r>
            <a:r>
              <a:rPr lang="cs-CZ" dirty="0" err="1"/>
              <a:t>one</a:t>
            </a:r>
            <a:r>
              <a:rPr lang="cs-CZ" dirty="0"/>
              <a:t>´s </a:t>
            </a:r>
            <a:r>
              <a:rPr lang="cs-CZ" dirty="0" err="1"/>
              <a:t>own</a:t>
            </a:r>
            <a:r>
              <a:rPr lang="cs-CZ" dirty="0"/>
              <a:t> </a:t>
            </a:r>
            <a:r>
              <a:rPr lang="cs-CZ" dirty="0" err="1"/>
              <a:t>life</a:t>
            </a:r>
            <a:r>
              <a:rPr lang="cs-CZ" dirty="0"/>
              <a:t> as master </a:t>
            </a:r>
            <a:r>
              <a:rPr lang="cs-CZ" dirty="0" err="1"/>
              <a:t>of</a:t>
            </a:r>
            <a:r>
              <a:rPr lang="cs-CZ" dirty="0"/>
              <a:t> </a:t>
            </a:r>
            <a:r>
              <a:rPr lang="cs-CZ" dirty="0" err="1"/>
              <a:t>oneself</a:t>
            </a:r>
            <a:r>
              <a:rPr lang="cs-CZ" dirty="0"/>
              <a:t> </a:t>
            </a:r>
            <a:r>
              <a:rPr lang="cs-CZ" dirty="0" err="1"/>
              <a:t>and</a:t>
            </a:r>
            <a:r>
              <a:rPr lang="cs-CZ" dirty="0"/>
              <a:t> </a:t>
            </a:r>
            <a:r>
              <a:rPr lang="cs-CZ" dirty="0" err="1"/>
              <a:t>of</a:t>
            </a:r>
            <a:r>
              <a:rPr lang="cs-CZ" dirty="0"/>
              <a:t> </a:t>
            </a:r>
            <a:r>
              <a:rPr lang="cs-CZ" dirty="0" err="1"/>
              <a:t>one</a:t>
            </a:r>
            <a:r>
              <a:rPr lang="cs-CZ" dirty="0"/>
              <a:t>´s </a:t>
            </a:r>
            <a:r>
              <a:rPr lang="cs-CZ" dirty="0" err="1"/>
              <a:t>acts</a:t>
            </a:r>
            <a:r>
              <a:rPr lang="cs-CZ" dirty="0"/>
              <a:t>, </a:t>
            </a:r>
            <a:r>
              <a:rPr lang="cs-CZ" dirty="0" err="1"/>
              <a:t>responsible</a:t>
            </a:r>
            <a:r>
              <a:rPr lang="cs-CZ" dirty="0"/>
              <a:t> </a:t>
            </a:r>
            <a:r>
              <a:rPr lang="cs-CZ" dirty="0" err="1"/>
              <a:t>for</a:t>
            </a:r>
            <a:r>
              <a:rPr lang="cs-CZ" dirty="0"/>
              <a:t> </a:t>
            </a:r>
            <a:r>
              <a:rPr lang="cs-CZ" dirty="0" err="1"/>
              <a:t>them</a:t>
            </a:r>
            <a:r>
              <a:rPr lang="cs-CZ" dirty="0"/>
              <a:t>.</a:t>
            </a:r>
          </a:p>
          <a:p>
            <a:pPr lvl="1"/>
            <a:r>
              <a:rPr lang="cs-CZ" dirty="0" err="1"/>
              <a:t>The</a:t>
            </a:r>
            <a:r>
              <a:rPr lang="cs-CZ" dirty="0"/>
              <a:t> </a:t>
            </a:r>
            <a:r>
              <a:rPr lang="cs-CZ" dirty="0" err="1"/>
              <a:t>right</a:t>
            </a:r>
            <a:r>
              <a:rPr lang="cs-CZ" dirty="0"/>
              <a:t> to </a:t>
            </a:r>
            <a:r>
              <a:rPr lang="cs-CZ" dirty="0" err="1"/>
              <a:t>the</a:t>
            </a:r>
            <a:r>
              <a:rPr lang="cs-CZ" dirty="0"/>
              <a:t> </a:t>
            </a:r>
            <a:r>
              <a:rPr lang="cs-CZ" dirty="0" err="1"/>
              <a:t>pursuit</a:t>
            </a:r>
            <a:r>
              <a:rPr lang="cs-CZ" dirty="0"/>
              <a:t> </a:t>
            </a:r>
            <a:r>
              <a:rPr lang="cs-CZ" dirty="0" err="1"/>
              <a:t>of</a:t>
            </a:r>
            <a:r>
              <a:rPr lang="cs-CZ" dirty="0"/>
              <a:t> </a:t>
            </a:r>
            <a:r>
              <a:rPr lang="cs-CZ" dirty="0" err="1"/>
              <a:t>the</a:t>
            </a:r>
            <a:r>
              <a:rPr lang="cs-CZ" dirty="0"/>
              <a:t> </a:t>
            </a:r>
            <a:r>
              <a:rPr lang="cs-CZ" dirty="0" err="1"/>
              <a:t>perfection</a:t>
            </a:r>
            <a:r>
              <a:rPr lang="cs-CZ" dirty="0"/>
              <a:t> </a:t>
            </a:r>
            <a:r>
              <a:rPr lang="cs-CZ" dirty="0" err="1"/>
              <a:t>of</a:t>
            </a:r>
            <a:r>
              <a:rPr lang="cs-CZ" dirty="0"/>
              <a:t> </a:t>
            </a:r>
            <a:r>
              <a:rPr lang="cs-CZ" dirty="0" err="1"/>
              <a:t>rational</a:t>
            </a:r>
            <a:r>
              <a:rPr lang="cs-CZ" dirty="0"/>
              <a:t> </a:t>
            </a:r>
            <a:r>
              <a:rPr lang="cs-CZ" dirty="0" err="1"/>
              <a:t>and</a:t>
            </a:r>
            <a:r>
              <a:rPr lang="cs-CZ" dirty="0"/>
              <a:t> </a:t>
            </a:r>
            <a:r>
              <a:rPr lang="cs-CZ" dirty="0" err="1"/>
              <a:t>moral</a:t>
            </a:r>
            <a:r>
              <a:rPr lang="cs-CZ" dirty="0"/>
              <a:t> </a:t>
            </a:r>
            <a:r>
              <a:rPr lang="cs-CZ" dirty="0" err="1"/>
              <a:t>human</a:t>
            </a:r>
            <a:r>
              <a:rPr lang="cs-CZ" dirty="0"/>
              <a:t> </a:t>
            </a:r>
            <a:r>
              <a:rPr lang="cs-CZ" dirty="0" err="1"/>
              <a:t>life</a:t>
            </a:r>
            <a:r>
              <a:rPr lang="cs-CZ" dirty="0"/>
              <a:t>.</a:t>
            </a:r>
          </a:p>
          <a:p>
            <a:pPr lvl="1"/>
            <a:r>
              <a:rPr lang="cs-CZ" dirty="0" err="1"/>
              <a:t>The</a:t>
            </a:r>
            <a:r>
              <a:rPr lang="cs-CZ" dirty="0"/>
              <a:t> </a:t>
            </a:r>
            <a:r>
              <a:rPr lang="cs-CZ" dirty="0" err="1"/>
              <a:t>right</a:t>
            </a:r>
            <a:r>
              <a:rPr lang="cs-CZ" dirty="0"/>
              <a:t> </a:t>
            </a:r>
            <a:r>
              <a:rPr lang="cs-CZ" dirty="0" err="1"/>
              <a:t>of</a:t>
            </a:r>
            <a:r>
              <a:rPr lang="cs-CZ" dirty="0"/>
              <a:t> </a:t>
            </a:r>
            <a:r>
              <a:rPr lang="cs-CZ" dirty="0" err="1"/>
              <a:t>every</a:t>
            </a:r>
            <a:r>
              <a:rPr lang="cs-CZ" dirty="0"/>
              <a:t> </a:t>
            </a:r>
            <a:r>
              <a:rPr lang="cs-CZ" dirty="0" err="1"/>
              <a:t>human</a:t>
            </a:r>
            <a:r>
              <a:rPr lang="cs-CZ" dirty="0"/>
              <a:t> </a:t>
            </a:r>
            <a:r>
              <a:rPr lang="cs-CZ" dirty="0" err="1"/>
              <a:t>being</a:t>
            </a:r>
            <a:r>
              <a:rPr lang="cs-CZ" dirty="0"/>
              <a:t> to </a:t>
            </a:r>
            <a:r>
              <a:rPr lang="cs-CZ" dirty="0" err="1"/>
              <a:t>be</a:t>
            </a:r>
            <a:r>
              <a:rPr lang="cs-CZ" dirty="0"/>
              <a:t> </a:t>
            </a:r>
            <a:r>
              <a:rPr lang="cs-CZ" dirty="0" err="1"/>
              <a:t>treated</a:t>
            </a:r>
            <a:r>
              <a:rPr lang="cs-CZ" dirty="0"/>
              <a:t> as a person, not as a </a:t>
            </a:r>
            <a:r>
              <a:rPr lang="cs-CZ" dirty="0" err="1"/>
              <a:t>thing</a:t>
            </a:r>
            <a:r>
              <a:rPr lang="cs-CZ" dirty="0"/>
              <a:t>.</a:t>
            </a:r>
          </a:p>
          <a:p>
            <a:pPr lvl="1"/>
            <a:r>
              <a:rPr lang="cs-CZ" dirty="0"/>
              <a:t>…</a:t>
            </a:r>
          </a:p>
          <a:p>
            <a:r>
              <a:rPr lang="cs-CZ" dirty="0" err="1"/>
              <a:t>Rights</a:t>
            </a:r>
            <a:r>
              <a:rPr lang="cs-CZ" dirty="0"/>
              <a:t> </a:t>
            </a:r>
            <a:r>
              <a:rPr lang="cs-CZ" dirty="0" err="1"/>
              <a:t>of</a:t>
            </a:r>
            <a:r>
              <a:rPr lang="cs-CZ" dirty="0"/>
              <a:t> </a:t>
            </a:r>
            <a:r>
              <a:rPr lang="cs-CZ" dirty="0" err="1"/>
              <a:t>the</a:t>
            </a:r>
            <a:r>
              <a:rPr lang="cs-CZ" dirty="0"/>
              <a:t> </a:t>
            </a:r>
            <a:r>
              <a:rPr lang="cs-CZ" dirty="0" err="1"/>
              <a:t>civic</a:t>
            </a:r>
            <a:r>
              <a:rPr lang="cs-CZ" dirty="0"/>
              <a:t> person.</a:t>
            </a:r>
          </a:p>
          <a:p>
            <a:r>
              <a:rPr lang="cs-CZ" dirty="0" err="1"/>
              <a:t>Rights</a:t>
            </a:r>
            <a:r>
              <a:rPr lang="cs-CZ" dirty="0"/>
              <a:t> </a:t>
            </a:r>
            <a:r>
              <a:rPr lang="cs-CZ" dirty="0" err="1"/>
              <a:t>of</a:t>
            </a:r>
            <a:r>
              <a:rPr lang="cs-CZ" dirty="0"/>
              <a:t> </a:t>
            </a:r>
            <a:r>
              <a:rPr lang="cs-CZ" dirty="0" err="1"/>
              <a:t>the</a:t>
            </a:r>
            <a:r>
              <a:rPr lang="cs-CZ" dirty="0"/>
              <a:t> </a:t>
            </a:r>
            <a:r>
              <a:rPr lang="cs-CZ" dirty="0" err="1"/>
              <a:t>social</a:t>
            </a:r>
            <a:r>
              <a:rPr lang="cs-CZ" dirty="0"/>
              <a:t> person, </a:t>
            </a:r>
            <a:r>
              <a:rPr lang="cs-CZ" dirty="0" err="1"/>
              <a:t>and</a:t>
            </a:r>
            <a:r>
              <a:rPr lang="cs-CZ" dirty="0"/>
              <a:t> more </a:t>
            </a:r>
            <a:r>
              <a:rPr lang="cs-CZ" dirty="0" err="1"/>
              <a:t>particularly</a:t>
            </a:r>
            <a:r>
              <a:rPr lang="cs-CZ" dirty="0"/>
              <a:t> </a:t>
            </a:r>
            <a:r>
              <a:rPr lang="cs-CZ" dirty="0" err="1"/>
              <a:t>of</a:t>
            </a:r>
            <a:r>
              <a:rPr lang="cs-CZ" dirty="0"/>
              <a:t> </a:t>
            </a:r>
            <a:r>
              <a:rPr lang="cs-CZ" dirty="0" err="1"/>
              <a:t>the</a:t>
            </a:r>
            <a:r>
              <a:rPr lang="cs-CZ" dirty="0"/>
              <a:t> </a:t>
            </a:r>
            <a:r>
              <a:rPr lang="cs-CZ" dirty="0" err="1"/>
              <a:t>working</a:t>
            </a:r>
            <a:r>
              <a:rPr lang="cs-CZ" dirty="0"/>
              <a:t> person.</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0211" y="331014"/>
            <a:ext cx="7218045" cy="442099"/>
          </a:xfrm>
        </p:spPr>
        <p:txBody>
          <a:bodyPr>
            <a:normAutofit fontScale="90000"/>
          </a:bodyPr>
          <a:lstStyle/>
          <a:p>
            <a:r>
              <a:rPr lang="cs-CZ" dirty="0" err="1"/>
              <a:t>The</a:t>
            </a:r>
            <a:r>
              <a:rPr lang="cs-CZ" dirty="0"/>
              <a:t> </a:t>
            </a:r>
            <a:r>
              <a:rPr lang="cs-CZ" dirty="0" err="1"/>
              <a:t>Hippocratic</a:t>
            </a:r>
            <a:r>
              <a:rPr lang="cs-CZ" dirty="0"/>
              <a:t> </a:t>
            </a:r>
            <a:r>
              <a:rPr lang="cs-CZ" dirty="0" err="1"/>
              <a:t>Oath</a:t>
            </a:r>
            <a:endParaRPr lang="cs-CZ" dirty="0"/>
          </a:p>
        </p:txBody>
      </p:sp>
      <p:sp>
        <p:nvSpPr>
          <p:cNvPr id="3" name="Zástupný symbol pro obsah 2"/>
          <p:cNvSpPr>
            <a:spLocks noGrp="1"/>
          </p:cNvSpPr>
          <p:nvPr>
            <p:ph idx="1"/>
          </p:nvPr>
        </p:nvSpPr>
        <p:spPr>
          <a:xfrm>
            <a:off x="1494122" y="1380665"/>
            <a:ext cx="7768313" cy="5407485"/>
          </a:xfrm>
        </p:spPr>
        <p:txBody>
          <a:bodyPr>
            <a:noAutofit/>
          </a:bodyPr>
          <a:lstStyle/>
          <a:p>
            <a:pPr marL="0" indent="0">
              <a:spcBef>
                <a:spcPts val="0"/>
              </a:spcBef>
              <a:buNone/>
            </a:pPr>
            <a:r>
              <a:rPr lang="en-US" sz="1579" dirty="0"/>
              <a:t>I swear by Apollo, the healer, Asclepius,</a:t>
            </a:r>
            <a:r>
              <a:rPr lang="cs-CZ" sz="1579" dirty="0" err="1"/>
              <a:t>Hygieia</a:t>
            </a:r>
            <a:r>
              <a:rPr lang="cs-CZ" sz="1579" dirty="0"/>
              <a:t>,</a:t>
            </a:r>
            <a:r>
              <a:rPr lang="en-US" sz="1579" dirty="0"/>
              <a:t> and Panacea, and I take to witness all the gods, all the goddesses, to keep according to my ability and my judgment, the following Oath and agreement:</a:t>
            </a:r>
          </a:p>
          <a:p>
            <a:pPr marL="0" indent="0">
              <a:spcBef>
                <a:spcPts val="0"/>
              </a:spcBef>
              <a:buNone/>
            </a:pPr>
            <a:r>
              <a:rPr lang="en-US" sz="1579" dirty="0"/>
              <a:t>To consider dear to me, as my parents, him who taught me this art; to live in common with him and, if necessary, to share my goods with him; To look upon his children as my own brothers, to teach them this art; and that by my teaching, I will impart a knowledge of this art to my own sons, and to my teacher's sons, and to disciples bound by an indenture and oath according to the medical laws, </a:t>
            </a:r>
            <a:r>
              <a:rPr lang="en-US" sz="1579" b="1" dirty="0"/>
              <a:t>and no others</a:t>
            </a:r>
            <a:r>
              <a:rPr lang="en-US" sz="1579" dirty="0"/>
              <a:t>.</a:t>
            </a:r>
          </a:p>
          <a:p>
            <a:pPr marL="0" indent="0">
              <a:spcBef>
                <a:spcPts val="0"/>
              </a:spcBef>
              <a:buNone/>
            </a:pPr>
            <a:r>
              <a:rPr lang="en-US" sz="1579" dirty="0"/>
              <a:t>I will prescribe regimens </a:t>
            </a:r>
            <a:r>
              <a:rPr lang="en-US" sz="1579" b="1" dirty="0"/>
              <a:t>for the good of my patients</a:t>
            </a:r>
            <a:r>
              <a:rPr lang="en-US" sz="1579" dirty="0"/>
              <a:t> according to my ability and my judgment and </a:t>
            </a:r>
            <a:r>
              <a:rPr lang="en-US" sz="1579" b="1" dirty="0"/>
              <a:t>never do harm to anyone</a:t>
            </a:r>
            <a:r>
              <a:rPr lang="en-US" sz="1579" dirty="0"/>
              <a:t>.</a:t>
            </a:r>
          </a:p>
          <a:p>
            <a:pPr marL="0" indent="0">
              <a:spcBef>
                <a:spcPts val="0"/>
              </a:spcBef>
              <a:buNone/>
            </a:pPr>
            <a:r>
              <a:rPr lang="en-US" sz="1579" dirty="0"/>
              <a:t>I will give </a:t>
            </a:r>
            <a:r>
              <a:rPr lang="en-US" sz="1579" b="1" dirty="0"/>
              <a:t>no deadly medicine to any one if asked</a:t>
            </a:r>
            <a:r>
              <a:rPr lang="en-US" sz="1579" dirty="0"/>
              <a:t>, nor suggest any such counsel; and similarly I will </a:t>
            </a:r>
            <a:r>
              <a:rPr lang="en-US" sz="1579" b="1" dirty="0"/>
              <a:t>not give a woman a </a:t>
            </a:r>
            <a:r>
              <a:rPr lang="cs-CZ" sz="1579" b="1" dirty="0" err="1"/>
              <a:t>pessary</a:t>
            </a:r>
            <a:r>
              <a:rPr lang="cs-CZ" sz="1579" b="1" dirty="0"/>
              <a:t> </a:t>
            </a:r>
            <a:r>
              <a:rPr lang="en-US" sz="1579" b="1" dirty="0"/>
              <a:t>to cause an abortion</a:t>
            </a:r>
            <a:r>
              <a:rPr lang="en-US" sz="1579" dirty="0"/>
              <a:t>.</a:t>
            </a:r>
          </a:p>
          <a:p>
            <a:pPr marL="0" indent="0">
              <a:spcBef>
                <a:spcPts val="0"/>
              </a:spcBef>
              <a:buNone/>
            </a:pPr>
            <a:r>
              <a:rPr lang="en-US" sz="1579" dirty="0"/>
              <a:t>But I will </a:t>
            </a:r>
            <a:r>
              <a:rPr lang="en-US" sz="1579" b="1" u="sng" dirty="0"/>
              <a:t>preserve the purity of my life and my arts</a:t>
            </a:r>
            <a:r>
              <a:rPr lang="en-US" sz="1579" dirty="0"/>
              <a:t>.</a:t>
            </a:r>
          </a:p>
          <a:p>
            <a:pPr marL="0" indent="0">
              <a:spcBef>
                <a:spcPts val="0"/>
              </a:spcBef>
              <a:buNone/>
            </a:pPr>
            <a:r>
              <a:rPr lang="en-US" sz="1579" dirty="0"/>
              <a:t>I will not cut for stone, even for patients in whom the disease is manifest; I will leave this operation to be performed by practitioners, specialists in this art.</a:t>
            </a:r>
          </a:p>
          <a:p>
            <a:pPr marL="0" indent="0">
              <a:spcBef>
                <a:spcPts val="0"/>
              </a:spcBef>
              <a:buNone/>
            </a:pPr>
            <a:r>
              <a:rPr lang="en-US" sz="1579" dirty="0"/>
              <a:t>In every house where I come I will enter only for the good of my patients, keeping myself far from all intentional ill-doing and all seduction and especially from the pleasures of love with women or men, be they free or slaves.</a:t>
            </a:r>
          </a:p>
          <a:p>
            <a:pPr marL="0" indent="0">
              <a:spcBef>
                <a:spcPts val="0"/>
              </a:spcBef>
              <a:buNone/>
            </a:pPr>
            <a:r>
              <a:rPr lang="en-US" sz="1579" dirty="0"/>
              <a:t>All that may come to my knowledge in the exercise of my profession or in daily commerce with men, which ought not to be spread abroad, I will </a:t>
            </a:r>
            <a:r>
              <a:rPr lang="en-US" sz="1579" b="1" dirty="0"/>
              <a:t>keep secret </a:t>
            </a:r>
            <a:r>
              <a:rPr lang="en-US" sz="1579" dirty="0"/>
              <a:t>and will never reveal.</a:t>
            </a:r>
          </a:p>
          <a:p>
            <a:pPr marL="0" indent="0">
              <a:spcBef>
                <a:spcPts val="0"/>
              </a:spcBef>
              <a:buNone/>
            </a:pPr>
            <a:r>
              <a:rPr lang="en-US" sz="1579" dirty="0"/>
              <a:t>If I keep this oath faithfully, may I </a:t>
            </a:r>
            <a:r>
              <a:rPr lang="en-US" sz="1579" b="1" dirty="0"/>
              <a:t>enjoy my life </a:t>
            </a:r>
            <a:r>
              <a:rPr lang="en-US" sz="1579" dirty="0"/>
              <a:t>and </a:t>
            </a:r>
            <a:r>
              <a:rPr lang="en-US" sz="1579" b="1" dirty="0" err="1"/>
              <a:t>practise</a:t>
            </a:r>
            <a:r>
              <a:rPr lang="en-US" sz="1579" b="1" dirty="0"/>
              <a:t> my art</a:t>
            </a:r>
            <a:r>
              <a:rPr lang="en-US" sz="1579" dirty="0"/>
              <a:t>, </a:t>
            </a:r>
            <a:r>
              <a:rPr lang="en-US" sz="1579" b="1" dirty="0"/>
              <a:t>respected</a:t>
            </a:r>
            <a:r>
              <a:rPr lang="en-US" sz="1579" dirty="0"/>
              <a:t> by all humanity and in all times; but if I swerve from it or violate it, may the reverse be my life.</a:t>
            </a:r>
            <a:endParaRPr lang="cs-CZ" sz="1579"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1169" y="265847"/>
            <a:ext cx="7218045" cy="492986"/>
          </a:xfrm>
        </p:spPr>
        <p:txBody>
          <a:bodyPr>
            <a:normAutofit fontScale="90000"/>
          </a:bodyPr>
          <a:lstStyle/>
          <a:p>
            <a:r>
              <a:rPr lang="cs-CZ" dirty="0"/>
              <a:t>(</a:t>
            </a:r>
            <a:r>
              <a:rPr lang="cs-CZ" dirty="0" err="1"/>
              <a:t>From</a:t>
            </a:r>
            <a:r>
              <a:rPr lang="cs-CZ" dirty="0"/>
              <a:t>) </a:t>
            </a:r>
            <a:r>
              <a:rPr lang="cs-CZ" dirty="0" err="1"/>
              <a:t>The</a:t>
            </a:r>
            <a:r>
              <a:rPr lang="cs-CZ" dirty="0"/>
              <a:t> </a:t>
            </a:r>
            <a:r>
              <a:rPr lang="cs-CZ" dirty="0" err="1"/>
              <a:t>history</a:t>
            </a:r>
            <a:r>
              <a:rPr lang="cs-CZ" dirty="0"/>
              <a:t> </a:t>
            </a:r>
            <a:r>
              <a:rPr lang="cs-CZ" dirty="0" err="1"/>
              <a:t>of</a:t>
            </a:r>
            <a:r>
              <a:rPr lang="cs-CZ" dirty="0"/>
              <a:t> </a:t>
            </a:r>
            <a:r>
              <a:rPr lang="cs-CZ" dirty="0" err="1"/>
              <a:t>human</a:t>
            </a:r>
            <a:r>
              <a:rPr lang="cs-CZ" dirty="0"/>
              <a:t> </a:t>
            </a:r>
            <a:r>
              <a:rPr lang="cs-CZ" dirty="0" err="1"/>
              <a:t>rights</a:t>
            </a:r>
            <a:endParaRPr lang="cs-CZ" dirty="0"/>
          </a:p>
        </p:txBody>
      </p:sp>
      <p:sp>
        <p:nvSpPr>
          <p:cNvPr id="3" name="Zástupný symbol pro obsah 2"/>
          <p:cNvSpPr>
            <a:spLocks noGrp="1"/>
          </p:cNvSpPr>
          <p:nvPr>
            <p:ph idx="1"/>
          </p:nvPr>
        </p:nvSpPr>
        <p:spPr>
          <a:xfrm>
            <a:off x="1336675" y="1696451"/>
            <a:ext cx="8020050" cy="4449818"/>
          </a:xfrm>
        </p:spPr>
        <p:txBody>
          <a:bodyPr>
            <a:normAutofit fontScale="47500" lnSpcReduction="20000"/>
          </a:bodyPr>
          <a:lstStyle/>
          <a:p>
            <a:pPr>
              <a:buNone/>
            </a:pPr>
            <a:r>
              <a:rPr lang="cs-CZ" dirty="0" err="1"/>
              <a:t>Acc</a:t>
            </a:r>
            <a:r>
              <a:rPr lang="cs-CZ" dirty="0"/>
              <a:t>. to Michael </a:t>
            </a:r>
            <a:r>
              <a:rPr lang="cs-CZ" dirty="0" err="1"/>
              <a:t>Peel</a:t>
            </a:r>
            <a:r>
              <a:rPr lang="cs-CZ" dirty="0"/>
              <a:t> (</a:t>
            </a:r>
            <a:r>
              <a:rPr lang="cs-CZ" i="1" dirty="0" err="1"/>
              <a:t>Human</a:t>
            </a:r>
            <a:r>
              <a:rPr lang="cs-CZ" i="1" dirty="0"/>
              <a:t> </a:t>
            </a:r>
            <a:r>
              <a:rPr lang="cs-CZ" i="1" dirty="0" err="1"/>
              <a:t>rights</a:t>
            </a:r>
            <a:r>
              <a:rPr lang="cs-CZ" i="1" dirty="0"/>
              <a:t> </a:t>
            </a:r>
            <a:r>
              <a:rPr lang="cs-CZ" i="1" dirty="0" err="1"/>
              <a:t>and</a:t>
            </a:r>
            <a:r>
              <a:rPr lang="cs-CZ" i="1" dirty="0"/>
              <a:t> </a:t>
            </a:r>
            <a:r>
              <a:rPr lang="cs-CZ" i="1" dirty="0" err="1"/>
              <a:t>medical</a:t>
            </a:r>
            <a:r>
              <a:rPr lang="cs-CZ" i="1" dirty="0"/>
              <a:t> </a:t>
            </a:r>
            <a:r>
              <a:rPr lang="cs-CZ" i="1" dirty="0" err="1"/>
              <a:t>ethics</a:t>
            </a:r>
            <a:r>
              <a:rPr lang="cs-CZ" dirty="0"/>
              <a:t>, 2005): </a:t>
            </a:r>
          </a:p>
          <a:p>
            <a:r>
              <a:rPr lang="cs-CZ" dirty="0" err="1"/>
              <a:t>Code</a:t>
            </a:r>
            <a:r>
              <a:rPr lang="cs-CZ" dirty="0"/>
              <a:t> </a:t>
            </a:r>
            <a:r>
              <a:rPr lang="cs-CZ" dirty="0" err="1"/>
              <a:t>of</a:t>
            </a:r>
            <a:r>
              <a:rPr lang="cs-CZ" dirty="0"/>
              <a:t> </a:t>
            </a:r>
            <a:r>
              <a:rPr lang="cs-CZ" dirty="0" err="1"/>
              <a:t>Hammurabi</a:t>
            </a:r>
            <a:r>
              <a:rPr lang="cs-CZ" dirty="0"/>
              <a:t> (1780 BC)</a:t>
            </a:r>
          </a:p>
          <a:p>
            <a:r>
              <a:rPr lang="en-US" dirty="0">
                <a:solidFill>
                  <a:schemeClr val="bg1">
                    <a:lumMod val="50000"/>
                  </a:schemeClr>
                </a:solidFill>
              </a:rPr>
              <a:t>Cyrus the Great Cylinder</a:t>
            </a:r>
            <a:r>
              <a:rPr lang="cs-CZ" dirty="0">
                <a:solidFill>
                  <a:schemeClr val="bg1">
                    <a:lumMod val="50000"/>
                  </a:schemeClr>
                </a:solidFill>
              </a:rPr>
              <a:t> (539 BC)</a:t>
            </a:r>
          </a:p>
          <a:p>
            <a:r>
              <a:rPr lang="en-US" dirty="0">
                <a:solidFill>
                  <a:schemeClr val="bg1">
                    <a:lumMod val="50000"/>
                  </a:schemeClr>
                </a:solidFill>
              </a:rPr>
              <a:t>On Truth</a:t>
            </a:r>
            <a:r>
              <a:rPr lang="cs-CZ" dirty="0">
                <a:solidFill>
                  <a:schemeClr val="bg1">
                    <a:lumMod val="50000"/>
                  </a:schemeClr>
                </a:solidFill>
              </a:rPr>
              <a:t> (</a:t>
            </a:r>
            <a:r>
              <a:rPr lang="cs-CZ" dirty="0" err="1">
                <a:solidFill>
                  <a:schemeClr val="bg1">
                    <a:lumMod val="50000"/>
                  </a:schemeClr>
                </a:solidFill>
              </a:rPr>
              <a:t>Antiphon</a:t>
            </a:r>
            <a:r>
              <a:rPr lang="cs-CZ" dirty="0">
                <a:solidFill>
                  <a:schemeClr val="bg1">
                    <a:lumMod val="50000"/>
                  </a:schemeClr>
                </a:solidFill>
              </a:rPr>
              <a:t> </a:t>
            </a:r>
            <a:r>
              <a:rPr lang="cs-CZ" dirty="0" err="1">
                <a:solidFill>
                  <a:schemeClr val="bg1">
                    <a:lumMod val="50000"/>
                  </a:schemeClr>
                </a:solidFill>
              </a:rPr>
              <a:t>the</a:t>
            </a:r>
            <a:r>
              <a:rPr lang="cs-CZ" dirty="0">
                <a:solidFill>
                  <a:schemeClr val="bg1">
                    <a:lumMod val="50000"/>
                  </a:schemeClr>
                </a:solidFill>
              </a:rPr>
              <a:t> </a:t>
            </a:r>
            <a:r>
              <a:rPr lang="cs-CZ" dirty="0" err="1">
                <a:solidFill>
                  <a:schemeClr val="bg1">
                    <a:lumMod val="50000"/>
                  </a:schemeClr>
                </a:solidFill>
              </a:rPr>
              <a:t>Sophist</a:t>
            </a:r>
            <a:r>
              <a:rPr lang="cs-CZ" dirty="0">
                <a:solidFill>
                  <a:schemeClr val="bg1">
                    <a:lumMod val="50000"/>
                  </a:schemeClr>
                </a:solidFill>
              </a:rPr>
              <a:t>, 5th </a:t>
            </a:r>
            <a:r>
              <a:rPr lang="cs-CZ" dirty="0" err="1">
                <a:solidFill>
                  <a:schemeClr val="bg1">
                    <a:lumMod val="50000"/>
                  </a:schemeClr>
                </a:solidFill>
              </a:rPr>
              <a:t>c</a:t>
            </a:r>
            <a:r>
              <a:rPr lang="cs-CZ" dirty="0">
                <a:solidFill>
                  <a:schemeClr val="bg1">
                    <a:lumMod val="50000"/>
                  </a:schemeClr>
                </a:solidFill>
              </a:rPr>
              <a:t>. BC)</a:t>
            </a:r>
          </a:p>
          <a:p>
            <a:r>
              <a:rPr lang="cs-CZ" dirty="0" err="1"/>
              <a:t>Nicomachean</a:t>
            </a:r>
            <a:r>
              <a:rPr lang="cs-CZ" dirty="0"/>
              <a:t> </a:t>
            </a:r>
            <a:r>
              <a:rPr lang="cs-CZ" dirty="0" err="1"/>
              <a:t>Ethics</a:t>
            </a:r>
            <a:r>
              <a:rPr lang="cs-CZ" dirty="0"/>
              <a:t> (</a:t>
            </a:r>
            <a:r>
              <a:rPr lang="cs-CZ" dirty="0" err="1"/>
              <a:t>Aristotle</a:t>
            </a:r>
            <a:r>
              <a:rPr lang="cs-CZ" dirty="0"/>
              <a:t>, 330 BC)</a:t>
            </a:r>
          </a:p>
          <a:p>
            <a:r>
              <a:rPr lang="cs-CZ" dirty="0">
                <a:solidFill>
                  <a:schemeClr val="bg1">
                    <a:lumMod val="50000"/>
                  </a:schemeClr>
                </a:solidFill>
              </a:rPr>
              <a:t>De Re Publica (Cicero, 51 BC)</a:t>
            </a:r>
          </a:p>
          <a:p>
            <a:r>
              <a:rPr lang="cs-CZ" dirty="0" err="1"/>
              <a:t>Magna</a:t>
            </a:r>
            <a:r>
              <a:rPr lang="cs-CZ" dirty="0"/>
              <a:t> </a:t>
            </a:r>
            <a:r>
              <a:rPr lang="cs-CZ" dirty="0" err="1"/>
              <a:t>Carta</a:t>
            </a:r>
            <a:r>
              <a:rPr lang="cs-CZ" dirty="0"/>
              <a:t> (1215)</a:t>
            </a:r>
          </a:p>
          <a:p>
            <a:r>
              <a:rPr lang="cs-CZ" dirty="0"/>
              <a:t>Thomas </a:t>
            </a:r>
            <a:r>
              <a:rPr lang="cs-CZ" dirty="0" err="1"/>
              <a:t>Hobbes</a:t>
            </a:r>
            <a:r>
              <a:rPr lang="cs-CZ" dirty="0"/>
              <a:t> (1588-1679)</a:t>
            </a:r>
          </a:p>
          <a:p>
            <a:r>
              <a:rPr lang="cs-CZ" dirty="0"/>
              <a:t>John </a:t>
            </a:r>
            <a:r>
              <a:rPr lang="cs-CZ" dirty="0" err="1"/>
              <a:t>Locke</a:t>
            </a:r>
            <a:r>
              <a:rPr lang="cs-CZ" dirty="0"/>
              <a:t> (1632-1704)</a:t>
            </a:r>
          </a:p>
          <a:p>
            <a:r>
              <a:rPr lang="cs-CZ" dirty="0" err="1"/>
              <a:t>Jean</a:t>
            </a:r>
            <a:r>
              <a:rPr lang="cs-CZ" dirty="0"/>
              <a:t>-</a:t>
            </a:r>
            <a:r>
              <a:rPr lang="cs-CZ" dirty="0" err="1"/>
              <a:t>Jacques</a:t>
            </a:r>
            <a:r>
              <a:rPr lang="cs-CZ" dirty="0"/>
              <a:t> Rousseau (1712-1778)</a:t>
            </a:r>
          </a:p>
          <a:p>
            <a:r>
              <a:rPr lang="cs-CZ" dirty="0" err="1"/>
              <a:t>American</a:t>
            </a:r>
            <a:r>
              <a:rPr lang="cs-CZ" dirty="0"/>
              <a:t> </a:t>
            </a:r>
            <a:r>
              <a:rPr lang="cs-CZ" dirty="0" err="1"/>
              <a:t>Declaration</a:t>
            </a:r>
            <a:r>
              <a:rPr lang="cs-CZ" dirty="0"/>
              <a:t> </a:t>
            </a:r>
            <a:r>
              <a:rPr lang="cs-CZ" dirty="0" err="1"/>
              <a:t>of</a:t>
            </a:r>
            <a:r>
              <a:rPr lang="cs-CZ" dirty="0"/>
              <a:t> </a:t>
            </a:r>
            <a:r>
              <a:rPr lang="cs-CZ" dirty="0" err="1"/>
              <a:t>Independence</a:t>
            </a:r>
            <a:r>
              <a:rPr lang="cs-CZ" dirty="0"/>
              <a:t> (1776)</a:t>
            </a:r>
          </a:p>
          <a:p>
            <a:r>
              <a:rPr lang="cs-CZ" dirty="0" err="1"/>
              <a:t>French</a:t>
            </a:r>
            <a:r>
              <a:rPr lang="cs-CZ" dirty="0"/>
              <a:t> </a:t>
            </a:r>
            <a:r>
              <a:rPr lang="cs-CZ" dirty="0" err="1"/>
              <a:t>Declaration</a:t>
            </a:r>
            <a:r>
              <a:rPr lang="cs-CZ" dirty="0"/>
              <a:t> </a:t>
            </a:r>
            <a:r>
              <a:rPr lang="cs-CZ" dirty="0" err="1"/>
              <a:t>of</a:t>
            </a:r>
            <a:r>
              <a:rPr lang="cs-CZ" dirty="0"/>
              <a:t> </a:t>
            </a:r>
            <a:r>
              <a:rPr lang="cs-CZ" dirty="0" err="1"/>
              <a:t>the</a:t>
            </a:r>
            <a:r>
              <a:rPr lang="cs-CZ" dirty="0"/>
              <a:t> </a:t>
            </a:r>
            <a:r>
              <a:rPr lang="cs-CZ" dirty="0" err="1"/>
              <a:t>Rights</a:t>
            </a:r>
            <a:r>
              <a:rPr lang="cs-CZ" dirty="0"/>
              <a:t> </a:t>
            </a:r>
            <a:r>
              <a:rPr lang="cs-CZ" dirty="0" err="1"/>
              <a:t>of</a:t>
            </a:r>
            <a:r>
              <a:rPr lang="cs-CZ" dirty="0"/>
              <a:t> Man </a:t>
            </a:r>
            <a:r>
              <a:rPr lang="cs-CZ" dirty="0" err="1"/>
              <a:t>and</a:t>
            </a:r>
            <a:r>
              <a:rPr lang="cs-CZ" dirty="0"/>
              <a:t> </a:t>
            </a:r>
            <a:r>
              <a:rPr lang="cs-CZ" dirty="0" err="1"/>
              <a:t>the</a:t>
            </a:r>
            <a:r>
              <a:rPr lang="cs-CZ" dirty="0"/>
              <a:t> Citizen (1789)</a:t>
            </a:r>
          </a:p>
          <a:p>
            <a:r>
              <a:rPr lang="cs-CZ" dirty="0" err="1"/>
              <a:t>Universal</a:t>
            </a:r>
            <a:r>
              <a:rPr lang="cs-CZ" dirty="0"/>
              <a:t> </a:t>
            </a:r>
            <a:r>
              <a:rPr lang="cs-CZ" dirty="0" err="1"/>
              <a:t>Declaration</a:t>
            </a:r>
            <a:r>
              <a:rPr lang="cs-CZ" dirty="0"/>
              <a:t> </a:t>
            </a:r>
            <a:r>
              <a:rPr lang="cs-CZ" dirty="0" err="1"/>
              <a:t>of</a:t>
            </a:r>
            <a:r>
              <a:rPr lang="cs-CZ" dirty="0"/>
              <a:t> </a:t>
            </a:r>
            <a:r>
              <a:rPr lang="cs-CZ" dirty="0" err="1"/>
              <a:t>Human</a:t>
            </a:r>
            <a:r>
              <a:rPr lang="cs-CZ" dirty="0"/>
              <a:t> </a:t>
            </a:r>
            <a:r>
              <a:rPr lang="cs-CZ" dirty="0" err="1"/>
              <a:t>Rights</a:t>
            </a:r>
            <a:r>
              <a:rPr lang="cs-CZ" dirty="0"/>
              <a:t> (1948)</a:t>
            </a:r>
          </a:p>
          <a:p>
            <a:r>
              <a:rPr lang="en-US" dirty="0"/>
              <a:t>Convention for the Protection of Human Rights and Fundamental Freedoms </a:t>
            </a:r>
            <a:r>
              <a:rPr lang="cs-CZ" dirty="0"/>
              <a:t>(</a:t>
            </a:r>
            <a:r>
              <a:rPr lang="en-US" dirty="0"/>
              <a:t>1950</a:t>
            </a:r>
            <a:r>
              <a:rPr lang="cs-CZ" dirty="0"/>
              <a:t>)</a:t>
            </a:r>
          </a:p>
          <a:p>
            <a:r>
              <a:rPr lang="en-US" dirty="0">
                <a:solidFill>
                  <a:schemeClr val="tx1">
                    <a:lumMod val="65000"/>
                    <a:lumOff val="35000"/>
                  </a:schemeClr>
                </a:solidFill>
              </a:rPr>
              <a:t>Convention on Human Rights and Biomedicine</a:t>
            </a:r>
            <a:r>
              <a:rPr lang="cs-CZ" dirty="0">
                <a:solidFill>
                  <a:schemeClr val="tx1">
                    <a:lumMod val="65000"/>
                    <a:lumOff val="35000"/>
                  </a:schemeClr>
                </a:solidFill>
              </a:rPr>
              <a:t> (1997)</a:t>
            </a:r>
          </a:p>
          <a:p>
            <a:r>
              <a:rPr lang="cs-CZ" dirty="0"/>
              <a:t>in UK </a:t>
            </a:r>
            <a:r>
              <a:rPr lang="cs-CZ" dirty="0" err="1"/>
              <a:t>Human</a:t>
            </a:r>
            <a:r>
              <a:rPr lang="cs-CZ" dirty="0"/>
              <a:t> </a:t>
            </a:r>
            <a:r>
              <a:rPr lang="cs-CZ" dirty="0" err="1"/>
              <a:t>Rights</a:t>
            </a:r>
            <a:r>
              <a:rPr lang="cs-CZ" dirty="0"/>
              <a:t> </a:t>
            </a:r>
            <a:r>
              <a:rPr lang="cs-CZ" dirty="0" err="1"/>
              <a:t>Act</a:t>
            </a:r>
            <a:r>
              <a:rPr lang="cs-CZ" dirty="0"/>
              <a:t> (1998)</a:t>
            </a:r>
          </a:p>
          <a:p>
            <a:endParaRPr lang="cs-CZ" dirty="0"/>
          </a:p>
          <a:p>
            <a:endParaRPr lang="cs-CZ" dirty="0"/>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82987" y="217626"/>
            <a:ext cx="7218045" cy="619300"/>
          </a:xfrm>
        </p:spPr>
        <p:txBody>
          <a:bodyPr>
            <a:normAutofit/>
          </a:bodyPr>
          <a:lstStyle/>
          <a:p>
            <a:r>
              <a:rPr lang="cs-CZ" b="1" dirty="0" err="1">
                <a:solidFill>
                  <a:schemeClr val="accent1">
                    <a:lumMod val="75000"/>
                  </a:schemeClr>
                </a:solidFill>
              </a:rPr>
              <a:t>Hippocratic</a:t>
            </a:r>
            <a:r>
              <a:rPr lang="cs-CZ" b="1" dirty="0">
                <a:solidFill>
                  <a:schemeClr val="accent1">
                    <a:lumMod val="75000"/>
                  </a:schemeClr>
                </a:solidFill>
              </a:rPr>
              <a:t> </a:t>
            </a:r>
            <a:r>
              <a:rPr lang="cs-CZ" b="1" dirty="0" err="1">
                <a:solidFill>
                  <a:schemeClr val="accent1">
                    <a:lumMod val="75000"/>
                  </a:schemeClr>
                </a:solidFill>
              </a:rPr>
              <a:t>Virtues</a:t>
            </a:r>
            <a:r>
              <a:rPr lang="cs-CZ" b="1" dirty="0">
                <a:solidFill>
                  <a:schemeClr val="accent1">
                    <a:lumMod val="75000"/>
                  </a:schemeClr>
                </a:solidFill>
              </a:rPr>
              <a:t>: </a:t>
            </a:r>
            <a:r>
              <a:rPr lang="cs-CZ" b="1" dirty="0" err="1">
                <a:solidFill>
                  <a:srgbClr val="00B050"/>
                </a:solidFill>
              </a:rPr>
              <a:t>Purity</a:t>
            </a:r>
            <a:r>
              <a:rPr lang="cs-CZ" b="1" dirty="0">
                <a:solidFill>
                  <a:srgbClr val="00B050"/>
                </a:solidFill>
              </a:rPr>
              <a:t>, </a:t>
            </a:r>
            <a:r>
              <a:rPr lang="cs-CZ" b="1" dirty="0" err="1">
                <a:solidFill>
                  <a:srgbClr val="00B050"/>
                </a:solidFill>
              </a:rPr>
              <a:t>Holiness</a:t>
            </a:r>
            <a:endParaRPr lang="cs-CZ" dirty="0"/>
          </a:p>
        </p:txBody>
      </p:sp>
      <p:sp>
        <p:nvSpPr>
          <p:cNvPr id="3" name="Zástupný symbol pro obsah 2"/>
          <p:cNvSpPr>
            <a:spLocks noGrp="1"/>
          </p:cNvSpPr>
          <p:nvPr>
            <p:ph sz="half" idx="1"/>
          </p:nvPr>
        </p:nvSpPr>
        <p:spPr>
          <a:xfrm>
            <a:off x="1809907" y="1633293"/>
            <a:ext cx="7199900" cy="1326297"/>
          </a:xfrm>
        </p:spPr>
        <p:txBody>
          <a:bodyPr>
            <a:noAutofit/>
          </a:bodyPr>
          <a:lstStyle/>
          <a:p>
            <a:pPr marL="0" indent="0">
              <a:spcBef>
                <a:spcPts val="0"/>
              </a:spcBef>
              <a:buNone/>
            </a:pPr>
            <a:r>
              <a:rPr lang="en-US" sz="2105" dirty="0"/>
              <a:t>I swear by Apollo, the healer, Asclepius,</a:t>
            </a:r>
            <a:r>
              <a:rPr lang="cs-CZ" sz="2105" dirty="0" err="1"/>
              <a:t>Hygieia</a:t>
            </a:r>
            <a:r>
              <a:rPr lang="cs-CZ" sz="2105" dirty="0"/>
              <a:t>,</a:t>
            </a:r>
            <a:r>
              <a:rPr lang="en-US" sz="2105" dirty="0"/>
              <a:t> and Panacea, and I take to witness all the gods, all the goddesses, to keep according to my ability and my judgment, the following Oath and agreement:</a:t>
            </a:r>
            <a:endParaRPr lang="cs-CZ" sz="2105" dirty="0"/>
          </a:p>
          <a:p>
            <a:pPr marL="0" indent="0">
              <a:spcBef>
                <a:spcPts val="0"/>
              </a:spcBef>
              <a:buNone/>
            </a:pPr>
            <a:endParaRPr lang="en-US" dirty="0"/>
          </a:p>
        </p:txBody>
      </p:sp>
      <p:pic>
        <p:nvPicPr>
          <p:cNvPr id="4" name="Picture 2"/>
          <p:cNvPicPr>
            <a:picLocks noChangeAspect="1" noChangeArrowheads="1"/>
          </p:cNvPicPr>
          <p:nvPr/>
        </p:nvPicPr>
        <p:blipFill>
          <a:blip r:embed="rId2" cstate="print"/>
          <a:srcRect l="25756" t="6720" r="26889" b="45455"/>
          <a:stretch>
            <a:fillRect/>
          </a:stretch>
        </p:blipFill>
        <p:spPr bwMode="auto">
          <a:xfrm>
            <a:off x="5473014" y="2833276"/>
            <a:ext cx="3726264" cy="2579902"/>
          </a:xfrm>
          <a:prstGeom prst="rect">
            <a:avLst/>
          </a:prstGeom>
          <a:noFill/>
          <a:ln w="9525">
            <a:noFill/>
            <a:miter lim="800000"/>
            <a:headEnd/>
            <a:tailEnd/>
          </a:ln>
        </p:spPr>
      </p:pic>
      <p:sp>
        <p:nvSpPr>
          <p:cNvPr id="5" name="Elipsa 4"/>
          <p:cNvSpPr/>
          <p:nvPr/>
        </p:nvSpPr>
        <p:spPr>
          <a:xfrm>
            <a:off x="6799312" y="3906945"/>
            <a:ext cx="1136826" cy="757884"/>
          </a:xfrm>
          <a:prstGeom prst="ellipse">
            <a:avLst/>
          </a:prstGeom>
          <a:noFill/>
          <a:ln w="63500">
            <a:solidFill>
              <a:srgbClr val="C3F6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Elipsa 5"/>
          <p:cNvSpPr/>
          <p:nvPr/>
        </p:nvSpPr>
        <p:spPr>
          <a:xfrm>
            <a:off x="5536171" y="4096416"/>
            <a:ext cx="821041" cy="1515768"/>
          </a:xfrm>
          <a:prstGeom prst="ellipse">
            <a:avLst/>
          </a:prstGeom>
          <a:noFill/>
          <a:ln w="63500">
            <a:solidFill>
              <a:srgbClr val="C3F6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symbol pro obsah 6"/>
          <p:cNvSpPr>
            <a:spLocks noGrp="1"/>
          </p:cNvSpPr>
          <p:nvPr>
            <p:ph sz="half" idx="2"/>
          </p:nvPr>
        </p:nvSpPr>
        <p:spPr>
          <a:xfrm>
            <a:off x="1557279" y="3022747"/>
            <a:ext cx="3852578" cy="3600211"/>
          </a:xfrm>
        </p:spPr>
        <p:txBody>
          <a:bodyPr>
            <a:normAutofit fontScale="47500" lnSpcReduction="20000"/>
          </a:bodyPr>
          <a:lstStyle/>
          <a:p>
            <a:pPr marL="0" indent="0">
              <a:spcBef>
                <a:spcPts val="0"/>
              </a:spcBef>
              <a:buNone/>
            </a:pPr>
            <a:r>
              <a:rPr lang="en-US" sz="3859" dirty="0"/>
              <a:t>To consider dear to me, as my parents, him who taught me this art; to live in common with him and, if necessary, to share my goods with him; To look upon his children as my own brothers, to teach them this art; and that by my teaching, I will impart a knowledge of this art to my own sons, and to my teacher's sons, and to disciples bound by an indenture and oath according to the medical laws, </a:t>
            </a:r>
            <a:r>
              <a:rPr lang="en-US" sz="3859" b="1" dirty="0"/>
              <a:t>and no others</a:t>
            </a:r>
            <a:r>
              <a:rPr lang="en-US" sz="3859" dirty="0"/>
              <a:t>.</a:t>
            </a: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74879" y="368725"/>
            <a:ext cx="7578842" cy="808771"/>
          </a:xfrm>
        </p:spPr>
        <p:txBody>
          <a:bodyPr>
            <a:noAutofit/>
          </a:bodyPr>
          <a:lstStyle/>
          <a:p>
            <a:r>
              <a:rPr lang="cs-CZ" sz="2807" b="1" dirty="0" err="1">
                <a:solidFill>
                  <a:schemeClr val="accent1">
                    <a:lumMod val="75000"/>
                  </a:schemeClr>
                </a:solidFill>
              </a:rPr>
              <a:t>Hippocratic</a:t>
            </a:r>
            <a:r>
              <a:rPr lang="cs-CZ" sz="2807" b="1" dirty="0">
                <a:solidFill>
                  <a:schemeClr val="accent1">
                    <a:lumMod val="75000"/>
                  </a:schemeClr>
                </a:solidFill>
              </a:rPr>
              <a:t> </a:t>
            </a:r>
            <a:r>
              <a:rPr lang="cs-CZ" sz="2807" b="1" dirty="0" err="1">
                <a:solidFill>
                  <a:schemeClr val="accent1">
                    <a:lumMod val="75000"/>
                  </a:schemeClr>
                </a:solidFill>
              </a:rPr>
              <a:t>Virtues</a:t>
            </a:r>
            <a:r>
              <a:rPr lang="cs-CZ" sz="2807" b="1" dirty="0">
                <a:solidFill>
                  <a:schemeClr val="accent1">
                    <a:lumMod val="75000"/>
                  </a:schemeClr>
                </a:solidFill>
              </a:rPr>
              <a:t>: </a:t>
            </a:r>
            <a:r>
              <a:rPr lang="cs-CZ" sz="2807" b="1" dirty="0" err="1">
                <a:solidFill>
                  <a:srgbClr val="00B050"/>
                </a:solidFill>
              </a:rPr>
              <a:t>Purity</a:t>
            </a:r>
            <a:r>
              <a:rPr lang="cs-CZ" sz="2807" b="1" dirty="0">
                <a:solidFill>
                  <a:srgbClr val="00B050"/>
                </a:solidFill>
              </a:rPr>
              <a:t>, </a:t>
            </a:r>
            <a:r>
              <a:rPr lang="cs-CZ" sz="2807" b="1" dirty="0" err="1">
                <a:solidFill>
                  <a:srgbClr val="00B050"/>
                </a:solidFill>
              </a:rPr>
              <a:t>Holiness</a:t>
            </a:r>
            <a:br>
              <a:rPr lang="cs-CZ" sz="2807" dirty="0">
                <a:solidFill>
                  <a:srgbClr val="FF0000"/>
                </a:solidFill>
              </a:rPr>
            </a:br>
            <a:r>
              <a:rPr lang="cs-CZ" sz="2807" b="1" dirty="0" err="1">
                <a:solidFill>
                  <a:srgbClr val="FF0000"/>
                </a:solidFill>
              </a:rPr>
              <a:t>Hippocratic</a:t>
            </a:r>
            <a:r>
              <a:rPr lang="cs-CZ" sz="2807" b="1" dirty="0">
                <a:solidFill>
                  <a:srgbClr val="FF0000"/>
                </a:solidFill>
              </a:rPr>
              <a:t> Utility:</a:t>
            </a:r>
            <a:r>
              <a:rPr lang="cs-CZ" sz="2807" dirty="0">
                <a:solidFill>
                  <a:srgbClr val="FF0000"/>
                </a:solidFill>
              </a:rPr>
              <a:t> </a:t>
            </a:r>
            <a:r>
              <a:rPr lang="cs-CZ" sz="2807" b="1" dirty="0" err="1">
                <a:solidFill>
                  <a:srgbClr val="00B050"/>
                </a:solidFill>
              </a:rPr>
              <a:t>Beneficence</a:t>
            </a:r>
            <a:r>
              <a:rPr lang="cs-CZ" sz="2807" b="1" dirty="0">
                <a:solidFill>
                  <a:srgbClr val="00B050"/>
                </a:solidFill>
              </a:rPr>
              <a:t>, </a:t>
            </a:r>
            <a:r>
              <a:rPr lang="cs-CZ" sz="2807" b="1" dirty="0" err="1">
                <a:solidFill>
                  <a:srgbClr val="00B050"/>
                </a:solidFill>
              </a:rPr>
              <a:t>Nonmaleficence</a:t>
            </a:r>
            <a:endParaRPr lang="cs-CZ" sz="2807" b="1" dirty="0">
              <a:solidFill>
                <a:srgbClr val="00B050"/>
              </a:solidFill>
            </a:endParaRPr>
          </a:p>
        </p:txBody>
      </p:sp>
      <p:sp>
        <p:nvSpPr>
          <p:cNvPr id="3" name="Zástupný symbol pro obsah 2"/>
          <p:cNvSpPr>
            <a:spLocks noGrp="1"/>
          </p:cNvSpPr>
          <p:nvPr>
            <p:ph sz="half" idx="1"/>
          </p:nvPr>
        </p:nvSpPr>
        <p:spPr>
          <a:xfrm>
            <a:off x="1557279" y="1949077"/>
            <a:ext cx="7641999" cy="2147339"/>
          </a:xfrm>
        </p:spPr>
        <p:txBody>
          <a:bodyPr>
            <a:noAutofit/>
          </a:bodyPr>
          <a:lstStyle/>
          <a:p>
            <a:pPr marL="0" indent="0">
              <a:spcBef>
                <a:spcPts val="0"/>
              </a:spcBef>
              <a:buNone/>
            </a:pPr>
            <a:r>
              <a:rPr lang="en-US" sz="2105" dirty="0"/>
              <a:t>I will prescribe regimens </a:t>
            </a:r>
            <a:r>
              <a:rPr lang="en-US" sz="2105" b="1" dirty="0"/>
              <a:t>for the good of my patients</a:t>
            </a:r>
            <a:r>
              <a:rPr lang="en-US" sz="2105" dirty="0"/>
              <a:t> according to my ability and my judgment and </a:t>
            </a:r>
            <a:r>
              <a:rPr lang="en-US" sz="2105" b="1" dirty="0"/>
              <a:t>never do harm to anyone</a:t>
            </a:r>
            <a:r>
              <a:rPr lang="en-US" sz="2105" dirty="0"/>
              <a:t>.</a:t>
            </a:r>
          </a:p>
          <a:p>
            <a:pPr marL="0" indent="0">
              <a:spcBef>
                <a:spcPts val="0"/>
              </a:spcBef>
              <a:buNone/>
            </a:pPr>
            <a:r>
              <a:rPr lang="en-US" sz="2105" dirty="0"/>
              <a:t>I will give </a:t>
            </a:r>
            <a:r>
              <a:rPr lang="en-US" sz="2105" b="1" dirty="0"/>
              <a:t>no deadly medicine to any one if asked</a:t>
            </a:r>
            <a:r>
              <a:rPr lang="en-US" sz="2105" dirty="0"/>
              <a:t>, nor suggest any such counsel; and similarly I will </a:t>
            </a:r>
            <a:r>
              <a:rPr lang="en-US" sz="2105" b="1" dirty="0"/>
              <a:t>not give a woman a </a:t>
            </a:r>
            <a:r>
              <a:rPr lang="cs-CZ" sz="2105" b="1" dirty="0" err="1"/>
              <a:t>pessary</a:t>
            </a:r>
            <a:r>
              <a:rPr lang="cs-CZ" sz="2105" b="1" dirty="0"/>
              <a:t> </a:t>
            </a:r>
            <a:r>
              <a:rPr lang="en-US" sz="2105" b="1" dirty="0"/>
              <a:t>to cause an abortion</a:t>
            </a:r>
            <a:r>
              <a:rPr lang="en-US" sz="2105" dirty="0"/>
              <a:t>.</a:t>
            </a:r>
          </a:p>
          <a:p>
            <a:pPr marL="0" indent="0">
              <a:spcBef>
                <a:spcPts val="0"/>
              </a:spcBef>
              <a:buNone/>
            </a:pPr>
            <a:r>
              <a:rPr lang="en-US" sz="2105" dirty="0"/>
              <a:t>But I will </a:t>
            </a:r>
            <a:r>
              <a:rPr lang="en-US" sz="2105" b="1" u="sng" dirty="0"/>
              <a:t>preserve the purity of my life and my arts</a:t>
            </a:r>
            <a:r>
              <a:rPr lang="en-US" sz="2105" dirty="0"/>
              <a:t>.</a:t>
            </a:r>
          </a:p>
          <a:p>
            <a:pPr marL="0" indent="0">
              <a:spcBef>
                <a:spcPts val="0"/>
              </a:spcBef>
              <a:buNone/>
            </a:pPr>
            <a:endParaRPr lang="en-US" dirty="0"/>
          </a:p>
        </p:txBody>
      </p:sp>
      <p:pic>
        <p:nvPicPr>
          <p:cNvPr id="4" name="Picture 2"/>
          <p:cNvPicPr>
            <a:picLocks noChangeAspect="1" noChangeArrowheads="1"/>
          </p:cNvPicPr>
          <p:nvPr/>
        </p:nvPicPr>
        <p:blipFill>
          <a:blip r:embed="rId2" cstate="print"/>
          <a:srcRect l="25756" t="6720" r="26889" b="45455"/>
          <a:stretch>
            <a:fillRect/>
          </a:stretch>
        </p:blipFill>
        <p:spPr bwMode="auto">
          <a:xfrm>
            <a:off x="5630461" y="4096416"/>
            <a:ext cx="3726264" cy="2579902"/>
          </a:xfrm>
          <a:prstGeom prst="rect">
            <a:avLst/>
          </a:prstGeom>
          <a:noFill/>
          <a:ln w="9525">
            <a:noFill/>
            <a:miter lim="800000"/>
            <a:headEnd/>
            <a:tailEnd/>
          </a:ln>
        </p:spPr>
      </p:pic>
      <p:sp>
        <p:nvSpPr>
          <p:cNvPr id="5" name="Elipsa 4"/>
          <p:cNvSpPr/>
          <p:nvPr/>
        </p:nvSpPr>
        <p:spPr>
          <a:xfrm>
            <a:off x="6925626" y="5233242"/>
            <a:ext cx="1136826" cy="757884"/>
          </a:xfrm>
          <a:prstGeom prst="ellipse">
            <a:avLst/>
          </a:prstGeom>
          <a:noFill/>
          <a:ln w="63500">
            <a:solidFill>
              <a:srgbClr val="C3F6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Elipsa 5"/>
          <p:cNvSpPr/>
          <p:nvPr/>
        </p:nvSpPr>
        <p:spPr>
          <a:xfrm>
            <a:off x="5725642" y="5272382"/>
            <a:ext cx="821041" cy="1515768"/>
          </a:xfrm>
          <a:prstGeom prst="ellipse">
            <a:avLst/>
          </a:prstGeom>
          <a:noFill/>
          <a:ln w="63500">
            <a:solidFill>
              <a:srgbClr val="C3F6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symbol pro obsah 6"/>
          <p:cNvSpPr>
            <a:spLocks noGrp="1"/>
          </p:cNvSpPr>
          <p:nvPr>
            <p:ph sz="half" idx="2"/>
          </p:nvPr>
        </p:nvSpPr>
        <p:spPr>
          <a:xfrm>
            <a:off x="1557279" y="4349044"/>
            <a:ext cx="3852578" cy="2273914"/>
          </a:xfrm>
        </p:spPr>
        <p:txBody>
          <a:bodyPr>
            <a:normAutofit/>
          </a:bodyPr>
          <a:lstStyle/>
          <a:p>
            <a:pPr marL="0" indent="0">
              <a:spcBef>
                <a:spcPts val="0"/>
              </a:spcBef>
              <a:buNone/>
            </a:pPr>
            <a:r>
              <a:rPr lang="en-US" sz="2105" dirty="0"/>
              <a:t>I will not cut for stone, even for patients in whom the disease is manifest; I will leave this operation to be performed by practitioners, specialists in this art.</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65643" y="368727"/>
            <a:ext cx="7578842" cy="808771"/>
          </a:xfrm>
        </p:spPr>
        <p:txBody>
          <a:bodyPr>
            <a:noAutofit/>
          </a:bodyPr>
          <a:lstStyle/>
          <a:p>
            <a:r>
              <a:rPr lang="cs-CZ" sz="2807" b="1" dirty="0" err="1">
                <a:solidFill>
                  <a:schemeClr val="accent1">
                    <a:lumMod val="75000"/>
                  </a:schemeClr>
                </a:solidFill>
              </a:rPr>
              <a:t>Hippocratic</a:t>
            </a:r>
            <a:r>
              <a:rPr lang="cs-CZ" sz="2807" b="1" dirty="0">
                <a:solidFill>
                  <a:schemeClr val="accent1">
                    <a:lumMod val="75000"/>
                  </a:schemeClr>
                </a:solidFill>
              </a:rPr>
              <a:t> </a:t>
            </a:r>
            <a:r>
              <a:rPr lang="cs-CZ" sz="2807" b="1" dirty="0" err="1">
                <a:solidFill>
                  <a:schemeClr val="accent1">
                    <a:lumMod val="75000"/>
                  </a:schemeClr>
                </a:solidFill>
              </a:rPr>
              <a:t>Virtues</a:t>
            </a:r>
            <a:r>
              <a:rPr lang="cs-CZ" sz="2807" b="1" dirty="0">
                <a:solidFill>
                  <a:schemeClr val="accent1">
                    <a:lumMod val="75000"/>
                  </a:schemeClr>
                </a:solidFill>
              </a:rPr>
              <a:t>: </a:t>
            </a:r>
            <a:r>
              <a:rPr lang="cs-CZ" sz="2807" b="1" dirty="0" err="1">
                <a:solidFill>
                  <a:srgbClr val="00B050"/>
                </a:solidFill>
              </a:rPr>
              <a:t>Purity</a:t>
            </a:r>
            <a:r>
              <a:rPr lang="cs-CZ" sz="2807" b="1" dirty="0">
                <a:solidFill>
                  <a:srgbClr val="00B050"/>
                </a:solidFill>
              </a:rPr>
              <a:t>, </a:t>
            </a:r>
            <a:r>
              <a:rPr lang="cs-CZ" sz="2807" b="1" dirty="0" err="1">
                <a:solidFill>
                  <a:srgbClr val="00B050"/>
                </a:solidFill>
              </a:rPr>
              <a:t>Holiness</a:t>
            </a:r>
            <a:br>
              <a:rPr lang="cs-CZ" sz="2807" dirty="0">
                <a:solidFill>
                  <a:srgbClr val="FF0000"/>
                </a:solidFill>
              </a:rPr>
            </a:br>
            <a:r>
              <a:rPr lang="cs-CZ" sz="2807" b="1" dirty="0" err="1">
                <a:solidFill>
                  <a:srgbClr val="FF0000"/>
                </a:solidFill>
              </a:rPr>
              <a:t>Hippocratic</a:t>
            </a:r>
            <a:r>
              <a:rPr lang="cs-CZ" sz="2807" b="1" dirty="0">
                <a:solidFill>
                  <a:srgbClr val="FF0000"/>
                </a:solidFill>
              </a:rPr>
              <a:t> Utility:</a:t>
            </a:r>
            <a:r>
              <a:rPr lang="cs-CZ" sz="2807" dirty="0">
                <a:solidFill>
                  <a:srgbClr val="FF0000"/>
                </a:solidFill>
              </a:rPr>
              <a:t> </a:t>
            </a:r>
            <a:r>
              <a:rPr lang="cs-CZ" sz="2807" b="1" dirty="0" err="1">
                <a:solidFill>
                  <a:srgbClr val="00B050"/>
                </a:solidFill>
              </a:rPr>
              <a:t>Beneficence</a:t>
            </a:r>
            <a:r>
              <a:rPr lang="cs-CZ" sz="2807" b="1" dirty="0">
                <a:solidFill>
                  <a:srgbClr val="00B050"/>
                </a:solidFill>
              </a:rPr>
              <a:t>, </a:t>
            </a:r>
            <a:r>
              <a:rPr lang="cs-CZ" sz="2807" b="1" dirty="0" err="1">
                <a:solidFill>
                  <a:srgbClr val="00B050"/>
                </a:solidFill>
              </a:rPr>
              <a:t>Nonmaleficence</a:t>
            </a:r>
            <a:endParaRPr lang="cs-CZ" sz="2807" b="1" dirty="0">
              <a:solidFill>
                <a:srgbClr val="00B050"/>
              </a:solidFill>
            </a:endParaRPr>
          </a:p>
        </p:txBody>
      </p:sp>
      <p:sp>
        <p:nvSpPr>
          <p:cNvPr id="3" name="Zástupný symbol pro obsah 2"/>
          <p:cNvSpPr>
            <a:spLocks noGrp="1"/>
          </p:cNvSpPr>
          <p:nvPr>
            <p:ph sz="half" idx="1"/>
          </p:nvPr>
        </p:nvSpPr>
        <p:spPr>
          <a:xfrm>
            <a:off x="1494122" y="1885920"/>
            <a:ext cx="7705156" cy="2463124"/>
          </a:xfrm>
        </p:spPr>
        <p:txBody>
          <a:bodyPr>
            <a:noAutofit/>
          </a:bodyPr>
          <a:lstStyle/>
          <a:p>
            <a:pPr marL="0" indent="0">
              <a:spcBef>
                <a:spcPts val="0"/>
              </a:spcBef>
              <a:buNone/>
            </a:pPr>
            <a:r>
              <a:rPr lang="en-US" sz="2105" dirty="0"/>
              <a:t>In every house where I come I will </a:t>
            </a:r>
            <a:r>
              <a:rPr lang="en-US" sz="2105" b="1" dirty="0"/>
              <a:t>enter only for the good</a:t>
            </a:r>
            <a:r>
              <a:rPr lang="en-US" sz="2105" dirty="0"/>
              <a:t> of my patients, keeping myself </a:t>
            </a:r>
            <a:r>
              <a:rPr lang="en-US" sz="2105" b="1" dirty="0"/>
              <a:t>far from all intentional ill-doing </a:t>
            </a:r>
            <a:r>
              <a:rPr lang="en-US" sz="2105" dirty="0"/>
              <a:t>and all seduction and especially from the pleasures of love with women or men, be they free or slaves.</a:t>
            </a:r>
          </a:p>
          <a:p>
            <a:pPr marL="0" indent="0">
              <a:spcBef>
                <a:spcPts val="0"/>
              </a:spcBef>
              <a:buNone/>
            </a:pPr>
            <a:r>
              <a:rPr lang="en-US" sz="2105" dirty="0"/>
              <a:t>All that may come to my knowledge in the exercise of my profession or in daily commerce with men, which ought not to be spread abroad, I will </a:t>
            </a:r>
            <a:r>
              <a:rPr lang="en-US" sz="2105" b="1" dirty="0"/>
              <a:t>keep secret </a:t>
            </a:r>
            <a:r>
              <a:rPr lang="en-US" sz="2105" dirty="0"/>
              <a:t>and will never reveal.</a:t>
            </a:r>
          </a:p>
          <a:p>
            <a:pPr marL="0" indent="0">
              <a:spcBef>
                <a:spcPts val="0"/>
              </a:spcBef>
              <a:buNone/>
            </a:pPr>
            <a:endParaRPr lang="en-US" sz="2105" dirty="0"/>
          </a:p>
          <a:p>
            <a:pPr marL="0" indent="0">
              <a:spcBef>
                <a:spcPts val="0"/>
              </a:spcBef>
              <a:buNone/>
            </a:pPr>
            <a:endParaRPr lang="en-US" dirty="0"/>
          </a:p>
        </p:txBody>
      </p:sp>
      <p:pic>
        <p:nvPicPr>
          <p:cNvPr id="4" name="Picture 2"/>
          <p:cNvPicPr>
            <a:picLocks noChangeAspect="1" noChangeArrowheads="1"/>
          </p:cNvPicPr>
          <p:nvPr/>
        </p:nvPicPr>
        <p:blipFill>
          <a:blip r:embed="rId2" cstate="print"/>
          <a:srcRect l="25756" t="6720" r="26889" b="45455"/>
          <a:stretch>
            <a:fillRect/>
          </a:stretch>
        </p:blipFill>
        <p:spPr bwMode="auto">
          <a:xfrm>
            <a:off x="5630461" y="4096416"/>
            <a:ext cx="3726264" cy="2579902"/>
          </a:xfrm>
          <a:prstGeom prst="rect">
            <a:avLst/>
          </a:prstGeom>
          <a:noFill/>
          <a:ln w="9525">
            <a:noFill/>
            <a:miter lim="800000"/>
            <a:headEnd/>
            <a:tailEnd/>
          </a:ln>
        </p:spPr>
      </p:pic>
      <p:sp>
        <p:nvSpPr>
          <p:cNvPr id="5" name="Elipsa 4"/>
          <p:cNvSpPr/>
          <p:nvPr/>
        </p:nvSpPr>
        <p:spPr>
          <a:xfrm>
            <a:off x="6925626" y="5233242"/>
            <a:ext cx="1136826" cy="757884"/>
          </a:xfrm>
          <a:prstGeom prst="ellipse">
            <a:avLst/>
          </a:prstGeom>
          <a:noFill/>
          <a:ln w="63500">
            <a:solidFill>
              <a:srgbClr val="C3F6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Elipsa 5"/>
          <p:cNvSpPr/>
          <p:nvPr/>
        </p:nvSpPr>
        <p:spPr>
          <a:xfrm>
            <a:off x="5725642" y="5272382"/>
            <a:ext cx="821041" cy="1515768"/>
          </a:xfrm>
          <a:prstGeom prst="ellipse">
            <a:avLst/>
          </a:prstGeom>
          <a:noFill/>
          <a:ln w="63500">
            <a:solidFill>
              <a:srgbClr val="C3F6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symbol pro obsah 6"/>
          <p:cNvSpPr>
            <a:spLocks noGrp="1"/>
          </p:cNvSpPr>
          <p:nvPr>
            <p:ph sz="half" idx="2"/>
          </p:nvPr>
        </p:nvSpPr>
        <p:spPr>
          <a:xfrm>
            <a:off x="1557279" y="4349044"/>
            <a:ext cx="3852578" cy="2273914"/>
          </a:xfrm>
        </p:spPr>
        <p:txBody>
          <a:bodyPr>
            <a:normAutofit lnSpcReduction="10000"/>
          </a:bodyPr>
          <a:lstStyle/>
          <a:p>
            <a:pPr marL="0" indent="0">
              <a:spcBef>
                <a:spcPts val="0"/>
              </a:spcBef>
              <a:buNone/>
            </a:pPr>
            <a:r>
              <a:rPr lang="en-US" sz="2105" dirty="0"/>
              <a:t>If I keep this oath faithfully, may I </a:t>
            </a:r>
            <a:r>
              <a:rPr lang="en-US" sz="2105" b="1" dirty="0"/>
              <a:t>enjoy my life </a:t>
            </a:r>
            <a:r>
              <a:rPr lang="en-US" sz="2105" dirty="0"/>
              <a:t>and </a:t>
            </a:r>
            <a:r>
              <a:rPr lang="en-US" sz="2105" b="1" dirty="0" err="1"/>
              <a:t>practise</a:t>
            </a:r>
            <a:r>
              <a:rPr lang="en-US" sz="2105" b="1" dirty="0"/>
              <a:t> my art</a:t>
            </a:r>
            <a:r>
              <a:rPr lang="en-US" sz="2105" dirty="0"/>
              <a:t>, </a:t>
            </a:r>
            <a:r>
              <a:rPr lang="en-US" sz="2105" b="1" dirty="0"/>
              <a:t>respected</a:t>
            </a:r>
            <a:r>
              <a:rPr lang="en-US" sz="2105" dirty="0"/>
              <a:t> by all humanity and in all times; but if I swerve from it or violate it, may the reverse be my life.</a:t>
            </a:r>
            <a:endParaRPr lang="cs-CZ" sz="2105"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Page showing the Hippocratic Oath in Greek on the left and in Latin on the right, from: Hippocrates. Ta euriskomena ... Opera omnia ... (Frankfurt: The heirs of Andreas Wechel, 1595).  NLM Call number: WZ 240 H667 1595."/>
          <p:cNvPicPr>
            <a:picLocks noChangeAspect="1" noChangeArrowheads="1"/>
          </p:cNvPicPr>
          <p:nvPr/>
        </p:nvPicPr>
        <p:blipFill>
          <a:blip r:embed="rId2" cstate="print"/>
          <a:srcRect l="20790" t="10584" r="20621" b="9281"/>
          <a:stretch>
            <a:fillRect/>
          </a:stretch>
        </p:blipFill>
        <p:spPr bwMode="auto">
          <a:xfrm>
            <a:off x="1336675" y="741375"/>
            <a:ext cx="3536793" cy="6046775"/>
          </a:xfrm>
          <a:prstGeom prst="rect">
            <a:avLst/>
          </a:prstGeom>
          <a:noFill/>
        </p:spPr>
      </p:pic>
      <p:pic>
        <p:nvPicPr>
          <p:cNvPr id="34818" name="Picture 2" descr="Title page of the complete works of Hippocrates printed by the heirs of Aldo Manuzio in Venice in 1526, showing the title in Greek capital letters and Latin with a large printer's device showing a dolphin wrapped around a large anchor.  NLM Call number: WZ 240 H667 1526."/>
          <p:cNvPicPr>
            <a:picLocks noChangeAspect="1" noChangeArrowheads="1"/>
          </p:cNvPicPr>
          <p:nvPr/>
        </p:nvPicPr>
        <p:blipFill>
          <a:blip r:embed="rId3" cstate="print"/>
          <a:srcRect l="18900" t="10584" r="20621" b="9281"/>
          <a:stretch>
            <a:fillRect/>
          </a:stretch>
        </p:blipFill>
        <p:spPr bwMode="auto">
          <a:xfrm>
            <a:off x="5725006" y="773112"/>
            <a:ext cx="3631721" cy="6015038"/>
          </a:xfrm>
          <a:prstGeom prst="rect">
            <a:avLst/>
          </a:prstGeom>
          <a:noFill/>
        </p:spPr>
      </p:pic>
      <p:pic>
        <p:nvPicPr>
          <p:cNvPr id="34820" name="Picture 4" descr="http://citelighter-cards.s3.amazonaws.com/p16vkeit7712ltdo5ur3vo71ri30_21315.jpg"/>
          <p:cNvPicPr>
            <a:picLocks noChangeAspect="1" noChangeArrowheads="1"/>
          </p:cNvPicPr>
          <p:nvPr/>
        </p:nvPicPr>
        <p:blipFill>
          <a:blip r:embed="rId4" cstate="print"/>
          <a:srcRect/>
          <a:stretch>
            <a:fillRect/>
          </a:stretch>
        </p:blipFill>
        <p:spPr bwMode="auto">
          <a:xfrm>
            <a:off x="3246874" y="2328021"/>
            <a:ext cx="3190230" cy="425795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7279" y="875408"/>
            <a:ext cx="7641999" cy="1002506"/>
          </a:xfrm>
        </p:spPr>
        <p:txBody>
          <a:bodyPr>
            <a:normAutofit fontScale="90000"/>
          </a:bodyPr>
          <a:lstStyle/>
          <a:p>
            <a:r>
              <a:rPr lang="cs-CZ" dirty="0" err="1"/>
              <a:t>Next</a:t>
            </a:r>
            <a:r>
              <a:rPr lang="cs-CZ" dirty="0"/>
              <a:t> s</a:t>
            </a:r>
            <a:r>
              <a:rPr lang="en-US" dirty="0" err="1"/>
              <a:t>tandards</a:t>
            </a:r>
            <a:r>
              <a:rPr lang="en-US" dirty="0"/>
              <a:t> of </a:t>
            </a:r>
            <a:r>
              <a:rPr lang="cs-CZ" dirty="0"/>
              <a:t>p</a:t>
            </a:r>
            <a:r>
              <a:rPr lang="en-US" dirty="0" err="1"/>
              <a:t>rofessional</a:t>
            </a:r>
            <a:r>
              <a:rPr lang="en-US" dirty="0"/>
              <a:t> </a:t>
            </a:r>
            <a:r>
              <a:rPr lang="cs-CZ" dirty="0"/>
              <a:t>b</a:t>
            </a:r>
            <a:r>
              <a:rPr lang="en-US" dirty="0" err="1"/>
              <a:t>ehaviour</a:t>
            </a:r>
            <a:endParaRPr lang="cs-CZ" dirty="0"/>
          </a:p>
        </p:txBody>
      </p:sp>
      <p:sp>
        <p:nvSpPr>
          <p:cNvPr id="3" name="Zástupný symbol pro obsah 2"/>
          <p:cNvSpPr>
            <a:spLocks noGrp="1"/>
          </p:cNvSpPr>
          <p:nvPr>
            <p:ph idx="1"/>
          </p:nvPr>
        </p:nvSpPr>
        <p:spPr>
          <a:xfrm>
            <a:off x="1557279" y="1759607"/>
            <a:ext cx="4989404" cy="4863090"/>
          </a:xfrm>
        </p:spPr>
        <p:txBody>
          <a:bodyPr>
            <a:normAutofit fontScale="70000" lnSpcReduction="20000"/>
          </a:bodyPr>
          <a:lstStyle/>
          <a:p>
            <a:pPr marL="0" indent="0">
              <a:spcBef>
                <a:spcPts val="0"/>
              </a:spcBef>
              <a:buNone/>
            </a:pPr>
            <a:r>
              <a:rPr lang="en-US" dirty="0"/>
              <a:t>The first code of medical ethics to be adopted by a professional </a:t>
            </a:r>
            <a:r>
              <a:rPr lang="en-US" dirty="0" err="1"/>
              <a:t>organisation</a:t>
            </a:r>
            <a:r>
              <a:rPr lang="en-US" dirty="0"/>
              <a:t> was written by English physician </a:t>
            </a:r>
            <a:r>
              <a:rPr lang="en-US" b="1" dirty="0"/>
              <a:t>Thomas Percival </a:t>
            </a:r>
            <a:r>
              <a:rPr lang="en-US" dirty="0"/>
              <a:t>(1740-1804) in </a:t>
            </a:r>
            <a:r>
              <a:rPr lang="en-US" b="1" dirty="0"/>
              <a:t>1794</a:t>
            </a:r>
            <a:r>
              <a:rPr lang="cs-CZ" dirty="0"/>
              <a:t>.</a:t>
            </a:r>
          </a:p>
          <a:p>
            <a:pPr marL="0" indent="0">
              <a:spcBef>
                <a:spcPts val="0"/>
              </a:spcBef>
              <a:buNone/>
            </a:pPr>
            <a:r>
              <a:rPr lang="en-US" dirty="0"/>
              <a:t>→</a:t>
            </a:r>
            <a:r>
              <a:rPr lang="cs-CZ" dirty="0"/>
              <a:t> </a:t>
            </a:r>
            <a:r>
              <a:rPr lang="en-US" dirty="0"/>
              <a:t>was adapted and adopted by the American Medical Association (</a:t>
            </a:r>
            <a:r>
              <a:rPr lang="en-US" b="1" dirty="0"/>
              <a:t>AMA</a:t>
            </a:r>
            <a:r>
              <a:rPr lang="en-US" dirty="0"/>
              <a:t>) in </a:t>
            </a:r>
            <a:r>
              <a:rPr lang="en-US" b="1" dirty="0"/>
              <a:t>1846</a:t>
            </a:r>
            <a:r>
              <a:rPr lang="en-US" dirty="0"/>
              <a:t>. This code of ethics, which provided a </a:t>
            </a:r>
            <a:r>
              <a:rPr lang="en-US" b="1" dirty="0"/>
              <a:t>gold standard for professional physicians</a:t>
            </a:r>
            <a:r>
              <a:rPr lang="en-US" dirty="0"/>
              <a:t>, dictated the moral </a:t>
            </a:r>
            <a:r>
              <a:rPr lang="en-US" b="1" dirty="0"/>
              <a:t>authority</a:t>
            </a:r>
            <a:r>
              <a:rPr lang="en-US" dirty="0"/>
              <a:t> and </a:t>
            </a:r>
            <a:r>
              <a:rPr lang="en-US" b="1" dirty="0"/>
              <a:t>independence</a:t>
            </a:r>
            <a:r>
              <a:rPr lang="en-US" dirty="0"/>
              <a:t> of physicians in service to others and their </a:t>
            </a:r>
            <a:r>
              <a:rPr lang="en-US" b="1" dirty="0"/>
              <a:t>responsibility</a:t>
            </a:r>
            <a:r>
              <a:rPr lang="en-US" dirty="0"/>
              <a:t> towards the sick, as well as the physician's individual </a:t>
            </a:r>
            <a:r>
              <a:rPr lang="en-US" b="1" dirty="0" err="1"/>
              <a:t>honour</a:t>
            </a:r>
            <a:r>
              <a:rPr lang="en-US" dirty="0"/>
              <a:t>.</a:t>
            </a:r>
          </a:p>
          <a:p>
            <a:pPr marL="0" indent="0">
              <a:spcBef>
                <a:spcPts val="0"/>
              </a:spcBef>
              <a:buNone/>
            </a:pPr>
            <a:endParaRPr lang="cs-CZ" dirty="0"/>
          </a:p>
        </p:txBody>
      </p:sp>
      <p:pic>
        <p:nvPicPr>
          <p:cNvPr id="4" name="Picture 2"/>
          <p:cNvPicPr>
            <a:picLocks noChangeAspect="1" noChangeArrowheads="1"/>
          </p:cNvPicPr>
          <p:nvPr/>
        </p:nvPicPr>
        <p:blipFill>
          <a:blip r:embed="rId2" cstate="print"/>
          <a:srcRect l="43018" t="14915" r="26889" b="45455"/>
          <a:stretch>
            <a:fillRect/>
          </a:stretch>
        </p:blipFill>
        <p:spPr bwMode="auto">
          <a:xfrm>
            <a:off x="6546683" y="3212218"/>
            <a:ext cx="2810042" cy="2536934"/>
          </a:xfrm>
          <a:prstGeom prst="rect">
            <a:avLst/>
          </a:prstGeom>
          <a:noFill/>
          <a:ln w="9525">
            <a:noFill/>
            <a:miter lim="800000"/>
            <a:headEnd/>
            <a:tailEnd/>
          </a:ln>
        </p:spPr>
      </p:pic>
      <p:sp>
        <p:nvSpPr>
          <p:cNvPr id="5" name="Elipsa 4"/>
          <p:cNvSpPr/>
          <p:nvPr/>
        </p:nvSpPr>
        <p:spPr>
          <a:xfrm>
            <a:off x="6483526" y="4412201"/>
            <a:ext cx="1199983" cy="164208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7279" y="1013993"/>
            <a:ext cx="7578842" cy="1002506"/>
          </a:xfrm>
        </p:spPr>
        <p:txBody>
          <a:bodyPr>
            <a:normAutofit fontScale="90000"/>
          </a:bodyPr>
          <a:lstStyle/>
          <a:p>
            <a:r>
              <a:rPr lang="cs-CZ" dirty="0" err="1"/>
              <a:t>Next</a:t>
            </a:r>
            <a:r>
              <a:rPr lang="cs-CZ" dirty="0"/>
              <a:t> s</a:t>
            </a:r>
            <a:r>
              <a:rPr lang="en-US" dirty="0" err="1"/>
              <a:t>tandards</a:t>
            </a:r>
            <a:r>
              <a:rPr lang="en-US" dirty="0"/>
              <a:t> of </a:t>
            </a:r>
            <a:r>
              <a:rPr lang="cs-CZ" dirty="0"/>
              <a:t>p</a:t>
            </a:r>
            <a:r>
              <a:rPr lang="en-US" dirty="0" err="1"/>
              <a:t>rofessional</a:t>
            </a:r>
            <a:r>
              <a:rPr lang="en-US" dirty="0"/>
              <a:t> </a:t>
            </a:r>
            <a:r>
              <a:rPr lang="cs-CZ" dirty="0"/>
              <a:t>b</a:t>
            </a:r>
            <a:r>
              <a:rPr lang="en-US" dirty="0" err="1"/>
              <a:t>ehaviour</a:t>
            </a:r>
            <a:endParaRPr lang="cs-CZ" dirty="0"/>
          </a:p>
        </p:txBody>
      </p:sp>
      <p:sp>
        <p:nvSpPr>
          <p:cNvPr id="3" name="Zástupný symbol pro obsah 2"/>
          <p:cNvSpPr>
            <a:spLocks noGrp="1"/>
          </p:cNvSpPr>
          <p:nvPr>
            <p:ph idx="1"/>
          </p:nvPr>
        </p:nvSpPr>
        <p:spPr>
          <a:xfrm>
            <a:off x="1620436" y="2075392"/>
            <a:ext cx="5557817" cy="4420991"/>
          </a:xfrm>
        </p:spPr>
        <p:txBody>
          <a:bodyPr>
            <a:normAutofit fontScale="70000" lnSpcReduction="20000"/>
          </a:bodyPr>
          <a:lstStyle/>
          <a:p>
            <a:pPr marL="0" indent="0">
              <a:spcBef>
                <a:spcPts val="0"/>
              </a:spcBef>
              <a:buNone/>
            </a:pPr>
            <a:r>
              <a:rPr lang="en-US" dirty="0"/>
              <a:t>After World War II, </a:t>
            </a:r>
            <a:r>
              <a:rPr lang="en-US" b="1" dirty="0"/>
              <a:t>23 doctors from Nazi Germany </a:t>
            </a:r>
            <a:r>
              <a:rPr lang="en-US" dirty="0"/>
              <a:t>concentration camps were found guilty of breaching the code of medical ethics by performing horrifying medical experiments on prisoners. This incident led to the composition of the </a:t>
            </a:r>
            <a:r>
              <a:rPr lang="en-US" b="1" dirty="0"/>
              <a:t>Nuremberg Code (1947</a:t>
            </a:r>
            <a:r>
              <a:rPr lang="en-US" dirty="0"/>
              <a:t>), which represented the </a:t>
            </a:r>
            <a:r>
              <a:rPr lang="en-US" b="1" dirty="0"/>
              <a:t>starting point in discussions regarding ethical treatment of human subjects</a:t>
            </a:r>
            <a:r>
              <a:rPr lang="en-US" dirty="0"/>
              <a:t>, and outlined the ethics of medical research with regard to the rights of these subjects. This in turn led to the adoption of the </a:t>
            </a:r>
            <a:r>
              <a:rPr lang="en-US" b="1" dirty="0"/>
              <a:t>Declaration of Geneva oath</a:t>
            </a:r>
            <a:r>
              <a:rPr lang="en-US" dirty="0"/>
              <a:t> by the World Medical Association in 1948.</a:t>
            </a:r>
          </a:p>
        </p:txBody>
      </p:sp>
      <p:pic>
        <p:nvPicPr>
          <p:cNvPr id="4" name="Picture 2"/>
          <p:cNvPicPr>
            <a:picLocks noChangeAspect="1" noChangeArrowheads="1"/>
          </p:cNvPicPr>
          <p:nvPr/>
        </p:nvPicPr>
        <p:blipFill>
          <a:blip r:embed="rId2" cstate="print"/>
          <a:srcRect l="42992" t="31076" r="42057" b="19361"/>
          <a:stretch>
            <a:fillRect/>
          </a:stretch>
        </p:blipFill>
        <p:spPr bwMode="auto">
          <a:xfrm>
            <a:off x="7361483" y="2249819"/>
            <a:ext cx="1774639" cy="4033075"/>
          </a:xfrm>
          <a:prstGeom prst="rect">
            <a:avLst/>
          </a:prstGeom>
          <a:noFill/>
          <a:ln w="9525">
            <a:noFill/>
            <a:miter lim="800000"/>
            <a:headEnd/>
            <a:tailEnd/>
          </a:ln>
        </p:spPr>
      </p:pic>
      <p:sp>
        <p:nvSpPr>
          <p:cNvPr id="5" name="Elipsa 4"/>
          <p:cNvSpPr/>
          <p:nvPr/>
        </p:nvSpPr>
        <p:spPr>
          <a:xfrm>
            <a:off x="7367725" y="3591160"/>
            <a:ext cx="1705239" cy="119998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7279" y="1013993"/>
            <a:ext cx="7578842" cy="1002506"/>
          </a:xfrm>
        </p:spPr>
        <p:txBody>
          <a:bodyPr>
            <a:normAutofit fontScale="90000"/>
          </a:bodyPr>
          <a:lstStyle/>
          <a:p>
            <a:r>
              <a:rPr lang="cs-CZ" i="1" dirty="0"/>
              <a:t>S</a:t>
            </a:r>
            <a:r>
              <a:rPr lang="en-US" i="1" dirty="0" err="1"/>
              <a:t>eparation</a:t>
            </a:r>
            <a:r>
              <a:rPr lang="en-US" i="1" dirty="0"/>
              <a:t> between killing and curing</a:t>
            </a:r>
            <a:endParaRPr lang="cs-CZ" dirty="0"/>
          </a:p>
        </p:txBody>
      </p:sp>
      <p:sp>
        <p:nvSpPr>
          <p:cNvPr id="3" name="Zástupný symbol pro obsah 2"/>
          <p:cNvSpPr>
            <a:spLocks noGrp="1"/>
          </p:cNvSpPr>
          <p:nvPr>
            <p:ph idx="1"/>
          </p:nvPr>
        </p:nvSpPr>
        <p:spPr>
          <a:xfrm>
            <a:off x="1620436" y="1822764"/>
            <a:ext cx="7452528" cy="4736776"/>
          </a:xfrm>
        </p:spPr>
        <p:txBody>
          <a:bodyPr>
            <a:normAutofit fontScale="62500" lnSpcReduction="20000"/>
          </a:bodyPr>
          <a:lstStyle/>
          <a:p>
            <a:pPr marL="0" indent="0">
              <a:spcBef>
                <a:spcPts val="0"/>
              </a:spcBef>
              <a:buNone/>
            </a:pPr>
            <a:r>
              <a:rPr lang="en-US" dirty="0"/>
              <a:t>G E R Lloyd said of Hippocratic medicine:</a:t>
            </a:r>
            <a:endParaRPr lang="cs-CZ" dirty="0"/>
          </a:p>
          <a:p>
            <a:pPr marL="0" indent="0">
              <a:spcBef>
                <a:spcPts val="0"/>
              </a:spcBef>
              <a:buNone/>
            </a:pPr>
            <a:r>
              <a:rPr lang="en-US" dirty="0"/>
              <a:t>'In the Western world, the name Hippocrates has always stood for an </a:t>
            </a:r>
            <a:r>
              <a:rPr lang="en-US" b="1" dirty="0"/>
              <a:t>ideal</a:t>
            </a:r>
            <a:r>
              <a:rPr lang="en-US" dirty="0"/>
              <a:t>.' And this is what the oath is all about - </a:t>
            </a:r>
            <a:r>
              <a:rPr lang="en-US" b="1" dirty="0"/>
              <a:t>an ideal gold ethics standard representing a clear dividing line separating healers and killers</a:t>
            </a:r>
            <a:r>
              <a:rPr lang="en-US" dirty="0"/>
              <a:t>, a commitment that </a:t>
            </a:r>
            <a:r>
              <a:rPr lang="en-US" b="1" u="sng" dirty="0"/>
              <a:t>physicians make to protect life</a:t>
            </a:r>
            <a:r>
              <a:rPr lang="en-US" dirty="0"/>
              <a:t>, and never to take life away deliberately. In a world where society is always attempting to put the blame on physicians when things go wrong, this oath, when upheld, would protect not only physicians and their patients, but also their families and the society as a whole.</a:t>
            </a:r>
            <a:endParaRPr lang="cs-CZ" dirty="0"/>
          </a:p>
          <a:p>
            <a:pPr marL="0" indent="0">
              <a:spcBef>
                <a:spcPts val="0"/>
              </a:spcBef>
              <a:buNone/>
            </a:pPr>
            <a:endParaRPr lang="cs-CZ" i="1" dirty="0"/>
          </a:p>
          <a:p>
            <a:pPr marL="0" indent="0">
              <a:spcBef>
                <a:spcPts val="0"/>
              </a:spcBef>
              <a:buNone/>
            </a:pPr>
            <a:r>
              <a:rPr lang="en-US" i="1" dirty="0"/>
              <a:t>With the Greeks the distinction was made clear. One profession, the followers of Asclepius, were to be dedicated </a:t>
            </a:r>
            <a:r>
              <a:rPr lang="en-US" b="1" i="1" u="sng" dirty="0"/>
              <a:t>completely to life </a:t>
            </a:r>
            <a:r>
              <a:rPr lang="en-US" i="1" dirty="0"/>
              <a:t>under all circumstances, regardless of rank, age or intellect - the life of a slave, the life of the Emperor, the life of a foreign man, the life of a defective child...</a:t>
            </a:r>
            <a:r>
              <a:rPr lang="cs-CZ" i="1" dirty="0"/>
              <a:t> </a:t>
            </a:r>
          </a:p>
          <a:p>
            <a:pPr marL="0" indent="0" algn="r">
              <a:spcBef>
                <a:spcPts val="0"/>
              </a:spcBef>
              <a:buNone/>
            </a:pPr>
            <a:r>
              <a:rPr lang="cs-CZ" dirty="0"/>
              <a:t>(Margaret </a:t>
            </a:r>
            <a:r>
              <a:rPr lang="cs-CZ" dirty="0" err="1"/>
              <a:t>Mead</a:t>
            </a:r>
            <a:r>
              <a:rPr lang="cs-CZ" dirty="0"/>
              <a:t>)</a:t>
            </a:r>
            <a:endParaRPr lang="cs-CZ" i="1" dirty="0"/>
          </a:p>
          <a:p>
            <a:pPr marL="0" indent="0">
              <a:spcBef>
                <a:spcPts val="0"/>
              </a:spcBef>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Code</a:t>
            </a:r>
            <a:r>
              <a:rPr lang="cs-CZ" dirty="0"/>
              <a:t> </a:t>
            </a:r>
            <a:r>
              <a:rPr lang="cs-CZ" dirty="0" err="1"/>
              <a:t>of</a:t>
            </a:r>
            <a:r>
              <a:rPr lang="cs-CZ" dirty="0"/>
              <a:t> </a:t>
            </a:r>
            <a:r>
              <a:rPr lang="cs-CZ" dirty="0" err="1"/>
              <a:t>Medical</a:t>
            </a:r>
            <a:r>
              <a:rPr lang="cs-CZ" dirty="0"/>
              <a:t> </a:t>
            </a:r>
            <a:r>
              <a:rPr lang="cs-CZ" dirty="0" err="1"/>
              <a:t>Ethics</a:t>
            </a:r>
            <a:r>
              <a:rPr lang="cs-CZ" dirty="0"/>
              <a:t>, AMA</a:t>
            </a:r>
          </a:p>
        </p:txBody>
      </p:sp>
      <p:sp>
        <p:nvSpPr>
          <p:cNvPr id="3" name="Zástupný symbol pro obsah 2"/>
          <p:cNvSpPr>
            <a:spLocks noGrp="1"/>
          </p:cNvSpPr>
          <p:nvPr>
            <p:ph idx="1"/>
          </p:nvPr>
        </p:nvSpPr>
        <p:spPr>
          <a:xfrm>
            <a:off x="1737678" y="2176622"/>
            <a:ext cx="5630047" cy="3969647"/>
          </a:xfrm>
        </p:spPr>
        <p:txBody>
          <a:bodyPr/>
          <a:lstStyle/>
          <a:p>
            <a:r>
              <a:rPr lang="cs-CZ" dirty="0" err="1"/>
              <a:t>Principles</a:t>
            </a:r>
            <a:r>
              <a:rPr lang="cs-CZ" dirty="0"/>
              <a:t> </a:t>
            </a:r>
            <a:r>
              <a:rPr lang="cs-CZ" dirty="0" err="1"/>
              <a:t>of</a:t>
            </a:r>
            <a:r>
              <a:rPr lang="cs-CZ" dirty="0"/>
              <a:t> </a:t>
            </a:r>
            <a:r>
              <a:rPr lang="cs-CZ" dirty="0" err="1"/>
              <a:t>Medical</a:t>
            </a:r>
            <a:r>
              <a:rPr lang="cs-CZ" dirty="0"/>
              <a:t> </a:t>
            </a:r>
            <a:r>
              <a:rPr lang="cs-CZ" dirty="0" err="1"/>
              <a:t>Ethics</a:t>
            </a:r>
            <a:r>
              <a:rPr lang="cs-CZ" dirty="0"/>
              <a:t> </a:t>
            </a:r>
            <a:r>
              <a:rPr lang="cs-CZ" dirty="0" err="1"/>
              <a:t>of</a:t>
            </a:r>
            <a:r>
              <a:rPr lang="cs-CZ" dirty="0"/>
              <a:t> </a:t>
            </a:r>
            <a:r>
              <a:rPr lang="cs-CZ" dirty="0" err="1"/>
              <a:t>The</a:t>
            </a:r>
            <a:r>
              <a:rPr lang="cs-CZ" dirty="0"/>
              <a:t> </a:t>
            </a:r>
            <a:r>
              <a:rPr lang="cs-CZ" dirty="0" err="1"/>
              <a:t>American</a:t>
            </a:r>
            <a:r>
              <a:rPr lang="cs-CZ" dirty="0"/>
              <a:t> </a:t>
            </a:r>
            <a:r>
              <a:rPr lang="cs-CZ" dirty="0" err="1"/>
              <a:t>Medical</a:t>
            </a:r>
            <a:r>
              <a:rPr lang="cs-CZ" dirty="0"/>
              <a:t> </a:t>
            </a:r>
            <a:r>
              <a:rPr lang="cs-CZ" dirty="0" err="1"/>
              <a:t>Association</a:t>
            </a:r>
            <a:r>
              <a:rPr lang="cs-CZ" dirty="0"/>
              <a:t> (1957→1980 → 2001)</a:t>
            </a:r>
          </a:p>
        </p:txBody>
      </p:sp>
      <p:pic>
        <p:nvPicPr>
          <p:cNvPr id="4" name="Picture 2"/>
          <p:cNvPicPr>
            <a:picLocks noChangeAspect="1" noChangeArrowheads="1"/>
          </p:cNvPicPr>
          <p:nvPr/>
        </p:nvPicPr>
        <p:blipFill>
          <a:blip r:embed="rId3" cstate="print"/>
          <a:srcRect l="42992" t="31076" r="42057" b="19361"/>
          <a:stretch>
            <a:fillRect/>
          </a:stretch>
        </p:blipFill>
        <p:spPr bwMode="auto">
          <a:xfrm>
            <a:off x="7361483" y="2249819"/>
            <a:ext cx="1774639" cy="4033075"/>
          </a:xfrm>
          <a:prstGeom prst="rect">
            <a:avLst/>
          </a:prstGeom>
          <a:noFill/>
          <a:ln w="9525">
            <a:noFill/>
            <a:miter lim="800000"/>
            <a:headEnd/>
            <a:tailEnd/>
          </a:ln>
        </p:spPr>
      </p:pic>
      <p:sp>
        <p:nvSpPr>
          <p:cNvPr id="5" name="Elipsa 4"/>
          <p:cNvSpPr/>
          <p:nvPr/>
        </p:nvSpPr>
        <p:spPr>
          <a:xfrm>
            <a:off x="7115096" y="4159573"/>
            <a:ext cx="2241629" cy="233681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494122" y="875408"/>
            <a:ext cx="7641999" cy="5747289"/>
          </a:xfrm>
        </p:spPr>
        <p:txBody>
          <a:bodyPr>
            <a:normAutofit fontScale="40000" lnSpcReduction="20000"/>
          </a:bodyPr>
          <a:lstStyle/>
          <a:p>
            <a:pPr algn="ctr">
              <a:buNone/>
            </a:pPr>
            <a:r>
              <a:rPr lang="cs-CZ" sz="3333" b="1" dirty="0"/>
              <a:t>AMA 2001</a:t>
            </a:r>
            <a:endParaRPr lang="en-US" sz="3333" b="1" dirty="0"/>
          </a:p>
          <a:p>
            <a:pPr>
              <a:buNone/>
            </a:pPr>
            <a:r>
              <a:rPr lang="en-US" sz="3158" b="1" dirty="0">
                <a:solidFill>
                  <a:schemeClr val="tx2">
                    <a:lumMod val="60000"/>
                    <a:lumOff val="40000"/>
                  </a:schemeClr>
                </a:solidFill>
              </a:rPr>
              <a:t>Preamble</a:t>
            </a:r>
          </a:p>
          <a:p>
            <a:pPr marL="0" indent="0">
              <a:spcBef>
                <a:spcPts val="0"/>
              </a:spcBef>
              <a:buNone/>
            </a:pPr>
            <a:r>
              <a:rPr lang="en-US" sz="3158" dirty="0"/>
              <a:t>The medical profession has long subscribed to a body of ethical statements developed primarily </a:t>
            </a:r>
            <a:r>
              <a:rPr lang="en-US" sz="3158" b="1" dirty="0"/>
              <a:t>for the benefit of the patient</a:t>
            </a:r>
            <a:r>
              <a:rPr lang="en-US" sz="3158" dirty="0"/>
              <a:t>. As a member of this profession, a physician must recognize </a:t>
            </a:r>
            <a:r>
              <a:rPr lang="en-US" sz="3158" b="1" dirty="0"/>
              <a:t>responsibility</a:t>
            </a:r>
            <a:r>
              <a:rPr lang="en-US" sz="3158" dirty="0"/>
              <a:t> to patients first and foremost, as well as to society, to other health professionals, and to self. The following Principles adopted by the American Medical Association are not laws, but standards of conduct which define the essentials of honorable behavior for the physician.</a:t>
            </a:r>
          </a:p>
          <a:p>
            <a:pPr>
              <a:buNone/>
            </a:pPr>
            <a:r>
              <a:rPr lang="en-US" sz="3158" b="1" dirty="0">
                <a:solidFill>
                  <a:schemeClr val="tx2">
                    <a:lumMod val="60000"/>
                    <a:lumOff val="40000"/>
                  </a:schemeClr>
                </a:solidFill>
              </a:rPr>
              <a:t>Principles of medical ethics</a:t>
            </a:r>
          </a:p>
          <a:p>
            <a:pPr marL="0" indent="0">
              <a:spcBef>
                <a:spcPts val="0"/>
              </a:spcBef>
              <a:buNone/>
            </a:pPr>
            <a:r>
              <a:rPr lang="en-US" sz="3158" dirty="0"/>
              <a:t>I. A physician shall be dedicated to providing competent medical care, with </a:t>
            </a:r>
            <a:r>
              <a:rPr lang="en-US" sz="3158" b="1" dirty="0"/>
              <a:t>compassion</a:t>
            </a:r>
            <a:r>
              <a:rPr lang="en-US" sz="3158" dirty="0"/>
              <a:t> and </a:t>
            </a:r>
            <a:r>
              <a:rPr lang="en-US" sz="3158" b="1" dirty="0"/>
              <a:t>respect for human dignity and rights</a:t>
            </a:r>
            <a:r>
              <a:rPr lang="en-US" sz="3158" dirty="0"/>
              <a:t>.</a:t>
            </a:r>
          </a:p>
          <a:p>
            <a:pPr marL="0" indent="0">
              <a:spcBef>
                <a:spcPts val="0"/>
              </a:spcBef>
              <a:buNone/>
            </a:pPr>
            <a:r>
              <a:rPr lang="en-US" sz="3158" dirty="0"/>
              <a:t>II. A physician shall uphold the standards of professionalism, be </a:t>
            </a:r>
            <a:r>
              <a:rPr lang="en-US" sz="3158" b="1" dirty="0"/>
              <a:t>honest</a:t>
            </a:r>
            <a:r>
              <a:rPr lang="en-US" sz="3158" dirty="0"/>
              <a:t> in all professional interactions, and strive to report physicians deficient in character or competence, or engaging in fraud or deception, to appropriate entities.</a:t>
            </a:r>
          </a:p>
          <a:p>
            <a:pPr marL="0" indent="0">
              <a:spcBef>
                <a:spcPts val="0"/>
              </a:spcBef>
              <a:buNone/>
            </a:pPr>
            <a:r>
              <a:rPr lang="en-US" sz="3158" dirty="0"/>
              <a:t>III. A physician shall respect the law and also recognize a responsibility to seek changes in those requirements which are contrary to the best interests of the patient.</a:t>
            </a:r>
          </a:p>
          <a:p>
            <a:pPr marL="0" indent="0">
              <a:spcBef>
                <a:spcPts val="0"/>
              </a:spcBef>
              <a:buNone/>
            </a:pPr>
            <a:r>
              <a:rPr lang="en-US" sz="3158" dirty="0"/>
              <a:t>IV. A physician shall </a:t>
            </a:r>
            <a:r>
              <a:rPr lang="en-US" sz="3158" b="1" dirty="0"/>
              <a:t>respect</a:t>
            </a:r>
            <a:r>
              <a:rPr lang="en-US" sz="3158" dirty="0"/>
              <a:t> the </a:t>
            </a:r>
            <a:r>
              <a:rPr lang="en-US" sz="3158" b="1" dirty="0"/>
              <a:t>rights of patients, colleagues, and other health professionals</a:t>
            </a:r>
            <a:r>
              <a:rPr lang="en-US" sz="3158" dirty="0"/>
              <a:t>, and shall </a:t>
            </a:r>
            <a:r>
              <a:rPr lang="en-US" sz="3158" b="1" dirty="0"/>
              <a:t>safeguard patient confidences</a:t>
            </a:r>
            <a:r>
              <a:rPr lang="en-US" sz="3158" dirty="0"/>
              <a:t> and </a:t>
            </a:r>
            <a:r>
              <a:rPr lang="en-US" sz="3158" b="1" dirty="0"/>
              <a:t>privacy</a:t>
            </a:r>
            <a:r>
              <a:rPr lang="en-US" sz="3158" dirty="0"/>
              <a:t> within the constraints of the law.</a:t>
            </a:r>
          </a:p>
          <a:p>
            <a:pPr marL="0" indent="0">
              <a:spcBef>
                <a:spcPts val="0"/>
              </a:spcBef>
              <a:buNone/>
            </a:pPr>
            <a:r>
              <a:rPr lang="en-US" sz="3158" dirty="0"/>
              <a:t>V. A physician shall </a:t>
            </a:r>
            <a:r>
              <a:rPr lang="en-US" sz="3158" b="1" dirty="0"/>
              <a:t>continue to study</a:t>
            </a:r>
            <a:r>
              <a:rPr lang="en-US" sz="3158" dirty="0"/>
              <a:t>, apply, and advance scientific knowledge, maintain a commitment to medical education, make relevant information available to patients, colleagues, and the public, obtain consultation, and use the talents of other health professionals when indicated.</a:t>
            </a:r>
          </a:p>
          <a:p>
            <a:pPr marL="0" indent="0">
              <a:spcBef>
                <a:spcPts val="0"/>
              </a:spcBef>
              <a:buNone/>
            </a:pPr>
            <a:r>
              <a:rPr lang="en-US" sz="3158" dirty="0"/>
              <a:t>VI. A physician shall, in the provision of appropriate patient care, except in emergencies, be free to choose whom to serve, with whom to associate, and the environment in which to provide medical care.</a:t>
            </a:r>
          </a:p>
          <a:p>
            <a:pPr marL="0" indent="0">
              <a:spcBef>
                <a:spcPts val="0"/>
              </a:spcBef>
              <a:buNone/>
            </a:pPr>
            <a:r>
              <a:rPr lang="en-US" sz="3158" dirty="0"/>
              <a:t>VII. A physician shall recognize a responsibility to participate in activities contributing to the improvement of the community and the betterment of public health.</a:t>
            </a:r>
          </a:p>
          <a:p>
            <a:pPr marL="0" indent="0">
              <a:spcBef>
                <a:spcPts val="0"/>
              </a:spcBef>
              <a:buNone/>
            </a:pPr>
            <a:r>
              <a:rPr lang="en-US" sz="3158" dirty="0"/>
              <a:t>VIII. A physician shall, while caring for a patient, regard responsibility to the patient as paramount.</a:t>
            </a:r>
          </a:p>
          <a:p>
            <a:pPr marL="0" indent="0">
              <a:spcBef>
                <a:spcPts val="0"/>
              </a:spcBef>
              <a:buNone/>
            </a:pPr>
            <a:r>
              <a:rPr lang="en-US" sz="3158" dirty="0"/>
              <a:t>IX. A physician shall </a:t>
            </a:r>
            <a:r>
              <a:rPr lang="en-US" sz="3158" b="1" dirty="0"/>
              <a:t>support access to medical care for all people</a:t>
            </a:r>
            <a:r>
              <a:rPr lang="en-US" sz="3158"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336675" y="1013993"/>
            <a:ext cx="8020050" cy="1002506"/>
          </a:xfrm>
        </p:spPr>
        <p:txBody>
          <a:bodyPr>
            <a:noAutofit/>
          </a:bodyPr>
          <a:lstStyle/>
          <a:p>
            <a:r>
              <a:rPr lang="en-US" sz="3245" dirty="0">
                <a:solidFill>
                  <a:srgbClr val="7030A0"/>
                </a:solidFill>
              </a:rPr>
              <a:t>Convention on Human Rights and</a:t>
            </a:r>
            <a:r>
              <a:rPr lang="cs-CZ" sz="3245" dirty="0">
                <a:solidFill>
                  <a:srgbClr val="7030A0"/>
                </a:solidFill>
              </a:rPr>
              <a:t> </a:t>
            </a:r>
            <a:r>
              <a:rPr lang="en-US" sz="3245" dirty="0">
                <a:solidFill>
                  <a:srgbClr val="7030A0"/>
                </a:solidFill>
              </a:rPr>
              <a:t>Biomedicine</a:t>
            </a:r>
            <a:endParaRPr lang="cs-CZ" sz="3245" dirty="0">
              <a:solidFill>
                <a:srgbClr val="7030A0"/>
              </a:solidFill>
            </a:endParaRPr>
          </a:p>
        </p:txBody>
      </p:sp>
      <p:sp>
        <p:nvSpPr>
          <p:cNvPr id="4" name="Zástupný symbol pro obsah 3"/>
          <p:cNvSpPr>
            <a:spLocks noGrp="1"/>
          </p:cNvSpPr>
          <p:nvPr>
            <p:ph idx="1"/>
          </p:nvPr>
        </p:nvSpPr>
        <p:spPr>
          <a:xfrm>
            <a:off x="655060" y="2175823"/>
            <a:ext cx="9623425" cy="5567281"/>
          </a:xfrm>
        </p:spPr>
        <p:txBody>
          <a:bodyPr>
            <a:normAutofit/>
          </a:bodyPr>
          <a:lstStyle/>
          <a:p>
            <a:pPr>
              <a:buNone/>
            </a:pPr>
            <a:r>
              <a:rPr lang="en-US" b="1" dirty="0">
                <a:solidFill>
                  <a:srgbClr val="7030A0"/>
                </a:solidFill>
              </a:rPr>
              <a:t>Convention for the Protection of Human Rights and Dignity of the Human Being with regard to the Application of Biology and Medicine: Convention on Human Rights and Biomedicine</a:t>
            </a:r>
          </a:p>
          <a:p>
            <a:pPr algn="r">
              <a:buNone/>
            </a:pPr>
            <a:r>
              <a:rPr lang="en-US" dirty="0"/>
              <a:t>Oviedo, 4.IV.1997</a:t>
            </a: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91" name="Picture 55"/>
          <p:cNvPicPr>
            <a:picLocks noChangeAspect="1" noChangeArrowheads="1"/>
          </p:cNvPicPr>
          <p:nvPr/>
        </p:nvPicPr>
        <p:blipFill>
          <a:blip r:embed="rId3" cstate="print"/>
          <a:srcRect/>
          <a:stretch>
            <a:fillRect/>
          </a:stretch>
        </p:blipFill>
        <p:spPr bwMode="auto">
          <a:xfrm>
            <a:off x="5406571" y="953126"/>
            <a:ext cx="4076859" cy="6015038"/>
          </a:xfrm>
          <a:prstGeom prst="rect">
            <a:avLst/>
          </a:prstGeom>
          <a:noFill/>
          <a:ln w="9525">
            <a:noFill/>
            <a:miter lim="800000"/>
            <a:headEnd/>
            <a:tailEnd/>
          </a:ln>
          <a:effectLst/>
        </p:spPr>
      </p:pic>
      <p:pic>
        <p:nvPicPr>
          <p:cNvPr id="65592" name="Picture 56"/>
          <p:cNvPicPr>
            <a:picLocks noChangeAspect="1" noChangeArrowheads="1"/>
          </p:cNvPicPr>
          <p:nvPr/>
        </p:nvPicPr>
        <p:blipFill>
          <a:blip r:embed="rId4" cstate="print"/>
          <a:srcRect/>
          <a:stretch>
            <a:fillRect/>
          </a:stretch>
        </p:blipFill>
        <p:spPr bwMode="auto">
          <a:xfrm>
            <a:off x="1087440" y="953126"/>
            <a:ext cx="4319131" cy="4754943"/>
          </a:xfrm>
          <a:prstGeom prst="rect">
            <a:avLst/>
          </a:prstGeom>
          <a:noFill/>
          <a:ln w="9525">
            <a:noFill/>
            <a:miter lim="800000"/>
            <a:headEnd/>
            <a:tailEnd/>
          </a:ln>
          <a:effectLst/>
        </p:spPr>
      </p:pic>
      <p:sp>
        <p:nvSpPr>
          <p:cNvPr id="65593" name="Rectangle 57"/>
          <p:cNvSpPr>
            <a:spLocks noChangeArrowheads="1"/>
          </p:cNvSpPr>
          <p:nvPr/>
        </p:nvSpPr>
        <p:spPr bwMode="auto">
          <a:xfrm>
            <a:off x="1336675" y="5708069"/>
            <a:ext cx="3820663" cy="740203"/>
          </a:xfrm>
          <a:prstGeom prst="rect">
            <a:avLst/>
          </a:prstGeom>
          <a:noFill/>
          <a:ln w="9525">
            <a:noFill/>
            <a:miter lim="800000"/>
            <a:headEnd/>
            <a:tailEnd/>
          </a:ln>
          <a:effectLst/>
        </p:spPr>
        <p:txBody>
          <a:bodyPr wrap="square" anchor="ctr">
            <a:spAutoFit/>
          </a:bodyPr>
          <a:lstStyle/>
          <a:p>
            <a:r>
              <a:rPr lang="cs-CZ" sz="2105" b="1" dirty="0" err="1"/>
              <a:t>Code</a:t>
            </a:r>
            <a:r>
              <a:rPr lang="cs-CZ" sz="2105" b="1" dirty="0"/>
              <a:t> </a:t>
            </a:r>
            <a:r>
              <a:rPr lang="cs-CZ" sz="2105" b="1" dirty="0" err="1"/>
              <a:t>of</a:t>
            </a:r>
            <a:r>
              <a:rPr lang="cs-CZ" sz="2105" b="1" dirty="0"/>
              <a:t> </a:t>
            </a:r>
            <a:r>
              <a:rPr lang="cs-CZ" sz="2105" b="1" dirty="0" err="1"/>
              <a:t>Hammurabi</a:t>
            </a:r>
            <a:r>
              <a:rPr lang="cs-CZ" sz="2105" b="1" dirty="0"/>
              <a:t> (1780 BC)</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36675" y="1013993"/>
            <a:ext cx="8020050" cy="1002506"/>
          </a:xfrm>
        </p:spPr>
        <p:txBody>
          <a:bodyPr>
            <a:normAutofit fontScale="90000"/>
          </a:bodyPr>
          <a:lstStyle/>
          <a:p>
            <a:r>
              <a:rPr lang="en-US" sz="3245" b="1" dirty="0">
                <a:solidFill>
                  <a:srgbClr val="7030A0"/>
                </a:solidFill>
              </a:rPr>
              <a:t>Convention on Human Rights and</a:t>
            </a:r>
            <a:r>
              <a:rPr lang="cs-CZ" sz="3245" b="1" dirty="0">
                <a:solidFill>
                  <a:srgbClr val="7030A0"/>
                </a:solidFill>
              </a:rPr>
              <a:t> </a:t>
            </a:r>
            <a:r>
              <a:rPr lang="en-US" sz="3245" b="1" dirty="0">
                <a:solidFill>
                  <a:srgbClr val="7030A0"/>
                </a:solidFill>
              </a:rPr>
              <a:t>Biomedicine</a:t>
            </a:r>
            <a:endParaRPr lang="cs-CZ" sz="3245" b="1" dirty="0">
              <a:solidFill>
                <a:srgbClr val="7030A0"/>
              </a:solidFill>
            </a:endParaRPr>
          </a:p>
        </p:txBody>
      </p:sp>
      <p:sp>
        <p:nvSpPr>
          <p:cNvPr id="3" name="Zástupný symbol pro obsah 2"/>
          <p:cNvSpPr>
            <a:spLocks noGrp="1"/>
          </p:cNvSpPr>
          <p:nvPr>
            <p:ph idx="1"/>
          </p:nvPr>
        </p:nvSpPr>
        <p:spPr>
          <a:xfrm>
            <a:off x="1494122" y="1822764"/>
            <a:ext cx="7768313" cy="4863090"/>
          </a:xfrm>
        </p:spPr>
        <p:txBody>
          <a:bodyPr>
            <a:normAutofit fontScale="25000" lnSpcReduction="20000"/>
          </a:bodyPr>
          <a:lstStyle/>
          <a:p>
            <a:pPr marL="0" indent="0">
              <a:spcBef>
                <a:spcPts val="0"/>
              </a:spcBef>
              <a:buNone/>
            </a:pPr>
            <a:r>
              <a:rPr lang="en-US" sz="4298" b="1" dirty="0">
                <a:solidFill>
                  <a:schemeClr val="tx2">
                    <a:lumMod val="60000"/>
                    <a:lumOff val="40000"/>
                  </a:schemeClr>
                </a:solidFill>
              </a:rPr>
              <a:t>Preamble</a:t>
            </a:r>
          </a:p>
          <a:p>
            <a:pPr marL="0" indent="0">
              <a:spcBef>
                <a:spcPts val="0"/>
              </a:spcBef>
              <a:buNone/>
            </a:pPr>
            <a:r>
              <a:rPr lang="en-US" sz="4298" dirty="0"/>
              <a:t>The member States of the Council of Europe, the other States and the European Community, signatories hereto,</a:t>
            </a:r>
          </a:p>
          <a:p>
            <a:pPr marL="0" indent="0">
              <a:spcBef>
                <a:spcPts val="0"/>
              </a:spcBef>
              <a:buNone/>
            </a:pPr>
            <a:r>
              <a:rPr lang="en-US" sz="4298" dirty="0"/>
              <a:t>Bearing in mind </a:t>
            </a:r>
            <a:r>
              <a:rPr lang="cs-CZ" sz="4298" dirty="0" err="1"/>
              <a:t>the</a:t>
            </a:r>
            <a:r>
              <a:rPr lang="cs-CZ" sz="4298" dirty="0"/>
              <a:t> </a:t>
            </a:r>
            <a:r>
              <a:rPr lang="en-US" sz="4298" dirty="0">
                <a:hlinkClick r:id="rId2"/>
              </a:rPr>
              <a:t>Universal Declaration of Human Rights</a:t>
            </a:r>
            <a:r>
              <a:rPr lang="en-US" sz="4298" dirty="0"/>
              <a:t> proclaimed by the General Assembly of the United Nations on 10 December 1948;</a:t>
            </a:r>
          </a:p>
          <a:p>
            <a:pPr marL="0" indent="0">
              <a:spcBef>
                <a:spcPts val="0"/>
              </a:spcBef>
              <a:buNone/>
            </a:pPr>
            <a:r>
              <a:rPr lang="en-US" sz="4298" dirty="0"/>
              <a:t>Bearing in mind the </a:t>
            </a:r>
            <a:r>
              <a:rPr lang="en-US" sz="4298" dirty="0">
                <a:hlinkClick r:id="rId3"/>
              </a:rPr>
              <a:t>Convention for the Protection of Human Rights and Fundamental Freedoms</a:t>
            </a:r>
            <a:r>
              <a:rPr lang="en-US" sz="4298" dirty="0"/>
              <a:t> of 4 November 1950;</a:t>
            </a:r>
          </a:p>
          <a:p>
            <a:pPr marL="0" indent="0">
              <a:spcBef>
                <a:spcPts val="0"/>
              </a:spcBef>
              <a:buNone/>
            </a:pPr>
            <a:r>
              <a:rPr lang="en-US" sz="4298" dirty="0"/>
              <a:t>Bearing in mind the </a:t>
            </a:r>
            <a:r>
              <a:rPr lang="en-US" sz="4298" dirty="0">
                <a:hlinkClick r:id="rId4"/>
              </a:rPr>
              <a:t>European Social Charter</a:t>
            </a:r>
            <a:r>
              <a:rPr lang="en-US" sz="4298" dirty="0"/>
              <a:t> of 18 October 1961;</a:t>
            </a:r>
          </a:p>
          <a:p>
            <a:pPr marL="0" indent="0">
              <a:spcBef>
                <a:spcPts val="0"/>
              </a:spcBef>
              <a:buNone/>
            </a:pPr>
            <a:r>
              <a:rPr lang="en-US" sz="4298" dirty="0"/>
              <a:t>Bearing in mind the International Covenant on Civil and Political Rights and the International Covenant on Economic, Social and Cultural Rights of 16 December 1966;</a:t>
            </a:r>
          </a:p>
          <a:p>
            <a:pPr marL="0" indent="0">
              <a:spcBef>
                <a:spcPts val="0"/>
              </a:spcBef>
              <a:buNone/>
            </a:pPr>
            <a:r>
              <a:rPr lang="en-US" sz="4298" dirty="0"/>
              <a:t>Bearing in mind the </a:t>
            </a:r>
            <a:r>
              <a:rPr lang="en-US" sz="4298" dirty="0">
                <a:hlinkClick r:id="rId5"/>
              </a:rPr>
              <a:t>Convention for the Protection of Individuals with regard to Automatic Processing of Personal Data</a:t>
            </a:r>
            <a:r>
              <a:rPr lang="en-US" sz="4298" dirty="0"/>
              <a:t> of 28 January 1981;</a:t>
            </a:r>
          </a:p>
          <a:p>
            <a:pPr marL="0" indent="0">
              <a:spcBef>
                <a:spcPts val="0"/>
              </a:spcBef>
              <a:buNone/>
            </a:pPr>
            <a:r>
              <a:rPr lang="en-US" sz="4298" dirty="0"/>
              <a:t>Bearing also in mind the </a:t>
            </a:r>
            <a:r>
              <a:rPr lang="en-US" sz="4298" dirty="0">
                <a:hlinkClick r:id="rId6"/>
              </a:rPr>
              <a:t>Convention on the Rights of the Child</a:t>
            </a:r>
            <a:r>
              <a:rPr lang="en-US" sz="4298" dirty="0"/>
              <a:t> of 20 November 1989;</a:t>
            </a:r>
          </a:p>
          <a:p>
            <a:pPr marL="0" indent="0">
              <a:spcBef>
                <a:spcPts val="0"/>
              </a:spcBef>
              <a:buNone/>
            </a:pPr>
            <a:r>
              <a:rPr lang="en-US" sz="4298" dirty="0"/>
              <a:t>Considering that the aim of the Council of Europe is the achievement of a greater unity between its members and that one of the methods by which that aim is to be pursued is the maintenance and further </a:t>
            </a:r>
            <a:r>
              <a:rPr lang="en-US" sz="4298" dirty="0" err="1"/>
              <a:t>realisation</a:t>
            </a:r>
            <a:r>
              <a:rPr lang="en-US" sz="4298" dirty="0"/>
              <a:t> of human rights and fundamental freedoms;</a:t>
            </a:r>
          </a:p>
          <a:p>
            <a:pPr marL="0" indent="0">
              <a:spcBef>
                <a:spcPts val="0"/>
              </a:spcBef>
              <a:buNone/>
            </a:pPr>
            <a:r>
              <a:rPr lang="en-US" sz="4298" dirty="0"/>
              <a:t>Conscious of the accelerating developments in biology and medicine;</a:t>
            </a:r>
          </a:p>
          <a:p>
            <a:pPr marL="0" indent="0">
              <a:spcBef>
                <a:spcPts val="0"/>
              </a:spcBef>
              <a:buNone/>
            </a:pPr>
            <a:r>
              <a:rPr lang="en-US" sz="4298" dirty="0"/>
              <a:t>Convinced of the need to </a:t>
            </a:r>
            <a:r>
              <a:rPr lang="en-US" sz="4298" b="1" dirty="0"/>
              <a:t>respect the human being both as an individual and as a member of the human species </a:t>
            </a:r>
            <a:r>
              <a:rPr lang="en-US" sz="4298" dirty="0"/>
              <a:t>and </a:t>
            </a:r>
            <a:r>
              <a:rPr lang="en-US" sz="4298" dirty="0" err="1"/>
              <a:t>recognising</a:t>
            </a:r>
            <a:r>
              <a:rPr lang="en-US" sz="4298" dirty="0"/>
              <a:t> the </a:t>
            </a:r>
            <a:r>
              <a:rPr lang="en-US" sz="4298" b="1" dirty="0"/>
              <a:t>importance of ensuring the dignity of the human being</a:t>
            </a:r>
            <a:r>
              <a:rPr lang="en-US" sz="4298" dirty="0"/>
              <a:t>;</a:t>
            </a:r>
          </a:p>
          <a:p>
            <a:pPr marL="0" indent="0">
              <a:spcBef>
                <a:spcPts val="0"/>
              </a:spcBef>
              <a:buNone/>
            </a:pPr>
            <a:r>
              <a:rPr lang="en-US" sz="4298" dirty="0"/>
              <a:t>Conscious that the misuse of biology and medicine may lead to acts endangering human dignity;</a:t>
            </a:r>
          </a:p>
          <a:p>
            <a:pPr marL="0" indent="0">
              <a:spcBef>
                <a:spcPts val="0"/>
              </a:spcBef>
              <a:buNone/>
            </a:pPr>
            <a:r>
              <a:rPr lang="en-US" sz="4298" dirty="0"/>
              <a:t>Affirming that progress in biology and medicine should be used for the benefit of </a:t>
            </a:r>
            <a:r>
              <a:rPr lang="en-US" sz="4298" b="1" dirty="0"/>
              <a:t>present</a:t>
            </a:r>
            <a:r>
              <a:rPr lang="en-US" sz="4298" dirty="0"/>
              <a:t> and </a:t>
            </a:r>
            <a:r>
              <a:rPr lang="en-US" sz="4298" b="1" dirty="0"/>
              <a:t>future generations</a:t>
            </a:r>
            <a:r>
              <a:rPr lang="en-US" sz="4298" dirty="0"/>
              <a:t>;</a:t>
            </a:r>
          </a:p>
          <a:p>
            <a:pPr marL="0" indent="0">
              <a:spcBef>
                <a:spcPts val="0"/>
              </a:spcBef>
              <a:buNone/>
            </a:pPr>
            <a:r>
              <a:rPr lang="en-US" sz="4298" dirty="0"/>
              <a:t>Stressing the need for international co-operation so that </a:t>
            </a:r>
            <a:r>
              <a:rPr lang="en-US" sz="4298" b="1" dirty="0"/>
              <a:t>all humanity may enjoy the benefits of biology and medicine</a:t>
            </a:r>
            <a:r>
              <a:rPr lang="en-US" sz="4298" dirty="0"/>
              <a:t>;</a:t>
            </a:r>
          </a:p>
          <a:p>
            <a:pPr marL="0" indent="0">
              <a:spcBef>
                <a:spcPts val="0"/>
              </a:spcBef>
              <a:buNone/>
            </a:pPr>
            <a:r>
              <a:rPr lang="cs-CZ" sz="4298" dirty="0"/>
              <a:t>…</a:t>
            </a:r>
            <a:endParaRPr lang="en-US" sz="4298" dirty="0"/>
          </a:p>
          <a:p>
            <a:pPr marL="0" indent="0">
              <a:spcBef>
                <a:spcPts val="0"/>
              </a:spcBef>
              <a:buNone/>
            </a:pPr>
            <a:r>
              <a:rPr lang="en-US" sz="4298" dirty="0"/>
              <a:t>Resolving to take such measures as are necessary to </a:t>
            </a:r>
            <a:r>
              <a:rPr lang="en-US" sz="4298" b="1" dirty="0"/>
              <a:t>safeguard human dignity</a:t>
            </a:r>
            <a:r>
              <a:rPr lang="en-US" sz="4298" dirty="0"/>
              <a:t> and </a:t>
            </a:r>
            <a:r>
              <a:rPr lang="en-US" sz="4298" b="1" dirty="0"/>
              <a:t>the fundamental rights and freedoms </a:t>
            </a:r>
            <a:r>
              <a:rPr lang="en-US" sz="4298" dirty="0"/>
              <a:t>of the individual </a:t>
            </a:r>
            <a:r>
              <a:rPr lang="en-US" sz="4298" b="1" dirty="0"/>
              <a:t>with regard to the application of biology and medicine</a:t>
            </a:r>
            <a:r>
              <a:rPr lang="en-US" sz="4298" dirty="0"/>
              <a:t>,</a:t>
            </a:r>
          </a:p>
          <a:p>
            <a:pPr marL="0" indent="0">
              <a:spcBef>
                <a:spcPts val="0"/>
              </a:spcBef>
              <a:buNone/>
            </a:pPr>
            <a:r>
              <a:rPr lang="cs-CZ" sz="3772" dirty="0"/>
              <a:t>…</a:t>
            </a:r>
            <a:endParaRPr lang="en-US" sz="3772" dirty="0"/>
          </a:p>
          <a:p>
            <a:pPr marL="0" indent="0">
              <a:spcBef>
                <a:spcPts val="0"/>
              </a:spcBef>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756227" y="1575761"/>
            <a:ext cx="9180945" cy="5704061"/>
          </a:xfrm>
          <a:prstGeom prst="rect">
            <a:avLst/>
          </a:prstGeom>
          <a:noFill/>
          <a:ln w="9525">
            <a:noFill/>
            <a:miter lim="800000"/>
            <a:headEnd/>
            <a:tailEnd/>
          </a:ln>
          <a:effectLst/>
        </p:spPr>
        <p:txBody>
          <a:bodyPr vert="horz" wrap="square" lIns="80201" tIns="40100" rIns="80201" bIns="40100" numCol="1" anchor="ctr" anchorCtr="0" compatLnSpc="1">
            <a:prstTxWarp prst="textNoShape">
              <a:avLst/>
            </a:prstTxWarp>
            <a:spAutoFit/>
          </a:bodyPr>
          <a:lstStyle/>
          <a:p>
            <a:pPr fontAlgn="base">
              <a:spcBef>
                <a:spcPct val="0"/>
              </a:spcBef>
              <a:spcAft>
                <a:spcPct val="0"/>
              </a:spcAft>
            </a:pPr>
            <a:r>
              <a:rPr lang="cs-CZ" sz="1930" b="1" dirty="0" err="1">
                <a:latin typeface="Arial" charset="0"/>
                <a:cs typeface="Arial" charset="0"/>
              </a:rPr>
              <a:t>Chapter</a:t>
            </a:r>
            <a:r>
              <a:rPr lang="cs-CZ" sz="1930" b="1" dirty="0">
                <a:latin typeface="Arial" charset="0"/>
                <a:cs typeface="Arial" charset="0"/>
              </a:rPr>
              <a:t> I – </a:t>
            </a:r>
            <a:r>
              <a:rPr lang="cs-CZ" sz="1930" b="1" dirty="0" err="1">
                <a:latin typeface="Arial" charset="0"/>
                <a:cs typeface="Arial" charset="0"/>
              </a:rPr>
              <a:t>General</a:t>
            </a:r>
            <a:r>
              <a:rPr lang="cs-CZ" sz="1930" b="1" dirty="0">
                <a:latin typeface="Arial" charset="0"/>
                <a:cs typeface="Arial" charset="0"/>
              </a:rPr>
              <a:t> </a:t>
            </a:r>
            <a:r>
              <a:rPr lang="cs-CZ" sz="1930" b="1" dirty="0" err="1">
                <a:latin typeface="Arial" charset="0"/>
                <a:cs typeface="Arial" charset="0"/>
              </a:rPr>
              <a:t>provisions</a:t>
            </a:r>
            <a:endParaRPr lang="cs-CZ" sz="1930" b="1" dirty="0">
              <a:latin typeface="Arial" charset="0"/>
              <a:cs typeface="Arial" charset="0"/>
            </a:endParaRPr>
          </a:p>
          <a:p>
            <a:pPr eaLnBrk="0" fontAlgn="base" hangingPunct="0">
              <a:spcBef>
                <a:spcPct val="0"/>
              </a:spcBef>
              <a:spcAft>
                <a:spcPct val="0"/>
              </a:spcAft>
            </a:pPr>
            <a:r>
              <a:rPr lang="cs-CZ" sz="1930" dirty="0" err="1">
                <a:latin typeface="Arial" charset="0"/>
                <a:cs typeface="Arial" charset="0"/>
              </a:rPr>
              <a:t>Article</a:t>
            </a:r>
            <a:r>
              <a:rPr lang="cs-CZ" sz="1930" dirty="0">
                <a:latin typeface="Arial" charset="0"/>
                <a:cs typeface="Arial" charset="0"/>
              </a:rPr>
              <a:t> 1 – </a:t>
            </a:r>
            <a:r>
              <a:rPr lang="cs-CZ" sz="1930" b="1" dirty="0" err="1">
                <a:latin typeface="Arial" charset="0"/>
                <a:cs typeface="Arial" charset="0"/>
              </a:rPr>
              <a:t>Purpose</a:t>
            </a:r>
            <a:r>
              <a:rPr lang="cs-CZ" sz="1930" b="1" dirty="0">
                <a:latin typeface="Arial" charset="0"/>
                <a:cs typeface="Arial" charset="0"/>
              </a:rPr>
              <a:t> </a:t>
            </a:r>
            <a:r>
              <a:rPr lang="cs-CZ" sz="1930" b="1" dirty="0" err="1">
                <a:latin typeface="Arial" charset="0"/>
                <a:cs typeface="Arial" charset="0"/>
              </a:rPr>
              <a:t>and</a:t>
            </a:r>
            <a:r>
              <a:rPr lang="cs-CZ" sz="1930" b="1" dirty="0">
                <a:latin typeface="Arial" charset="0"/>
                <a:cs typeface="Arial" charset="0"/>
              </a:rPr>
              <a:t> </a:t>
            </a:r>
            <a:r>
              <a:rPr lang="cs-CZ" sz="1930" b="1" dirty="0" err="1">
                <a:latin typeface="Arial" charset="0"/>
                <a:cs typeface="Arial" charset="0"/>
              </a:rPr>
              <a:t>object</a:t>
            </a:r>
            <a:endParaRPr lang="cs-CZ" sz="1930" b="1" dirty="0">
              <a:latin typeface="Arial" charset="0"/>
              <a:cs typeface="Arial" charset="0"/>
            </a:endParaRPr>
          </a:p>
          <a:p>
            <a:pPr eaLnBrk="0" fontAlgn="base" hangingPunct="0">
              <a:spcBef>
                <a:spcPct val="0"/>
              </a:spcBef>
              <a:spcAft>
                <a:spcPct val="0"/>
              </a:spcAft>
            </a:pPr>
            <a:r>
              <a:rPr lang="cs-CZ" sz="1930" dirty="0" err="1">
                <a:latin typeface="Arial" charset="0"/>
                <a:cs typeface="Arial" charset="0"/>
              </a:rPr>
              <a:t>Parties</a:t>
            </a:r>
            <a:r>
              <a:rPr lang="cs-CZ" sz="1930" dirty="0">
                <a:latin typeface="Arial" charset="0"/>
                <a:cs typeface="Arial" charset="0"/>
              </a:rPr>
              <a:t> to </a:t>
            </a:r>
            <a:r>
              <a:rPr lang="cs-CZ" sz="1930" dirty="0" err="1">
                <a:latin typeface="Arial" charset="0"/>
                <a:cs typeface="Arial" charset="0"/>
              </a:rPr>
              <a:t>this</a:t>
            </a:r>
            <a:r>
              <a:rPr lang="cs-CZ" sz="1930" dirty="0">
                <a:latin typeface="Arial" charset="0"/>
                <a:cs typeface="Arial" charset="0"/>
              </a:rPr>
              <a:t> </a:t>
            </a:r>
            <a:r>
              <a:rPr lang="cs-CZ" sz="1930" dirty="0" err="1">
                <a:latin typeface="Arial" charset="0"/>
                <a:cs typeface="Arial" charset="0"/>
              </a:rPr>
              <a:t>Convention</a:t>
            </a:r>
            <a:r>
              <a:rPr lang="cs-CZ" sz="1930" dirty="0">
                <a:latin typeface="Arial" charset="0"/>
                <a:cs typeface="Arial" charset="0"/>
              </a:rPr>
              <a:t> </a:t>
            </a:r>
            <a:r>
              <a:rPr lang="cs-CZ" sz="1930" dirty="0" err="1">
                <a:latin typeface="Arial" charset="0"/>
                <a:cs typeface="Arial" charset="0"/>
              </a:rPr>
              <a:t>shall</a:t>
            </a:r>
            <a:r>
              <a:rPr lang="cs-CZ" sz="1930" dirty="0">
                <a:latin typeface="Arial" charset="0"/>
                <a:cs typeface="Arial" charset="0"/>
              </a:rPr>
              <a:t> </a:t>
            </a:r>
            <a:r>
              <a:rPr lang="cs-CZ" sz="1930" dirty="0" err="1">
                <a:latin typeface="Arial" charset="0"/>
                <a:cs typeface="Arial" charset="0"/>
              </a:rPr>
              <a:t>protect</a:t>
            </a:r>
            <a:r>
              <a:rPr lang="cs-CZ" sz="1930" dirty="0">
                <a:latin typeface="Arial" charset="0"/>
                <a:cs typeface="Arial" charset="0"/>
              </a:rPr>
              <a:t> </a:t>
            </a:r>
            <a:r>
              <a:rPr lang="cs-CZ" sz="1930" dirty="0" err="1">
                <a:latin typeface="Arial" charset="0"/>
                <a:cs typeface="Arial" charset="0"/>
              </a:rPr>
              <a:t>the</a:t>
            </a:r>
            <a:r>
              <a:rPr lang="cs-CZ" sz="1930" dirty="0">
                <a:latin typeface="Arial" charset="0"/>
                <a:cs typeface="Arial" charset="0"/>
              </a:rPr>
              <a:t> </a:t>
            </a:r>
            <a:r>
              <a:rPr lang="cs-CZ" sz="1930" b="1" dirty="0">
                <a:latin typeface="Arial" charset="0"/>
                <a:cs typeface="Arial" charset="0"/>
              </a:rPr>
              <a:t>dignity </a:t>
            </a:r>
            <a:r>
              <a:rPr lang="cs-CZ" sz="1930" b="1" dirty="0" err="1">
                <a:latin typeface="Arial" charset="0"/>
                <a:cs typeface="Arial" charset="0"/>
              </a:rPr>
              <a:t>and</a:t>
            </a:r>
            <a:r>
              <a:rPr lang="cs-CZ" sz="1930" b="1" dirty="0">
                <a:latin typeface="Arial" charset="0"/>
                <a:cs typeface="Arial" charset="0"/>
              </a:rPr>
              <a:t> identity </a:t>
            </a:r>
            <a:r>
              <a:rPr lang="cs-CZ" sz="1930" b="1" dirty="0" err="1">
                <a:latin typeface="Arial" charset="0"/>
                <a:cs typeface="Arial" charset="0"/>
              </a:rPr>
              <a:t>of</a:t>
            </a:r>
            <a:r>
              <a:rPr lang="cs-CZ" sz="1930" b="1" dirty="0">
                <a:latin typeface="Arial" charset="0"/>
                <a:cs typeface="Arial" charset="0"/>
              </a:rPr>
              <a:t> </a:t>
            </a:r>
            <a:r>
              <a:rPr lang="cs-CZ" sz="1930" b="1" dirty="0" err="1">
                <a:latin typeface="Arial" charset="0"/>
                <a:cs typeface="Arial" charset="0"/>
              </a:rPr>
              <a:t>all</a:t>
            </a:r>
            <a:r>
              <a:rPr lang="cs-CZ" sz="1930" b="1" dirty="0">
                <a:latin typeface="Arial" charset="0"/>
                <a:cs typeface="Arial" charset="0"/>
              </a:rPr>
              <a:t> </a:t>
            </a:r>
            <a:r>
              <a:rPr lang="cs-CZ" sz="1930" b="1" dirty="0" err="1">
                <a:latin typeface="Arial" charset="0"/>
                <a:cs typeface="Arial" charset="0"/>
              </a:rPr>
              <a:t>human</a:t>
            </a:r>
            <a:r>
              <a:rPr lang="cs-CZ" sz="1930" b="1" dirty="0">
                <a:latin typeface="Arial" charset="0"/>
                <a:cs typeface="Arial" charset="0"/>
              </a:rPr>
              <a:t> </a:t>
            </a:r>
            <a:r>
              <a:rPr lang="cs-CZ" sz="1930" b="1" dirty="0" err="1">
                <a:latin typeface="Arial" charset="0"/>
                <a:cs typeface="Arial" charset="0"/>
              </a:rPr>
              <a:t>beings</a:t>
            </a:r>
            <a:r>
              <a:rPr lang="cs-CZ" sz="1930" b="1" dirty="0">
                <a:latin typeface="Arial" charset="0"/>
                <a:cs typeface="Arial" charset="0"/>
              </a:rPr>
              <a:t> </a:t>
            </a:r>
            <a:r>
              <a:rPr lang="cs-CZ" sz="1930" dirty="0" err="1">
                <a:latin typeface="Arial" charset="0"/>
                <a:cs typeface="Arial" charset="0"/>
              </a:rPr>
              <a:t>and</a:t>
            </a:r>
            <a:r>
              <a:rPr lang="cs-CZ" sz="1930" dirty="0">
                <a:latin typeface="Arial" charset="0"/>
                <a:cs typeface="Arial" charset="0"/>
              </a:rPr>
              <a:t> </a:t>
            </a:r>
            <a:r>
              <a:rPr lang="cs-CZ" sz="1930" dirty="0" err="1">
                <a:latin typeface="Arial" charset="0"/>
                <a:cs typeface="Arial" charset="0"/>
              </a:rPr>
              <a:t>guarantee</a:t>
            </a:r>
            <a:r>
              <a:rPr lang="cs-CZ" sz="1930" dirty="0">
                <a:latin typeface="Arial" charset="0"/>
                <a:cs typeface="Arial" charset="0"/>
              </a:rPr>
              <a:t> </a:t>
            </a:r>
            <a:r>
              <a:rPr lang="cs-CZ" sz="1930" dirty="0" err="1">
                <a:latin typeface="Arial" charset="0"/>
                <a:cs typeface="Arial" charset="0"/>
              </a:rPr>
              <a:t>everyone</a:t>
            </a:r>
            <a:r>
              <a:rPr lang="cs-CZ" sz="1930" dirty="0">
                <a:latin typeface="Arial" charset="0"/>
                <a:cs typeface="Arial" charset="0"/>
              </a:rPr>
              <a:t>, </a:t>
            </a:r>
            <a:r>
              <a:rPr lang="cs-CZ" sz="1930" b="1" dirty="0" err="1">
                <a:latin typeface="Arial" charset="0"/>
                <a:cs typeface="Arial" charset="0"/>
              </a:rPr>
              <a:t>without</a:t>
            </a:r>
            <a:r>
              <a:rPr lang="cs-CZ" sz="1930" b="1" dirty="0">
                <a:latin typeface="Arial" charset="0"/>
                <a:cs typeface="Arial" charset="0"/>
              </a:rPr>
              <a:t> </a:t>
            </a:r>
            <a:r>
              <a:rPr lang="cs-CZ" sz="1930" b="1" dirty="0" err="1">
                <a:latin typeface="Arial" charset="0"/>
                <a:cs typeface="Arial" charset="0"/>
              </a:rPr>
              <a:t>discrimination</a:t>
            </a:r>
            <a:r>
              <a:rPr lang="cs-CZ" sz="1930" dirty="0">
                <a:latin typeface="Arial" charset="0"/>
                <a:cs typeface="Arial" charset="0"/>
              </a:rPr>
              <a:t>, </a:t>
            </a:r>
            <a:r>
              <a:rPr lang="cs-CZ" sz="1930" dirty="0" err="1">
                <a:latin typeface="Arial" charset="0"/>
                <a:cs typeface="Arial" charset="0"/>
              </a:rPr>
              <a:t>respect</a:t>
            </a:r>
            <a:r>
              <a:rPr lang="cs-CZ" sz="1930" dirty="0">
                <a:latin typeface="Arial" charset="0"/>
                <a:cs typeface="Arial" charset="0"/>
              </a:rPr>
              <a:t> </a:t>
            </a:r>
            <a:r>
              <a:rPr lang="cs-CZ" sz="1930" dirty="0" err="1">
                <a:latin typeface="Arial" charset="0"/>
                <a:cs typeface="Arial" charset="0"/>
              </a:rPr>
              <a:t>for</a:t>
            </a:r>
            <a:r>
              <a:rPr lang="cs-CZ" sz="1930" dirty="0">
                <a:latin typeface="Arial" charset="0"/>
                <a:cs typeface="Arial" charset="0"/>
              </a:rPr>
              <a:t> </a:t>
            </a:r>
            <a:r>
              <a:rPr lang="cs-CZ" sz="1930" dirty="0" err="1">
                <a:latin typeface="Arial" charset="0"/>
                <a:cs typeface="Arial" charset="0"/>
              </a:rPr>
              <a:t>their</a:t>
            </a:r>
            <a:r>
              <a:rPr lang="cs-CZ" sz="1930" dirty="0">
                <a:latin typeface="Arial" charset="0"/>
                <a:cs typeface="Arial" charset="0"/>
              </a:rPr>
              <a:t> integrity </a:t>
            </a:r>
            <a:r>
              <a:rPr lang="cs-CZ" sz="1930" dirty="0" err="1">
                <a:latin typeface="Arial" charset="0"/>
                <a:cs typeface="Arial" charset="0"/>
              </a:rPr>
              <a:t>and</a:t>
            </a:r>
            <a:r>
              <a:rPr lang="cs-CZ" sz="1930" dirty="0">
                <a:latin typeface="Arial" charset="0"/>
                <a:cs typeface="Arial" charset="0"/>
              </a:rPr>
              <a:t> </a:t>
            </a:r>
            <a:r>
              <a:rPr lang="cs-CZ" sz="1930" dirty="0" err="1">
                <a:latin typeface="Arial" charset="0"/>
                <a:cs typeface="Arial" charset="0"/>
              </a:rPr>
              <a:t>other</a:t>
            </a:r>
            <a:r>
              <a:rPr lang="cs-CZ" sz="1930" dirty="0">
                <a:latin typeface="Arial" charset="0"/>
                <a:cs typeface="Arial" charset="0"/>
              </a:rPr>
              <a:t> </a:t>
            </a:r>
            <a:r>
              <a:rPr lang="cs-CZ" sz="1930" dirty="0" err="1">
                <a:latin typeface="Arial" charset="0"/>
                <a:cs typeface="Arial" charset="0"/>
              </a:rPr>
              <a:t>rights</a:t>
            </a:r>
            <a:r>
              <a:rPr lang="cs-CZ" sz="1930" dirty="0">
                <a:latin typeface="Arial" charset="0"/>
                <a:cs typeface="Arial" charset="0"/>
              </a:rPr>
              <a:t> </a:t>
            </a:r>
            <a:r>
              <a:rPr lang="cs-CZ" sz="1930" dirty="0" err="1">
                <a:latin typeface="Arial" charset="0"/>
                <a:cs typeface="Arial" charset="0"/>
              </a:rPr>
              <a:t>and</a:t>
            </a:r>
            <a:r>
              <a:rPr lang="cs-CZ" sz="1930" dirty="0">
                <a:latin typeface="Arial" charset="0"/>
                <a:cs typeface="Arial" charset="0"/>
              </a:rPr>
              <a:t> </a:t>
            </a:r>
            <a:r>
              <a:rPr lang="cs-CZ" sz="1930" dirty="0" err="1">
                <a:latin typeface="Arial" charset="0"/>
                <a:cs typeface="Arial" charset="0"/>
              </a:rPr>
              <a:t>fundamental</a:t>
            </a:r>
            <a:r>
              <a:rPr lang="cs-CZ" sz="1930" dirty="0">
                <a:latin typeface="Arial" charset="0"/>
                <a:cs typeface="Arial" charset="0"/>
              </a:rPr>
              <a:t> </a:t>
            </a:r>
            <a:r>
              <a:rPr lang="cs-CZ" sz="1930" dirty="0" err="1">
                <a:latin typeface="Arial" charset="0"/>
                <a:cs typeface="Arial" charset="0"/>
              </a:rPr>
              <a:t>freedoms</a:t>
            </a:r>
            <a:r>
              <a:rPr lang="cs-CZ" sz="1930" dirty="0">
                <a:latin typeface="Arial" charset="0"/>
                <a:cs typeface="Arial" charset="0"/>
              </a:rPr>
              <a:t> </a:t>
            </a:r>
            <a:r>
              <a:rPr lang="cs-CZ" sz="1930" dirty="0" err="1">
                <a:latin typeface="Arial" charset="0"/>
                <a:cs typeface="Arial" charset="0"/>
              </a:rPr>
              <a:t>with</a:t>
            </a:r>
            <a:r>
              <a:rPr lang="cs-CZ" sz="1930" dirty="0">
                <a:latin typeface="Arial" charset="0"/>
                <a:cs typeface="Arial" charset="0"/>
              </a:rPr>
              <a:t> </a:t>
            </a:r>
            <a:r>
              <a:rPr lang="cs-CZ" sz="1930" dirty="0" err="1">
                <a:latin typeface="Arial" charset="0"/>
                <a:cs typeface="Arial" charset="0"/>
              </a:rPr>
              <a:t>regard</a:t>
            </a:r>
            <a:r>
              <a:rPr lang="cs-CZ" sz="1930" dirty="0">
                <a:latin typeface="Arial" charset="0"/>
                <a:cs typeface="Arial" charset="0"/>
              </a:rPr>
              <a:t> to </a:t>
            </a:r>
            <a:r>
              <a:rPr lang="cs-CZ" sz="1930" dirty="0" err="1">
                <a:latin typeface="Arial" charset="0"/>
                <a:cs typeface="Arial" charset="0"/>
              </a:rPr>
              <a:t>the</a:t>
            </a:r>
            <a:r>
              <a:rPr lang="cs-CZ" sz="1930" dirty="0">
                <a:latin typeface="Arial" charset="0"/>
                <a:cs typeface="Arial" charset="0"/>
              </a:rPr>
              <a:t> </a:t>
            </a:r>
            <a:r>
              <a:rPr lang="cs-CZ" sz="1930" dirty="0" err="1">
                <a:latin typeface="Arial" charset="0"/>
                <a:cs typeface="Arial" charset="0"/>
              </a:rPr>
              <a:t>application</a:t>
            </a:r>
            <a:r>
              <a:rPr lang="cs-CZ" sz="1930" dirty="0">
                <a:latin typeface="Arial" charset="0"/>
                <a:cs typeface="Arial" charset="0"/>
              </a:rPr>
              <a:t> </a:t>
            </a:r>
            <a:r>
              <a:rPr lang="cs-CZ" sz="1930" dirty="0" err="1">
                <a:latin typeface="Arial" charset="0"/>
                <a:cs typeface="Arial" charset="0"/>
              </a:rPr>
              <a:t>of</a:t>
            </a:r>
            <a:r>
              <a:rPr lang="cs-CZ" sz="1930" dirty="0">
                <a:latin typeface="Arial" charset="0"/>
                <a:cs typeface="Arial" charset="0"/>
              </a:rPr>
              <a:t> biology </a:t>
            </a:r>
            <a:r>
              <a:rPr lang="cs-CZ" sz="1930" dirty="0" err="1">
                <a:latin typeface="Arial" charset="0"/>
                <a:cs typeface="Arial" charset="0"/>
              </a:rPr>
              <a:t>and</a:t>
            </a:r>
            <a:r>
              <a:rPr lang="cs-CZ" sz="1930" dirty="0">
                <a:latin typeface="Arial" charset="0"/>
                <a:cs typeface="Arial" charset="0"/>
              </a:rPr>
              <a:t> </a:t>
            </a:r>
            <a:r>
              <a:rPr lang="cs-CZ" sz="1930" dirty="0" err="1">
                <a:latin typeface="Arial" charset="0"/>
                <a:cs typeface="Arial" charset="0"/>
              </a:rPr>
              <a:t>medicine</a:t>
            </a:r>
            <a:r>
              <a:rPr lang="cs-CZ" sz="1930" dirty="0">
                <a:latin typeface="Arial" charset="0"/>
                <a:cs typeface="Arial" charset="0"/>
              </a:rPr>
              <a:t>.</a:t>
            </a:r>
            <a:br>
              <a:rPr lang="cs-CZ" sz="1930" dirty="0">
                <a:latin typeface="Arial" charset="0"/>
                <a:cs typeface="Arial" charset="0"/>
              </a:rPr>
            </a:br>
            <a:r>
              <a:rPr lang="cs-CZ" sz="1930" dirty="0" err="1">
                <a:latin typeface="Arial" charset="0"/>
                <a:cs typeface="Arial" charset="0"/>
              </a:rPr>
              <a:t>Each</a:t>
            </a:r>
            <a:r>
              <a:rPr lang="cs-CZ" sz="1930" dirty="0">
                <a:latin typeface="Arial" charset="0"/>
                <a:cs typeface="Arial" charset="0"/>
              </a:rPr>
              <a:t> Party </a:t>
            </a:r>
            <a:r>
              <a:rPr lang="cs-CZ" sz="1930" dirty="0" err="1">
                <a:latin typeface="Arial" charset="0"/>
                <a:cs typeface="Arial" charset="0"/>
              </a:rPr>
              <a:t>shall</a:t>
            </a:r>
            <a:r>
              <a:rPr lang="cs-CZ" sz="1930" dirty="0">
                <a:latin typeface="Arial" charset="0"/>
                <a:cs typeface="Arial" charset="0"/>
              </a:rPr>
              <a:t> </a:t>
            </a:r>
            <a:r>
              <a:rPr lang="cs-CZ" sz="1930" dirty="0" err="1">
                <a:latin typeface="Arial" charset="0"/>
                <a:cs typeface="Arial" charset="0"/>
              </a:rPr>
              <a:t>take</a:t>
            </a:r>
            <a:r>
              <a:rPr lang="cs-CZ" sz="1930" dirty="0">
                <a:latin typeface="Arial" charset="0"/>
                <a:cs typeface="Arial" charset="0"/>
              </a:rPr>
              <a:t> in </a:t>
            </a:r>
            <a:r>
              <a:rPr lang="cs-CZ" sz="1930" dirty="0" err="1">
                <a:latin typeface="Arial" charset="0"/>
                <a:cs typeface="Arial" charset="0"/>
              </a:rPr>
              <a:t>its</a:t>
            </a:r>
            <a:r>
              <a:rPr lang="cs-CZ" sz="1930" dirty="0">
                <a:latin typeface="Arial" charset="0"/>
                <a:cs typeface="Arial" charset="0"/>
              </a:rPr>
              <a:t> </a:t>
            </a:r>
            <a:r>
              <a:rPr lang="cs-CZ" sz="1930" dirty="0" err="1">
                <a:latin typeface="Arial" charset="0"/>
                <a:cs typeface="Arial" charset="0"/>
              </a:rPr>
              <a:t>internal</a:t>
            </a:r>
            <a:r>
              <a:rPr lang="cs-CZ" sz="1930" dirty="0">
                <a:latin typeface="Arial" charset="0"/>
                <a:cs typeface="Arial" charset="0"/>
              </a:rPr>
              <a:t> </a:t>
            </a:r>
            <a:r>
              <a:rPr lang="cs-CZ" sz="1930" dirty="0" err="1">
                <a:latin typeface="Arial" charset="0"/>
                <a:cs typeface="Arial" charset="0"/>
              </a:rPr>
              <a:t>law</a:t>
            </a:r>
            <a:r>
              <a:rPr lang="cs-CZ" sz="1930" dirty="0">
                <a:latin typeface="Arial" charset="0"/>
                <a:cs typeface="Arial" charset="0"/>
              </a:rPr>
              <a:t> </a:t>
            </a:r>
            <a:r>
              <a:rPr lang="cs-CZ" sz="1930" dirty="0" err="1">
                <a:latin typeface="Arial" charset="0"/>
                <a:cs typeface="Arial" charset="0"/>
              </a:rPr>
              <a:t>the</a:t>
            </a:r>
            <a:r>
              <a:rPr lang="cs-CZ" sz="1930" dirty="0">
                <a:latin typeface="Arial" charset="0"/>
                <a:cs typeface="Arial" charset="0"/>
              </a:rPr>
              <a:t> </a:t>
            </a:r>
            <a:r>
              <a:rPr lang="cs-CZ" sz="1930" dirty="0" err="1">
                <a:latin typeface="Arial" charset="0"/>
                <a:cs typeface="Arial" charset="0"/>
              </a:rPr>
              <a:t>necessary</a:t>
            </a:r>
            <a:r>
              <a:rPr lang="cs-CZ" sz="1930" dirty="0">
                <a:latin typeface="Arial" charset="0"/>
                <a:cs typeface="Arial" charset="0"/>
              </a:rPr>
              <a:t> </a:t>
            </a:r>
            <a:r>
              <a:rPr lang="cs-CZ" sz="1930" dirty="0" err="1">
                <a:latin typeface="Arial" charset="0"/>
                <a:cs typeface="Arial" charset="0"/>
              </a:rPr>
              <a:t>measures</a:t>
            </a:r>
            <a:r>
              <a:rPr lang="cs-CZ" sz="1930" dirty="0">
                <a:latin typeface="Arial" charset="0"/>
                <a:cs typeface="Arial" charset="0"/>
              </a:rPr>
              <a:t> to </a:t>
            </a:r>
            <a:r>
              <a:rPr lang="cs-CZ" sz="1930" dirty="0" err="1">
                <a:latin typeface="Arial" charset="0"/>
                <a:cs typeface="Arial" charset="0"/>
              </a:rPr>
              <a:t>give</a:t>
            </a:r>
            <a:r>
              <a:rPr lang="cs-CZ" sz="1930" dirty="0">
                <a:latin typeface="Arial" charset="0"/>
                <a:cs typeface="Arial" charset="0"/>
              </a:rPr>
              <a:t> </a:t>
            </a:r>
            <a:r>
              <a:rPr lang="cs-CZ" sz="1930" dirty="0" err="1">
                <a:latin typeface="Arial" charset="0"/>
                <a:cs typeface="Arial" charset="0"/>
              </a:rPr>
              <a:t>effect</a:t>
            </a:r>
            <a:r>
              <a:rPr lang="cs-CZ" sz="1930" dirty="0">
                <a:latin typeface="Arial" charset="0"/>
                <a:cs typeface="Arial" charset="0"/>
              </a:rPr>
              <a:t> to </a:t>
            </a:r>
            <a:r>
              <a:rPr lang="cs-CZ" sz="1930" dirty="0" err="1">
                <a:latin typeface="Arial" charset="0"/>
                <a:cs typeface="Arial" charset="0"/>
              </a:rPr>
              <a:t>the</a:t>
            </a:r>
            <a:r>
              <a:rPr lang="cs-CZ" sz="1930" dirty="0">
                <a:latin typeface="Arial" charset="0"/>
                <a:cs typeface="Arial" charset="0"/>
              </a:rPr>
              <a:t> </a:t>
            </a:r>
            <a:r>
              <a:rPr lang="cs-CZ" sz="1930" dirty="0" err="1">
                <a:latin typeface="Arial" charset="0"/>
                <a:cs typeface="Arial" charset="0"/>
              </a:rPr>
              <a:t>provisions</a:t>
            </a:r>
            <a:r>
              <a:rPr lang="cs-CZ" sz="1930" dirty="0">
                <a:latin typeface="Arial" charset="0"/>
                <a:cs typeface="Arial" charset="0"/>
              </a:rPr>
              <a:t> </a:t>
            </a:r>
            <a:r>
              <a:rPr lang="cs-CZ" sz="1930" dirty="0" err="1">
                <a:latin typeface="Arial" charset="0"/>
                <a:cs typeface="Arial" charset="0"/>
              </a:rPr>
              <a:t>of</a:t>
            </a:r>
            <a:r>
              <a:rPr lang="cs-CZ" sz="1930" dirty="0">
                <a:latin typeface="Arial" charset="0"/>
                <a:cs typeface="Arial" charset="0"/>
              </a:rPr>
              <a:t> </a:t>
            </a:r>
            <a:r>
              <a:rPr lang="cs-CZ" sz="1930" dirty="0" err="1">
                <a:latin typeface="Arial" charset="0"/>
                <a:cs typeface="Arial" charset="0"/>
              </a:rPr>
              <a:t>this</a:t>
            </a:r>
            <a:r>
              <a:rPr lang="cs-CZ" sz="1930" dirty="0">
                <a:latin typeface="Arial" charset="0"/>
                <a:cs typeface="Arial" charset="0"/>
              </a:rPr>
              <a:t> </a:t>
            </a:r>
            <a:r>
              <a:rPr lang="cs-CZ" sz="1930" dirty="0" err="1">
                <a:latin typeface="Arial" charset="0"/>
                <a:cs typeface="Arial" charset="0"/>
              </a:rPr>
              <a:t>Convention</a:t>
            </a:r>
            <a:r>
              <a:rPr lang="cs-CZ" sz="1930" dirty="0">
                <a:latin typeface="Arial" charset="0"/>
                <a:cs typeface="Arial" charset="0"/>
              </a:rPr>
              <a:t>.</a:t>
            </a:r>
          </a:p>
          <a:p>
            <a:pPr eaLnBrk="0" fontAlgn="base" hangingPunct="0">
              <a:spcBef>
                <a:spcPct val="0"/>
              </a:spcBef>
              <a:spcAft>
                <a:spcPct val="0"/>
              </a:spcAft>
            </a:pPr>
            <a:r>
              <a:rPr lang="cs-CZ" sz="1930" dirty="0" err="1">
                <a:latin typeface="Arial" charset="0"/>
                <a:cs typeface="Arial" charset="0"/>
              </a:rPr>
              <a:t>Article</a:t>
            </a:r>
            <a:r>
              <a:rPr lang="cs-CZ" sz="1930" dirty="0">
                <a:latin typeface="Arial" charset="0"/>
                <a:cs typeface="Arial" charset="0"/>
              </a:rPr>
              <a:t> 2 – </a:t>
            </a:r>
            <a:r>
              <a:rPr lang="cs-CZ" sz="1930" b="1" dirty="0" err="1">
                <a:latin typeface="Arial" charset="0"/>
                <a:cs typeface="Arial" charset="0"/>
              </a:rPr>
              <a:t>Primacy</a:t>
            </a:r>
            <a:r>
              <a:rPr lang="cs-CZ" sz="1930" b="1" dirty="0">
                <a:latin typeface="Arial" charset="0"/>
                <a:cs typeface="Arial" charset="0"/>
              </a:rPr>
              <a:t> </a:t>
            </a:r>
            <a:r>
              <a:rPr lang="cs-CZ" sz="1930" b="1" dirty="0" err="1">
                <a:latin typeface="Arial" charset="0"/>
                <a:cs typeface="Arial" charset="0"/>
              </a:rPr>
              <a:t>of</a:t>
            </a:r>
            <a:r>
              <a:rPr lang="cs-CZ" sz="1930" b="1" dirty="0">
                <a:latin typeface="Arial" charset="0"/>
                <a:cs typeface="Arial" charset="0"/>
              </a:rPr>
              <a:t> </a:t>
            </a:r>
            <a:r>
              <a:rPr lang="cs-CZ" sz="1930" b="1" dirty="0" err="1">
                <a:latin typeface="Arial" charset="0"/>
                <a:cs typeface="Arial" charset="0"/>
              </a:rPr>
              <a:t>the</a:t>
            </a:r>
            <a:r>
              <a:rPr lang="cs-CZ" sz="1930" b="1" dirty="0">
                <a:latin typeface="Arial" charset="0"/>
                <a:cs typeface="Arial" charset="0"/>
              </a:rPr>
              <a:t> </a:t>
            </a:r>
            <a:r>
              <a:rPr lang="cs-CZ" sz="1930" b="1" dirty="0" err="1">
                <a:latin typeface="Arial" charset="0"/>
                <a:cs typeface="Arial" charset="0"/>
              </a:rPr>
              <a:t>human</a:t>
            </a:r>
            <a:r>
              <a:rPr lang="cs-CZ" sz="1930" b="1" dirty="0">
                <a:latin typeface="Arial" charset="0"/>
                <a:cs typeface="Arial" charset="0"/>
              </a:rPr>
              <a:t> </a:t>
            </a:r>
            <a:r>
              <a:rPr lang="cs-CZ" sz="1930" b="1" dirty="0" err="1">
                <a:latin typeface="Arial" charset="0"/>
                <a:cs typeface="Arial" charset="0"/>
              </a:rPr>
              <a:t>being</a:t>
            </a:r>
            <a:endParaRPr lang="cs-CZ" sz="1930" b="1" dirty="0">
              <a:latin typeface="Arial" charset="0"/>
              <a:cs typeface="Arial" charset="0"/>
            </a:endParaRPr>
          </a:p>
          <a:p>
            <a:pPr eaLnBrk="0" fontAlgn="base" hangingPunct="0">
              <a:spcBef>
                <a:spcPct val="0"/>
              </a:spcBef>
              <a:spcAft>
                <a:spcPct val="0"/>
              </a:spcAft>
            </a:pPr>
            <a:r>
              <a:rPr lang="cs-CZ" sz="1930" dirty="0" err="1">
                <a:latin typeface="Arial" charset="0"/>
                <a:cs typeface="Arial" charset="0"/>
              </a:rPr>
              <a:t>The</a:t>
            </a:r>
            <a:r>
              <a:rPr lang="cs-CZ" sz="1930" dirty="0">
                <a:latin typeface="Arial" charset="0"/>
                <a:cs typeface="Arial" charset="0"/>
              </a:rPr>
              <a:t> </a:t>
            </a:r>
            <a:r>
              <a:rPr lang="cs-CZ" sz="1930" dirty="0" err="1">
                <a:latin typeface="Arial" charset="0"/>
                <a:cs typeface="Arial" charset="0"/>
              </a:rPr>
              <a:t>interests</a:t>
            </a:r>
            <a:r>
              <a:rPr lang="cs-CZ" sz="1930" dirty="0">
                <a:latin typeface="Arial" charset="0"/>
                <a:cs typeface="Arial" charset="0"/>
              </a:rPr>
              <a:t> </a:t>
            </a:r>
            <a:r>
              <a:rPr lang="cs-CZ" sz="1930" dirty="0" err="1">
                <a:latin typeface="Arial" charset="0"/>
                <a:cs typeface="Arial" charset="0"/>
              </a:rPr>
              <a:t>and</a:t>
            </a:r>
            <a:r>
              <a:rPr lang="cs-CZ" sz="1930" dirty="0">
                <a:latin typeface="Arial" charset="0"/>
                <a:cs typeface="Arial" charset="0"/>
              </a:rPr>
              <a:t> </a:t>
            </a:r>
            <a:r>
              <a:rPr lang="cs-CZ" sz="1930" dirty="0" err="1">
                <a:latin typeface="Arial" charset="0"/>
                <a:cs typeface="Arial" charset="0"/>
              </a:rPr>
              <a:t>welfare</a:t>
            </a:r>
            <a:r>
              <a:rPr lang="cs-CZ" sz="1930" dirty="0">
                <a:latin typeface="Arial" charset="0"/>
                <a:cs typeface="Arial" charset="0"/>
              </a:rPr>
              <a:t> </a:t>
            </a:r>
            <a:r>
              <a:rPr lang="cs-CZ" sz="1930" dirty="0" err="1">
                <a:latin typeface="Arial" charset="0"/>
                <a:cs typeface="Arial" charset="0"/>
              </a:rPr>
              <a:t>of</a:t>
            </a:r>
            <a:r>
              <a:rPr lang="cs-CZ" sz="1930" dirty="0">
                <a:latin typeface="Arial" charset="0"/>
                <a:cs typeface="Arial" charset="0"/>
              </a:rPr>
              <a:t> </a:t>
            </a:r>
            <a:r>
              <a:rPr lang="cs-CZ" sz="1930" dirty="0" err="1">
                <a:latin typeface="Arial" charset="0"/>
                <a:cs typeface="Arial" charset="0"/>
              </a:rPr>
              <a:t>the</a:t>
            </a:r>
            <a:r>
              <a:rPr lang="cs-CZ" sz="1930" dirty="0">
                <a:latin typeface="Arial" charset="0"/>
                <a:cs typeface="Arial" charset="0"/>
              </a:rPr>
              <a:t> </a:t>
            </a:r>
            <a:r>
              <a:rPr lang="cs-CZ" sz="1930" dirty="0" err="1">
                <a:latin typeface="Arial" charset="0"/>
                <a:cs typeface="Arial" charset="0"/>
              </a:rPr>
              <a:t>human</a:t>
            </a:r>
            <a:r>
              <a:rPr lang="cs-CZ" sz="1930" dirty="0">
                <a:latin typeface="Arial" charset="0"/>
                <a:cs typeface="Arial" charset="0"/>
              </a:rPr>
              <a:t> </a:t>
            </a:r>
            <a:r>
              <a:rPr lang="cs-CZ" sz="1930" dirty="0" err="1">
                <a:latin typeface="Arial" charset="0"/>
                <a:cs typeface="Arial" charset="0"/>
              </a:rPr>
              <a:t>being</a:t>
            </a:r>
            <a:r>
              <a:rPr lang="cs-CZ" sz="1930" dirty="0">
                <a:latin typeface="Arial" charset="0"/>
                <a:cs typeface="Arial" charset="0"/>
              </a:rPr>
              <a:t> </a:t>
            </a:r>
            <a:r>
              <a:rPr lang="cs-CZ" sz="1930" dirty="0" err="1">
                <a:latin typeface="Arial" charset="0"/>
                <a:cs typeface="Arial" charset="0"/>
              </a:rPr>
              <a:t>shall</a:t>
            </a:r>
            <a:r>
              <a:rPr lang="cs-CZ" sz="1930" dirty="0">
                <a:latin typeface="Arial" charset="0"/>
                <a:cs typeface="Arial" charset="0"/>
              </a:rPr>
              <a:t> </a:t>
            </a:r>
            <a:r>
              <a:rPr lang="cs-CZ" sz="1930" dirty="0" err="1">
                <a:latin typeface="Arial" charset="0"/>
                <a:cs typeface="Arial" charset="0"/>
              </a:rPr>
              <a:t>prevail</a:t>
            </a:r>
            <a:r>
              <a:rPr lang="cs-CZ" sz="1930" dirty="0">
                <a:latin typeface="Arial" charset="0"/>
                <a:cs typeface="Arial" charset="0"/>
              </a:rPr>
              <a:t> </a:t>
            </a:r>
            <a:r>
              <a:rPr lang="cs-CZ" sz="1930" dirty="0" err="1">
                <a:latin typeface="Arial" charset="0"/>
                <a:cs typeface="Arial" charset="0"/>
              </a:rPr>
              <a:t>over</a:t>
            </a:r>
            <a:r>
              <a:rPr lang="cs-CZ" sz="1930" dirty="0">
                <a:latin typeface="Arial" charset="0"/>
                <a:cs typeface="Arial" charset="0"/>
              </a:rPr>
              <a:t> </a:t>
            </a:r>
            <a:r>
              <a:rPr lang="cs-CZ" sz="1930" dirty="0" err="1">
                <a:latin typeface="Arial" charset="0"/>
                <a:cs typeface="Arial" charset="0"/>
              </a:rPr>
              <a:t>the</a:t>
            </a:r>
            <a:r>
              <a:rPr lang="cs-CZ" sz="1930" dirty="0">
                <a:latin typeface="Arial" charset="0"/>
                <a:cs typeface="Arial" charset="0"/>
              </a:rPr>
              <a:t> sole </a:t>
            </a:r>
            <a:r>
              <a:rPr lang="cs-CZ" sz="1930" dirty="0" err="1">
                <a:latin typeface="Arial" charset="0"/>
                <a:cs typeface="Arial" charset="0"/>
              </a:rPr>
              <a:t>interest</a:t>
            </a:r>
            <a:r>
              <a:rPr lang="cs-CZ" sz="1930" dirty="0">
                <a:latin typeface="Arial" charset="0"/>
                <a:cs typeface="Arial" charset="0"/>
              </a:rPr>
              <a:t> </a:t>
            </a:r>
            <a:r>
              <a:rPr lang="cs-CZ" sz="1930" dirty="0" err="1">
                <a:latin typeface="Arial" charset="0"/>
                <a:cs typeface="Arial" charset="0"/>
              </a:rPr>
              <a:t>of</a:t>
            </a:r>
            <a:r>
              <a:rPr lang="cs-CZ" sz="1930" dirty="0">
                <a:latin typeface="Arial" charset="0"/>
                <a:cs typeface="Arial" charset="0"/>
              </a:rPr>
              <a:t> society </a:t>
            </a:r>
            <a:r>
              <a:rPr lang="cs-CZ" sz="1930" dirty="0" err="1">
                <a:latin typeface="Arial" charset="0"/>
                <a:cs typeface="Arial" charset="0"/>
              </a:rPr>
              <a:t>or</a:t>
            </a:r>
            <a:r>
              <a:rPr lang="cs-CZ" sz="1930" dirty="0">
                <a:latin typeface="Arial" charset="0"/>
                <a:cs typeface="Arial" charset="0"/>
              </a:rPr>
              <a:t> science.</a:t>
            </a:r>
          </a:p>
          <a:p>
            <a:pPr eaLnBrk="0" fontAlgn="base" hangingPunct="0">
              <a:spcBef>
                <a:spcPct val="0"/>
              </a:spcBef>
              <a:spcAft>
                <a:spcPct val="0"/>
              </a:spcAft>
            </a:pPr>
            <a:r>
              <a:rPr lang="cs-CZ" sz="1930" dirty="0" err="1">
                <a:latin typeface="Arial" charset="0"/>
                <a:cs typeface="Arial" charset="0"/>
              </a:rPr>
              <a:t>Article</a:t>
            </a:r>
            <a:r>
              <a:rPr lang="cs-CZ" sz="1930" dirty="0">
                <a:latin typeface="Arial" charset="0"/>
                <a:cs typeface="Arial" charset="0"/>
              </a:rPr>
              <a:t> 3 – </a:t>
            </a:r>
            <a:r>
              <a:rPr lang="cs-CZ" sz="1930" b="1" dirty="0" err="1">
                <a:latin typeface="Arial" charset="0"/>
                <a:cs typeface="Arial" charset="0"/>
              </a:rPr>
              <a:t>Equitable</a:t>
            </a:r>
            <a:r>
              <a:rPr lang="cs-CZ" sz="1930" b="1" dirty="0">
                <a:latin typeface="Arial" charset="0"/>
                <a:cs typeface="Arial" charset="0"/>
              </a:rPr>
              <a:t> </a:t>
            </a:r>
            <a:r>
              <a:rPr lang="cs-CZ" sz="1930" b="1" dirty="0" err="1">
                <a:latin typeface="Arial" charset="0"/>
                <a:cs typeface="Arial" charset="0"/>
              </a:rPr>
              <a:t>access</a:t>
            </a:r>
            <a:r>
              <a:rPr lang="cs-CZ" sz="1930" b="1" dirty="0">
                <a:latin typeface="Arial" charset="0"/>
                <a:cs typeface="Arial" charset="0"/>
              </a:rPr>
              <a:t> to </a:t>
            </a:r>
            <a:r>
              <a:rPr lang="cs-CZ" sz="1930" b="1" dirty="0" err="1">
                <a:latin typeface="Arial" charset="0"/>
                <a:cs typeface="Arial" charset="0"/>
              </a:rPr>
              <a:t>health</a:t>
            </a:r>
            <a:r>
              <a:rPr lang="cs-CZ" sz="1930" b="1" dirty="0">
                <a:latin typeface="Arial" charset="0"/>
                <a:cs typeface="Arial" charset="0"/>
              </a:rPr>
              <a:t> care</a:t>
            </a:r>
          </a:p>
          <a:p>
            <a:pPr eaLnBrk="0" fontAlgn="base" hangingPunct="0">
              <a:spcBef>
                <a:spcPct val="0"/>
              </a:spcBef>
              <a:spcAft>
                <a:spcPct val="0"/>
              </a:spcAft>
            </a:pPr>
            <a:r>
              <a:rPr lang="cs-CZ" sz="1930" dirty="0" err="1">
                <a:latin typeface="Arial" charset="0"/>
                <a:cs typeface="Arial" charset="0"/>
              </a:rPr>
              <a:t>Parties</a:t>
            </a:r>
            <a:r>
              <a:rPr lang="cs-CZ" sz="1930" dirty="0">
                <a:latin typeface="Arial" charset="0"/>
                <a:cs typeface="Arial" charset="0"/>
              </a:rPr>
              <a:t>, </a:t>
            </a:r>
            <a:r>
              <a:rPr lang="cs-CZ" sz="1930" dirty="0" err="1">
                <a:latin typeface="Arial" charset="0"/>
                <a:cs typeface="Arial" charset="0"/>
              </a:rPr>
              <a:t>taking</a:t>
            </a:r>
            <a:r>
              <a:rPr lang="cs-CZ" sz="1930" dirty="0">
                <a:latin typeface="Arial" charset="0"/>
                <a:cs typeface="Arial" charset="0"/>
              </a:rPr>
              <a:t> </a:t>
            </a:r>
            <a:r>
              <a:rPr lang="cs-CZ" sz="1930" dirty="0" err="1">
                <a:latin typeface="Arial" charset="0"/>
                <a:cs typeface="Arial" charset="0"/>
              </a:rPr>
              <a:t>into</a:t>
            </a:r>
            <a:r>
              <a:rPr lang="cs-CZ" sz="1930" dirty="0">
                <a:latin typeface="Arial" charset="0"/>
                <a:cs typeface="Arial" charset="0"/>
              </a:rPr>
              <a:t> </a:t>
            </a:r>
            <a:r>
              <a:rPr lang="cs-CZ" sz="1930" dirty="0" err="1">
                <a:latin typeface="Arial" charset="0"/>
                <a:cs typeface="Arial" charset="0"/>
              </a:rPr>
              <a:t>account</a:t>
            </a:r>
            <a:r>
              <a:rPr lang="cs-CZ" sz="1930" dirty="0">
                <a:latin typeface="Arial" charset="0"/>
                <a:cs typeface="Arial" charset="0"/>
              </a:rPr>
              <a:t> </a:t>
            </a:r>
            <a:r>
              <a:rPr lang="cs-CZ" sz="1930" dirty="0" err="1">
                <a:latin typeface="Arial" charset="0"/>
                <a:cs typeface="Arial" charset="0"/>
              </a:rPr>
              <a:t>health</a:t>
            </a:r>
            <a:r>
              <a:rPr lang="cs-CZ" sz="1930" dirty="0">
                <a:latin typeface="Arial" charset="0"/>
                <a:cs typeface="Arial" charset="0"/>
              </a:rPr>
              <a:t> </a:t>
            </a:r>
            <a:r>
              <a:rPr lang="cs-CZ" sz="1930" dirty="0" err="1">
                <a:latin typeface="Arial" charset="0"/>
                <a:cs typeface="Arial" charset="0"/>
              </a:rPr>
              <a:t>needs</a:t>
            </a:r>
            <a:r>
              <a:rPr lang="cs-CZ" sz="1930" dirty="0">
                <a:latin typeface="Arial" charset="0"/>
                <a:cs typeface="Arial" charset="0"/>
              </a:rPr>
              <a:t> </a:t>
            </a:r>
            <a:r>
              <a:rPr lang="cs-CZ" sz="1930" dirty="0" err="1">
                <a:latin typeface="Arial" charset="0"/>
                <a:cs typeface="Arial" charset="0"/>
              </a:rPr>
              <a:t>and</a:t>
            </a:r>
            <a:r>
              <a:rPr lang="cs-CZ" sz="1930" dirty="0">
                <a:latin typeface="Arial" charset="0"/>
                <a:cs typeface="Arial" charset="0"/>
              </a:rPr>
              <a:t> </a:t>
            </a:r>
            <a:r>
              <a:rPr lang="cs-CZ" sz="1930" dirty="0" err="1">
                <a:latin typeface="Arial" charset="0"/>
                <a:cs typeface="Arial" charset="0"/>
              </a:rPr>
              <a:t>available</a:t>
            </a:r>
            <a:r>
              <a:rPr lang="cs-CZ" sz="1930" dirty="0">
                <a:latin typeface="Arial" charset="0"/>
                <a:cs typeface="Arial" charset="0"/>
              </a:rPr>
              <a:t> </a:t>
            </a:r>
            <a:r>
              <a:rPr lang="cs-CZ" sz="1930" dirty="0" err="1">
                <a:latin typeface="Arial" charset="0"/>
                <a:cs typeface="Arial" charset="0"/>
              </a:rPr>
              <a:t>resources</a:t>
            </a:r>
            <a:r>
              <a:rPr lang="cs-CZ" sz="1930" dirty="0">
                <a:latin typeface="Arial" charset="0"/>
                <a:cs typeface="Arial" charset="0"/>
              </a:rPr>
              <a:t>, </a:t>
            </a:r>
            <a:r>
              <a:rPr lang="cs-CZ" sz="1930" dirty="0" err="1">
                <a:latin typeface="Arial" charset="0"/>
                <a:cs typeface="Arial" charset="0"/>
              </a:rPr>
              <a:t>shall</a:t>
            </a:r>
            <a:r>
              <a:rPr lang="cs-CZ" sz="1930" dirty="0">
                <a:latin typeface="Arial" charset="0"/>
                <a:cs typeface="Arial" charset="0"/>
              </a:rPr>
              <a:t> </a:t>
            </a:r>
            <a:r>
              <a:rPr lang="cs-CZ" sz="1930" dirty="0" err="1">
                <a:latin typeface="Arial" charset="0"/>
                <a:cs typeface="Arial" charset="0"/>
              </a:rPr>
              <a:t>take</a:t>
            </a:r>
            <a:r>
              <a:rPr lang="cs-CZ" sz="1930" dirty="0">
                <a:latin typeface="Arial" charset="0"/>
                <a:cs typeface="Arial" charset="0"/>
              </a:rPr>
              <a:t> </a:t>
            </a:r>
            <a:r>
              <a:rPr lang="cs-CZ" sz="1930" dirty="0" err="1">
                <a:latin typeface="Arial" charset="0"/>
                <a:cs typeface="Arial" charset="0"/>
              </a:rPr>
              <a:t>appropriate</a:t>
            </a:r>
            <a:r>
              <a:rPr lang="cs-CZ" sz="1930" dirty="0">
                <a:latin typeface="Arial" charset="0"/>
                <a:cs typeface="Arial" charset="0"/>
              </a:rPr>
              <a:t> </a:t>
            </a:r>
            <a:r>
              <a:rPr lang="cs-CZ" sz="1930" dirty="0" err="1">
                <a:latin typeface="Arial" charset="0"/>
                <a:cs typeface="Arial" charset="0"/>
              </a:rPr>
              <a:t>measures</a:t>
            </a:r>
            <a:r>
              <a:rPr lang="cs-CZ" sz="1930" dirty="0">
                <a:latin typeface="Arial" charset="0"/>
                <a:cs typeface="Arial" charset="0"/>
              </a:rPr>
              <a:t> </a:t>
            </a:r>
            <a:r>
              <a:rPr lang="cs-CZ" sz="1930" dirty="0" err="1">
                <a:latin typeface="Arial" charset="0"/>
                <a:cs typeface="Arial" charset="0"/>
              </a:rPr>
              <a:t>with</a:t>
            </a:r>
            <a:r>
              <a:rPr lang="cs-CZ" sz="1930" dirty="0">
                <a:latin typeface="Arial" charset="0"/>
                <a:cs typeface="Arial" charset="0"/>
              </a:rPr>
              <a:t> a </a:t>
            </a:r>
            <a:r>
              <a:rPr lang="cs-CZ" sz="1930" dirty="0" err="1">
                <a:latin typeface="Arial" charset="0"/>
                <a:cs typeface="Arial" charset="0"/>
              </a:rPr>
              <a:t>view</a:t>
            </a:r>
            <a:r>
              <a:rPr lang="cs-CZ" sz="1930" dirty="0">
                <a:latin typeface="Arial" charset="0"/>
                <a:cs typeface="Arial" charset="0"/>
              </a:rPr>
              <a:t> to </a:t>
            </a:r>
            <a:r>
              <a:rPr lang="cs-CZ" sz="1930" dirty="0" err="1">
                <a:latin typeface="Arial" charset="0"/>
                <a:cs typeface="Arial" charset="0"/>
              </a:rPr>
              <a:t>providing</a:t>
            </a:r>
            <a:r>
              <a:rPr lang="cs-CZ" sz="1930" dirty="0">
                <a:latin typeface="Arial" charset="0"/>
                <a:cs typeface="Arial" charset="0"/>
              </a:rPr>
              <a:t>, </a:t>
            </a:r>
            <a:r>
              <a:rPr lang="cs-CZ" sz="1930" dirty="0" err="1">
                <a:latin typeface="Arial" charset="0"/>
                <a:cs typeface="Arial" charset="0"/>
              </a:rPr>
              <a:t>within</a:t>
            </a:r>
            <a:r>
              <a:rPr lang="cs-CZ" sz="1930" dirty="0">
                <a:latin typeface="Arial" charset="0"/>
                <a:cs typeface="Arial" charset="0"/>
              </a:rPr>
              <a:t> </a:t>
            </a:r>
            <a:r>
              <a:rPr lang="cs-CZ" sz="1930" dirty="0" err="1">
                <a:latin typeface="Arial" charset="0"/>
                <a:cs typeface="Arial" charset="0"/>
              </a:rPr>
              <a:t>their</a:t>
            </a:r>
            <a:r>
              <a:rPr lang="cs-CZ" sz="1930" dirty="0">
                <a:latin typeface="Arial" charset="0"/>
                <a:cs typeface="Arial" charset="0"/>
              </a:rPr>
              <a:t> </a:t>
            </a:r>
            <a:r>
              <a:rPr lang="cs-CZ" sz="1930" dirty="0" err="1">
                <a:latin typeface="Arial" charset="0"/>
                <a:cs typeface="Arial" charset="0"/>
              </a:rPr>
              <a:t>jurisdiction</a:t>
            </a:r>
            <a:r>
              <a:rPr lang="cs-CZ" sz="1930" dirty="0">
                <a:latin typeface="Arial" charset="0"/>
                <a:cs typeface="Arial" charset="0"/>
              </a:rPr>
              <a:t>, </a:t>
            </a:r>
            <a:r>
              <a:rPr lang="cs-CZ" sz="1930" dirty="0" err="1">
                <a:latin typeface="Arial" charset="0"/>
                <a:cs typeface="Arial" charset="0"/>
              </a:rPr>
              <a:t>equitable</a:t>
            </a:r>
            <a:r>
              <a:rPr lang="cs-CZ" sz="1930" dirty="0">
                <a:latin typeface="Arial" charset="0"/>
                <a:cs typeface="Arial" charset="0"/>
              </a:rPr>
              <a:t> </a:t>
            </a:r>
            <a:r>
              <a:rPr lang="cs-CZ" sz="1930" dirty="0" err="1">
                <a:latin typeface="Arial" charset="0"/>
                <a:cs typeface="Arial" charset="0"/>
              </a:rPr>
              <a:t>access</a:t>
            </a:r>
            <a:r>
              <a:rPr lang="cs-CZ" sz="1930" dirty="0">
                <a:latin typeface="Arial" charset="0"/>
                <a:cs typeface="Arial" charset="0"/>
              </a:rPr>
              <a:t> to </a:t>
            </a:r>
            <a:r>
              <a:rPr lang="cs-CZ" sz="1930" dirty="0" err="1">
                <a:latin typeface="Arial" charset="0"/>
                <a:cs typeface="Arial" charset="0"/>
              </a:rPr>
              <a:t>health</a:t>
            </a:r>
            <a:r>
              <a:rPr lang="cs-CZ" sz="1930" dirty="0">
                <a:latin typeface="Arial" charset="0"/>
                <a:cs typeface="Arial" charset="0"/>
              </a:rPr>
              <a:t> care </a:t>
            </a:r>
            <a:r>
              <a:rPr lang="cs-CZ" sz="1930" dirty="0" err="1">
                <a:latin typeface="Arial" charset="0"/>
                <a:cs typeface="Arial" charset="0"/>
              </a:rPr>
              <a:t>of</a:t>
            </a:r>
            <a:r>
              <a:rPr lang="cs-CZ" sz="1930" dirty="0">
                <a:latin typeface="Arial" charset="0"/>
                <a:cs typeface="Arial" charset="0"/>
              </a:rPr>
              <a:t> </a:t>
            </a:r>
            <a:r>
              <a:rPr lang="cs-CZ" sz="1930" dirty="0" err="1">
                <a:latin typeface="Arial" charset="0"/>
                <a:cs typeface="Arial" charset="0"/>
              </a:rPr>
              <a:t>appropriate</a:t>
            </a:r>
            <a:r>
              <a:rPr lang="cs-CZ" sz="1930" dirty="0">
                <a:latin typeface="Arial" charset="0"/>
                <a:cs typeface="Arial" charset="0"/>
              </a:rPr>
              <a:t> </a:t>
            </a:r>
            <a:r>
              <a:rPr lang="cs-CZ" sz="1930" dirty="0" err="1">
                <a:latin typeface="Arial" charset="0"/>
                <a:cs typeface="Arial" charset="0"/>
              </a:rPr>
              <a:t>quality</a:t>
            </a:r>
            <a:r>
              <a:rPr lang="cs-CZ" sz="1930" dirty="0">
                <a:latin typeface="Arial" charset="0"/>
                <a:cs typeface="Arial" charset="0"/>
              </a:rPr>
              <a:t>.</a:t>
            </a:r>
          </a:p>
          <a:p>
            <a:pPr eaLnBrk="0" fontAlgn="base" hangingPunct="0">
              <a:spcBef>
                <a:spcPct val="0"/>
              </a:spcBef>
              <a:spcAft>
                <a:spcPct val="0"/>
              </a:spcAft>
            </a:pPr>
            <a:r>
              <a:rPr lang="cs-CZ" sz="1930" dirty="0" err="1">
                <a:latin typeface="Arial" charset="0"/>
                <a:cs typeface="Arial" charset="0"/>
              </a:rPr>
              <a:t>Article</a:t>
            </a:r>
            <a:r>
              <a:rPr lang="cs-CZ" sz="1930" dirty="0">
                <a:latin typeface="Arial" charset="0"/>
                <a:cs typeface="Arial" charset="0"/>
              </a:rPr>
              <a:t> 4 – </a:t>
            </a:r>
            <a:r>
              <a:rPr lang="cs-CZ" sz="1930" b="1" dirty="0">
                <a:latin typeface="Arial" charset="0"/>
                <a:cs typeface="Arial" charset="0"/>
              </a:rPr>
              <a:t>Professional </a:t>
            </a:r>
            <a:r>
              <a:rPr lang="cs-CZ" sz="1930" b="1" dirty="0" err="1">
                <a:latin typeface="Arial" charset="0"/>
                <a:cs typeface="Arial" charset="0"/>
              </a:rPr>
              <a:t>standards</a:t>
            </a:r>
            <a:endParaRPr lang="cs-CZ" sz="1930" b="1" dirty="0">
              <a:latin typeface="Arial" charset="0"/>
              <a:cs typeface="Arial" charset="0"/>
            </a:endParaRPr>
          </a:p>
          <a:p>
            <a:pPr eaLnBrk="0" fontAlgn="base" hangingPunct="0">
              <a:spcBef>
                <a:spcPct val="0"/>
              </a:spcBef>
              <a:spcAft>
                <a:spcPct val="0"/>
              </a:spcAft>
            </a:pPr>
            <a:r>
              <a:rPr lang="cs-CZ" sz="1930" dirty="0" err="1">
                <a:latin typeface="Arial" charset="0"/>
                <a:cs typeface="Arial" charset="0"/>
              </a:rPr>
              <a:t>Any</a:t>
            </a:r>
            <a:r>
              <a:rPr lang="cs-CZ" sz="1930" dirty="0">
                <a:latin typeface="Arial" charset="0"/>
                <a:cs typeface="Arial" charset="0"/>
              </a:rPr>
              <a:t> </a:t>
            </a:r>
            <a:r>
              <a:rPr lang="cs-CZ" sz="1930" dirty="0" err="1">
                <a:latin typeface="Arial" charset="0"/>
                <a:cs typeface="Arial" charset="0"/>
              </a:rPr>
              <a:t>intervention</a:t>
            </a:r>
            <a:r>
              <a:rPr lang="cs-CZ" sz="1930" dirty="0">
                <a:latin typeface="Arial" charset="0"/>
                <a:cs typeface="Arial" charset="0"/>
              </a:rPr>
              <a:t> in </a:t>
            </a:r>
            <a:r>
              <a:rPr lang="cs-CZ" sz="1930" dirty="0" err="1">
                <a:latin typeface="Arial" charset="0"/>
                <a:cs typeface="Arial" charset="0"/>
              </a:rPr>
              <a:t>the</a:t>
            </a:r>
            <a:r>
              <a:rPr lang="cs-CZ" sz="1930" dirty="0">
                <a:latin typeface="Arial" charset="0"/>
                <a:cs typeface="Arial" charset="0"/>
              </a:rPr>
              <a:t> </a:t>
            </a:r>
            <a:r>
              <a:rPr lang="cs-CZ" sz="1930" dirty="0" err="1">
                <a:latin typeface="Arial" charset="0"/>
                <a:cs typeface="Arial" charset="0"/>
              </a:rPr>
              <a:t>health</a:t>
            </a:r>
            <a:r>
              <a:rPr lang="cs-CZ" sz="1930" dirty="0">
                <a:latin typeface="Arial" charset="0"/>
                <a:cs typeface="Arial" charset="0"/>
              </a:rPr>
              <a:t> </a:t>
            </a:r>
            <a:r>
              <a:rPr lang="cs-CZ" sz="1930" dirty="0" err="1">
                <a:latin typeface="Arial" charset="0"/>
                <a:cs typeface="Arial" charset="0"/>
              </a:rPr>
              <a:t>field</a:t>
            </a:r>
            <a:r>
              <a:rPr lang="cs-CZ" sz="1930" dirty="0">
                <a:latin typeface="Arial" charset="0"/>
                <a:cs typeface="Arial" charset="0"/>
              </a:rPr>
              <a:t>, </a:t>
            </a:r>
            <a:r>
              <a:rPr lang="cs-CZ" sz="1930" dirty="0" err="1">
                <a:latin typeface="Arial" charset="0"/>
                <a:cs typeface="Arial" charset="0"/>
              </a:rPr>
              <a:t>including</a:t>
            </a:r>
            <a:r>
              <a:rPr lang="cs-CZ" sz="1930" dirty="0">
                <a:latin typeface="Arial" charset="0"/>
                <a:cs typeface="Arial" charset="0"/>
              </a:rPr>
              <a:t> </a:t>
            </a:r>
            <a:r>
              <a:rPr lang="cs-CZ" sz="1930" dirty="0" err="1">
                <a:latin typeface="Arial" charset="0"/>
                <a:cs typeface="Arial" charset="0"/>
              </a:rPr>
              <a:t>research</a:t>
            </a:r>
            <a:r>
              <a:rPr lang="cs-CZ" sz="1930" dirty="0">
                <a:latin typeface="Arial" charset="0"/>
                <a:cs typeface="Arial" charset="0"/>
              </a:rPr>
              <a:t>, </a:t>
            </a:r>
            <a:r>
              <a:rPr lang="cs-CZ" sz="1930" dirty="0" err="1">
                <a:latin typeface="Arial" charset="0"/>
                <a:cs typeface="Arial" charset="0"/>
              </a:rPr>
              <a:t>must</a:t>
            </a:r>
            <a:r>
              <a:rPr lang="cs-CZ" sz="1930" dirty="0">
                <a:latin typeface="Arial" charset="0"/>
                <a:cs typeface="Arial" charset="0"/>
              </a:rPr>
              <a:t> </a:t>
            </a:r>
            <a:r>
              <a:rPr lang="cs-CZ" sz="1930" dirty="0" err="1">
                <a:latin typeface="Arial" charset="0"/>
                <a:cs typeface="Arial" charset="0"/>
              </a:rPr>
              <a:t>be</a:t>
            </a:r>
            <a:r>
              <a:rPr lang="cs-CZ" sz="1930" dirty="0">
                <a:latin typeface="Arial" charset="0"/>
                <a:cs typeface="Arial" charset="0"/>
              </a:rPr>
              <a:t> </a:t>
            </a:r>
            <a:r>
              <a:rPr lang="cs-CZ" sz="1930" dirty="0" err="1">
                <a:latin typeface="Arial" charset="0"/>
                <a:cs typeface="Arial" charset="0"/>
              </a:rPr>
              <a:t>carried</a:t>
            </a:r>
            <a:r>
              <a:rPr lang="cs-CZ" sz="1930" dirty="0">
                <a:latin typeface="Arial" charset="0"/>
                <a:cs typeface="Arial" charset="0"/>
              </a:rPr>
              <a:t> </a:t>
            </a:r>
            <a:r>
              <a:rPr lang="cs-CZ" sz="1930" dirty="0" err="1">
                <a:latin typeface="Arial" charset="0"/>
                <a:cs typeface="Arial" charset="0"/>
              </a:rPr>
              <a:t>out</a:t>
            </a:r>
            <a:r>
              <a:rPr lang="cs-CZ" sz="1930" dirty="0">
                <a:latin typeface="Arial" charset="0"/>
                <a:cs typeface="Arial" charset="0"/>
              </a:rPr>
              <a:t> in </a:t>
            </a:r>
            <a:r>
              <a:rPr lang="cs-CZ" sz="1930" dirty="0" err="1">
                <a:latin typeface="Arial" charset="0"/>
                <a:cs typeface="Arial" charset="0"/>
              </a:rPr>
              <a:t>accordance</a:t>
            </a:r>
            <a:r>
              <a:rPr lang="cs-CZ" sz="1930" dirty="0">
                <a:latin typeface="Arial" charset="0"/>
                <a:cs typeface="Arial" charset="0"/>
              </a:rPr>
              <a:t> </a:t>
            </a:r>
            <a:r>
              <a:rPr lang="cs-CZ" sz="1930" dirty="0" err="1">
                <a:latin typeface="Arial" charset="0"/>
                <a:cs typeface="Arial" charset="0"/>
              </a:rPr>
              <a:t>with</a:t>
            </a:r>
            <a:r>
              <a:rPr lang="cs-CZ" sz="1930" dirty="0">
                <a:latin typeface="Arial" charset="0"/>
                <a:cs typeface="Arial" charset="0"/>
              </a:rPr>
              <a:t> </a:t>
            </a:r>
            <a:r>
              <a:rPr lang="cs-CZ" sz="1930" dirty="0" err="1">
                <a:latin typeface="Arial" charset="0"/>
                <a:cs typeface="Arial" charset="0"/>
              </a:rPr>
              <a:t>relevant</a:t>
            </a:r>
            <a:r>
              <a:rPr lang="cs-CZ" sz="1930" dirty="0">
                <a:latin typeface="Arial" charset="0"/>
                <a:cs typeface="Arial" charset="0"/>
              </a:rPr>
              <a:t> </a:t>
            </a:r>
            <a:r>
              <a:rPr lang="cs-CZ" sz="1930" dirty="0" err="1">
                <a:latin typeface="Arial" charset="0"/>
                <a:cs typeface="Arial" charset="0"/>
              </a:rPr>
              <a:t>professional</a:t>
            </a:r>
            <a:r>
              <a:rPr lang="cs-CZ" sz="1930" dirty="0">
                <a:latin typeface="Arial" charset="0"/>
                <a:cs typeface="Arial" charset="0"/>
              </a:rPr>
              <a:t> </a:t>
            </a:r>
            <a:r>
              <a:rPr lang="cs-CZ" sz="1930" dirty="0" err="1">
                <a:latin typeface="Arial" charset="0"/>
                <a:cs typeface="Arial" charset="0"/>
              </a:rPr>
              <a:t>obligations</a:t>
            </a:r>
            <a:r>
              <a:rPr lang="cs-CZ" sz="1930" dirty="0">
                <a:latin typeface="Arial" charset="0"/>
                <a:cs typeface="Arial" charset="0"/>
              </a:rPr>
              <a:t> </a:t>
            </a:r>
            <a:r>
              <a:rPr lang="cs-CZ" sz="1930" dirty="0" err="1">
                <a:latin typeface="Arial" charset="0"/>
                <a:cs typeface="Arial" charset="0"/>
              </a:rPr>
              <a:t>and</a:t>
            </a:r>
            <a:r>
              <a:rPr lang="cs-CZ" sz="1930" dirty="0">
                <a:latin typeface="Arial" charset="0"/>
                <a:cs typeface="Arial" charset="0"/>
              </a:rPr>
              <a:t> </a:t>
            </a:r>
            <a:r>
              <a:rPr lang="cs-CZ" sz="1930" dirty="0" err="1">
                <a:latin typeface="Arial" charset="0"/>
                <a:cs typeface="Arial" charset="0"/>
              </a:rPr>
              <a:t>standards</a:t>
            </a:r>
            <a:r>
              <a:rPr lang="cs-CZ" sz="1930" dirty="0">
                <a:latin typeface="Arial" charset="0"/>
                <a:cs typeface="Arial" charset="0"/>
              </a:rPr>
              <a:t>.</a:t>
            </a:r>
          </a:p>
          <a:p>
            <a:pPr eaLnBrk="0" fontAlgn="base" hangingPunct="0">
              <a:spcBef>
                <a:spcPct val="0"/>
              </a:spcBef>
              <a:spcAft>
                <a:spcPct val="0"/>
              </a:spcAft>
            </a:pPr>
            <a:endParaRPr lang="cs-CZ" dirty="0">
              <a:latin typeface="Arial" charset="0"/>
              <a:cs typeface="Arial" charset="0"/>
            </a:endParaRPr>
          </a:p>
        </p:txBody>
      </p:sp>
      <p:sp>
        <p:nvSpPr>
          <p:cNvPr id="6" name="TextovéPole 5"/>
          <p:cNvSpPr txBox="1"/>
          <p:nvPr/>
        </p:nvSpPr>
        <p:spPr>
          <a:xfrm>
            <a:off x="3017693" y="0"/>
            <a:ext cx="8020050" cy="956287"/>
          </a:xfrm>
          <a:prstGeom prst="rect">
            <a:avLst/>
          </a:prstGeom>
          <a:noFill/>
        </p:spPr>
        <p:txBody>
          <a:bodyPr wrap="square" rtlCol="0">
            <a:spAutoFit/>
          </a:bodyPr>
          <a:lstStyle/>
          <a:p>
            <a:pPr algn="ctr"/>
            <a:r>
              <a:rPr lang="en-US" sz="2807" b="1" dirty="0">
                <a:solidFill>
                  <a:srgbClr val="7030A0"/>
                </a:solidFill>
              </a:rPr>
              <a:t>Convention on Human Rights and</a:t>
            </a:r>
            <a:r>
              <a:rPr lang="cs-CZ" sz="2807" b="1" dirty="0">
                <a:solidFill>
                  <a:srgbClr val="7030A0"/>
                </a:solidFill>
              </a:rPr>
              <a:t> </a:t>
            </a:r>
            <a:r>
              <a:rPr lang="en-US" sz="2807" b="1" dirty="0">
                <a:solidFill>
                  <a:srgbClr val="7030A0"/>
                </a:solidFill>
              </a:rPr>
              <a:t>Biomedicine</a:t>
            </a:r>
            <a:endParaRPr lang="cs-CZ" sz="2807"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746750" y="1191193"/>
            <a:ext cx="7218045" cy="1002506"/>
          </a:xfrm>
        </p:spPr>
        <p:txBody>
          <a:bodyPr>
            <a:normAutofit/>
          </a:bodyPr>
          <a:lstStyle/>
          <a:p>
            <a:pPr lvl="0"/>
            <a:r>
              <a:rPr lang="cs-CZ" sz="3158" b="1" dirty="0" err="1">
                <a:latin typeface="Arial" charset="0"/>
                <a:cs typeface="Arial" charset="0"/>
              </a:rPr>
              <a:t>Chapter</a:t>
            </a:r>
            <a:r>
              <a:rPr lang="cs-CZ" sz="3158" b="1" dirty="0">
                <a:latin typeface="Arial" charset="0"/>
                <a:cs typeface="Arial" charset="0"/>
              </a:rPr>
              <a:t> II – </a:t>
            </a:r>
            <a:r>
              <a:rPr lang="cs-CZ" sz="3158" b="1" dirty="0" err="1">
                <a:latin typeface="Arial" charset="0"/>
                <a:cs typeface="Arial" charset="0"/>
              </a:rPr>
              <a:t>Consent</a:t>
            </a:r>
            <a:endParaRPr lang="cs-CZ" sz="3158" b="1" dirty="0"/>
          </a:p>
        </p:txBody>
      </p:sp>
      <p:sp>
        <p:nvSpPr>
          <p:cNvPr id="5" name="Zástupný symbol pro obsah 4"/>
          <p:cNvSpPr>
            <a:spLocks noGrp="1"/>
          </p:cNvSpPr>
          <p:nvPr>
            <p:ph idx="1"/>
          </p:nvPr>
        </p:nvSpPr>
        <p:spPr>
          <a:xfrm>
            <a:off x="534988" y="1828800"/>
            <a:ext cx="9623425" cy="4926013"/>
          </a:xfrm>
        </p:spPr>
        <p:txBody>
          <a:bodyPr>
            <a:normAutofit lnSpcReduction="10000"/>
          </a:bodyPr>
          <a:lstStyle/>
          <a:p>
            <a:pPr marL="0" indent="0" eaLnBrk="0" hangingPunct="0">
              <a:spcBef>
                <a:spcPct val="0"/>
              </a:spcBef>
              <a:buNone/>
            </a:pPr>
            <a:r>
              <a:rPr lang="cs-CZ" dirty="0" err="1">
                <a:latin typeface="Arial" charset="0"/>
                <a:cs typeface="Arial" charset="0"/>
              </a:rPr>
              <a:t>Article</a:t>
            </a:r>
            <a:r>
              <a:rPr lang="cs-CZ" dirty="0">
                <a:latin typeface="Arial" charset="0"/>
                <a:cs typeface="Arial" charset="0"/>
              </a:rPr>
              <a:t> 5 – </a:t>
            </a:r>
            <a:r>
              <a:rPr lang="cs-CZ" b="1" dirty="0" err="1">
                <a:latin typeface="Arial" charset="0"/>
                <a:cs typeface="Arial" charset="0"/>
              </a:rPr>
              <a:t>General</a:t>
            </a:r>
            <a:r>
              <a:rPr lang="cs-CZ" b="1" dirty="0">
                <a:latin typeface="Arial" charset="0"/>
                <a:cs typeface="Arial" charset="0"/>
              </a:rPr>
              <a:t> rule</a:t>
            </a:r>
          </a:p>
          <a:p>
            <a:pPr marL="0" indent="0" eaLnBrk="0" hangingPunct="0">
              <a:spcBef>
                <a:spcPct val="0"/>
              </a:spcBef>
              <a:buNone/>
            </a:pPr>
            <a:r>
              <a:rPr lang="cs-CZ" dirty="0">
                <a:latin typeface="Arial" charset="0"/>
                <a:cs typeface="Arial" charset="0"/>
              </a:rPr>
              <a:t>	</a:t>
            </a:r>
            <a:r>
              <a:rPr lang="cs-CZ" dirty="0" err="1">
                <a:latin typeface="Arial" charset="0"/>
                <a:cs typeface="Arial" charset="0"/>
              </a:rPr>
              <a:t>An</a:t>
            </a:r>
            <a:r>
              <a:rPr lang="cs-CZ" dirty="0">
                <a:latin typeface="Arial" charset="0"/>
                <a:cs typeface="Arial" charset="0"/>
              </a:rPr>
              <a:t> </a:t>
            </a:r>
            <a:r>
              <a:rPr lang="cs-CZ" dirty="0" err="1">
                <a:latin typeface="Arial" charset="0"/>
                <a:cs typeface="Arial" charset="0"/>
              </a:rPr>
              <a:t>intervention</a:t>
            </a:r>
            <a:r>
              <a:rPr lang="cs-CZ" dirty="0">
                <a:latin typeface="Arial" charset="0"/>
                <a:cs typeface="Arial" charset="0"/>
              </a:rPr>
              <a:t> in </a:t>
            </a:r>
            <a:r>
              <a:rPr lang="cs-CZ" dirty="0" err="1">
                <a:latin typeface="Arial" charset="0"/>
                <a:cs typeface="Arial" charset="0"/>
              </a:rPr>
              <a:t>the</a:t>
            </a:r>
            <a:r>
              <a:rPr lang="cs-CZ" dirty="0">
                <a:latin typeface="Arial" charset="0"/>
                <a:cs typeface="Arial" charset="0"/>
              </a:rPr>
              <a:t> </a:t>
            </a:r>
            <a:r>
              <a:rPr lang="cs-CZ" dirty="0" err="1">
                <a:latin typeface="Arial" charset="0"/>
                <a:cs typeface="Arial" charset="0"/>
              </a:rPr>
              <a:t>health</a:t>
            </a:r>
            <a:r>
              <a:rPr lang="cs-CZ" dirty="0">
                <a:latin typeface="Arial" charset="0"/>
                <a:cs typeface="Arial" charset="0"/>
              </a:rPr>
              <a:t> </a:t>
            </a:r>
            <a:r>
              <a:rPr lang="cs-CZ" dirty="0" err="1">
                <a:latin typeface="Arial" charset="0"/>
                <a:cs typeface="Arial" charset="0"/>
              </a:rPr>
              <a:t>field</a:t>
            </a:r>
            <a:r>
              <a:rPr lang="cs-CZ" dirty="0">
                <a:latin typeface="Arial" charset="0"/>
                <a:cs typeface="Arial" charset="0"/>
              </a:rPr>
              <a:t> </a:t>
            </a:r>
            <a:r>
              <a:rPr lang="cs-CZ" dirty="0" err="1">
                <a:latin typeface="Arial" charset="0"/>
                <a:cs typeface="Arial" charset="0"/>
              </a:rPr>
              <a:t>may</a:t>
            </a:r>
            <a:r>
              <a:rPr lang="cs-CZ" dirty="0">
                <a:latin typeface="Arial" charset="0"/>
                <a:cs typeface="Arial" charset="0"/>
              </a:rPr>
              <a:t> </a:t>
            </a:r>
            <a:r>
              <a:rPr lang="cs-CZ" dirty="0" err="1">
                <a:latin typeface="Arial" charset="0"/>
                <a:cs typeface="Arial" charset="0"/>
              </a:rPr>
              <a:t>only</a:t>
            </a:r>
            <a:r>
              <a:rPr lang="cs-CZ" dirty="0">
                <a:latin typeface="Arial" charset="0"/>
                <a:cs typeface="Arial" charset="0"/>
              </a:rPr>
              <a:t> </a:t>
            </a:r>
            <a:r>
              <a:rPr lang="cs-CZ" dirty="0" err="1">
                <a:latin typeface="Arial" charset="0"/>
                <a:cs typeface="Arial" charset="0"/>
              </a:rPr>
              <a:t>be</a:t>
            </a:r>
            <a:r>
              <a:rPr lang="cs-CZ" dirty="0">
                <a:latin typeface="Arial" charset="0"/>
                <a:cs typeface="Arial" charset="0"/>
              </a:rPr>
              <a:t> </a:t>
            </a:r>
            <a:r>
              <a:rPr lang="cs-CZ" dirty="0" err="1">
                <a:latin typeface="Arial" charset="0"/>
                <a:cs typeface="Arial" charset="0"/>
              </a:rPr>
              <a:t>carried</a:t>
            </a:r>
            <a:r>
              <a:rPr lang="cs-CZ" dirty="0">
                <a:latin typeface="Arial" charset="0"/>
                <a:cs typeface="Arial" charset="0"/>
              </a:rPr>
              <a:t> </a:t>
            </a:r>
            <a:r>
              <a:rPr lang="cs-CZ" dirty="0" err="1">
                <a:latin typeface="Arial" charset="0"/>
                <a:cs typeface="Arial" charset="0"/>
              </a:rPr>
              <a:t>out</a:t>
            </a:r>
            <a:r>
              <a:rPr lang="cs-CZ" dirty="0">
                <a:latin typeface="Arial" charset="0"/>
                <a:cs typeface="Arial" charset="0"/>
              </a:rPr>
              <a:t> </a:t>
            </a:r>
            <a:r>
              <a:rPr lang="cs-CZ" dirty="0" err="1">
                <a:latin typeface="Arial" charset="0"/>
                <a:cs typeface="Arial" charset="0"/>
              </a:rPr>
              <a:t>after</a:t>
            </a:r>
            <a:r>
              <a:rPr lang="cs-CZ" dirty="0">
                <a:latin typeface="Arial" charset="0"/>
                <a:cs typeface="Arial" charset="0"/>
              </a:rPr>
              <a:t> </a:t>
            </a:r>
            <a:r>
              <a:rPr lang="cs-CZ" dirty="0" err="1">
                <a:latin typeface="Arial" charset="0"/>
                <a:cs typeface="Arial" charset="0"/>
              </a:rPr>
              <a:t>the</a:t>
            </a:r>
            <a:r>
              <a:rPr lang="cs-CZ" dirty="0">
                <a:latin typeface="Arial" charset="0"/>
                <a:cs typeface="Arial" charset="0"/>
              </a:rPr>
              <a:t> person </a:t>
            </a:r>
            <a:r>
              <a:rPr lang="cs-CZ" dirty="0" err="1">
                <a:latin typeface="Arial" charset="0"/>
                <a:cs typeface="Arial" charset="0"/>
              </a:rPr>
              <a:t>concerned</a:t>
            </a:r>
            <a:r>
              <a:rPr lang="cs-CZ" dirty="0">
                <a:latin typeface="Arial" charset="0"/>
                <a:cs typeface="Arial" charset="0"/>
              </a:rPr>
              <a:t> has </a:t>
            </a:r>
            <a:r>
              <a:rPr lang="cs-CZ" dirty="0" err="1">
                <a:latin typeface="Arial" charset="0"/>
                <a:cs typeface="Arial" charset="0"/>
              </a:rPr>
              <a:t>given</a:t>
            </a:r>
            <a:r>
              <a:rPr lang="cs-CZ" dirty="0">
                <a:latin typeface="Arial" charset="0"/>
                <a:cs typeface="Arial" charset="0"/>
              </a:rPr>
              <a:t> </a:t>
            </a:r>
            <a:r>
              <a:rPr lang="cs-CZ" b="1" dirty="0">
                <a:latin typeface="Arial" charset="0"/>
                <a:cs typeface="Arial" charset="0"/>
              </a:rPr>
              <a:t>free </a:t>
            </a:r>
            <a:r>
              <a:rPr lang="cs-CZ" b="1" dirty="0" err="1">
                <a:latin typeface="Arial" charset="0"/>
                <a:cs typeface="Arial" charset="0"/>
              </a:rPr>
              <a:t>and</a:t>
            </a:r>
            <a:r>
              <a:rPr lang="cs-CZ" b="1" dirty="0">
                <a:latin typeface="Arial" charset="0"/>
                <a:cs typeface="Arial" charset="0"/>
              </a:rPr>
              <a:t> </a:t>
            </a:r>
            <a:r>
              <a:rPr lang="cs-CZ" b="1" dirty="0" err="1">
                <a:latin typeface="Arial" charset="0"/>
                <a:cs typeface="Arial" charset="0"/>
              </a:rPr>
              <a:t>informed</a:t>
            </a:r>
            <a:r>
              <a:rPr lang="cs-CZ" b="1" dirty="0">
                <a:latin typeface="Arial" charset="0"/>
                <a:cs typeface="Arial" charset="0"/>
              </a:rPr>
              <a:t> </a:t>
            </a:r>
            <a:r>
              <a:rPr lang="cs-CZ" b="1" dirty="0" err="1">
                <a:latin typeface="Arial" charset="0"/>
                <a:cs typeface="Arial" charset="0"/>
              </a:rPr>
              <a:t>consent</a:t>
            </a:r>
            <a:r>
              <a:rPr lang="cs-CZ" b="1" dirty="0">
                <a:latin typeface="Arial" charset="0"/>
                <a:cs typeface="Arial" charset="0"/>
              </a:rPr>
              <a:t> </a:t>
            </a:r>
            <a:r>
              <a:rPr lang="cs-CZ" dirty="0">
                <a:latin typeface="Arial" charset="0"/>
                <a:cs typeface="Arial" charset="0"/>
              </a:rPr>
              <a:t>to </a:t>
            </a:r>
            <a:r>
              <a:rPr lang="cs-CZ" dirty="0" err="1">
                <a:latin typeface="Arial" charset="0"/>
                <a:cs typeface="Arial" charset="0"/>
              </a:rPr>
              <a:t>it</a:t>
            </a:r>
            <a:r>
              <a:rPr lang="cs-CZ" dirty="0">
                <a:latin typeface="Arial" charset="0"/>
                <a:cs typeface="Arial" charset="0"/>
              </a:rPr>
              <a:t>.</a:t>
            </a:r>
            <a:br>
              <a:rPr lang="cs-CZ" dirty="0">
                <a:latin typeface="Arial" charset="0"/>
                <a:cs typeface="Arial" charset="0"/>
              </a:rPr>
            </a:br>
            <a:r>
              <a:rPr lang="cs-CZ" dirty="0" err="1">
                <a:latin typeface="Arial" charset="0"/>
                <a:cs typeface="Arial" charset="0"/>
              </a:rPr>
              <a:t>This</a:t>
            </a:r>
            <a:r>
              <a:rPr lang="cs-CZ" dirty="0">
                <a:latin typeface="Arial" charset="0"/>
                <a:cs typeface="Arial" charset="0"/>
              </a:rPr>
              <a:t> person </a:t>
            </a:r>
            <a:r>
              <a:rPr lang="cs-CZ" dirty="0" err="1">
                <a:latin typeface="Arial" charset="0"/>
                <a:cs typeface="Arial" charset="0"/>
              </a:rPr>
              <a:t>shall</a:t>
            </a:r>
            <a:r>
              <a:rPr lang="cs-CZ" dirty="0">
                <a:latin typeface="Arial" charset="0"/>
                <a:cs typeface="Arial" charset="0"/>
              </a:rPr>
              <a:t> </a:t>
            </a:r>
            <a:r>
              <a:rPr lang="cs-CZ" dirty="0" err="1">
                <a:latin typeface="Arial" charset="0"/>
                <a:cs typeface="Arial" charset="0"/>
              </a:rPr>
              <a:t>beforehand</a:t>
            </a:r>
            <a:r>
              <a:rPr lang="cs-CZ" dirty="0">
                <a:latin typeface="Arial" charset="0"/>
                <a:cs typeface="Arial" charset="0"/>
              </a:rPr>
              <a:t> </a:t>
            </a:r>
            <a:r>
              <a:rPr lang="cs-CZ" dirty="0" err="1">
                <a:latin typeface="Arial" charset="0"/>
                <a:cs typeface="Arial" charset="0"/>
              </a:rPr>
              <a:t>be</a:t>
            </a:r>
            <a:r>
              <a:rPr lang="cs-CZ" dirty="0">
                <a:latin typeface="Arial" charset="0"/>
                <a:cs typeface="Arial" charset="0"/>
              </a:rPr>
              <a:t> </a:t>
            </a:r>
            <a:r>
              <a:rPr lang="cs-CZ" dirty="0" err="1">
                <a:latin typeface="Arial" charset="0"/>
                <a:cs typeface="Arial" charset="0"/>
              </a:rPr>
              <a:t>given</a:t>
            </a:r>
            <a:r>
              <a:rPr lang="cs-CZ" dirty="0">
                <a:latin typeface="Arial" charset="0"/>
                <a:cs typeface="Arial" charset="0"/>
              </a:rPr>
              <a:t> </a:t>
            </a:r>
            <a:r>
              <a:rPr lang="cs-CZ" dirty="0" err="1">
                <a:latin typeface="Arial" charset="0"/>
                <a:cs typeface="Arial" charset="0"/>
              </a:rPr>
              <a:t>appropriate</a:t>
            </a:r>
            <a:r>
              <a:rPr lang="cs-CZ" dirty="0">
                <a:latin typeface="Arial" charset="0"/>
                <a:cs typeface="Arial" charset="0"/>
              </a:rPr>
              <a:t> </a:t>
            </a:r>
            <a:r>
              <a:rPr lang="cs-CZ" dirty="0" err="1">
                <a:latin typeface="Arial" charset="0"/>
                <a:cs typeface="Arial" charset="0"/>
              </a:rPr>
              <a:t>information</a:t>
            </a:r>
            <a:r>
              <a:rPr lang="cs-CZ" dirty="0">
                <a:latin typeface="Arial" charset="0"/>
                <a:cs typeface="Arial" charset="0"/>
              </a:rPr>
              <a:t> as to </a:t>
            </a:r>
            <a:r>
              <a:rPr lang="cs-CZ" dirty="0" err="1">
                <a:latin typeface="Arial" charset="0"/>
                <a:cs typeface="Arial" charset="0"/>
              </a:rPr>
              <a:t>the</a:t>
            </a:r>
            <a:r>
              <a:rPr lang="cs-CZ" dirty="0">
                <a:latin typeface="Arial" charset="0"/>
                <a:cs typeface="Arial" charset="0"/>
              </a:rPr>
              <a:t> </a:t>
            </a:r>
            <a:r>
              <a:rPr lang="cs-CZ" dirty="0" err="1">
                <a:latin typeface="Arial" charset="0"/>
                <a:cs typeface="Arial" charset="0"/>
              </a:rPr>
              <a:t>purpose</a:t>
            </a:r>
            <a:r>
              <a:rPr lang="cs-CZ" dirty="0">
                <a:latin typeface="Arial" charset="0"/>
                <a:cs typeface="Arial" charset="0"/>
              </a:rPr>
              <a:t> </a:t>
            </a:r>
            <a:r>
              <a:rPr lang="cs-CZ" dirty="0" err="1">
                <a:latin typeface="Arial" charset="0"/>
                <a:cs typeface="Arial" charset="0"/>
              </a:rPr>
              <a:t>and</a:t>
            </a:r>
            <a:r>
              <a:rPr lang="cs-CZ" dirty="0">
                <a:latin typeface="Arial" charset="0"/>
                <a:cs typeface="Arial" charset="0"/>
              </a:rPr>
              <a:t> </a:t>
            </a:r>
            <a:r>
              <a:rPr lang="cs-CZ" dirty="0" err="1">
                <a:latin typeface="Arial" charset="0"/>
                <a:cs typeface="Arial" charset="0"/>
              </a:rPr>
              <a:t>nature</a:t>
            </a:r>
            <a:r>
              <a:rPr lang="cs-CZ" dirty="0">
                <a:latin typeface="Arial" charset="0"/>
                <a:cs typeface="Arial" charset="0"/>
              </a:rPr>
              <a:t> </a:t>
            </a:r>
            <a:r>
              <a:rPr lang="cs-CZ" dirty="0" err="1">
                <a:latin typeface="Arial" charset="0"/>
                <a:cs typeface="Arial" charset="0"/>
              </a:rPr>
              <a:t>of</a:t>
            </a:r>
            <a:r>
              <a:rPr lang="cs-CZ" dirty="0">
                <a:latin typeface="Arial" charset="0"/>
                <a:cs typeface="Arial" charset="0"/>
              </a:rPr>
              <a:t> </a:t>
            </a:r>
            <a:r>
              <a:rPr lang="cs-CZ" dirty="0" err="1">
                <a:latin typeface="Arial" charset="0"/>
                <a:cs typeface="Arial" charset="0"/>
              </a:rPr>
              <a:t>the</a:t>
            </a:r>
            <a:r>
              <a:rPr lang="cs-CZ" dirty="0">
                <a:latin typeface="Arial" charset="0"/>
                <a:cs typeface="Arial" charset="0"/>
              </a:rPr>
              <a:t> </a:t>
            </a:r>
            <a:r>
              <a:rPr lang="cs-CZ" dirty="0" err="1">
                <a:latin typeface="Arial" charset="0"/>
                <a:cs typeface="Arial" charset="0"/>
              </a:rPr>
              <a:t>intervention</a:t>
            </a:r>
            <a:r>
              <a:rPr lang="cs-CZ" dirty="0">
                <a:latin typeface="Arial" charset="0"/>
                <a:cs typeface="Arial" charset="0"/>
              </a:rPr>
              <a:t> as </a:t>
            </a:r>
            <a:r>
              <a:rPr lang="cs-CZ" dirty="0" err="1">
                <a:latin typeface="Arial" charset="0"/>
                <a:cs typeface="Arial" charset="0"/>
              </a:rPr>
              <a:t>well</a:t>
            </a:r>
            <a:r>
              <a:rPr lang="cs-CZ" dirty="0">
                <a:latin typeface="Arial" charset="0"/>
                <a:cs typeface="Arial" charset="0"/>
              </a:rPr>
              <a:t> as on </a:t>
            </a:r>
            <a:r>
              <a:rPr lang="cs-CZ" dirty="0" err="1">
                <a:latin typeface="Arial" charset="0"/>
                <a:cs typeface="Arial" charset="0"/>
              </a:rPr>
              <a:t>its</a:t>
            </a:r>
            <a:r>
              <a:rPr lang="cs-CZ" dirty="0">
                <a:latin typeface="Arial" charset="0"/>
                <a:cs typeface="Arial" charset="0"/>
              </a:rPr>
              <a:t> </a:t>
            </a:r>
            <a:r>
              <a:rPr lang="cs-CZ" dirty="0" err="1">
                <a:latin typeface="Arial" charset="0"/>
                <a:cs typeface="Arial" charset="0"/>
              </a:rPr>
              <a:t>consequences</a:t>
            </a:r>
            <a:r>
              <a:rPr lang="cs-CZ" dirty="0">
                <a:latin typeface="Arial" charset="0"/>
                <a:cs typeface="Arial" charset="0"/>
              </a:rPr>
              <a:t> </a:t>
            </a:r>
            <a:r>
              <a:rPr lang="cs-CZ" dirty="0" err="1">
                <a:latin typeface="Arial" charset="0"/>
                <a:cs typeface="Arial" charset="0"/>
              </a:rPr>
              <a:t>and</a:t>
            </a:r>
            <a:r>
              <a:rPr lang="cs-CZ" dirty="0">
                <a:latin typeface="Arial" charset="0"/>
                <a:cs typeface="Arial" charset="0"/>
              </a:rPr>
              <a:t> </a:t>
            </a:r>
            <a:r>
              <a:rPr lang="cs-CZ" dirty="0" err="1">
                <a:latin typeface="Arial" charset="0"/>
                <a:cs typeface="Arial" charset="0"/>
              </a:rPr>
              <a:t>risks</a:t>
            </a:r>
            <a:r>
              <a:rPr lang="cs-CZ" dirty="0">
                <a:latin typeface="Arial" charset="0"/>
                <a:cs typeface="Arial" charset="0"/>
              </a:rPr>
              <a:t>.</a:t>
            </a:r>
            <a:br>
              <a:rPr lang="cs-CZ" dirty="0">
                <a:latin typeface="Arial" charset="0"/>
                <a:cs typeface="Arial" charset="0"/>
              </a:rPr>
            </a:br>
            <a:r>
              <a:rPr lang="cs-CZ" dirty="0" err="1">
                <a:latin typeface="Arial" charset="0"/>
                <a:cs typeface="Arial" charset="0"/>
              </a:rPr>
              <a:t>The</a:t>
            </a:r>
            <a:r>
              <a:rPr lang="cs-CZ" dirty="0">
                <a:latin typeface="Arial" charset="0"/>
                <a:cs typeface="Arial" charset="0"/>
              </a:rPr>
              <a:t> person </a:t>
            </a:r>
            <a:r>
              <a:rPr lang="cs-CZ" dirty="0" err="1">
                <a:latin typeface="Arial" charset="0"/>
                <a:cs typeface="Arial" charset="0"/>
              </a:rPr>
              <a:t>concerned</a:t>
            </a:r>
            <a:r>
              <a:rPr lang="cs-CZ" dirty="0">
                <a:latin typeface="Arial" charset="0"/>
                <a:cs typeface="Arial" charset="0"/>
              </a:rPr>
              <a:t> </a:t>
            </a:r>
            <a:r>
              <a:rPr lang="cs-CZ" dirty="0" err="1">
                <a:latin typeface="Arial" charset="0"/>
                <a:cs typeface="Arial" charset="0"/>
              </a:rPr>
              <a:t>may</a:t>
            </a:r>
            <a:r>
              <a:rPr lang="cs-CZ" dirty="0">
                <a:latin typeface="Arial" charset="0"/>
                <a:cs typeface="Arial" charset="0"/>
              </a:rPr>
              <a:t> </a:t>
            </a:r>
            <a:r>
              <a:rPr lang="cs-CZ" dirty="0" err="1">
                <a:latin typeface="Arial" charset="0"/>
                <a:cs typeface="Arial" charset="0"/>
              </a:rPr>
              <a:t>freely</a:t>
            </a:r>
            <a:r>
              <a:rPr lang="cs-CZ" dirty="0">
                <a:latin typeface="Arial" charset="0"/>
                <a:cs typeface="Arial" charset="0"/>
              </a:rPr>
              <a:t> </a:t>
            </a:r>
            <a:r>
              <a:rPr lang="cs-CZ" dirty="0" err="1">
                <a:latin typeface="Arial" charset="0"/>
                <a:cs typeface="Arial" charset="0"/>
              </a:rPr>
              <a:t>withdraw</a:t>
            </a:r>
            <a:r>
              <a:rPr lang="cs-CZ" dirty="0">
                <a:latin typeface="Arial" charset="0"/>
                <a:cs typeface="Arial" charset="0"/>
              </a:rPr>
              <a:t> </a:t>
            </a:r>
            <a:r>
              <a:rPr lang="cs-CZ" b="1" dirty="0" err="1">
                <a:latin typeface="Arial" charset="0"/>
                <a:cs typeface="Arial" charset="0"/>
              </a:rPr>
              <a:t>consent</a:t>
            </a:r>
            <a:r>
              <a:rPr lang="cs-CZ" b="1" dirty="0">
                <a:latin typeface="Arial" charset="0"/>
                <a:cs typeface="Arial" charset="0"/>
              </a:rPr>
              <a:t> </a:t>
            </a:r>
            <a:r>
              <a:rPr lang="cs-CZ" b="1" dirty="0" err="1">
                <a:latin typeface="Arial" charset="0"/>
                <a:cs typeface="Arial" charset="0"/>
              </a:rPr>
              <a:t>at</a:t>
            </a:r>
            <a:r>
              <a:rPr lang="cs-CZ" b="1" dirty="0">
                <a:latin typeface="Arial" charset="0"/>
                <a:cs typeface="Arial" charset="0"/>
              </a:rPr>
              <a:t> </a:t>
            </a:r>
            <a:r>
              <a:rPr lang="cs-CZ" b="1" dirty="0" err="1">
                <a:latin typeface="Arial" charset="0"/>
                <a:cs typeface="Arial" charset="0"/>
              </a:rPr>
              <a:t>any</a:t>
            </a:r>
            <a:r>
              <a:rPr lang="cs-CZ" b="1" dirty="0">
                <a:latin typeface="Arial" charset="0"/>
                <a:cs typeface="Arial" charset="0"/>
              </a:rPr>
              <a:t> </a:t>
            </a:r>
            <a:r>
              <a:rPr lang="cs-CZ" b="1" dirty="0" err="1">
                <a:latin typeface="Arial" charset="0"/>
                <a:cs typeface="Arial" charset="0"/>
              </a:rPr>
              <a:t>time</a:t>
            </a:r>
            <a:r>
              <a:rPr lang="cs-CZ" dirty="0">
                <a:latin typeface="Arial" charset="0"/>
                <a:cs typeface="Arial" charset="0"/>
              </a:rPr>
              <a:t>.</a:t>
            </a:r>
          </a:p>
          <a:p>
            <a:pPr>
              <a:buNone/>
            </a:pPr>
            <a:endParaRPr lang="cs-CZ" dirty="0"/>
          </a:p>
        </p:txBody>
      </p:sp>
      <p:sp>
        <p:nvSpPr>
          <p:cNvPr id="7" name="TextovéPole 6"/>
          <p:cNvSpPr txBox="1"/>
          <p:nvPr/>
        </p:nvSpPr>
        <p:spPr>
          <a:xfrm>
            <a:off x="2673350" y="123266"/>
            <a:ext cx="8020050" cy="1064266"/>
          </a:xfrm>
          <a:prstGeom prst="rect">
            <a:avLst/>
          </a:prstGeom>
          <a:noFill/>
        </p:spPr>
        <p:txBody>
          <a:bodyPr wrap="square" rtlCol="0">
            <a:spAutoFit/>
          </a:bodyPr>
          <a:lstStyle/>
          <a:p>
            <a:pPr algn="ctr"/>
            <a:r>
              <a:rPr lang="en-US" sz="3158" b="1" dirty="0">
                <a:solidFill>
                  <a:srgbClr val="7030A0"/>
                </a:solidFill>
              </a:rPr>
              <a:t>Convention on Human Rights and</a:t>
            </a:r>
            <a:r>
              <a:rPr lang="cs-CZ" sz="3158" b="1" dirty="0">
                <a:solidFill>
                  <a:srgbClr val="7030A0"/>
                </a:solidFill>
              </a:rPr>
              <a:t> </a:t>
            </a:r>
            <a:r>
              <a:rPr lang="en-US" sz="3158" b="1" dirty="0">
                <a:solidFill>
                  <a:srgbClr val="7030A0"/>
                </a:solidFill>
              </a:rPr>
              <a:t>Biomedicine</a:t>
            </a:r>
            <a:endParaRPr lang="cs-CZ" sz="3158"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69548" y="126133"/>
            <a:ext cx="8020050" cy="1061399"/>
          </a:xfrm>
        </p:spPr>
        <p:txBody>
          <a:bodyPr>
            <a:noAutofit/>
          </a:bodyPr>
          <a:lstStyle/>
          <a:p>
            <a:r>
              <a:rPr lang="en-US" sz="2807" b="1" dirty="0">
                <a:solidFill>
                  <a:srgbClr val="7030A0"/>
                </a:solidFill>
              </a:rPr>
              <a:t>Convention on Human Rights and</a:t>
            </a:r>
            <a:r>
              <a:rPr lang="cs-CZ" sz="2807" b="1" dirty="0">
                <a:solidFill>
                  <a:srgbClr val="7030A0"/>
                </a:solidFill>
              </a:rPr>
              <a:t> </a:t>
            </a:r>
            <a:r>
              <a:rPr lang="en-US" sz="2807" b="1" dirty="0">
                <a:solidFill>
                  <a:srgbClr val="7030A0"/>
                </a:solidFill>
              </a:rPr>
              <a:t>Biomedicine</a:t>
            </a:r>
            <a:br>
              <a:rPr lang="cs-CZ" sz="2807" dirty="0"/>
            </a:br>
            <a:r>
              <a:rPr lang="en-US" sz="2807" dirty="0"/>
              <a:t>Article 6 – </a:t>
            </a:r>
            <a:r>
              <a:rPr lang="en-US" sz="2807" b="1" dirty="0"/>
              <a:t>Protection of persons not able to consent</a:t>
            </a:r>
            <a:endParaRPr lang="cs-CZ" sz="2807" b="1" dirty="0"/>
          </a:p>
        </p:txBody>
      </p:sp>
      <p:sp>
        <p:nvSpPr>
          <p:cNvPr id="3" name="Zástupný symbol pro obsah 2"/>
          <p:cNvSpPr>
            <a:spLocks noGrp="1"/>
          </p:cNvSpPr>
          <p:nvPr>
            <p:ph idx="1"/>
          </p:nvPr>
        </p:nvSpPr>
        <p:spPr/>
        <p:txBody>
          <a:bodyPr>
            <a:normAutofit fontScale="62500" lnSpcReduction="20000"/>
          </a:bodyPr>
          <a:lstStyle/>
          <a:p>
            <a:r>
              <a:rPr lang="en-US" dirty="0"/>
              <a:t>Subject to Articles 17 and 20 below, an intervention may only be carried out on a person who does not have the capacity to consent, for his or her direct benefit.</a:t>
            </a:r>
          </a:p>
          <a:p>
            <a:r>
              <a:rPr lang="en-US" dirty="0"/>
              <a:t>Where, according to law, a minor does not have the capacity to consent to an intervention, the intervention may only be carried out with the </a:t>
            </a:r>
            <a:r>
              <a:rPr lang="en-US" dirty="0" err="1"/>
              <a:t>authorisation</a:t>
            </a:r>
            <a:r>
              <a:rPr lang="en-US" dirty="0"/>
              <a:t> of his or her representative or an authority or a person or body provided for by law. </a:t>
            </a:r>
            <a:br>
              <a:rPr lang="en-US" dirty="0"/>
            </a:br>
            <a:r>
              <a:rPr lang="en-US" dirty="0"/>
              <a:t>The opinion of the minor shall be taken into consideration as an increasingly determining factor in proportion to his or her age and degree of maturity.</a:t>
            </a:r>
          </a:p>
          <a:p>
            <a:r>
              <a:rPr lang="en-US" dirty="0"/>
              <a:t>Where, according to law, an adult does not have the capacity to consent to an intervention because of a mental disability, a disease or for similar reasons, the intervention may only be carried out with the </a:t>
            </a:r>
            <a:r>
              <a:rPr lang="en-US" dirty="0" err="1"/>
              <a:t>authorisation</a:t>
            </a:r>
            <a:r>
              <a:rPr lang="en-US" dirty="0"/>
              <a:t> of his or her representative or an authority or a person or body provided for by law. </a:t>
            </a:r>
            <a:br>
              <a:rPr lang="en-US" dirty="0"/>
            </a:br>
            <a:r>
              <a:rPr lang="en-US" dirty="0"/>
              <a:t>The individual concerned shall as far as possible take part in the </a:t>
            </a:r>
            <a:r>
              <a:rPr lang="en-US" dirty="0" err="1"/>
              <a:t>authorisation</a:t>
            </a:r>
            <a:r>
              <a:rPr lang="en-US" dirty="0"/>
              <a:t> procedure. </a:t>
            </a:r>
          </a:p>
          <a:p>
            <a:r>
              <a:rPr lang="en-US" dirty="0"/>
              <a:t>The representative, the authority, the person or the body mentioned in paragraphs 2 and 3 above shall be given, under the same conditions, the information referred to in Article 5. </a:t>
            </a:r>
          </a:p>
          <a:p>
            <a:r>
              <a:rPr lang="en-US" dirty="0"/>
              <a:t>The </a:t>
            </a:r>
            <a:r>
              <a:rPr lang="en-US" dirty="0" err="1"/>
              <a:t>authorisation</a:t>
            </a:r>
            <a:r>
              <a:rPr lang="en-US" dirty="0"/>
              <a:t> referred to in paragraphs 2 and 3 above may be withdrawn at any time in the best interests of the person concerned.</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3" name="Zástupný symbol pro obsah 2"/>
          <p:cNvSpPr>
            <a:spLocks noGrp="1"/>
          </p:cNvSpPr>
          <p:nvPr>
            <p:ph idx="1"/>
          </p:nvPr>
        </p:nvSpPr>
        <p:spPr>
          <a:xfrm>
            <a:off x="1737678" y="1570137"/>
            <a:ext cx="7218045" cy="4576132"/>
          </a:xfrm>
        </p:spPr>
        <p:txBody>
          <a:bodyPr>
            <a:normAutofit fontScale="70000" lnSpcReduction="20000"/>
          </a:bodyPr>
          <a:lstStyle/>
          <a:p>
            <a:pPr>
              <a:buNone/>
            </a:pPr>
            <a:r>
              <a:rPr lang="en-US" dirty="0"/>
              <a:t>Article 7 – </a:t>
            </a:r>
            <a:r>
              <a:rPr lang="en-US" b="1" dirty="0"/>
              <a:t>Protection of persons who have a mental disorder</a:t>
            </a:r>
          </a:p>
          <a:p>
            <a:pPr>
              <a:buNone/>
            </a:pPr>
            <a:r>
              <a:rPr lang="en-US" dirty="0"/>
              <a:t>Article 8 – </a:t>
            </a:r>
            <a:r>
              <a:rPr lang="en-US" b="1" dirty="0"/>
              <a:t>Emergency situation</a:t>
            </a:r>
          </a:p>
          <a:p>
            <a:r>
              <a:rPr lang="en-US" dirty="0"/>
              <a:t>When because of an emergency situation the appropriate consent cannot be obtained, any medically necessary intervention may be carried out immediately </a:t>
            </a:r>
            <a:r>
              <a:rPr lang="en-US" b="1" dirty="0"/>
              <a:t>for the benefit</a:t>
            </a:r>
            <a:r>
              <a:rPr lang="en-US" dirty="0"/>
              <a:t> of the health of the individual concerned.</a:t>
            </a:r>
          </a:p>
          <a:p>
            <a:pPr>
              <a:buNone/>
            </a:pPr>
            <a:r>
              <a:rPr lang="en-US" dirty="0"/>
              <a:t>Article 9 – </a:t>
            </a:r>
            <a:r>
              <a:rPr lang="en-US" b="1" dirty="0"/>
              <a:t>Previously expressed wishes</a:t>
            </a:r>
          </a:p>
          <a:p>
            <a:r>
              <a:rPr lang="en-US" dirty="0"/>
              <a:t>The previously expressed wishes relating to a medical intervention by a patient who is not, at the time of the intervention, in a state to express his or her wishes shall be taken into account.</a:t>
            </a:r>
          </a:p>
          <a:p>
            <a:endParaRPr lang="cs-CZ" dirty="0"/>
          </a:p>
        </p:txBody>
      </p:sp>
      <p:sp>
        <p:nvSpPr>
          <p:cNvPr id="4" name="TextovéPole 3"/>
          <p:cNvSpPr txBox="1"/>
          <p:nvPr/>
        </p:nvSpPr>
        <p:spPr>
          <a:xfrm>
            <a:off x="2731325" y="0"/>
            <a:ext cx="8020050" cy="1064266"/>
          </a:xfrm>
          <a:prstGeom prst="rect">
            <a:avLst/>
          </a:prstGeom>
          <a:noFill/>
        </p:spPr>
        <p:txBody>
          <a:bodyPr wrap="square" rtlCol="0">
            <a:spAutoFit/>
          </a:bodyPr>
          <a:lstStyle/>
          <a:p>
            <a:r>
              <a:rPr lang="en-US" sz="3158" b="1" dirty="0">
                <a:solidFill>
                  <a:srgbClr val="7030A0"/>
                </a:solidFill>
              </a:rPr>
              <a:t>Convention on Human Rights and</a:t>
            </a:r>
            <a:r>
              <a:rPr lang="cs-CZ" sz="3158" b="1" dirty="0">
                <a:solidFill>
                  <a:srgbClr val="7030A0"/>
                </a:solidFill>
              </a:rPr>
              <a:t> </a:t>
            </a:r>
            <a:r>
              <a:rPr lang="en-US" sz="3158" b="1" dirty="0">
                <a:solidFill>
                  <a:srgbClr val="7030A0"/>
                </a:solidFill>
              </a:rPr>
              <a:t>Biomedicine</a:t>
            </a:r>
            <a:endParaRPr lang="cs-CZ" sz="3158"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3" name="Zástupný symbol pro obsah 2"/>
          <p:cNvSpPr>
            <a:spLocks noGrp="1"/>
          </p:cNvSpPr>
          <p:nvPr>
            <p:ph idx="1"/>
          </p:nvPr>
        </p:nvSpPr>
        <p:spPr>
          <a:xfrm>
            <a:off x="1557279" y="1064880"/>
            <a:ext cx="7398444" cy="5494660"/>
          </a:xfrm>
        </p:spPr>
        <p:txBody>
          <a:bodyPr>
            <a:normAutofit fontScale="40000" lnSpcReduction="20000"/>
          </a:bodyPr>
          <a:lstStyle/>
          <a:p>
            <a:pPr algn="ctr">
              <a:buNone/>
            </a:pPr>
            <a:r>
              <a:rPr lang="en-US" sz="5877" b="1" dirty="0">
                <a:solidFill>
                  <a:srgbClr val="7030A0"/>
                </a:solidFill>
              </a:rPr>
              <a:t>Convention on Human Rights and</a:t>
            </a:r>
            <a:r>
              <a:rPr lang="cs-CZ" sz="5877" b="1" dirty="0">
                <a:solidFill>
                  <a:srgbClr val="7030A0"/>
                </a:solidFill>
              </a:rPr>
              <a:t> </a:t>
            </a:r>
            <a:r>
              <a:rPr lang="en-US" sz="5877" b="1" dirty="0">
                <a:solidFill>
                  <a:srgbClr val="7030A0"/>
                </a:solidFill>
              </a:rPr>
              <a:t>Biomedicine</a:t>
            </a:r>
            <a:endParaRPr lang="cs-CZ" sz="5877" dirty="0">
              <a:solidFill>
                <a:srgbClr val="7030A0"/>
              </a:solidFill>
            </a:endParaRPr>
          </a:p>
          <a:p>
            <a:pPr>
              <a:buNone/>
            </a:pPr>
            <a:r>
              <a:rPr lang="en-US" sz="3508" dirty="0"/>
              <a:t>Chapter III </a:t>
            </a:r>
            <a:r>
              <a:rPr lang="en-US" sz="3508" b="1" dirty="0"/>
              <a:t>– Private life and right to information</a:t>
            </a:r>
          </a:p>
          <a:p>
            <a:pPr>
              <a:buNone/>
            </a:pPr>
            <a:r>
              <a:rPr lang="en-US" sz="3508" dirty="0"/>
              <a:t>Article 10 – Private life and right to information</a:t>
            </a:r>
          </a:p>
          <a:p>
            <a:r>
              <a:rPr lang="en-US" sz="3508" dirty="0"/>
              <a:t>Everyone has the right to respect for private life in relation to information about his or her health.</a:t>
            </a:r>
          </a:p>
          <a:p>
            <a:r>
              <a:rPr lang="en-US" sz="3508" dirty="0"/>
              <a:t>Everyone is entitled to know any information collected about his or her health. However, the wishes of individuals not to be so informed shall be observed.</a:t>
            </a:r>
          </a:p>
          <a:p>
            <a:r>
              <a:rPr lang="en-US" sz="3508" dirty="0"/>
              <a:t>In exceptional cases, restrictions may be placed by law on the exercise of the rights contained in paragraph 2 in the interests of the patient.</a:t>
            </a:r>
          </a:p>
          <a:p>
            <a:pPr>
              <a:buNone/>
            </a:pPr>
            <a:r>
              <a:rPr lang="en-US" sz="3508" dirty="0"/>
              <a:t>Chapter IV – </a:t>
            </a:r>
            <a:r>
              <a:rPr lang="en-US" sz="3508" b="1" dirty="0"/>
              <a:t>Human genome</a:t>
            </a:r>
          </a:p>
          <a:p>
            <a:pPr>
              <a:buNone/>
            </a:pPr>
            <a:r>
              <a:rPr lang="en-US" sz="3508" dirty="0"/>
              <a:t>Article 11 – </a:t>
            </a:r>
            <a:r>
              <a:rPr lang="en-US" sz="3508" b="1" dirty="0"/>
              <a:t>Non-discrimination</a:t>
            </a:r>
          </a:p>
          <a:p>
            <a:r>
              <a:rPr lang="en-US" sz="3508" dirty="0"/>
              <a:t>Any form of discrimination against a person on grounds of his or her genetic heritage is prohibited.</a:t>
            </a:r>
          </a:p>
          <a:p>
            <a:pPr>
              <a:buNone/>
            </a:pPr>
            <a:r>
              <a:rPr lang="en-US" sz="3508" dirty="0"/>
              <a:t>Article 12 – </a:t>
            </a:r>
            <a:r>
              <a:rPr lang="en-US" sz="3508" b="1" dirty="0"/>
              <a:t>Predictive genetic tests</a:t>
            </a:r>
          </a:p>
          <a:p>
            <a:r>
              <a:rPr lang="en-US" sz="3508" dirty="0"/>
              <a:t>Tests which are predictive of genetic diseases or which serve either to identify the subject as a carrier of a gene responsible for a disease or to detect a genetic predisposition or susceptibility to a disease may be performed only for health purposes or for scientific research linked to health purposes, and subject to appropriate genetic </a:t>
            </a:r>
            <a:r>
              <a:rPr lang="en-US" sz="3508" dirty="0" err="1"/>
              <a:t>counselling</a:t>
            </a:r>
            <a:r>
              <a:rPr lang="en-US" sz="3508" dirty="0"/>
              <a:t>.</a:t>
            </a:r>
          </a:p>
          <a:p>
            <a:pPr>
              <a:buNone/>
            </a:pPr>
            <a:r>
              <a:rPr lang="en-US" sz="3508" dirty="0"/>
              <a:t>Article 13 – </a:t>
            </a:r>
            <a:r>
              <a:rPr lang="en-US" sz="3508" b="1" dirty="0"/>
              <a:t>Interventions on the human genome</a:t>
            </a:r>
          </a:p>
          <a:p>
            <a:r>
              <a:rPr lang="en-US" sz="3508" dirty="0"/>
              <a:t>An intervention seeking to modify the human genome may only be undertaken for preventive, diagnostic or therapeutic purposes and only if its aim is not to introduce any modification in the genome of any descendants.</a:t>
            </a:r>
          </a:p>
          <a:p>
            <a:pPr>
              <a:buNone/>
            </a:pPr>
            <a:r>
              <a:rPr lang="en-US" sz="3508" dirty="0"/>
              <a:t>Article 14 – </a:t>
            </a:r>
            <a:r>
              <a:rPr lang="en-US" sz="3508" b="1" dirty="0"/>
              <a:t>Non-selection of sex</a:t>
            </a:r>
          </a:p>
          <a:p>
            <a:r>
              <a:rPr lang="en-US" sz="3508" dirty="0"/>
              <a:t>The use of techniques of medically assisted procreation shall not be allowed for the purpose of choosing a future child's sex, except where serious hereditary sex-related disease is to be avoided.</a:t>
            </a:r>
            <a:endParaRPr lang="cs-CZ" sz="3508"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3" name="Zástupný symbol pro obsah 2"/>
          <p:cNvSpPr>
            <a:spLocks noGrp="1"/>
          </p:cNvSpPr>
          <p:nvPr>
            <p:ph idx="1"/>
          </p:nvPr>
        </p:nvSpPr>
        <p:spPr>
          <a:xfrm>
            <a:off x="1620436" y="1064880"/>
            <a:ext cx="7515685" cy="5557817"/>
          </a:xfrm>
        </p:spPr>
        <p:txBody>
          <a:bodyPr>
            <a:normAutofit fontScale="47500" lnSpcReduction="20000"/>
          </a:bodyPr>
          <a:lstStyle/>
          <a:p>
            <a:pPr algn="ctr">
              <a:buNone/>
            </a:pPr>
            <a:r>
              <a:rPr lang="en-US" sz="4473" b="1" dirty="0">
                <a:solidFill>
                  <a:srgbClr val="7030A0"/>
                </a:solidFill>
              </a:rPr>
              <a:t>Convention on Human Rights and</a:t>
            </a:r>
            <a:r>
              <a:rPr lang="cs-CZ" sz="4473" b="1" dirty="0">
                <a:solidFill>
                  <a:srgbClr val="7030A0"/>
                </a:solidFill>
              </a:rPr>
              <a:t> </a:t>
            </a:r>
            <a:r>
              <a:rPr lang="en-US" sz="4473" b="1" dirty="0">
                <a:solidFill>
                  <a:srgbClr val="7030A0"/>
                </a:solidFill>
              </a:rPr>
              <a:t>Biomedicine</a:t>
            </a:r>
            <a:endParaRPr lang="cs-CZ" sz="4473" dirty="0">
              <a:solidFill>
                <a:srgbClr val="7030A0"/>
              </a:solidFill>
            </a:endParaRPr>
          </a:p>
          <a:p>
            <a:pPr>
              <a:buNone/>
            </a:pPr>
            <a:endParaRPr lang="cs-CZ" dirty="0"/>
          </a:p>
          <a:p>
            <a:pPr>
              <a:buNone/>
            </a:pPr>
            <a:r>
              <a:rPr lang="en-US" dirty="0"/>
              <a:t>Chapter V – </a:t>
            </a:r>
            <a:r>
              <a:rPr lang="en-US" b="1" dirty="0"/>
              <a:t>Scientific research</a:t>
            </a:r>
          </a:p>
          <a:p>
            <a:pPr>
              <a:buNone/>
            </a:pPr>
            <a:r>
              <a:rPr lang="en-US" dirty="0"/>
              <a:t>Article 15 – </a:t>
            </a:r>
            <a:r>
              <a:rPr lang="en-US" b="1" dirty="0"/>
              <a:t>General rule</a:t>
            </a:r>
          </a:p>
          <a:p>
            <a:r>
              <a:rPr lang="en-US" dirty="0"/>
              <a:t>Scientific research in the field of biology and medicine shall be carried out freely, subject to the provisions of this Convention and the other legal provisions ensuring the protection of the human being. </a:t>
            </a:r>
          </a:p>
          <a:p>
            <a:pPr>
              <a:buNone/>
            </a:pPr>
            <a:r>
              <a:rPr lang="en-US" dirty="0"/>
              <a:t>Article 16 – </a:t>
            </a:r>
            <a:r>
              <a:rPr lang="en-US" b="1" dirty="0"/>
              <a:t>Protection of persons undergoing research</a:t>
            </a:r>
          </a:p>
          <a:p>
            <a:r>
              <a:rPr lang="en-US" dirty="0"/>
              <a:t>Research on a person may only be undertaken if all the following conditions are met:</a:t>
            </a:r>
          </a:p>
          <a:p>
            <a:r>
              <a:rPr lang="en-US" dirty="0"/>
              <a:t>there is no alternative of comparable effectiveness to research on humans;</a:t>
            </a:r>
          </a:p>
          <a:p>
            <a:r>
              <a:rPr lang="en-US" dirty="0"/>
              <a:t>the risks which may be incurred by that person are not disproportionate to the potential benefits of the research;</a:t>
            </a:r>
          </a:p>
          <a:p>
            <a:r>
              <a:rPr lang="en-US" dirty="0"/>
              <a:t>the research project has been approved by the competent body after independent examination of its scientific merit, including assessment of the importance of the aim of the research, and multidisciplinary review of its ethical acceptability;</a:t>
            </a:r>
          </a:p>
          <a:p>
            <a:r>
              <a:rPr lang="en-US" dirty="0"/>
              <a:t>the persons undergoing research have been informed of their rights and the safeguards prescribed by law for their protection;</a:t>
            </a:r>
          </a:p>
          <a:p>
            <a:r>
              <a:rPr lang="en-US" dirty="0"/>
              <a:t>the necessary consent as provided for under Article 5 has been given expressly, specifically and is documented. Such consent may be freely withdrawn at any time.</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3" name="Zástupný symbol pro obsah 2"/>
          <p:cNvSpPr>
            <a:spLocks noGrp="1"/>
          </p:cNvSpPr>
          <p:nvPr>
            <p:ph idx="1"/>
          </p:nvPr>
        </p:nvSpPr>
        <p:spPr>
          <a:xfrm>
            <a:off x="1557279" y="1001723"/>
            <a:ext cx="7398444" cy="5557817"/>
          </a:xfrm>
        </p:spPr>
        <p:txBody>
          <a:bodyPr>
            <a:normAutofit fontScale="40000" lnSpcReduction="20000"/>
          </a:bodyPr>
          <a:lstStyle/>
          <a:p>
            <a:pPr algn="ctr">
              <a:buNone/>
            </a:pPr>
            <a:r>
              <a:rPr lang="en-US" sz="5087" b="1" dirty="0">
                <a:solidFill>
                  <a:srgbClr val="7030A0"/>
                </a:solidFill>
              </a:rPr>
              <a:t>Convention on Human Rights and</a:t>
            </a:r>
            <a:r>
              <a:rPr lang="cs-CZ" sz="5087" b="1" dirty="0">
                <a:solidFill>
                  <a:srgbClr val="7030A0"/>
                </a:solidFill>
              </a:rPr>
              <a:t> </a:t>
            </a:r>
            <a:r>
              <a:rPr lang="en-US" sz="5087" b="1" dirty="0">
                <a:solidFill>
                  <a:srgbClr val="7030A0"/>
                </a:solidFill>
              </a:rPr>
              <a:t>Biomedicine</a:t>
            </a:r>
            <a:endParaRPr lang="cs-CZ" sz="5087" dirty="0">
              <a:solidFill>
                <a:srgbClr val="7030A0"/>
              </a:solidFill>
            </a:endParaRPr>
          </a:p>
          <a:p>
            <a:pPr>
              <a:buNone/>
            </a:pPr>
            <a:endParaRPr lang="cs-CZ" dirty="0"/>
          </a:p>
          <a:p>
            <a:pPr>
              <a:buNone/>
            </a:pPr>
            <a:r>
              <a:rPr lang="en-US" sz="2982" dirty="0"/>
              <a:t>Article 17 </a:t>
            </a:r>
            <a:r>
              <a:rPr lang="en-US" sz="2982" b="1" dirty="0"/>
              <a:t>– Protection of persons not able to consent to research</a:t>
            </a:r>
          </a:p>
          <a:p>
            <a:r>
              <a:rPr lang="en-US" sz="2982" dirty="0"/>
              <a:t>Research on a person without the capacity to consent as stipulated in Article 5 may be undertaken only if all the following conditions are met:</a:t>
            </a:r>
          </a:p>
          <a:p>
            <a:pPr lvl="1"/>
            <a:r>
              <a:rPr lang="en-US" sz="2982" dirty="0"/>
              <a:t>the conditions laid down in Article 16, sub-paragraphs </a:t>
            </a:r>
            <a:r>
              <a:rPr lang="en-US" sz="2982" dirty="0" err="1"/>
              <a:t>i</a:t>
            </a:r>
            <a:r>
              <a:rPr lang="en-US" sz="2982" dirty="0"/>
              <a:t> to iv, are fulfilled;</a:t>
            </a:r>
          </a:p>
          <a:p>
            <a:pPr lvl="1"/>
            <a:r>
              <a:rPr lang="en-US" sz="2982" dirty="0"/>
              <a:t>the results of the research have the potential to produce real and direct benefit to his or her health;</a:t>
            </a:r>
          </a:p>
          <a:p>
            <a:pPr lvl="1"/>
            <a:r>
              <a:rPr lang="en-US" sz="2982" dirty="0"/>
              <a:t>research of comparable effectiveness cannot be carried out on individuals capable of giving consent;</a:t>
            </a:r>
          </a:p>
          <a:p>
            <a:pPr lvl="1"/>
            <a:r>
              <a:rPr lang="en-US" sz="2982" dirty="0"/>
              <a:t>the necessary </a:t>
            </a:r>
            <a:r>
              <a:rPr lang="en-US" sz="2982" dirty="0" err="1"/>
              <a:t>authorisation</a:t>
            </a:r>
            <a:r>
              <a:rPr lang="en-US" sz="2982" dirty="0"/>
              <a:t> provided for under Article 6 has been given specifically and in writing; and</a:t>
            </a:r>
          </a:p>
          <a:p>
            <a:pPr lvl="1"/>
            <a:r>
              <a:rPr lang="en-US" sz="2982" dirty="0"/>
              <a:t>the person concerned does not object.</a:t>
            </a:r>
          </a:p>
          <a:p>
            <a:r>
              <a:rPr lang="en-US" sz="2982" dirty="0"/>
              <a:t>Exceptionally and under the protective conditions prescribed by law, where the research has not the potential to produce results of direct benefit to the health of the person concerned, such research may be </a:t>
            </a:r>
            <a:r>
              <a:rPr lang="en-US" sz="2982" dirty="0" err="1"/>
              <a:t>authorised</a:t>
            </a:r>
            <a:r>
              <a:rPr lang="en-US" sz="2982" dirty="0"/>
              <a:t> subject to the conditions laid down in paragraph 1, sub-paragraphs </a:t>
            </a:r>
            <a:r>
              <a:rPr lang="en-US" sz="2982" dirty="0" err="1"/>
              <a:t>i</a:t>
            </a:r>
            <a:r>
              <a:rPr lang="en-US" sz="2982" dirty="0"/>
              <a:t>, iii, iv and v above, and to the following additional conditions:</a:t>
            </a:r>
          </a:p>
          <a:p>
            <a:pPr lvl="1"/>
            <a:r>
              <a:rPr lang="en-US" sz="2982" dirty="0"/>
              <a:t>the research has the aim of contributing, through significant improvement in the scientific understanding of the individual's condition, disease or disorder, to the ultimate attainment of results capable of conferring benefit to the person concerned or to other persons in the same age category or afflicted with the same disease or disorder or having the same condition;</a:t>
            </a:r>
          </a:p>
          <a:p>
            <a:pPr lvl="1"/>
            <a:r>
              <a:rPr lang="en-US" sz="2982" dirty="0"/>
              <a:t>the research entails only minimal risk and minimal burden for the individual concerned.</a:t>
            </a:r>
          </a:p>
          <a:p>
            <a:pPr>
              <a:buNone/>
            </a:pPr>
            <a:r>
              <a:rPr lang="en-US" sz="2982" dirty="0"/>
              <a:t>Article 18 – </a:t>
            </a:r>
            <a:r>
              <a:rPr lang="en-US" sz="2982" b="1" dirty="0"/>
              <a:t>Research on embryos </a:t>
            </a:r>
            <a:r>
              <a:rPr lang="en-US" sz="2982" b="1" i="1" dirty="0"/>
              <a:t>in vitro</a:t>
            </a:r>
            <a:endParaRPr lang="en-US" sz="2982" b="1" dirty="0"/>
          </a:p>
          <a:p>
            <a:r>
              <a:rPr lang="en-US" sz="2982" dirty="0"/>
              <a:t>Where the </a:t>
            </a:r>
            <a:r>
              <a:rPr lang="en-US" sz="2982" b="1" dirty="0"/>
              <a:t>law allows </a:t>
            </a:r>
            <a:r>
              <a:rPr lang="en-US" sz="2982" dirty="0"/>
              <a:t>research on embryos </a:t>
            </a:r>
            <a:r>
              <a:rPr lang="en-US" sz="2982" i="1" dirty="0"/>
              <a:t>in vitro</a:t>
            </a:r>
            <a:r>
              <a:rPr lang="en-US" sz="2982" dirty="0"/>
              <a:t>, it shall ensure </a:t>
            </a:r>
            <a:r>
              <a:rPr lang="en-US" sz="2982" b="1" dirty="0"/>
              <a:t>adequate protection </a:t>
            </a:r>
            <a:r>
              <a:rPr lang="en-US" sz="2982" dirty="0"/>
              <a:t>of the embryo.</a:t>
            </a:r>
          </a:p>
          <a:p>
            <a:r>
              <a:rPr lang="en-US" sz="2982" b="1" dirty="0"/>
              <a:t>The creation of human embryos for research purposes is prohibited.</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3" name="Zástupný symbol pro obsah 2"/>
          <p:cNvSpPr>
            <a:spLocks noGrp="1"/>
          </p:cNvSpPr>
          <p:nvPr>
            <p:ph idx="1"/>
          </p:nvPr>
        </p:nvSpPr>
        <p:spPr>
          <a:xfrm>
            <a:off x="1494122" y="1001722"/>
            <a:ext cx="7461601" cy="5494660"/>
          </a:xfrm>
        </p:spPr>
        <p:txBody>
          <a:bodyPr>
            <a:normAutofit fontScale="47500" lnSpcReduction="20000"/>
          </a:bodyPr>
          <a:lstStyle/>
          <a:p>
            <a:pPr algn="ctr">
              <a:buNone/>
            </a:pPr>
            <a:r>
              <a:rPr lang="en-US" sz="5087" b="1" dirty="0">
                <a:solidFill>
                  <a:srgbClr val="7030A0"/>
                </a:solidFill>
              </a:rPr>
              <a:t>Convention on Human Rights and</a:t>
            </a:r>
            <a:r>
              <a:rPr lang="cs-CZ" sz="5087" b="1" dirty="0">
                <a:solidFill>
                  <a:srgbClr val="7030A0"/>
                </a:solidFill>
              </a:rPr>
              <a:t> </a:t>
            </a:r>
            <a:r>
              <a:rPr lang="en-US" sz="5087" b="1" dirty="0">
                <a:solidFill>
                  <a:srgbClr val="7030A0"/>
                </a:solidFill>
              </a:rPr>
              <a:t>Biomedicine</a:t>
            </a:r>
            <a:endParaRPr lang="cs-CZ" sz="5087" dirty="0">
              <a:solidFill>
                <a:srgbClr val="7030A0"/>
              </a:solidFill>
            </a:endParaRPr>
          </a:p>
          <a:p>
            <a:pPr>
              <a:buNone/>
            </a:pPr>
            <a:endParaRPr lang="cs-CZ" dirty="0"/>
          </a:p>
          <a:p>
            <a:pPr>
              <a:buNone/>
            </a:pPr>
            <a:r>
              <a:rPr lang="en-US" dirty="0"/>
              <a:t>Chapter VI – </a:t>
            </a:r>
            <a:r>
              <a:rPr lang="en-US" b="1" dirty="0"/>
              <a:t>Organ and tissue removal from living donors for transplantation purposes</a:t>
            </a:r>
          </a:p>
          <a:p>
            <a:pPr>
              <a:buNone/>
            </a:pPr>
            <a:r>
              <a:rPr lang="en-US" dirty="0"/>
              <a:t>Article 19 – </a:t>
            </a:r>
            <a:r>
              <a:rPr lang="en-US" b="1" dirty="0"/>
              <a:t>General rule</a:t>
            </a:r>
          </a:p>
          <a:p>
            <a:r>
              <a:rPr lang="en-US" dirty="0"/>
              <a:t>Removal of organs or tissue from a living person for transplantation purposes may be carried out solely for the therapeutic benefit of the recipient and where there is no suitable organ or tissue available from a deceased person and no other alternative therapeutic method of comparable effectiveness.</a:t>
            </a:r>
          </a:p>
          <a:p>
            <a:r>
              <a:rPr lang="en-US" dirty="0"/>
              <a:t>The necessary consent as provided for under Article 5 must have been given expressly and specifically either in written form or before an official body.</a:t>
            </a:r>
          </a:p>
          <a:p>
            <a:pPr>
              <a:buNone/>
            </a:pPr>
            <a:r>
              <a:rPr lang="en-US" dirty="0"/>
              <a:t>Article 20 – </a:t>
            </a:r>
            <a:r>
              <a:rPr lang="en-US" b="1" dirty="0"/>
              <a:t>Protection of persons not able to consent to organ removal</a:t>
            </a:r>
          </a:p>
          <a:p>
            <a:r>
              <a:rPr lang="en-US" dirty="0"/>
              <a:t>No organ or tissue removal may be carried out on a person who does not have the capacity to consent under Article 5. </a:t>
            </a:r>
          </a:p>
          <a:p>
            <a:r>
              <a:rPr lang="en-US" dirty="0"/>
              <a:t>Exceptionally and under the protective conditions prescribed by law, the removal of regenerative tissue from a person who does not have the capacity to consent may be </a:t>
            </a:r>
            <a:r>
              <a:rPr lang="en-US" dirty="0" err="1"/>
              <a:t>authorised</a:t>
            </a:r>
            <a:r>
              <a:rPr lang="en-US" dirty="0"/>
              <a:t> provided the following conditions are met:</a:t>
            </a:r>
          </a:p>
          <a:p>
            <a:pPr lvl="1"/>
            <a:r>
              <a:rPr lang="en-US" dirty="0"/>
              <a:t>there is no compatible donor available who has the capacity to consent;</a:t>
            </a:r>
          </a:p>
          <a:p>
            <a:pPr lvl="1"/>
            <a:r>
              <a:rPr lang="en-US" dirty="0"/>
              <a:t>the recipient is a brother or sister of the donor;</a:t>
            </a:r>
          </a:p>
          <a:p>
            <a:pPr lvl="1"/>
            <a:r>
              <a:rPr lang="en-US" dirty="0"/>
              <a:t>the donation must have the potential to be life-saving for the recipient;</a:t>
            </a:r>
          </a:p>
          <a:p>
            <a:pPr lvl="1"/>
            <a:r>
              <a:rPr lang="en-US" dirty="0"/>
              <a:t>the </a:t>
            </a:r>
            <a:r>
              <a:rPr lang="en-US" dirty="0" err="1"/>
              <a:t>authorisation</a:t>
            </a:r>
            <a:r>
              <a:rPr lang="en-US" dirty="0"/>
              <a:t> provided for under paragraphs 2 and 3 of Article 6 has been given specifically and in writing, in accordance with the law and with the approval of the competent body;</a:t>
            </a:r>
          </a:p>
          <a:p>
            <a:pPr lvl="1"/>
            <a:r>
              <a:rPr lang="en-US" dirty="0"/>
              <a:t>the potential donor concerned does not object.</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3" name="Zástupný symbol pro obsah 2"/>
          <p:cNvSpPr>
            <a:spLocks noGrp="1"/>
          </p:cNvSpPr>
          <p:nvPr>
            <p:ph idx="1"/>
          </p:nvPr>
        </p:nvSpPr>
        <p:spPr>
          <a:xfrm>
            <a:off x="1494122" y="1001723"/>
            <a:ext cx="7461601" cy="5620974"/>
          </a:xfrm>
        </p:spPr>
        <p:txBody>
          <a:bodyPr>
            <a:normAutofit fontScale="55000" lnSpcReduction="20000"/>
          </a:bodyPr>
          <a:lstStyle/>
          <a:p>
            <a:pPr algn="ctr">
              <a:buNone/>
            </a:pPr>
            <a:r>
              <a:rPr lang="en-US" sz="4473" b="1" dirty="0">
                <a:solidFill>
                  <a:srgbClr val="7030A0"/>
                </a:solidFill>
              </a:rPr>
              <a:t>Convention on Human Rights and</a:t>
            </a:r>
            <a:r>
              <a:rPr lang="cs-CZ" sz="4473" b="1" dirty="0">
                <a:solidFill>
                  <a:srgbClr val="7030A0"/>
                </a:solidFill>
              </a:rPr>
              <a:t> </a:t>
            </a:r>
            <a:r>
              <a:rPr lang="en-US" sz="4473" b="1" dirty="0">
                <a:solidFill>
                  <a:srgbClr val="7030A0"/>
                </a:solidFill>
              </a:rPr>
              <a:t>Biomedicine</a:t>
            </a:r>
            <a:endParaRPr lang="cs-CZ" sz="4473" dirty="0">
              <a:solidFill>
                <a:srgbClr val="7030A0"/>
              </a:solidFill>
            </a:endParaRPr>
          </a:p>
          <a:p>
            <a:pPr>
              <a:buNone/>
            </a:pPr>
            <a:endParaRPr lang="cs-CZ" dirty="0"/>
          </a:p>
          <a:p>
            <a:pPr>
              <a:buNone/>
            </a:pPr>
            <a:r>
              <a:rPr lang="en-US" dirty="0"/>
              <a:t>Chapter VII </a:t>
            </a:r>
            <a:r>
              <a:rPr lang="en-US" b="1" dirty="0"/>
              <a:t>– Prohibition of financial gain and disposal of a part of the human body</a:t>
            </a:r>
          </a:p>
          <a:p>
            <a:pPr>
              <a:buNone/>
            </a:pPr>
            <a:r>
              <a:rPr lang="en-US" dirty="0"/>
              <a:t>Article 21 – </a:t>
            </a:r>
            <a:r>
              <a:rPr lang="en-US" b="1" dirty="0"/>
              <a:t>Prohibition of financial gain</a:t>
            </a:r>
          </a:p>
          <a:p>
            <a:r>
              <a:rPr lang="en-US" dirty="0"/>
              <a:t>The human body and its parts shall not, as such, give rise to financial gain.</a:t>
            </a:r>
          </a:p>
          <a:p>
            <a:pPr>
              <a:buNone/>
            </a:pPr>
            <a:r>
              <a:rPr lang="en-US" dirty="0"/>
              <a:t>Article 22 – </a:t>
            </a:r>
            <a:r>
              <a:rPr lang="en-US" b="1" dirty="0"/>
              <a:t>Disposal of a removed part of the human body</a:t>
            </a:r>
          </a:p>
          <a:p>
            <a:r>
              <a:rPr lang="en-US" dirty="0"/>
              <a:t>When in the course of an intervention any part of a human body is removed, it may be stored and used for a purpose other than that for which it was removed, only if this is done in conformity with appropriate information and consent procedures. </a:t>
            </a:r>
          </a:p>
          <a:p>
            <a:pPr>
              <a:buNone/>
            </a:pPr>
            <a:r>
              <a:rPr lang="en-US" dirty="0"/>
              <a:t>Chapter VIII – </a:t>
            </a:r>
            <a:r>
              <a:rPr lang="en-US" b="1" dirty="0"/>
              <a:t>Infringements of the provisions of the Convention</a:t>
            </a:r>
          </a:p>
          <a:p>
            <a:pPr>
              <a:buNone/>
            </a:pPr>
            <a:r>
              <a:rPr lang="en-US" dirty="0"/>
              <a:t>Article 23 – </a:t>
            </a:r>
            <a:r>
              <a:rPr lang="en-US" b="1" dirty="0"/>
              <a:t>Infringement of the rights or principles</a:t>
            </a:r>
          </a:p>
          <a:p>
            <a:r>
              <a:rPr lang="en-US" dirty="0"/>
              <a:t>The Parties shall provide appropriate judicial protection to prevent or to put a stop to an unlawful infringement of the rights and principles set forth in this Convention at short notice.</a:t>
            </a:r>
          </a:p>
          <a:p>
            <a:pPr>
              <a:buNone/>
            </a:pPr>
            <a:r>
              <a:rPr lang="en-US" dirty="0"/>
              <a:t>Article 24 – </a:t>
            </a:r>
            <a:r>
              <a:rPr lang="en-US" b="1" dirty="0"/>
              <a:t>Compensation for undue damage</a:t>
            </a:r>
            <a:endParaRPr lang="cs-CZ" b="1" dirty="0"/>
          </a:p>
          <a:p>
            <a:r>
              <a:rPr lang="en-US" dirty="0"/>
              <a:t>The person who has suffered undue damage resulting from an intervention is entitled to fair compensation according to the conditions and procedures prescribed by law. </a:t>
            </a:r>
          </a:p>
          <a:p>
            <a:pPr>
              <a:buNone/>
            </a:pP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94122" y="938565"/>
            <a:ext cx="7705156" cy="1002506"/>
          </a:xfrm>
        </p:spPr>
        <p:txBody>
          <a:bodyPr>
            <a:noAutofit/>
          </a:bodyPr>
          <a:lstStyle/>
          <a:p>
            <a:r>
              <a:rPr lang="en-US" sz="3158" dirty="0">
                <a:solidFill>
                  <a:schemeClr val="bg1">
                    <a:lumMod val="50000"/>
                  </a:schemeClr>
                </a:solidFill>
              </a:rPr>
              <a:t>Cyrus the Great Cylinder</a:t>
            </a:r>
            <a:endParaRPr lang="cs-CZ" sz="3158" dirty="0">
              <a:solidFill>
                <a:schemeClr val="bg1">
                  <a:lumMod val="50000"/>
                </a:schemeClr>
              </a:solidFill>
            </a:endParaRPr>
          </a:p>
        </p:txBody>
      </p:sp>
      <p:sp>
        <p:nvSpPr>
          <p:cNvPr id="3" name="Zástupný symbol pro obsah 2"/>
          <p:cNvSpPr>
            <a:spLocks noGrp="1"/>
          </p:cNvSpPr>
          <p:nvPr>
            <p:ph idx="1"/>
          </p:nvPr>
        </p:nvSpPr>
        <p:spPr>
          <a:xfrm>
            <a:off x="1737678" y="1822765"/>
            <a:ext cx="7218045" cy="4323504"/>
          </a:xfrm>
        </p:spPr>
        <p:txBody>
          <a:bodyPr/>
          <a:lstStyle/>
          <a:p>
            <a:pPr algn="ctr">
              <a:buNone/>
            </a:pPr>
            <a:r>
              <a:rPr lang="cs-CZ" sz="2456" dirty="0">
                <a:solidFill>
                  <a:schemeClr val="tx1">
                    <a:lumMod val="50000"/>
                    <a:lumOff val="50000"/>
                  </a:schemeClr>
                </a:solidFill>
              </a:rPr>
              <a:t>“</a:t>
            </a:r>
            <a:r>
              <a:rPr lang="cs-CZ" sz="2456" dirty="0" err="1">
                <a:solidFill>
                  <a:schemeClr val="tx1">
                    <a:lumMod val="50000"/>
                    <a:lumOff val="50000"/>
                  </a:schemeClr>
                </a:solidFill>
              </a:rPr>
              <a:t>the</a:t>
            </a:r>
            <a:r>
              <a:rPr lang="cs-CZ" sz="2456" dirty="0">
                <a:solidFill>
                  <a:schemeClr val="tx1">
                    <a:lumMod val="50000"/>
                    <a:lumOff val="50000"/>
                  </a:schemeClr>
                </a:solidFill>
              </a:rPr>
              <a:t> </a:t>
            </a:r>
            <a:r>
              <a:rPr lang="cs-CZ" sz="2456" dirty="0" err="1">
                <a:solidFill>
                  <a:schemeClr val="tx1">
                    <a:lumMod val="50000"/>
                    <a:lumOff val="50000"/>
                  </a:schemeClr>
                </a:solidFill>
              </a:rPr>
              <a:t>first</a:t>
            </a:r>
            <a:r>
              <a:rPr lang="cs-CZ" sz="2456" dirty="0">
                <a:solidFill>
                  <a:schemeClr val="tx1">
                    <a:lumMod val="50000"/>
                    <a:lumOff val="50000"/>
                  </a:schemeClr>
                </a:solidFill>
              </a:rPr>
              <a:t> </a:t>
            </a:r>
            <a:r>
              <a:rPr lang="cs-CZ" sz="2456" dirty="0" err="1">
                <a:solidFill>
                  <a:schemeClr val="tx1">
                    <a:lumMod val="50000"/>
                    <a:lumOff val="50000"/>
                  </a:schemeClr>
                </a:solidFill>
              </a:rPr>
              <a:t>declaration</a:t>
            </a:r>
            <a:r>
              <a:rPr lang="cs-CZ" sz="2456" dirty="0">
                <a:solidFill>
                  <a:schemeClr val="tx1">
                    <a:lumMod val="50000"/>
                    <a:lumOff val="50000"/>
                  </a:schemeClr>
                </a:solidFill>
              </a:rPr>
              <a:t> </a:t>
            </a:r>
            <a:r>
              <a:rPr lang="cs-CZ" sz="2456" dirty="0" err="1">
                <a:solidFill>
                  <a:schemeClr val="tx1">
                    <a:lumMod val="50000"/>
                    <a:lumOff val="50000"/>
                  </a:schemeClr>
                </a:solidFill>
              </a:rPr>
              <a:t>of</a:t>
            </a:r>
            <a:r>
              <a:rPr lang="cs-CZ" sz="2456" dirty="0">
                <a:solidFill>
                  <a:schemeClr val="tx1">
                    <a:lumMod val="50000"/>
                    <a:lumOff val="50000"/>
                  </a:schemeClr>
                </a:solidFill>
              </a:rPr>
              <a:t> </a:t>
            </a:r>
            <a:r>
              <a:rPr lang="cs-CZ" sz="2456" dirty="0" err="1">
                <a:solidFill>
                  <a:schemeClr val="tx1">
                    <a:lumMod val="50000"/>
                    <a:lumOff val="50000"/>
                  </a:schemeClr>
                </a:solidFill>
              </a:rPr>
              <a:t>human</a:t>
            </a:r>
            <a:r>
              <a:rPr lang="cs-CZ" sz="2456" dirty="0">
                <a:solidFill>
                  <a:schemeClr val="tx1">
                    <a:lumMod val="50000"/>
                    <a:lumOff val="50000"/>
                  </a:schemeClr>
                </a:solidFill>
              </a:rPr>
              <a:t> </a:t>
            </a:r>
            <a:r>
              <a:rPr lang="cs-CZ" sz="2456" dirty="0" err="1">
                <a:solidFill>
                  <a:schemeClr val="tx1">
                    <a:lumMod val="50000"/>
                    <a:lumOff val="50000"/>
                  </a:schemeClr>
                </a:solidFill>
              </a:rPr>
              <a:t>rights</a:t>
            </a:r>
            <a:r>
              <a:rPr lang="cs-CZ" sz="2456" dirty="0">
                <a:solidFill>
                  <a:schemeClr val="tx1">
                    <a:lumMod val="50000"/>
                    <a:lumOff val="50000"/>
                  </a:schemeClr>
                </a:solidFill>
              </a:rPr>
              <a:t>”</a:t>
            </a:r>
          </a:p>
          <a:p>
            <a:pPr algn="ctr">
              <a:buNone/>
            </a:pPr>
            <a:r>
              <a:rPr lang="cs-CZ" sz="2456" dirty="0">
                <a:solidFill>
                  <a:schemeClr val="tx1">
                    <a:lumMod val="50000"/>
                    <a:lumOff val="50000"/>
                  </a:schemeClr>
                </a:solidFill>
              </a:rPr>
              <a:t>(539 BC, </a:t>
            </a:r>
            <a:r>
              <a:rPr lang="cs-CZ" sz="2456" dirty="0" err="1">
                <a:solidFill>
                  <a:schemeClr val="tx1">
                    <a:lumMod val="50000"/>
                    <a:lumOff val="50000"/>
                  </a:schemeClr>
                </a:solidFill>
              </a:rPr>
              <a:t>excavated</a:t>
            </a:r>
            <a:r>
              <a:rPr lang="cs-CZ" sz="2456" dirty="0">
                <a:solidFill>
                  <a:schemeClr val="tx1">
                    <a:lumMod val="50000"/>
                    <a:lumOff val="50000"/>
                  </a:schemeClr>
                </a:solidFill>
              </a:rPr>
              <a:t> in 1879):</a:t>
            </a:r>
          </a:p>
          <a:p>
            <a:pPr>
              <a:buNone/>
            </a:pPr>
            <a:endParaRPr lang="cs-CZ" dirty="0"/>
          </a:p>
        </p:txBody>
      </p:sp>
      <p:pic>
        <p:nvPicPr>
          <p:cNvPr id="2050" name="Picture 2" descr="http://paultanner.org/English%20HTML/CyrusCyl.jpg"/>
          <p:cNvPicPr>
            <a:picLocks noChangeAspect="1" noChangeArrowheads="1"/>
          </p:cNvPicPr>
          <p:nvPr/>
        </p:nvPicPr>
        <p:blipFill>
          <a:blip r:embed="rId2" cstate="print"/>
          <a:srcRect/>
          <a:stretch>
            <a:fillRect/>
          </a:stretch>
        </p:blipFill>
        <p:spPr bwMode="auto">
          <a:xfrm>
            <a:off x="2252006" y="2706963"/>
            <a:ext cx="6265664" cy="3408522"/>
          </a:xfrm>
          <a:prstGeom prst="rect">
            <a:avLst/>
          </a:prstGeom>
          <a:noFill/>
        </p:spPr>
      </p:pic>
      <p:sp>
        <p:nvSpPr>
          <p:cNvPr id="7" name="TextovéPole 6"/>
          <p:cNvSpPr txBox="1"/>
          <p:nvPr/>
        </p:nvSpPr>
        <p:spPr>
          <a:xfrm>
            <a:off x="5157229" y="6370069"/>
            <a:ext cx="757884" cy="646331"/>
          </a:xfrm>
          <a:prstGeom prst="rect">
            <a:avLst/>
          </a:prstGeom>
          <a:noFill/>
        </p:spPr>
        <p:txBody>
          <a:bodyPr wrap="square" rtlCol="0">
            <a:spAutoFit/>
          </a:bodyPr>
          <a:lstStyle/>
          <a:p>
            <a:r>
              <a:rPr lang="cs-CZ" dirty="0"/>
              <a:t>23 cm</a:t>
            </a:r>
          </a:p>
        </p:txBody>
      </p:sp>
      <p:cxnSp>
        <p:nvCxnSpPr>
          <p:cNvPr id="15" name="Přímá spojovací šipka 14"/>
          <p:cNvCxnSpPr/>
          <p:nvPr/>
        </p:nvCxnSpPr>
        <p:spPr>
          <a:xfrm>
            <a:off x="8630865" y="3338532"/>
            <a:ext cx="0" cy="227365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2694106" y="6306912"/>
            <a:ext cx="555781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8630865" y="4096417"/>
            <a:ext cx="505256" cy="646331"/>
          </a:xfrm>
          <a:prstGeom prst="rect">
            <a:avLst/>
          </a:prstGeom>
          <a:noFill/>
        </p:spPr>
        <p:txBody>
          <a:bodyPr wrap="square" rtlCol="0">
            <a:spAutoFit/>
          </a:bodyPr>
          <a:lstStyle/>
          <a:p>
            <a:r>
              <a:rPr lang="cs-CZ" dirty="0"/>
              <a:t>11</a:t>
            </a:r>
          </a:p>
          <a:p>
            <a:r>
              <a:rPr lang="cs-CZ" dirty="0"/>
              <a:t>cm</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3" name="Zástupný symbol pro obsah 2"/>
          <p:cNvSpPr>
            <a:spLocks noGrp="1"/>
          </p:cNvSpPr>
          <p:nvPr>
            <p:ph idx="1"/>
          </p:nvPr>
        </p:nvSpPr>
        <p:spPr>
          <a:xfrm>
            <a:off x="1615899" y="1071417"/>
            <a:ext cx="7461601" cy="5246479"/>
          </a:xfrm>
        </p:spPr>
        <p:txBody>
          <a:bodyPr>
            <a:normAutofit fontScale="55000" lnSpcReduction="20000"/>
          </a:bodyPr>
          <a:lstStyle/>
          <a:p>
            <a:pPr algn="ctr">
              <a:buNone/>
            </a:pPr>
            <a:r>
              <a:rPr lang="en-US" sz="4035" b="1" dirty="0">
                <a:solidFill>
                  <a:srgbClr val="7030A0"/>
                </a:solidFill>
              </a:rPr>
              <a:t>Convention on Human Rights and</a:t>
            </a:r>
            <a:r>
              <a:rPr lang="cs-CZ" sz="4035" b="1" dirty="0">
                <a:solidFill>
                  <a:srgbClr val="7030A0"/>
                </a:solidFill>
              </a:rPr>
              <a:t> </a:t>
            </a:r>
            <a:r>
              <a:rPr lang="en-US" sz="4035" b="1" dirty="0">
                <a:solidFill>
                  <a:srgbClr val="7030A0"/>
                </a:solidFill>
              </a:rPr>
              <a:t>Biomedicine</a:t>
            </a:r>
            <a:endParaRPr lang="cs-CZ" sz="4035" dirty="0">
              <a:solidFill>
                <a:srgbClr val="7030A0"/>
              </a:solidFill>
            </a:endParaRPr>
          </a:p>
          <a:p>
            <a:pPr>
              <a:buNone/>
            </a:pPr>
            <a:endParaRPr lang="cs-CZ" dirty="0"/>
          </a:p>
          <a:p>
            <a:pPr>
              <a:buNone/>
            </a:pPr>
            <a:r>
              <a:rPr lang="en-US" dirty="0"/>
              <a:t>Article 25 – </a:t>
            </a:r>
            <a:r>
              <a:rPr lang="en-US" b="1" dirty="0"/>
              <a:t>Sanctions</a:t>
            </a:r>
          </a:p>
          <a:p>
            <a:r>
              <a:rPr lang="en-US" dirty="0"/>
              <a:t>Parties shall provide for appropriate sanctions to be applied in the event of infringement of the provisions contained in this Convention.</a:t>
            </a:r>
          </a:p>
          <a:p>
            <a:pPr>
              <a:buNone/>
            </a:pPr>
            <a:r>
              <a:rPr lang="en-US" dirty="0"/>
              <a:t>Chapter IX – </a:t>
            </a:r>
            <a:r>
              <a:rPr lang="en-US" b="1" dirty="0"/>
              <a:t>Relation between this Convention and other provisions</a:t>
            </a:r>
          </a:p>
          <a:p>
            <a:pPr>
              <a:buNone/>
            </a:pPr>
            <a:r>
              <a:rPr lang="en-US" dirty="0"/>
              <a:t>Article 26 – </a:t>
            </a:r>
            <a:r>
              <a:rPr lang="en-US" b="1" dirty="0"/>
              <a:t>Restrictions on the exercise of the rights</a:t>
            </a:r>
          </a:p>
          <a:p>
            <a:r>
              <a:rPr lang="en-US" dirty="0"/>
              <a:t>No restrictions shall be placed on the exercise of the rights and protective provisions contained in this Convention other than such as are prescribed by law and are necessary in a democratic society in the interest of public safety, for the prevention of crime, for the protection of public health or for the protection of the rights and freedoms of others. </a:t>
            </a:r>
          </a:p>
          <a:p>
            <a:r>
              <a:rPr lang="en-US" dirty="0"/>
              <a:t>The restrictions contemplated in the preceding paragraph may not be placed on Articles 11, 13, 14, 16, 17, 19, 20 and 21.</a:t>
            </a:r>
          </a:p>
          <a:p>
            <a:pPr>
              <a:buNone/>
            </a:pPr>
            <a:r>
              <a:rPr lang="en-US" dirty="0"/>
              <a:t>Article 27 – </a:t>
            </a:r>
            <a:r>
              <a:rPr lang="en-US" b="1" dirty="0"/>
              <a:t>Wider protection</a:t>
            </a:r>
          </a:p>
          <a:p>
            <a:r>
              <a:rPr lang="en-US" dirty="0"/>
              <a:t>None of the provisions of this Convention shall be interpreted as limiting or otherwise affecting the possibility for a Party to grant a wider measure of protection with regard to the application of biology and medicine than is stipulated in this Convention.</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2603" y="80144"/>
            <a:ext cx="8020050" cy="1452611"/>
          </a:xfrm>
        </p:spPr>
        <p:txBody>
          <a:bodyPr>
            <a:normAutofit fontScale="90000"/>
          </a:bodyPr>
          <a:lstStyle/>
          <a:p>
            <a:r>
              <a:rPr lang="en-US" sz="2631" b="1" dirty="0"/>
              <a:t>Recommendation 1418 (1999) of the Council of Europe </a:t>
            </a:r>
            <a:br>
              <a:rPr lang="en-US" sz="2631" dirty="0"/>
            </a:br>
            <a:r>
              <a:rPr lang="en-US" sz="2631" b="1" dirty="0">
                <a:solidFill>
                  <a:srgbClr val="FF0000"/>
                </a:solidFill>
              </a:rPr>
              <a:t>Protection of </a:t>
            </a:r>
            <a:r>
              <a:rPr lang="en-US" sz="2631" b="1" dirty="0"/>
              <a:t>the human rights</a:t>
            </a:r>
            <a:br>
              <a:rPr lang="cs-CZ" sz="2631" b="1" dirty="0"/>
            </a:br>
            <a:r>
              <a:rPr lang="en-US" sz="2631" b="1" dirty="0"/>
              <a:t>and </a:t>
            </a:r>
            <a:r>
              <a:rPr lang="en-US" sz="2631" b="1" dirty="0">
                <a:solidFill>
                  <a:srgbClr val="FF0000"/>
                </a:solidFill>
              </a:rPr>
              <a:t>dignity</a:t>
            </a:r>
            <a:r>
              <a:rPr lang="cs-CZ" sz="2631" b="1" dirty="0">
                <a:solidFill>
                  <a:srgbClr val="FF0000"/>
                </a:solidFill>
              </a:rPr>
              <a:t> </a:t>
            </a:r>
            <a:r>
              <a:rPr lang="en-US" sz="2631" b="1" dirty="0">
                <a:solidFill>
                  <a:srgbClr val="FF0000"/>
                </a:solidFill>
              </a:rPr>
              <a:t>of the terminally ill and the dying </a:t>
            </a:r>
            <a:endParaRPr lang="cs-CZ" sz="2631" dirty="0">
              <a:solidFill>
                <a:srgbClr val="FF0000"/>
              </a:solidFill>
            </a:endParaRPr>
          </a:p>
        </p:txBody>
      </p:sp>
      <p:sp>
        <p:nvSpPr>
          <p:cNvPr id="3" name="Zástupný symbol pro obsah 2"/>
          <p:cNvSpPr>
            <a:spLocks noGrp="1"/>
          </p:cNvSpPr>
          <p:nvPr>
            <p:ph idx="1"/>
          </p:nvPr>
        </p:nvSpPr>
        <p:spPr>
          <a:xfrm>
            <a:off x="534987" y="1640114"/>
            <a:ext cx="9623425" cy="5567281"/>
          </a:xfrm>
        </p:spPr>
        <p:txBody>
          <a:bodyPr>
            <a:normAutofit fontScale="77500" lnSpcReduction="20000"/>
          </a:bodyPr>
          <a:lstStyle/>
          <a:p>
            <a:pPr>
              <a:buNone/>
            </a:pPr>
            <a:r>
              <a:rPr lang="en-US" dirty="0"/>
              <a:t>1. The vocation of the Council of Europe is to protect the dignity of all human beings and the rights which stem </a:t>
            </a:r>
            <a:r>
              <a:rPr lang="en-US" dirty="0" err="1"/>
              <a:t>therefrom</a:t>
            </a:r>
            <a:r>
              <a:rPr lang="en-US" dirty="0"/>
              <a:t>. </a:t>
            </a:r>
          </a:p>
          <a:p>
            <a:pPr>
              <a:buNone/>
            </a:pPr>
            <a:r>
              <a:rPr lang="en-US" dirty="0"/>
              <a:t>2. Medical progress, which now makes it possible to cure many previously incurable or fatal diseases, the improvement of medical techniques and the development of resuscitation techniques, which make it possible to prolong a person’s survival, to defer the moment of death. As a result the quality of life of the dying is often neglected, and their loneliness and suffering ignored, as is that of their families and care-givers.</a:t>
            </a:r>
          </a:p>
          <a:p>
            <a:pPr>
              <a:buNone/>
            </a:pPr>
            <a:r>
              <a:rPr lang="en-US" dirty="0"/>
              <a:t>3. In 1976, in its Resolution 613, the Assembly declared that it was "convinced that what dying patients most want is </a:t>
            </a:r>
            <a:r>
              <a:rPr lang="en-US" b="1" dirty="0"/>
              <a:t>to die in peace and dignity</a:t>
            </a:r>
            <a:r>
              <a:rPr lang="en-US" dirty="0"/>
              <a:t>, if possible with the comfort and support of their family and friends", and added in its Recommendation 779 (1976) that "the prolongation of life should not in itself constitute the exclusive aim of medical practice, which must be concerned equally with the relief of suffering".</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92218" y="88819"/>
            <a:ext cx="7218045" cy="1002506"/>
          </a:xfrm>
        </p:spPr>
        <p:txBody>
          <a:bodyPr>
            <a:normAutofit fontScale="90000"/>
          </a:bodyPr>
          <a:lstStyle/>
          <a:p>
            <a:r>
              <a:rPr lang="en-US" sz="2807" b="1" dirty="0">
                <a:solidFill>
                  <a:srgbClr val="FF0000"/>
                </a:solidFill>
              </a:rPr>
              <a:t>Protection of </a:t>
            </a:r>
            <a:r>
              <a:rPr lang="en-US" sz="2807" b="1" dirty="0"/>
              <a:t>the human rights</a:t>
            </a:r>
            <a:br>
              <a:rPr lang="cs-CZ" sz="2807" b="1" dirty="0"/>
            </a:br>
            <a:r>
              <a:rPr lang="en-US" sz="2807" b="1" dirty="0"/>
              <a:t>and </a:t>
            </a:r>
            <a:r>
              <a:rPr lang="en-US" sz="2807" b="1" dirty="0">
                <a:solidFill>
                  <a:srgbClr val="FF0000"/>
                </a:solidFill>
              </a:rPr>
              <a:t>dignity</a:t>
            </a:r>
            <a:r>
              <a:rPr lang="cs-CZ" sz="2807" b="1" dirty="0">
                <a:solidFill>
                  <a:srgbClr val="FF0000"/>
                </a:solidFill>
              </a:rPr>
              <a:t> </a:t>
            </a:r>
            <a:r>
              <a:rPr lang="en-US" sz="2807" b="1" dirty="0">
                <a:solidFill>
                  <a:srgbClr val="FF0000"/>
                </a:solidFill>
              </a:rPr>
              <a:t>of the terminally ill and the dying</a:t>
            </a:r>
            <a:endParaRPr lang="cs-CZ" sz="2807" dirty="0"/>
          </a:p>
        </p:txBody>
      </p:sp>
      <p:sp>
        <p:nvSpPr>
          <p:cNvPr id="3" name="Zástupný symbol pro obsah 2"/>
          <p:cNvSpPr>
            <a:spLocks noGrp="1"/>
          </p:cNvSpPr>
          <p:nvPr>
            <p:ph idx="1"/>
          </p:nvPr>
        </p:nvSpPr>
        <p:spPr>
          <a:xfrm>
            <a:off x="534988" y="1819564"/>
            <a:ext cx="9623425" cy="4935249"/>
          </a:xfrm>
        </p:spPr>
        <p:txBody>
          <a:bodyPr>
            <a:normAutofit fontScale="70000" lnSpcReduction="20000"/>
          </a:bodyPr>
          <a:lstStyle/>
          <a:p>
            <a:pPr>
              <a:buNone/>
            </a:pPr>
            <a:r>
              <a:rPr lang="en-US" dirty="0"/>
              <a:t>4. Since then, the Convention for the Protection of Human Rights and Dignity of the Human Being with regard to the Application of Biology and Medicine has formed important principles and paved the way without explicitly referring to the specific requirements of the terminally ill or dying.</a:t>
            </a:r>
          </a:p>
          <a:p>
            <a:pPr>
              <a:buNone/>
            </a:pPr>
            <a:r>
              <a:rPr lang="en-US" dirty="0"/>
              <a:t>5. The </a:t>
            </a:r>
            <a:r>
              <a:rPr lang="en-US" b="1" dirty="0"/>
              <a:t>obligation to respect and to protect the dignity of a terminally ill or dying person derives from the inviolability of human dignity in all stages of life</a:t>
            </a:r>
            <a:r>
              <a:rPr lang="en-US" dirty="0"/>
              <a:t>. This respect and protection find their expression in the provision of an appropriate environment, </a:t>
            </a:r>
            <a:r>
              <a:rPr lang="en-US" b="1" dirty="0"/>
              <a:t>enabling a human being to die in dignity</a:t>
            </a:r>
            <a:r>
              <a:rPr lang="en-US" dirty="0"/>
              <a:t>.</a:t>
            </a:r>
          </a:p>
          <a:p>
            <a:pPr>
              <a:buNone/>
            </a:pPr>
            <a:r>
              <a:rPr lang="en-US" dirty="0"/>
              <a:t>6. This task has to be carried out especially for the benefit of the most vulnerable members of society, a fact demonstrated by the many experiences of suffering in the past and the present. </a:t>
            </a:r>
            <a:r>
              <a:rPr lang="en-US" b="1" dirty="0"/>
              <a:t>Just as a human being begins his or her life in weakness and dependency, he or she needs protection and support when dying</a:t>
            </a:r>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sz="2807" b="1" dirty="0">
                <a:solidFill>
                  <a:srgbClr val="FF0000"/>
                </a:solidFill>
              </a:rPr>
              <a:t>Protection of </a:t>
            </a:r>
            <a:r>
              <a:rPr lang="en-US" sz="2807" b="1" dirty="0"/>
              <a:t>the human rights</a:t>
            </a:r>
            <a:br>
              <a:rPr lang="cs-CZ" sz="2807" b="1" dirty="0"/>
            </a:br>
            <a:r>
              <a:rPr lang="en-US" sz="2807" b="1" dirty="0"/>
              <a:t>and </a:t>
            </a:r>
            <a:r>
              <a:rPr lang="en-US" sz="2807" b="1" dirty="0">
                <a:solidFill>
                  <a:srgbClr val="FF0000"/>
                </a:solidFill>
              </a:rPr>
              <a:t>dignity</a:t>
            </a:r>
            <a:r>
              <a:rPr lang="cs-CZ" sz="2807" b="1" dirty="0">
                <a:solidFill>
                  <a:srgbClr val="FF0000"/>
                </a:solidFill>
              </a:rPr>
              <a:t> </a:t>
            </a:r>
            <a:r>
              <a:rPr lang="en-US" sz="2807" b="1" dirty="0">
                <a:solidFill>
                  <a:srgbClr val="FF0000"/>
                </a:solidFill>
              </a:rPr>
              <a:t>of the terminally ill and the dying</a:t>
            </a:r>
            <a:endParaRPr lang="cs-CZ" sz="2807" dirty="0"/>
          </a:p>
        </p:txBody>
      </p:sp>
      <p:sp>
        <p:nvSpPr>
          <p:cNvPr id="3" name="Zástupný symbol pro obsah 2"/>
          <p:cNvSpPr>
            <a:spLocks noGrp="1"/>
          </p:cNvSpPr>
          <p:nvPr>
            <p:ph idx="1"/>
          </p:nvPr>
        </p:nvSpPr>
        <p:spPr/>
        <p:txBody>
          <a:bodyPr>
            <a:normAutofit fontScale="92500" lnSpcReduction="10000"/>
          </a:bodyPr>
          <a:lstStyle/>
          <a:p>
            <a:pPr>
              <a:buNone/>
            </a:pPr>
            <a:r>
              <a:rPr lang="en-US" dirty="0"/>
              <a:t>7. Fundamental rights deriving from the dignity of the terminally ill or dying person are threatened today by a variety of factors:</a:t>
            </a:r>
          </a:p>
          <a:p>
            <a:pPr>
              <a:buNone/>
            </a:pPr>
            <a:r>
              <a:rPr lang="en-US" dirty="0" err="1"/>
              <a:t>i</a:t>
            </a:r>
            <a:r>
              <a:rPr lang="en-US" dirty="0"/>
              <a:t>. insufficient access to palliative care and good pain management;</a:t>
            </a:r>
          </a:p>
          <a:p>
            <a:pPr>
              <a:buNone/>
            </a:pPr>
            <a:r>
              <a:rPr lang="en-US" dirty="0"/>
              <a:t>ii. often lacking treatment of physical suffering and a failure to take into account psychological, social and spiritual needs;</a:t>
            </a:r>
          </a:p>
          <a:p>
            <a:pPr>
              <a:buNone/>
            </a:pPr>
            <a:r>
              <a:rPr lang="en-US" dirty="0"/>
              <a:t>iii. artificial prolongation of the dying process by either using disproportionate medical measures or by continuing treatment without a patient’s consent;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sz="2807" b="1" dirty="0">
                <a:solidFill>
                  <a:srgbClr val="FF0000"/>
                </a:solidFill>
              </a:rPr>
              <a:t>Protection of </a:t>
            </a:r>
            <a:r>
              <a:rPr lang="en-US" sz="2807" b="1" dirty="0"/>
              <a:t>the human rights</a:t>
            </a:r>
            <a:br>
              <a:rPr lang="cs-CZ" sz="2807" b="1" dirty="0"/>
            </a:br>
            <a:r>
              <a:rPr lang="en-US" sz="2807" b="1" dirty="0"/>
              <a:t>and </a:t>
            </a:r>
            <a:r>
              <a:rPr lang="en-US" sz="2807" b="1" dirty="0">
                <a:solidFill>
                  <a:srgbClr val="FF0000"/>
                </a:solidFill>
              </a:rPr>
              <a:t>dignity</a:t>
            </a:r>
            <a:r>
              <a:rPr lang="cs-CZ" sz="2807" b="1" dirty="0">
                <a:solidFill>
                  <a:srgbClr val="FF0000"/>
                </a:solidFill>
              </a:rPr>
              <a:t> </a:t>
            </a:r>
            <a:r>
              <a:rPr lang="en-US" sz="2807" b="1" dirty="0">
                <a:solidFill>
                  <a:srgbClr val="FF0000"/>
                </a:solidFill>
              </a:rPr>
              <a:t>of the terminally ill and the dying</a:t>
            </a:r>
            <a:endParaRPr lang="cs-CZ" sz="2807" dirty="0"/>
          </a:p>
        </p:txBody>
      </p:sp>
      <p:sp>
        <p:nvSpPr>
          <p:cNvPr id="3" name="Zástupný symbol pro obsah 2"/>
          <p:cNvSpPr>
            <a:spLocks noGrp="1"/>
          </p:cNvSpPr>
          <p:nvPr>
            <p:ph idx="1"/>
          </p:nvPr>
        </p:nvSpPr>
        <p:spPr/>
        <p:txBody>
          <a:bodyPr>
            <a:normAutofit fontScale="70000" lnSpcReduction="20000"/>
          </a:bodyPr>
          <a:lstStyle/>
          <a:p>
            <a:r>
              <a:rPr lang="en-US" dirty="0"/>
              <a:t>iv. the lack of continuing education and psychological support for health-care professionals working in palliative medicine;</a:t>
            </a:r>
          </a:p>
          <a:p>
            <a:r>
              <a:rPr lang="en-US" dirty="0"/>
              <a:t>v. insufficient care and support for relatives and friends of terminally ill or dying patients, which otherwise could alleviate human suffering in its various dimensions;</a:t>
            </a:r>
          </a:p>
          <a:p>
            <a:r>
              <a:rPr lang="en-US" dirty="0"/>
              <a:t>vi. patients’ fear of losing their autonomy and becoming a burden to, and totally dependent upon, their relatives or institutions;</a:t>
            </a:r>
          </a:p>
          <a:p>
            <a:r>
              <a:rPr lang="en-US" dirty="0"/>
              <a:t>vii. the lack or inadequacy of a social as well as institutional environment in which someone may take leave of his or her relatives and friends peacefully;</a:t>
            </a:r>
          </a:p>
          <a:p>
            <a:r>
              <a:rPr lang="en-US" dirty="0"/>
              <a:t>viii. insufficient allocation of funds and resources for the care and support of the terminally ill or dying;</a:t>
            </a:r>
          </a:p>
          <a:p>
            <a:r>
              <a:rPr lang="en-US" dirty="0"/>
              <a:t>ix. the social discrimination inherent in weakness, dying and death.</a:t>
            </a:r>
          </a:p>
          <a:p>
            <a:r>
              <a:rPr lang="en-US" dirty="0"/>
              <a:t>8. The Assembly calls upon member states to provide in domestic law the necessary legal and social protection against these specific dangers and fears which a terminally ill or dying person may be faced with in domestic law, and in particular against: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sz="2807" b="1" dirty="0">
                <a:solidFill>
                  <a:srgbClr val="FF0000"/>
                </a:solidFill>
              </a:rPr>
              <a:t>Protection of </a:t>
            </a:r>
            <a:r>
              <a:rPr lang="en-US" sz="2807" b="1" dirty="0"/>
              <a:t>the human rights</a:t>
            </a:r>
            <a:br>
              <a:rPr lang="cs-CZ" sz="2807" b="1" dirty="0"/>
            </a:br>
            <a:r>
              <a:rPr lang="en-US" sz="2807" b="1" dirty="0"/>
              <a:t>and </a:t>
            </a:r>
            <a:r>
              <a:rPr lang="en-US" sz="2807" b="1" dirty="0">
                <a:solidFill>
                  <a:srgbClr val="FF0000"/>
                </a:solidFill>
              </a:rPr>
              <a:t>dignity</a:t>
            </a:r>
            <a:r>
              <a:rPr lang="cs-CZ" sz="2807" b="1" dirty="0">
                <a:solidFill>
                  <a:srgbClr val="FF0000"/>
                </a:solidFill>
              </a:rPr>
              <a:t> </a:t>
            </a:r>
            <a:r>
              <a:rPr lang="en-US" sz="2807" b="1" dirty="0">
                <a:solidFill>
                  <a:srgbClr val="FF0000"/>
                </a:solidFill>
              </a:rPr>
              <a:t>of the terminally ill and the dying</a:t>
            </a:r>
            <a:endParaRPr lang="cs-CZ" sz="2807" dirty="0"/>
          </a:p>
        </p:txBody>
      </p:sp>
      <p:sp>
        <p:nvSpPr>
          <p:cNvPr id="3" name="Zástupný symbol pro obsah 2"/>
          <p:cNvSpPr>
            <a:spLocks noGrp="1"/>
          </p:cNvSpPr>
          <p:nvPr>
            <p:ph idx="1"/>
          </p:nvPr>
        </p:nvSpPr>
        <p:spPr/>
        <p:txBody>
          <a:bodyPr>
            <a:normAutofit fontScale="85000" lnSpcReduction="20000"/>
          </a:bodyPr>
          <a:lstStyle/>
          <a:p>
            <a:pPr>
              <a:buNone/>
            </a:pPr>
            <a:r>
              <a:rPr lang="en-US" dirty="0" err="1"/>
              <a:t>i</a:t>
            </a:r>
            <a:r>
              <a:rPr lang="en-US" dirty="0"/>
              <a:t>. dying exposed to unbearable symptoms (for example, pain, suffocation, etc.);</a:t>
            </a:r>
          </a:p>
          <a:p>
            <a:pPr>
              <a:buNone/>
            </a:pPr>
            <a:r>
              <a:rPr lang="en-US" dirty="0"/>
              <a:t>ii. prolongation of the dying process of a terminally ill or dying person against his or her will;</a:t>
            </a:r>
          </a:p>
          <a:p>
            <a:pPr>
              <a:buNone/>
            </a:pPr>
            <a:r>
              <a:rPr lang="en-US" dirty="0"/>
              <a:t>iii. dying alone and neglected;</a:t>
            </a:r>
          </a:p>
          <a:p>
            <a:pPr>
              <a:buNone/>
            </a:pPr>
            <a:r>
              <a:rPr lang="en-US" dirty="0"/>
              <a:t>iv. dying under the fear of being a social burden;</a:t>
            </a:r>
          </a:p>
          <a:p>
            <a:pPr>
              <a:buNone/>
            </a:pPr>
            <a:r>
              <a:rPr lang="en-US" dirty="0"/>
              <a:t>v. limitation of life-sustaining treatment due to economic reasons;</a:t>
            </a:r>
          </a:p>
          <a:p>
            <a:pPr>
              <a:buNone/>
            </a:pPr>
            <a:r>
              <a:rPr lang="en-US" dirty="0"/>
              <a:t>vi. insufficient provision of funds and resources for adequate supportive care of the terminally ill or dying.</a:t>
            </a:r>
          </a:p>
          <a:p>
            <a:pPr>
              <a:buNone/>
            </a:pPr>
            <a:r>
              <a:rPr lang="en-US" dirty="0"/>
              <a:t>9. The Assembly therefore recommends that the Committee of Ministers encourage the member states of the Council of Europe to </a:t>
            </a:r>
            <a:r>
              <a:rPr lang="en-US" b="1" dirty="0"/>
              <a:t>respect and protect the dignity of terminally ill or dying persons in all respects</a:t>
            </a:r>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87622" y="0"/>
            <a:ext cx="7218045" cy="1002506"/>
          </a:xfrm>
        </p:spPr>
        <p:txBody>
          <a:bodyPr>
            <a:normAutofit fontScale="90000"/>
          </a:bodyPr>
          <a:lstStyle/>
          <a:p>
            <a:r>
              <a:rPr lang="en-US" sz="2807" b="1" dirty="0">
                <a:solidFill>
                  <a:srgbClr val="FF0000"/>
                </a:solidFill>
              </a:rPr>
              <a:t>Protection of </a:t>
            </a:r>
            <a:r>
              <a:rPr lang="en-US" sz="2807" b="1" dirty="0"/>
              <a:t>the human rights</a:t>
            </a:r>
            <a:br>
              <a:rPr lang="cs-CZ" sz="2807" b="1" dirty="0"/>
            </a:br>
            <a:r>
              <a:rPr lang="en-US" sz="2807" b="1" dirty="0"/>
              <a:t>and </a:t>
            </a:r>
            <a:r>
              <a:rPr lang="en-US" sz="2807" b="1" dirty="0">
                <a:solidFill>
                  <a:srgbClr val="FF0000"/>
                </a:solidFill>
              </a:rPr>
              <a:t>dignity</a:t>
            </a:r>
            <a:r>
              <a:rPr lang="cs-CZ" sz="2807" b="1" dirty="0">
                <a:solidFill>
                  <a:srgbClr val="FF0000"/>
                </a:solidFill>
              </a:rPr>
              <a:t> </a:t>
            </a:r>
            <a:r>
              <a:rPr lang="en-US" sz="2807" b="1" dirty="0">
                <a:solidFill>
                  <a:srgbClr val="FF0000"/>
                </a:solidFill>
              </a:rPr>
              <a:t>of the terminally ill and the dying</a:t>
            </a:r>
            <a:endParaRPr lang="cs-CZ" sz="2807" dirty="0"/>
          </a:p>
        </p:txBody>
      </p:sp>
      <p:sp>
        <p:nvSpPr>
          <p:cNvPr id="3" name="Zástupný symbol pro obsah 2"/>
          <p:cNvSpPr>
            <a:spLocks noGrp="1"/>
          </p:cNvSpPr>
          <p:nvPr>
            <p:ph idx="1"/>
          </p:nvPr>
        </p:nvSpPr>
        <p:spPr>
          <a:xfrm>
            <a:off x="534988" y="1717964"/>
            <a:ext cx="9623425" cy="5036849"/>
          </a:xfrm>
        </p:spPr>
        <p:txBody>
          <a:bodyPr>
            <a:normAutofit fontScale="70000" lnSpcReduction="20000"/>
          </a:bodyPr>
          <a:lstStyle/>
          <a:p>
            <a:pPr>
              <a:buNone/>
            </a:pPr>
            <a:r>
              <a:rPr lang="en-US" dirty="0"/>
              <a:t>a. by </a:t>
            </a:r>
            <a:r>
              <a:rPr lang="en-US" dirty="0" err="1"/>
              <a:t>recognising</a:t>
            </a:r>
            <a:r>
              <a:rPr lang="en-US" dirty="0"/>
              <a:t> and protecting a terminally ill or dying person’s right to comprehensive palliative care, while taking the necessary measures:</a:t>
            </a:r>
          </a:p>
          <a:p>
            <a:pPr>
              <a:buNone/>
            </a:pPr>
            <a:r>
              <a:rPr lang="en-US" dirty="0" err="1"/>
              <a:t>i</a:t>
            </a:r>
            <a:r>
              <a:rPr lang="en-US" dirty="0"/>
              <a:t>. to ensure that palliative care is </a:t>
            </a:r>
            <a:r>
              <a:rPr lang="en-US" dirty="0" err="1"/>
              <a:t>recognised</a:t>
            </a:r>
            <a:r>
              <a:rPr lang="en-US" dirty="0"/>
              <a:t> as a legal entitlement of the individual in all member states;</a:t>
            </a:r>
          </a:p>
          <a:p>
            <a:pPr>
              <a:buNone/>
            </a:pPr>
            <a:r>
              <a:rPr lang="en-US" dirty="0"/>
              <a:t>ii. to provide equitable access to appropriate palliative care for all terminally ill or dying persons;</a:t>
            </a:r>
          </a:p>
          <a:p>
            <a:pPr>
              <a:buNone/>
            </a:pPr>
            <a:r>
              <a:rPr lang="en-US" dirty="0"/>
              <a:t>iii. to ensure that relatives and friends are encouraged to accompany the terminally ill or dying and are professionally supported in their </a:t>
            </a:r>
            <a:r>
              <a:rPr lang="en-US" dirty="0" err="1"/>
              <a:t>endeavours</a:t>
            </a:r>
            <a:r>
              <a:rPr lang="en-US" dirty="0"/>
              <a:t>. If family and/or private networks prove to be either insufficient or overstretched, alternative or supplementary forms of professional medical care are to be provided;</a:t>
            </a:r>
          </a:p>
          <a:p>
            <a:pPr>
              <a:buNone/>
            </a:pPr>
            <a:r>
              <a:rPr lang="en-US" dirty="0"/>
              <a:t>iv. to provide for ambulant hospice teams and networks, to ensure that palliative care is available at home, wherever ambulant care for the terminally ill or dying may be feasible;</a:t>
            </a:r>
          </a:p>
          <a:p>
            <a:pPr>
              <a:buNone/>
            </a:pPr>
            <a:r>
              <a:rPr lang="en-US" dirty="0"/>
              <a:t>v. to ensure co-operation between all those involved in the care of a terminally ill or dying person;</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sz="2807" b="1" dirty="0">
                <a:solidFill>
                  <a:srgbClr val="FF0000"/>
                </a:solidFill>
              </a:rPr>
              <a:t>Protection of </a:t>
            </a:r>
            <a:r>
              <a:rPr lang="en-US" sz="2807" b="1" dirty="0"/>
              <a:t>the human rights</a:t>
            </a:r>
            <a:br>
              <a:rPr lang="cs-CZ" sz="2807" b="1" dirty="0"/>
            </a:br>
            <a:r>
              <a:rPr lang="en-US" sz="2807" b="1" dirty="0"/>
              <a:t>and </a:t>
            </a:r>
            <a:r>
              <a:rPr lang="en-US" sz="2807" b="1" dirty="0">
                <a:solidFill>
                  <a:srgbClr val="FF0000"/>
                </a:solidFill>
              </a:rPr>
              <a:t>dignity</a:t>
            </a:r>
            <a:r>
              <a:rPr lang="cs-CZ" sz="2807" b="1" dirty="0">
                <a:solidFill>
                  <a:srgbClr val="FF0000"/>
                </a:solidFill>
              </a:rPr>
              <a:t> </a:t>
            </a:r>
            <a:r>
              <a:rPr lang="en-US" sz="2807" b="1" dirty="0">
                <a:solidFill>
                  <a:srgbClr val="FF0000"/>
                </a:solidFill>
              </a:rPr>
              <a:t>of the terminally ill and the dying</a:t>
            </a:r>
            <a:endParaRPr lang="cs-CZ" sz="2807" dirty="0"/>
          </a:p>
        </p:txBody>
      </p:sp>
      <p:sp>
        <p:nvSpPr>
          <p:cNvPr id="3" name="Zástupný symbol pro obsah 2"/>
          <p:cNvSpPr>
            <a:spLocks noGrp="1"/>
          </p:cNvSpPr>
          <p:nvPr>
            <p:ph idx="1"/>
          </p:nvPr>
        </p:nvSpPr>
        <p:spPr/>
        <p:txBody>
          <a:bodyPr>
            <a:normAutofit fontScale="92500" lnSpcReduction="20000"/>
          </a:bodyPr>
          <a:lstStyle/>
          <a:p>
            <a:pPr>
              <a:buNone/>
            </a:pPr>
            <a:r>
              <a:rPr lang="en-US" dirty="0"/>
              <a:t>vi. to ensure the development and implementation of quality standards for the care of the terminally ill or dying;</a:t>
            </a:r>
          </a:p>
          <a:p>
            <a:pPr>
              <a:buNone/>
            </a:pPr>
            <a:r>
              <a:rPr lang="en-US" dirty="0"/>
              <a:t>vii. to ensure that, unless the patient chooses otherwise, a terminally ill or dying person will receive adequate pain relief and palliative care, even if this treatment as a side-effect may contribute to the shortening of the individual’s life;</a:t>
            </a:r>
          </a:p>
          <a:p>
            <a:pPr>
              <a:buNone/>
            </a:pPr>
            <a:r>
              <a:rPr lang="en-US" dirty="0"/>
              <a:t>viii. to ensure that health professionals are trained and guided to provide medical, nursing and psychological care for any terminally ill or dying person in co-</a:t>
            </a:r>
            <a:r>
              <a:rPr lang="en-US" dirty="0" err="1"/>
              <a:t>ordinated</a:t>
            </a:r>
            <a:r>
              <a:rPr lang="en-US" dirty="0"/>
              <a:t> teamwork, according to the highest standards possible;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sz="2807" b="1" dirty="0">
                <a:solidFill>
                  <a:srgbClr val="FF0000"/>
                </a:solidFill>
              </a:rPr>
              <a:t>Protection of </a:t>
            </a:r>
            <a:r>
              <a:rPr lang="en-US" sz="2807" b="1" dirty="0"/>
              <a:t>the human rights</a:t>
            </a:r>
            <a:br>
              <a:rPr lang="cs-CZ" sz="2807" b="1" dirty="0"/>
            </a:br>
            <a:r>
              <a:rPr lang="en-US" sz="2807" b="1" dirty="0"/>
              <a:t>and </a:t>
            </a:r>
            <a:r>
              <a:rPr lang="en-US" sz="2807" b="1" dirty="0">
                <a:solidFill>
                  <a:srgbClr val="FF0000"/>
                </a:solidFill>
              </a:rPr>
              <a:t>dignity</a:t>
            </a:r>
            <a:r>
              <a:rPr lang="cs-CZ" sz="2807" b="1" dirty="0">
                <a:solidFill>
                  <a:srgbClr val="FF0000"/>
                </a:solidFill>
              </a:rPr>
              <a:t> </a:t>
            </a:r>
            <a:r>
              <a:rPr lang="en-US" sz="2807" b="1" dirty="0">
                <a:solidFill>
                  <a:srgbClr val="FF0000"/>
                </a:solidFill>
              </a:rPr>
              <a:t>of the terminally ill and the dying</a:t>
            </a:r>
            <a:endParaRPr lang="cs-CZ" sz="2807" dirty="0"/>
          </a:p>
        </p:txBody>
      </p:sp>
      <p:sp>
        <p:nvSpPr>
          <p:cNvPr id="3" name="Zástupný symbol pro obsah 2"/>
          <p:cNvSpPr>
            <a:spLocks noGrp="1"/>
          </p:cNvSpPr>
          <p:nvPr>
            <p:ph idx="1"/>
          </p:nvPr>
        </p:nvSpPr>
        <p:spPr/>
        <p:txBody>
          <a:bodyPr>
            <a:normAutofit fontScale="85000" lnSpcReduction="10000"/>
          </a:bodyPr>
          <a:lstStyle/>
          <a:p>
            <a:pPr>
              <a:buNone/>
            </a:pPr>
            <a:r>
              <a:rPr lang="en-US" dirty="0"/>
              <a:t>ix. to set up and further develop </a:t>
            </a:r>
            <a:r>
              <a:rPr lang="en-US" dirty="0" err="1"/>
              <a:t>centres</a:t>
            </a:r>
            <a:r>
              <a:rPr lang="en-US" dirty="0"/>
              <a:t> of research, teaching and training in the fields of palliative medicine and care as well as in interdisciplinary </a:t>
            </a:r>
            <a:r>
              <a:rPr lang="en-US" dirty="0" err="1"/>
              <a:t>thanatology</a:t>
            </a:r>
            <a:r>
              <a:rPr lang="en-US" dirty="0"/>
              <a:t>;</a:t>
            </a:r>
          </a:p>
          <a:p>
            <a:pPr>
              <a:buNone/>
            </a:pPr>
            <a:r>
              <a:rPr lang="en-US" dirty="0"/>
              <a:t>x. to ensure that </a:t>
            </a:r>
            <a:r>
              <a:rPr lang="en-US" dirty="0" err="1"/>
              <a:t>specialised</a:t>
            </a:r>
            <a:r>
              <a:rPr lang="en-US" dirty="0"/>
              <a:t> palliative care units as well as hospices are established at least in larger hospitals, from which palliative medicine and care can evolve as an integral part of any medical treatment;</a:t>
            </a:r>
          </a:p>
          <a:p>
            <a:pPr>
              <a:buNone/>
            </a:pPr>
            <a:r>
              <a:rPr lang="en-US" dirty="0"/>
              <a:t>xi. to ensure that palliative medicine and care are firmly established in public awareness as an important goal of medicine;</a:t>
            </a:r>
          </a:p>
          <a:p>
            <a:pPr>
              <a:buNone/>
            </a:pPr>
            <a:r>
              <a:rPr lang="en-US" dirty="0"/>
              <a:t>b. by protecting the terminally ill or dying person’s </a:t>
            </a:r>
            <a:r>
              <a:rPr lang="en-US" b="1" dirty="0"/>
              <a:t>right to self-determination</a:t>
            </a:r>
            <a:r>
              <a:rPr lang="en-US" dirty="0"/>
              <a:t>, while taking the necessary measures: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sz="2807" b="1" dirty="0">
                <a:solidFill>
                  <a:srgbClr val="FF0000"/>
                </a:solidFill>
              </a:rPr>
              <a:t>Protection of </a:t>
            </a:r>
            <a:r>
              <a:rPr lang="en-US" sz="2807" b="1" dirty="0"/>
              <a:t>the human rights</a:t>
            </a:r>
            <a:br>
              <a:rPr lang="cs-CZ" sz="2807" b="1" dirty="0"/>
            </a:br>
            <a:r>
              <a:rPr lang="en-US" sz="2807" b="1" dirty="0"/>
              <a:t>and </a:t>
            </a:r>
            <a:r>
              <a:rPr lang="en-US" sz="2807" b="1" dirty="0">
                <a:solidFill>
                  <a:srgbClr val="FF0000"/>
                </a:solidFill>
              </a:rPr>
              <a:t>dignity</a:t>
            </a:r>
            <a:r>
              <a:rPr lang="cs-CZ" sz="2807" b="1" dirty="0">
                <a:solidFill>
                  <a:srgbClr val="FF0000"/>
                </a:solidFill>
              </a:rPr>
              <a:t> </a:t>
            </a:r>
            <a:r>
              <a:rPr lang="en-US" sz="2807" b="1" dirty="0">
                <a:solidFill>
                  <a:srgbClr val="FF0000"/>
                </a:solidFill>
              </a:rPr>
              <a:t>of the terminally ill and the dying</a:t>
            </a:r>
            <a:endParaRPr lang="cs-CZ" sz="2807" dirty="0"/>
          </a:p>
        </p:txBody>
      </p:sp>
      <p:sp>
        <p:nvSpPr>
          <p:cNvPr id="3" name="Zástupný symbol pro obsah 2"/>
          <p:cNvSpPr>
            <a:spLocks noGrp="1"/>
          </p:cNvSpPr>
          <p:nvPr>
            <p:ph idx="1"/>
          </p:nvPr>
        </p:nvSpPr>
        <p:spPr/>
        <p:txBody>
          <a:bodyPr>
            <a:normAutofit fontScale="92500" lnSpcReduction="20000"/>
          </a:bodyPr>
          <a:lstStyle/>
          <a:p>
            <a:pPr>
              <a:buNone/>
            </a:pPr>
            <a:r>
              <a:rPr lang="en-US" dirty="0" err="1"/>
              <a:t>i</a:t>
            </a:r>
            <a:r>
              <a:rPr lang="en-US" dirty="0"/>
              <a:t>. to give effect to a terminally ill or dying person’s right to </a:t>
            </a:r>
            <a:r>
              <a:rPr lang="en-US" b="1" dirty="0"/>
              <a:t>truthful and comprehensive</a:t>
            </a:r>
            <a:r>
              <a:rPr lang="en-US" dirty="0"/>
              <a:t>, yet compassionately delivered information on his or her health condition while </a:t>
            </a:r>
            <a:r>
              <a:rPr lang="en-US" b="1" dirty="0"/>
              <a:t>respecting an individual’s wish not to be informed</a:t>
            </a:r>
            <a:r>
              <a:rPr lang="en-US" dirty="0"/>
              <a:t>;</a:t>
            </a:r>
          </a:p>
          <a:p>
            <a:pPr>
              <a:buNone/>
            </a:pPr>
            <a:r>
              <a:rPr lang="en-US" dirty="0"/>
              <a:t>ii. to enable any terminally ill or dying person to consult doctors other than his or her usual doctor;</a:t>
            </a:r>
          </a:p>
          <a:p>
            <a:pPr>
              <a:buNone/>
            </a:pPr>
            <a:r>
              <a:rPr lang="en-US" dirty="0"/>
              <a:t>iii. to ensure that no terminally ill or dying person is treated against his or her will while ensuring that he or she is neither influenced nor pressured by another person. Furthermore, safeguards are to be envisaged to ensure that their wishes are not formed under economic pressure;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a:t>Antiphon</a:t>
            </a:r>
            <a:r>
              <a:rPr lang="cs-CZ" b="1" dirty="0"/>
              <a:t> </a:t>
            </a:r>
            <a:r>
              <a:rPr lang="cs-CZ" b="1" dirty="0" err="1"/>
              <a:t>the</a:t>
            </a:r>
            <a:r>
              <a:rPr lang="cs-CZ" b="1" dirty="0"/>
              <a:t> </a:t>
            </a:r>
            <a:r>
              <a:rPr lang="cs-CZ" b="1" dirty="0" err="1"/>
              <a:t>Sophist</a:t>
            </a:r>
            <a:r>
              <a:rPr lang="cs-CZ" b="1" dirty="0"/>
              <a:t> (480-411 BC)</a:t>
            </a:r>
            <a:endParaRPr lang="cs-CZ" dirty="0"/>
          </a:p>
        </p:txBody>
      </p:sp>
      <p:sp>
        <p:nvSpPr>
          <p:cNvPr id="3" name="Zástupný symbol pro obsah 2"/>
          <p:cNvSpPr>
            <a:spLocks noGrp="1"/>
          </p:cNvSpPr>
          <p:nvPr>
            <p:ph idx="1"/>
          </p:nvPr>
        </p:nvSpPr>
        <p:spPr>
          <a:xfrm>
            <a:off x="1620436" y="1885921"/>
            <a:ext cx="7578842" cy="4736776"/>
          </a:xfrm>
        </p:spPr>
        <p:txBody>
          <a:bodyPr>
            <a:normAutofit fontScale="47500" lnSpcReduction="20000"/>
          </a:bodyPr>
          <a:lstStyle/>
          <a:p>
            <a:pPr>
              <a:buNone/>
            </a:pPr>
            <a:r>
              <a:rPr lang="en-US" dirty="0"/>
              <a:t>A treatise known as </a:t>
            </a:r>
            <a:r>
              <a:rPr lang="en-US" i="1" dirty="0"/>
              <a:t>On Truth</a:t>
            </a:r>
            <a:r>
              <a:rPr lang="cs-CZ" i="1" dirty="0"/>
              <a:t> – </a:t>
            </a:r>
            <a:r>
              <a:rPr lang="cs-CZ" dirty="0" err="1"/>
              <a:t>strong</a:t>
            </a:r>
            <a:r>
              <a:rPr lang="cs-CZ" dirty="0"/>
              <a:t> </a:t>
            </a:r>
            <a:r>
              <a:rPr lang="cs-CZ" dirty="0" err="1"/>
              <a:t>egalitarian</a:t>
            </a:r>
            <a:r>
              <a:rPr lang="cs-CZ" dirty="0"/>
              <a:t> </a:t>
            </a:r>
            <a:r>
              <a:rPr lang="cs-CZ" dirty="0" err="1"/>
              <a:t>and</a:t>
            </a:r>
            <a:r>
              <a:rPr lang="cs-CZ" dirty="0"/>
              <a:t> </a:t>
            </a:r>
            <a:r>
              <a:rPr lang="cs-CZ" dirty="0" err="1"/>
              <a:t>libertarian</a:t>
            </a:r>
            <a:r>
              <a:rPr lang="cs-CZ" dirty="0"/>
              <a:t> </a:t>
            </a:r>
            <a:r>
              <a:rPr lang="cs-CZ" dirty="0" err="1"/>
              <a:t>principles</a:t>
            </a:r>
            <a:endParaRPr lang="cs-CZ" dirty="0"/>
          </a:p>
          <a:p>
            <a:pPr>
              <a:buNone/>
            </a:pPr>
            <a:r>
              <a:rPr lang="en-US" dirty="0"/>
              <a:t>law (</a:t>
            </a:r>
            <a:r>
              <a:rPr lang="en-US" dirty="0" err="1"/>
              <a:t>νόμος</a:t>
            </a:r>
            <a:r>
              <a:rPr lang="en-US" dirty="0"/>
              <a:t>)</a:t>
            </a:r>
            <a:r>
              <a:rPr lang="cs-CZ" dirty="0"/>
              <a:t>,  </a:t>
            </a:r>
            <a:r>
              <a:rPr lang="en-US" dirty="0"/>
              <a:t>nature (</a:t>
            </a:r>
            <a:r>
              <a:rPr lang="en-US" dirty="0" err="1"/>
              <a:t>φύσις</a:t>
            </a:r>
            <a:r>
              <a:rPr lang="en-US" dirty="0"/>
              <a:t>)</a:t>
            </a:r>
            <a:r>
              <a:rPr lang="cs-CZ" dirty="0"/>
              <a:t> -</a:t>
            </a:r>
            <a:r>
              <a:rPr lang="en-US" dirty="0"/>
              <a:t> especially human nature. Nature is envisaged as requiring spontaneity and freedom, in contrast to the often gratuitous restrictions imposed by institutions:</a:t>
            </a:r>
          </a:p>
          <a:p>
            <a:pPr>
              <a:buNone/>
            </a:pPr>
            <a:r>
              <a:rPr lang="en-US" i="1" dirty="0"/>
              <a:t>Nature</a:t>
            </a:r>
            <a:r>
              <a:rPr lang="cs-CZ" i="1" dirty="0"/>
              <a:t> </a:t>
            </a:r>
            <a:r>
              <a:rPr lang="en-US" i="1" dirty="0"/>
              <a:t>requires liberty</a:t>
            </a:r>
          </a:p>
          <a:p>
            <a:pPr marL="0" indent="0">
              <a:spcBef>
                <a:spcPts val="0"/>
              </a:spcBef>
              <a:buNone/>
            </a:pPr>
            <a:r>
              <a:rPr lang="cs-CZ" i="1" dirty="0"/>
              <a:t>„</a:t>
            </a:r>
            <a:r>
              <a:rPr lang="en-US" b="1" i="1" dirty="0"/>
              <a:t>Most of the things which are legally just are </a:t>
            </a:r>
            <a:r>
              <a:rPr lang="en-US" i="1" dirty="0"/>
              <a:t>[none the less] ... </a:t>
            </a:r>
            <a:r>
              <a:rPr lang="en-US" b="1" i="1" dirty="0"/>
              <a:t>inimical to nature</a:t>
            </a:r>
            <a:r>
              <a:rPr lang="en-US" i="1" dirty="0"/>
              <a:t>. By law it has been laid down for the eyes what they should see and what they should not see; for the ears what they should hear and they should not hear; for the tongue what it should speak, and what it should not speak; for the hands what they should do and what they should not do ... and for the mind what it should desire, and what it should not desire.</a:t>
            </a:r>
            <a:r>
              <a:rPr lang="cs-CZ" i="1" dirty="0"/>
              <a:t>“ </a:t>
            </a:r>
            <a:r>
              <a:rPr lang="cs-CZ" dirty="0"/>
              <a:t>(</a:t>
            </a:r>
            <a:r>
              <a:rPr lang="cs-CZ" dirty="0" err="1"/>
              <a:t>Antiphon</a:t>
            </a:r>
            <a:r>
              <a:rPr lang="cs-CZ" dirty="0"/>
              <a:t>, </a:t>
            </a:r>
            <a:r>
              <a:rPr lang="cs-CZ" i="1" dirty="0"/>
              <a:t>On </a:t>
            </a:r>
            <a:r>
              <a:rPr lang="cs-CZ" i="1" dirty="0" err="1"/>
              <a:t>Truth</a:t>
            </a:r>
            <a:r>
              <a:rPr lang="cs-CZ" dirty="0"/>
              <a:t>, </a:t>
            </a:r>
            <a:r>
              <a:rPr lang="cs-CZ" dirty="0" err="1"/>
              <a:t>Oxyrhynchus</a:t>
            </a:r>
            <a:r>
              <a:rPr lang="cs-CZ" dirty="0"/>
              <a:t> </a:t>
            </a:r>
            <a:r>
              <a:rPr lang="cs-CZ" dirty="0" err="1"/>
              <a:t>Papyri</a:t>
            </a:r>
            <a:r>
              <a:rPr lang="cs-CZ" dirty="0"/>
              <a:t>, </a:t>
            </a:r>
            <a:r>
              <a:rPr lang="cs-CZ" dirty="0" err="1"/>
              <a:t>xi</a:t>
            </a:r>
            <a:r>
              <a:rPr lang="cs-CZ" dirty="0"/>
              <a:t>, no. 1364, fragment 1)</a:t>
            </a:r>
            <a:endParaRPr lang="en-US" dirty="0"/>
          </a:p>
          <a:p>
            <a:pPr>
              <a:buNone/>
            </a:pPr>
            <a:r>
              <a:rPr lang="en-US" i="1" dirty="0"/>
              <a:t>Repression means pain, whereas it is nature (human nature) to shun pain.</a:t>
            </a:r>
          </a:p>
          <a:p>
            <a:pPr marL="0" indent="0">
              <a:spcBef>
                <a:spcPts val="0"/>
              </a:spcBef>
              <a:buNone/>
            </a:pPr>
            <a:r>
              <a:rPr lang="en-US" dirty="0"/>
              <a:t>"Life is like a brief vigil, and the duration of life like a single day, as it were, in which having lifted our eyes to the light we give place to other who succeed us.“</a:t>
            </a:r>
            <a:endParaRPr lang="cs-CZ" dirty="0"/>
          </a:p>
          <a:p>
            <a:pPr>
              <a:buNone/>
            </a:pPr>
            <a:r>
              <a:rPr lang="en-US" dirty="0"/>
              <a:t> tragic law of existence, Antiphon</a:t>
            </a:r>
            <a:r>
              <a:rPr lang="cs-CZ" dirty="0"/>
              <a:t>: </a:t>
            </a:r>
            <a:r>
              <a:rPr lang="en-US" dirty="0"/>
              <a:t>the voice of humanity, wishes to shake off everything that can do violence to the individuality of the person</a:t>
            </a:r>
            <a:r>
              <a:rPr lang="cs-CZ" dirty="0"/>
              <a:t>.</a:t>
            </a:r>
            <a:endParaRPr lang="en-US" dirty="0"/>
          </a:p>
          <a:p>
            <a:r>
              <a:rPr lang="en-US" dirty="0"/>
              <a:t>In his championship of the </a:t>
            </a:r>
            <a:r>
              <a:rPr lang="en-US" b="1" u="sng" dirty="0"/>
              <a:t>natural</a:t>
            </a:r>
            <a:r>
              <a:rPr lang="en-US" b="1" dirty="0"/>
              <a:t> liberty and equality of all men</a:t>
            </a:r>
            <a:r>
              <a:rPr lang="en-US" dirty="0"/>
              <a:t>, Antiphon anticipates the natural rights doctrine of Locke, and the Declaration of Independence.</a:t>
            </a: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sz="2807" b="1" dirty="0">
                <a:solidFill>
                  <a:srgbClr val="FF0000"/>
                </a:solidFill>
              </a:rPr>
              <a:t>Protection of </a:t>
            </a:r>
            <a:r>
              <a:rPr lang="en-US" sz="2807" b="1" dirty="0"/>
              <a:t>the human rights</a:t>
            </a:r>
            <a:br>
              <a:rPr lang="cs-CZ" sz="2807" b="1" dirty="0"/>
            </a:br>
            <a:r>
              <a:rPr lang="en-US" sz="2807" b="1" dirty="0"/>
              <a:t>and </a:t>
            </a:r>
            <a:r>
              <a:rPr lang="en-US" sz="2807" b="1" dirty="0">
                <a:solidFill>
                  <a:srgbClr val="FF0000"/>
                </a:solidFill>
              </a:rPr>
              <a:t>dignity</a:t>
            </a:r>
            <a:r>
              <a:rPr lang="cs-CZ" sz="2807" b="1" dirty="0">
                <a:solidFill>
                  <a:srgbClr val="FF0000"/>
                </a:solidFill>
              </a:rPr>
              <a:t> </a:t>
            </a:r>
            <a:r>
              <a:rPr lang="en-US" sz="2807" b="1" dirty="0">
                <a:solidFill>
                  <a:srgbClr val="FF0000"/>
                </a:solidFill>
              </a:rPr>
              <a:t>of the terminally ill and the dying</a:t>
            </a:r>
            <a:endParaRPr lang="cs-CZ" sz="2807" dirty="0"/>
          </a:p>
        </p:txBody>
      </p:sp>
      <p:sp>
        <p:nvSpPr>
          <p:cNvPr id="3" name="Zástupný symbol pro obsah 2"/>
          <p:cNvSpPr>
            <a:spLocks noGrp="1"/>
          </p:cNvSpPr>
          <p:nvPr>
            <p:ph idx="1"/>
          </p:nvPr>
        </p:nvSpPr>
        <p:spPr>
          <a:xfrm>
            <a:off x="1494122" y="2176621"/>
            <a:ext cx="7705156" cy="4382919"/>
          </a:xfrm>
        </p:spPr>
        <p:txBody>
          <a:bodyPr>
            <a:normAutofit fontScale="47500" lnSpcReduction="20000"/>
          </a:bodyPr>
          <a:lstStyle/>
          <a:p>
            <a:pPr>
              <a:buNone/>
            </a:pPr>
            <a:r>
              <a:rPr lang="en-US" dirty="0"/>
              <a:t>iv. to ensure that a currently incapacitated terminally ill or dying person’s advance directive or living will refusing specific medical treatments is observed. Furthermore, to ensure that criteria of validity as to the scope of instructions given in advance, as well as the nomination of proxies and the extent of their authority are defined; and to ensure that surrogate decisions by proxies based on advance personal statements of will or assumptions of will are only to be taken if the will of the person concerned has not been expressed directly in the situation or if there is no </a:t>
            </a:r>
            <a:r>
              <a:rPr lang="en-US" dirty="0" err="1"/>
              <a:t>recognisable</a:t>
            </a:r>
            <a:r>
              <a:rPr lang="en-US" dirty="0"/>
              <a:t> will. In this context, there must always be a clear connection to statements that were made by the person in question close in time to the decision-making situation, more precisely at the time when he or she is dying, and in an appropriate situation without exertion of pressure or mental disability. To ensure that surrogate decisions that rely on general value </a:t>
            </a:r>
            <a:r>
              <a:rPr lang="en-US" dirty="0" err="1"/>
              <a:t>judgements</a:t>
            </a:r>
            <a:r>
              <a:rPr lang="en-US" dirty="0"/>
              <a:t> present in society should not be admissible and that, in case of doubt, the decision must always be for life and the prolongation of life;</a:t>
            </a:r>
          </a:p>
          <a:p>
            <a:pPr>
              <a:buNone/>
            </a:pPr>
            <a:r>
              <a:rPr lang="en-US" dirty="0"/>
              <a:t>v. to ensure that – notwithstanding the physician’s ultimate therapeutic responsibility – the expressed wishes of a terminally ill or dying person with regard to particular forms of treatment are taken into account, provided they do not violate human dignity;</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sz="2807" b="1" dirty="0">
                <a:solidFill>
                  <a:srgbClr val="FF0000"/>
                </a:solidFill>
              </a:rPr>
              <a:t>Protection of </a:t>
            </a:r>
            <a:r>
              <a:rPr lang="en-US" sz="2807" b="1" dirty="0"/>
              <a:t>the human rights</a:t>
            </a:r>
            <a:br>
              <a:rPr lang="cs-CZ" sz="2807" b="1" dirty="0"/>
            </a:br>
            <a:r>
              <a:rPr lang="en-US" sz="2807" b="1" dirty="0"/>
              <a:t>and </a:t>
            </a:r>
            <a:r>
              <a:rPr lang="en-US" sz="2807" b="1" dirty="0">
                <a:solidFill>
                  <a:srgbClr val="FF0000"/>
                </a:solidFill>
              </a:rPr>
              <a:t>dignity</a:t>
            </a:r>
            <a:r>
              <a:rPr lang="cs-CZ" sz="2807" b="1" dirty="0">
                <a:solidFill>
                  <a:srgbClr val="FF0000"/>
                </a:solidFill>
              </a:rPr>
              <a:t> </a:t>
            </a:r>
            <a:r>
              <a:rPr lang="en-US" sz="2807" b="1" dirty="0">
                <a:solidFill>
                  <a:srgbClr val="FF0000"/>
                </a:solidFill>
              </a:rPr>
              <a:t>of the terminally ill and the dying</a:t>
            </a:r>
            <a:endParaRPr lang="cs-CZ" sz="2807" dirty="0"/>
          </a:p>
        </p:txBody>
      </p:sp>
      <p:sp>
        <p:nvSpPr>
          <p:cNvPr id="3" name="Zástupný symbol pro obsah 2"/>
          <p:cNvSpPr>
            <a:spLocks noGrp="1"/>
          </p:cNvSpPr>
          <p:nvPr>
            <p:ph idx="1"/>
          </p:nvPr>
        </p:nvSpPr>
        <p:spPr/>
        <p:txBody>
          <a:bodyPr>
            <a:normAutofit/>
          </a:bodyPr>
          <a:lstStyle/>
          <a:p>
            <a:pPr>
              <a:buNone/>
            </a:pPr>
            <a:r>
              <a:rPr lang="en-US" dirty="0"/>
              <a:t>vi. to ensure that in situations where an advance directive or living will does not exist, the patient’s right to life is not infringed upon. A catalogue of treatments which under no condition may be withheld or withdrawn is to be defined;</a:t>
            </a:r>
          </a:p>
          <a:p>
            <a:pPr>
              <a:buNone/>
            </a:pPr>
            <a:r>
              <a:rPr lang="en-US" dirty="0"/>
              <a:t>c. by upholding the prohibition against intentionally taking the life of terminally ill or dying persons, while: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sz="2807" b="1" dirty="0">
                <a:solidFill>
                  <a:srgbClr val="FF0000"/>
                </a:solidFill>
              </a:rPr>
              <a:t>Protection of </a:t>
            </a:r>
            <a:r>
              <a:rPr lang="en-US" sz="2807" b="1" dirty="0"/>
              <a:t>the human rights</a:t>
            </a:r>
            <a:br>
              <a:rPr lang="cs-CZ" sz="2807" b="1" dirty="0"/>
            </a:br>
            <a:r>
              <a:rPr lang="en-US" sz="2807" b="1" dirty="0"/>
              <a:t>and </a:t>
            </a:r>
            <a:r>
              <a:rPr lang="en-US" sz="2807" b="1" dirty="0">
                <a:solidFill>
                  <a:srgbClr val="FF0000"/>
                </a:solidFill>
              </a:rPr>
              <a:t>dignity</a:t>
            </a:r>
            <a:r>
              <a:rPr lang="cs-CZ" sz="2807" b="1" dirty="0">
                <a:solidFill>
                  <a:srgbClr val="FF0000"/>
                </a:solidFill>
              </a:rPr>
              <a:t> </a:t>
            </a:r>
            <a:r>
              <a:rPr lang="en-US" sz="2807" b="1" dirty="0">
                <a:solidFill>
                  <a:srgbClr val="FF0000"/>
                </a:solidFill>
              </a:rPr>
              <a:t>of the terminally ill and the dying</a:t>
            </a:r>
            <a:endParaRPr lang="cs-CZ" sz="2807" dirty="0"/>
          </a:p>
        </p:txBody>
      </p:sp>
      <p:sp>
        <p:nvSpPr>
          <p:cNvPr id="3" name="Zástupný symbol pro obsah 2"/>
          <p:cNvSpPr>
            <a:spLocks noGrp="1"/>
          </p:cNvSpPr>
          <p:nvPr>
            <p:ph idx="1"/>
          </p:nvPr>
        </p:nvSpPr>
        <p:spPr>
          <a:xfrm>
            <a:off x="1557279" y="2176622"/>
            <a:ext cx="7578842" cy="3969647"/>
          </a:xfrm>
        </p:spPr>
        <p:txBody>
          <a:bodyPr>
            <a:normAutofit fontScale="55000" lnSpcReduction="20000"/>
          </a:bodyPr>
          <a:lstStyle/>
          <a:p>
            <a:pPr>
              <a:buNone/>
            </a:pPr>
            <a:r>
              <a:rPr lang="en-US" dirty="0" err="1"/>
              <a:t>i</a:t>
            </a:r>
            <a:r>
              <a:rPr lang="en-US" dirty="0"/>
              <a:t>. </a:t>
            </a:r>
            <a:r>
              <a:rPr lang="en-US" dirty="0" err="1"/>
              <a:t>recognising</a:t>
            </a:r>
            <a:r>
              <a:rPr lang="en-US" dirty="0"/>
              <a:t> that the right to life, especially with regard to a terminally ill or dying person, is guaranteed by the member states, in accordance with Article 2 of the European Convention on Human Rights which states that "no one shall be deprived of his life intentionally";</a:t>
            </a:r>
          </a:p>
          <a:p>
            <a:pPr>
              <a:buNone/>
            </a:pPr>
            <a:r>
              <a:rPr lang="en-US" dirty="0"/>
              <a:t>ii. </a:t>
            </a:r>
            <a:r>
              <a:rPr lang="en-US" dirty="0" err="1"/>
              <a:t>recognising</a:t>
            </a:r>
            <a:r>
              <a:rPr lang="en-US" dirty="0"/>
              <a:t> that a </a:t>
            </a:r>
            <a:r>
              <a:rPr lang="en-US" b="1" dirty="0"/>
              <a:t>terminally ill or dying person’s wish to die never constitutes any legal claim to die at the hand of another person</a:t>
            </a:r>
            <a:r>
              <a:rPr lang="en-US" dirty="0"/>
              <a:t>;</a:t>
            </a:r>
          </a:p>
          <a:p>
            <a:pPr>
              <a:buNone/>
            </a:pPr>
            <a:r>
              <a:rPr lang="en-US" dirty="0"/>
              <a:t>iii. </a:t>
            </a:r>
            <a:r>
              <a:rPr lang="en-US" dirty="0" err="1"/>
              <a:t>recognising</a:t>
            </a:r>
            <a:r>
              <a:rPr lang="en-US" dirty="0"/>
              <a:t> that a terminally ill or dying person’s wish to die cannot of itself constitute a legal justification to carry out actions intended to bring about death.</a:t>
            </a:r>
            <a:endParaRPr lang="cs-CZ" dirty="0"/>
          </a:p>
          <a:p>
            <a:pPr>
              <a:buNone/>
            </a:pPr>
            <a:endParaRPr lang="cs-CZ" sz="2280" i="1" dirty="0"/>
          </a:p>
          <a:p>
            <a:pPr>
              <a:buNone/>
            </a:pPr>
            <a:endParaRPr lang="cs-CZ" sz="2280" i="1" dirty="0"/>
          </a:p>
          <a:p>
            <a:pPr algn="r">
              <a:buNone/>
            </a:pPr>
            <a:r>
              <a:rPr lang="en-US" sz="2280" i="1" dirty="0"/>
              <a:t>Assembly debate on 25 June 1999 (24th Sitting) (see Doc. 8421, report of the Social, Health and Family Affairs Committee, </a:t>
            </a:r>
            <a:r>
              <a:rPr lang="en-US" sz="2280" i="1" dirty="0" err="1"/>
              <a:t>rapporteur</a:t>
            </a:r>
            <a:r>
              <a:rPr lang="en-US" sz="2280" i="1" dirty="0"/>
              <a:t>: </a:t>
            </a:r>
            <a:r>
              <a:rPr lang="en-US" sz="2280" i="1" dirty="0" err="1"/>
              <a:t>Mrs</a:t>
            </a:r>
            <a:r>
              <a:rPr lang="en-US" sz="2280" i="1" dirty="0"/>
              <a:t> </a:t>
            </a:r>
            <a:r>
              <a:rPr lang="en-US" sz="2280" i="1" dirty="0" err="1"/>
              <a:t>Gatterer</a:t>
            </a:r>
            <a:r>
              <a:rPr lang="en-US" sz="2280" i="1" dirty="0"/>
              <a:t>; and Doc. 8454, opinion of the Committee on Legal Affairs and Human Rights, </a:t>
            </a:r>
            <a:r>
              <a:rPr lang="en-US" sz="2280" i="1" dirty="0" err="1"/>
              <a:t>rapporteur</a:t>
            </a:r>
            <a:r>
              <a:rPr lang="en-US" sz="2280" i="1" dirty="0"/>
              <a:t>: </a:t>
            </a:r>
            <a:r>
              <a:rPr lang="en-US" sz="2280" i="1" dirty="0" err="1"/>
              <a:t>Mr</a:t>
            </a:r>
            <a:r>
              <a:rPr lang="en-US" sz="2280" i="1" dirty="0"/>
              <a:t> McNamara).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18333" y="565759"/>
            <a:ext cx="7218045" cy="745614"/>
          </a:xfrm>
        </p:spPr>
        <p:txBody>
          <a:bodyPr>
            <a:noAutofit/>
          </a:bodyPr>
          <a:lstStyle/>
          <a:p>
            <a:r>
              <a:rPr lang="en-US" sz="3158" b="1" dirty="0">
                <a:solidFill>
                  <a:srgbClr val="00B050"/>
                </a:solidFill>
              </a:rPr>
              <a:t>Charter of Fundamental Rights</a:t>
            </a:r>
            <a:br>
              <a:rPr lang="cs-CZ" sz="3158" b="1" dirty="0">
                <a:solidFill>
                  <a:srgbClr val="00B050"/>
                </a:solidFill>
              </a:rPr>
            </a:br>
            <a:r>
              <a:rPr lang="en-US" sz="3158" b="1" dirty="0">
                <a:solidFill>
                  <a:srgbClr val="00B050"/>
                </a:solidFill>
              </a:rPr>
              <a:t>of the European Union</a:t>
            </a:r>
            <a:r>
              <a:rPr lang="cs-CZ" sz="3158" b="1" dirty="0">
                <a:solidFill>
                  <a:srgbClr val="00B050"/>
                </a:solidFill>
              </a:rPr>
              <a:t> (12/12/2007)</a:t>
            </a:r>
            <a:endParaRPr lang="cs-CZ" sz="3158" dirty="0">
              <a:solidFill>
                <a:srgbClr val="00B050"/>
              </a:solidFill>
            </a:endParaRPr>
          </a:p>
        </p:txBody>
      </p:sp>
      <p:sp>
        <p:nvSpPr>
          <p:cNvPr id="3" name="Zástupný symbol pro obsah 2"/>
          <p:cNvSpPr>
            <a:spLocks noGrp="1"/>
          </p:cNvSpPr>
          <p:nvPr>
            <p:ph idx="1"/>
          </p:nvPr>
        </p:nvSpPr>
        <p:spPr>
          <a:xfrm>
            <a:off x="1494122" y="1885921"/>
            <a:ext cx="7641999" cy="4736776"/>
          </a:xfrm>
        </p:spPr>
        <p:txBody>
          <a:bodyPr>
            <a:normAutofit fontScale="25000" lnSpcReduction="20000"/>
          </a:bodyPr>
          <a:lstStyle/>
          <a:p>
            <a:endParaRPr lang="en-US" dirty="0"/>
          </a:p>
          <a:p>
            <a:r>
              <a:rPr lang="en-US" sz="7017" dirty="0"/>
              <a:t>    The first title, </a:t>
            </a:r>
            <a:r>
              <a:rPr lang="en-US" sz="7017" b="1" dirty="0"/>
              <a:t>dignity</a:t>
            </a:r>
            <a:r>
              <a:rPr lang="en-US" sz="7017" dirty="0"/>
              <a:t>, guarantees the </a:t>
            </a:r>
            <a:r>
              <a:rPr lang="en-US" sz="7017" b="1" dirty="0"/>
              <a:t>right to life </a:t>
            </a:r>
            <a:r>
              <a:rPr lang="en-US" sz="7017" dirty="0"/>
              <a:t>and </a:t>
            </a:r>
            <a:r>
              <a:rPr lang="en-US" sz="7017" b="1" dirty="0"/>
              <a:t>prohibits torture, slavery, the death penalty, eugenic practices and human cloning</a:t>
            </a:r>
            <a:r>
              <a:rPr lang="en-US" sz="7017" dirty="0"/>
              <a:t>. </a:t>
            </a:r>
          </a:p>
          <a:p>
            <a:r>
              <a:rPr lang="en-US" sz="7017" dirty="0"/>
              <a:t>    The second title covers </a:t>
            </a:r>
            <a:r>
              <a:rPr lang="en-US" sz="7017" b="1" dirty="0"/>
              <a:t>liberty</a:t>
            </a:r>
            <a:r>
              <a:rPr lang="en-US" sz="7017" dirty="0"/>
              <a:t>, </a:t>
            </a:r>
            <a:r>
              <a:rPr lang="en-US" sz="7017" b="1" dirty="0"/>
              <a:t>personal integrity</a:t>
            </a:r>
            <a:r>
              <a:rPr lang="en-US" sz="7017" dirty="0"/>
              <a:t>, </a:t>
            </a:r>
            <a:r>
              <a:rPr lang="en-US" sz="7017" b="1" dirty="0"/>
              <a:t>privacy</a:t>
            </a:r>
            <a:r>
              <a:rPr lang="en-US" sz="7017" dirty="0"/>
              <a:t>, </a:t>
            </a:r>
            <a:r>
              <a:rPr lang="en-US" sz="7017" b="1" dirty="0"/>
              <a:t>protection of personal data, marriage, thought, religion, expression, assembly, education, work, property and asylum</a:t>
            </a:r>
            <a:r>
              <a:rPr lang="en-US" sz="7017" dirty="0"/>
              <a:t>.</a:t>
            </a:r>
          </a:p>
          <a:p>
            <a:r>
              <a:rPr lang="en-US" sz="7017" dirty="0"/>
              <a:t>    The third title covers </a:t>
            </a:r>
            <a:r>
              <a:rPr lang="en-US" sz="7017" b="1" dirty="0"/>
              <a:t>equality before the law</a:t>
            </a:r>
            <a:r>
              <a:rPr lang="en-US" sz="7017" dirty="0"/>
              <a:t>, </a:t>
            </a:r>
            <a:r>
              <a:rPr lang="en-US" sz="7017" b="1" dirty="0"/>
              <a:t>prohibition of all discrimination including on basis of disability</a:t>
            </a:r>
            <a:r>
              <a:rPr lang="en-US" sz="7017" dirty="0"/>
              <a:t>, age and sexual orientation, cultural, religious and linguistic diversity, the </a:t>
            </a:r>
            <a:r>
              <a:rPr lang="en-US" sz="7017" b="1" dirty="0"/>
              <a:t>rights of children and the elderly</a:t>
            </a:r>
            <a:r>
              <a:rPr lang="en-US" sz="7017" dirty="0"/>
              <a:t>.</a:t>
            </a:r>
          </a:p>
          <a:p>
            <a:r>
              <a:rPr lang="en-US" sz="7017" dirty="0"/>
              <a:t>    The fourth title covers </a:t>
            </a:r>
            <a:r>
              <a:rPr lang="en-US" sz="7017" b="1" dirty="0"/>
              <a:t>social and workers' rights</a:t>
            </a:r>
            <a:r>
              <a:rPr lang="en-US" sz="7017" dirty="0"/>
              <a:t> including the right to fair working conditions, protection against unjustified dismissal, and </a:t>
            </a:r>
            <a:r>
              <a:rPr lang="en-US" sz="7017" b="1" dirty="0"/>
              <a:t>access to health care</a:t>
            </a:r>
            <a:r>
              <a:rPr lang="en-US" sz="7017" dirty="0"/>
              <a:t>, social and housing assistance.</a:t>
            </a:r>
          </a:p>
          <a:p>
            <a:r>
              <a:rPr lang="en-US" sz="7017" dirty="0"/>
              <a:t>    The fifth title covers the rights of the EU citizens such as the </a:t>
            </a:r>
            <a:r>
              <a:rPr lang="en-US" sz="7017" b="1" dirty="0"/>
              <a:t>right to vote</a:t>
            </a:r>
            <a:r>
              <a:rPr lang="en-US" sz="7017" dirty="0"/>
              <a:t> in election to the European Parliament and to </a:t>
            </a:r>
            <a:r>
              <a:rPr lang="en-US" sz="7017" b="1" dirty="0"/>
              <a:t>move freely within the EU</a:t>
            </a:r>
            <a:r>
              <a:rPr lang="en-US" sz="7017" dirty="0"/>
              <a:t>. It also includes several administrative rights such as a right to good administration, to access documents and to petition the European Parliament.</a:t>
            </a:r>
          </a:p>
          <a:p>
            <a:r>
              <a:rPr lang="en-US" sz="7017" dirty="0"/>
              <a:t>    The sixth title covers </a:t>
            </a:r>
            <a:r>
              <a:rPr lang="en-US" sz="7017" b="1" dirty="0"/>
              <a:t>justice issues </a:t>
            </a:r>
            <a:r>
              <a:rPr lang="en-US" sz="7017" dirty="0"/>
              <a:t>such as the right to an effective remedy, a fair trial, to the </a:t>
            </a:r>
            <a:r>
              <a:rPr lang="en-US" sz="7017" b="1" dirty="0"/>
              <a:t>presumption of innocence, the principle of legality</a:t>
            </a:r>
            <a:r>
              <a:rPr lang="en-US" sz="7017" dirty="0"/>
              <a:t>, non-</a:t>
            </a:r>
            <a:r>
              <a:rPr lang="en-US" sz="7017" dirty="0" err="1"/>
              <a:t>retrospectivity</a:t>
            </a:r>
            <a:r>
              <a:rPr lang="en-US" sz="7017" dirty="0"/>
              <a:t> and double jeopardy.</a:t>
            </a:r>
          </a:p>
          <a:p>
            <a:r>
              <a:rPr lang="en-US" sz="7017" dirty="0"/>
              <a:t>    The seventh title concerns the interpretation and application of the Charter. These issues are dealt with above.</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69314" y="192952"/>
            <a:ext cx="7218045" cy="745614"/>
          </a:xfrm>
        </p:spPr>
        <p:txBody>
          <a:bodyPr>
            <a:noAutofit/>
          </a:bodyPr>
          <a:lstStyle/>
          <a:p>
            <a:r>
              <a:rPr lang="en-US" sz="3158" b="1" dirty="0">
                <a:solidFill>
                  <a:srgbClr val="00B050"/>
                </a:solidFill>
              </a:rPr>
              <a:t>Charter of Fundamental Rights</a:t>
            </a:r>
            <a:br>
              <a:rPr lang="cs-CZ" sz="3158" b="1" dirty="0">
                <a:solidFill>
                  <a:srgbClr val="00B050"/>
                </a:solidFill>
              </a:rPr>
            </a:br>
            <a:r>
              <a:rPr lang="en-US" sz="3158" b="1" dirty="0">
                <a:solidFill>
                  <a:srgbClr val="00B050"/>
                </a:solidFill>
              </a:rPr>
              <a:t>of the European Union</a:t>
            </a:r>
            <a:endParaRPr lang="cs-CZ" sz="3158" dirty="0">
              <a:solidFill>
                <a:srgbClr val="00B050"/>
              </a:solidFill>
            </a:endParaRPr>
          </a:p>
        </p:txBody>
      </p:sp>
      <p:sp>
        <p:nvSpPr>
          <p:cNvPr id="3" name="Zástupný symbol pro obsah 2"/>
          <p:cNvSpPr>
            <a:spLocks noGrp="1"/>
          </p:cNvSpPr>
          <p:nvPr>
            <p:ph idx="1"/>
          </p:nvPr>
        </p:nvSpPr>
        <p:spPr>
          <a:xfrm>
            <a:off x="1310111" y="1885921"/>
            <a:ext cx="7641999" cy="4736776"/>
          </a:xfrm>
        </p:spPr>
        <p:txBody>
          <a:bodyPr>
            <a:normAutofit fontScale="85000" lnSpcReduction="10000"/>
          </a:bodyPr>
          <a:lstStyle/>
          <a:p>
            <a:pPr>
              <a:buNone/>
            </a:pPr>
            <a:r>
              <a:rPr lang="en-US" dirty="0"/>
              <a:t>The Charter contains some 54 articles divided into seven titles.</a:t>
            </a:r>
            <a:endParaRPr lang="cs-CZ" dirty="0"/>
          </a:p>
          <a:p>
            <a:pPr>
              <a:buNone/>
            </a:pPr>
            <a:r>
              <a:rPr lang="en-US" dirty="0"/>
              <a:t>The first six titles deal with substantive rights under the headings: </a:t>
            </a:r>
            <a:r>
              <a:rPr lang="en-US" b="1" dirty="0"/>
              <a:t>dignity, freedoms, equality, solidarity, citizens' rights and justice</a:t>
            </a:r>
            <a:r>
              <a:rPr lang="en-US" dirty="0"/>
              <a:t>, while the last title deals with the interpretation and application of the Charter. Much of Charter is based on the </a:t>
            </a:r>
            <a:r>
              <a:rPr lang="en-US" i="1" dirty="0"/>
              <a:t>European Convention on Human Rights (ECHR)</a:t>
            </a:r>
            <a:r>
              <a:rPr lang="en-US" dirty="0"/>
              <a:t>, </a:t>
            </a:r>
            <a:r>
              <a:rPr lang="en-US" i="1" dirty="0"/>
              <a:t>European Social Charter</a:t>
            </a:r>
            <a:r>
              <a:rPr lang="en-US" dirty="0"/>
              <a:t>, the case-law of the </a:t>
            </a:r>
            <a:r>
              <a:rPr lang="en-US" i="1" dirty="0"/>
              <a:t>European Court of Justice </a:t>
            </a:r>
            <a:r>
              <a:rPr lang="en-US" dirty="0"/>
              <a:t>and pre-existing provisions of </a:t>
            </a:r>
            <a:r>
              <a:rPr lang="en-US" i="1" dirty="0"/>
              <a:t>European Union law</a:t>
            </a:r>
            <a:r>
              <a:rPr lang="en-US" dirty="0"/>
              <a:t>.</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41605" y="143227"/>
            <a:ext cx="7218045" cy="745614"/>
          </a:xfrm>
        </p:spPr>
        <p:txBody>
          <a:bodyPr>
            <a:noAutofit/>
          </a:bodyPr>
          <a:lstStyle/>
          <a:p>
            <a:r>
              <a:rPr lang="en-US" sz="3158" b="1" dirty="0">
                <a:solidFill>
                  <a:srgbClr val="00B050"/>
                </a:solidFill>
              </a:rPr>
              <a:t>Charter of Fundamental Rights</a:t>
            </a:r>
            <a:br>
              <a:rPr lang="cs-CZ" sz="3158" b="1" dirty="0">
                <a:solidFill>
                  <a:srgbClr val="00B050"/>
                </a:solidFill>
              </a:rPr>
            </a:br>
            <a:r>
              <a:rPr lang="en-US" sz="3158" b="1" dirty="0">
                <a:solidFill>
                  <a:srgbClr val="00B050"/>
                </a:solidFill>
              </a:rPr>
              <a:t>of the European Union</a:t>
            </a:r>
            <a:endParaRPr lang="cs-CZ" sz="3158" dirty="0">
              <a:solidFill>
                <a:srgbClr val="00B050"/>
              </a:solidFill>
            </a:endParaRPr>
          </a:p>
        </p:txBody>
      </p:sp>
      <p:sp>
        <p:nvSpPr>
          <p:cNvPr id="3" name="Zástupný symbol pro obsah 2"/>
          <p:cNvSpPr>
            <a:spLocks noGrp="1"/>
          </p:cNvSpPr>
          <p:nvPr>
            <p:ph idx="1"/>
          </p:nvPr>
        </p:nvSpPr>
        <p:spPr>
          <a:xfrm>
            <a:off x="1494122" y="1885921"/>
            <a:ext cx="7641999" cy="4736776"/>
          </a:xfrm>
        </p:spPr>
        <p:txBody>
          <a:bodyPr>
            <a:normAutofit fontScale="55000" lnSpcReduction="20000"/>
          </a:bodyPr>
          <a:lstStyle/>
          <a:p>
            <a:pPr>
              <a:buNone/>
            </a:pPr>
            <a:r>
              <a:rPr lang="cs-CZ" dirty="0" err="1"/>
              <a:t>Preamble</a:t>
            </a:r>
            <a:r>
              <a:rPr lang="cs-CZ" dirty="0"/>
              <a:t>:</a:t>
            </a:r>
          </a:p>
          <a:p>
            <a:pPr>
              <a:buNone/>
            </a:pPr>
            <a:r>
              <a:rPr lang="en-US" dirty="0"/>
              <a:t>The peoples of Europe, in creating an ever closer union among them, are resolved </a:t>
            </a:r>
            <a:r>
              <a:rPr lang="en-US" b="1" dirty="0"/>
              <a:t>to share a peaceful</a:t>
            </a:r>
            <a:r>
              <a:rPr lang="cs-CZ" b="1" dirty="0"/>
              <a:t> </a:t>
            </a:r>
            <a:r>
              <a:rPr lang="en-US" b="1" dirty="0"/>
              <a:t>future based on common values</a:t>
            </a:r>
            <a:r>
              <a:rPr lang="en-US" dirty="0"/>
              <a:t>.</a:t>
            </a:r>
          </a:p>
          <a:p>
            <a:pPr>
              <a:buNone/>
            </a:pPr>
            <a:r>
              <a:rPr lang="en-US" dirty="0"/>
              <a:t>Conscious of its spiritual and moral heritage, the Union is founded on the indivisible, </a:t>
            </a:r>
            <a:r>
              <a:rPr lang="en-US" b="1" dirty="0"/>
              <a:t>universal values</a:t>
            </a:r>
            <a:r>
              <a:rPr lang="cs-CZ" b="1" dirty="0"/>
              <a:t> </a:t>
            </a:r>
            <a:r>
              <a:rPr lang="en-US" dirty="0"/>
              <a:t>of </a:t>
            </a:r>
            <a:r>
              <a:rPr lang="en-US" b="1" dirty="0"/>
              <a:t>human dignity</a:t>
            </a:r>
            <a:r>
              <a:rPr lang="en-US" dirty="0"/>
              <a:t>, </a:t>
            </a:r>
            <a:r>
              <a:rPr lang="en-US" b="1" dirty="0"/>
              <a:t>freedom</a:t>
            </a:r>
            <a:r>
              <a:rPr lang="en-US" dirty="0"/>
              <a:t>, </a:t>
            </a:r>
            <a:r>
              <a:rPr lang="en-US" b="1" dirty="0"/>
              <a:t>equality</a:t>
            </a:r>
            <a:r>
              <a:rPr lang="en-US" dirty="0"/>
              <a:t> and </a:t>
            </a:r>
            <a:r>
              <a:rPr lang="en-US" b="1" dirty="0"/>
              <a:t>solidarity</a:t>
            </a:r>
            <a:r>
              <a:rPr lang="en-US" dirty="0"/>
              <a:t>; it is based on the principles of democracy and the</a:t>
            </a:r>
            <a:r>
              <a:rPr lang="cs-CZ" dirty="0"/>
              <a:t> </a:t>
            </a:r>
            <a:r>
              <a:rPr lang="en-US" dirty="0"/>
              <a:t>rule of law. It places the individual at the heart of its activities, by establishing the citizenship of the</a:t>
            </a:r>
            <a:r>
              <a:rPr lang="cs-CZ" dirty="0"/>
              <a:t> </a:t>
            </a:r>
            <a:r>
              <a:rPr lang="en-US" dirty="0"/>
              <a:t>Union and by creating an area of </a:t>
            </a:r>
            <a:r>
              <a:rPr lang="en-US" b="1" dirty="0"/>
              <a:t>freedom</a:t>
            </a:r>
            <a:r>
              <a:rPr lang="en-US" dirty="0"/>
              <a:t>, </a:t>
            </a:r>
            <a:r>
              <a:rPr lang="en-US" b="1" dirty="0"/>
              <a:t>security</a:t>
            </a:r>
            <a:r>
              <a:rPr lang="en-US" dirty="0"/>
              <a:t> and </a:t>
            </a:r>
            <a:r>
              <a:rPr lang="en-US" b="1" dirty="0"/>
              <a:t>justice</a:t>
            </a:r>
            <a:r>
              <a:rPr lang="en-US" dirty="0"/>
              <a:t>.</a:t>
            </a:r>
          </a:p>
          <a:p>
            <a:pPr>
              <a:buNone/>
            </a:pPr>
            <a:r>
              <a:rPr lang="en-US" dirty="0"/>
              <a:t>The Union contributes to the preservation and to the development of </a:t>
            </a:r>
            <a:r>
              <a:rPr lang="en-US" b="1" dirty="0"/>
              <a:t>these common values while</a:t>
            </a:r>
            <a:r>
              <a:rPr lang="cs-CZ" b="1" dirty="0"/>
              <a:t> </a:t>
            </a:r>
            <a:r>
              <a:rPr lang="en-US" b="1" dirty="0"/>
              <a:t>respecting the diversity of the cultures and traditions of the peoples of Europe as well as the national</a:t>
            </a:r>
            <a:r>
              <a:rPr lang="cs-CZ" b="1" dirty="0"/>
              <a:t> </a:t>
            </a:r>
            <a:r>
              <a:rPr lang="en-US" b="1" dirty="0"/>
              <a:t>identities of the Member States </a:t>
            </a:r>
            <a:r>
              <a:rPr lang="en-US" dirty="0"/>
              <a:t>and the </a:t>
            </a:r>
            <a:r>
              <a:rPr lang="en-US" dirty="0" err="1"/>
              <a:t>organisation</a:t>
            </a:r>
            <a:r>
              <a:rPr lang="en-US" dirty="0"/>
              <a:t> of their public authorities at national, regional and</a:t>
            </a:r>
            <a:r>
              <a:rPr lang="cs-CZ" dirty="0"/>
              <a:t> </a:t>
            </a:r>
            <a:r>
              <a:rPr lang="en-US" dirty="0"/>
              <a:t>local levels; it seeks to promote balanced and sustainable development and ensures free movement of</a:t>
            </a:r>
            <a:r>
              <a:rPr lang="cs-CZ" dirty="0"/>
              <a:t> </a:t>
            </a:r>
            <a:r>
              <a:rPr lang="en-US" dirty="0"/>
              <a:t>persons, services, goods and capital, and the freedom of establishment.</a:t>
            </a:r>
            <a:endParaRPr lang="cs-CZ" dirty="0"/>
          </a:p>
          <a:p>
            <a:pPr>
              <a:buNone/>
            </a:pPr>
            <a:r>
              <a:rPr lang="cs-CZ" dirty="0"/>
              <a:t>…</a:t>
            </a:r>
            <a:r>
              <a:rPr lang="en-US" dirty="0"/>
              <a:t>Enjoyment of these rights entails </a:t>
            </a:r>
            <a:r>
              <a:rPr lang="en-US" b="1" dirty="0"/>
              <a:t>responsibilities and duties with regard to other persons, to the human</a:t>
            </a:r>
            <a:r>
              <a:rPr lang="cs-CZ" b="1" dirty="0"/>
              <a:t> </a:t>
            </a:r>
            <a:r>
              <a:rPr lang="en-US" b="1" dirty="0"/>
              <a:t>community and to future generations</a:t>
            </a:r>
            <a:r>
              <a:rPr lang="en-US" dirty="0"/>
              <a:t>.</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03060" y="152463"/>
            <a:ext cx="7218045" cy="745614"/>
          </a:xfrm>
        </p:spPr>
        <p:txBody>
          <a:bodyPr>
            <a:noAutofit/>
          </a:bodyPr>
          <a:lstStyle/>
          <a:p>
            <a:r>
              <a:rPr lang="en-US" sz="3158" b="1" dirty="0">
                <a:solidFill>
                  <a:srgbClr val="00B050"/>
                </a:solidFill>
              </a:rPr>
              <a:t>Charter of Fundamental Rights</a:t>
            </a:r>
            <a:br>
              <a:rPr lang="cs-CZ" sz="3158" b="1" dirty="0">
                <a:solidFill>
                  <a:srgbClr val="00B050"/>
                </a:solidFill>
              </a:rPr>
            </a:br>
            <a:r>
              <a:rPr lang="en-US" sz="3158" b="1" dirty="0">
                <a:solidFill>
                  <a:srgbClr val="00B050"/>
                </a:solidFill>
              </a:rPr>
              <a:t>of the European Union</a:t>
            </a:r>
            <a:endParaRPr lang="cs-CZ" sz="3158" dirty="0">
              <a:solidFill>
                <a:srgbClr val="00B050"/>
              </a:solidFill>
            </a:endParaRPr>
          </a:p>
        </p:txBody>
      </p:sp>
      <p:sp>
        <p:nvSpPr>
          <p:cNvPr id="3" name="Zástupný symbol pro obsah 2"/>
          <p:cNvSpPr>
            <a:spLocks noGrp="1"/>
          </p:cNvSpPr>
          <p:nvPr>
            <p:ph idx="1"/>
          </p:nvPr>
        </p:nvSpPr>
        <p:spPr>
          <a:xfrm>
            <a:off x="1494122" y="1885921"/>
            <a:ext cx="7641999" cy="4736776"/>
          </a:xfrm>
        </p:spPr>
        <p:txBody>
          <a:bodyPr>
            <a:normAutofit fontScale="40000" lnSpcReduction="20000"/>
          </a:bodyPr>
          <a:lstStyle/>
          <a:p>
            <a:pPr>
              <a:buNone/>
            </a:pPr>
            <a:r>
              <a:rPr lang="en-US" sz="3158" b="1" u="sng" dirty="0"/>
              <a:t>TITLE</a:t>
            </a:r>
            <a:r>
              <a:rPr lang="en-US" sz="3158" b="1" dirty="0"/>
              <a:t> I – DIGNITY</a:t>
            </a:r>
          </a:p>
          <a:p>
            <a:pPr>
              <a:buNone/>
            </a:pPr>
            <a:r>
              <a:rPr lang="en-US" sz="3158" b="1" dirty="0"/>
              <a:t>Article 1 – </a:t>
            </a:r>
            <a:r>
              <a:rPr lang="en-US" sz="3158" b="1" u="sng" dirty="0">
                <a:solidFill>
                  <a:srgbClr val="FF0000"/>
                </a:solidFill>
              </a:rPr>
              <a:t>Human dignity</a:t>
            </a:r>
          </a:p>
          <a:p>
            <a:pPr>
              <a:buNone/>
            </a:pPr>
            <a:r>
              <a:rPr lang="en-US" sz="3158" dirty="0"/>
              <a:t>Human dignity is </a:t>
            </a:r>
            <a:r>
              <a:rPr lang="en-US" sz="3158" dirty="0">
                <a:solidFill>
                  <a:srgbClr val="FF0000"/>
                </a:solidFill>
              </a:rPr>
              <a:t>inviolable</a:t>
            </a:r>
            <a:r>
              <a:rPr lang="en-US" sz="3158" dirty="0"/>
              <a:t>. It </a:t>
            </a:r>
            <a:r>
              <a:rPr lang="en-US" sz="3158" dirty="0">
                <a:solidFill>
                  <a:srgbClr val="FF0000"/>
                </a:solidFill>
              </a:rPr>
              <a:t>must be respected and protected</a:t>
            </a:r>
            <a:r>
              <a:rPr lang="en-US" sz="3158" dirty="0"/>
              <a:t>.</a:t>
            </a:r>
          </a:p>
          <a:p>
            <a:pPr>
              <a:buNone/>
            </a:pPr>
            <a:r>
              <a:rPr lang="en-US" sz="3158" b="1" dirty="0"/>
              <a:t>Article 2 – Right to life</a:t>
            </a:r>
          </a:p>
          <a:p>
            <a:pPr>
              <a:buNone/>
            </a:pPr>
            <a:r>
              <a:rPr lang="en-US" sz="3158" dirty="0"/>
              <a:t>1. Everyone has the right to life.</a:t>
            </a:r>
          </a:p>
          <a:p>
            <a:pPr>
              <a:buNone/>
            </a:pPr>
            <a:r>
              <a:rPr lang="en-US" sz="3158" dirty="0"/>
              <a:t>2. No one shall be condemned to the death penalty, or executed.</a:t>
            </a:r>
          </a:p>
          <a:p>
            <a:pPr>
              <a:buNone/>
            </a:pPr>
            <a:r>
              <a:rPr lang="en-US" sz="3158" b="1" dirty="0"/>
              <a:t>Article 3 – Right to the </a:t>
            </a:r>
            <a:r>
              <a:rPr lang="en-US" sz="3158" b="1" u="sng" dirty="0">
                <a:solidFill>
                  <a:srgbClr val="FF0000"/>
                </a:solidFill>
              </a:rPr>
              <a:t>integrity of the person</a:t>
            </a:r>
          </a:p>
          <a:p>
            <a:pPr>
              <a:buNone/>
            </a:pPr>
            <a:r>
              <a:rPr lang="en-US" sz="3158" dirty="0"/>
              <a:t>1. Everyone has the right to respect for his or her </a:t>
            </a:r>
            <a:r>
              <a:rPr lang="en-US" sz="3158" dirty="0">
                <a:solidFill>
                  <a:srgbClr val="FF0000"/>
                </a:solidFill>
              </a:rPr>
              <a:t>physical and mental integrity</a:t>
            </a:r>
            <a:r>
              <a:rPr lang="en-US" sz="3158" dirty="0"/>
              <a:t>.</a:t>
            </a:r>
          </a:p>
          <a:p>
            <a:pPr>
              <a:buNone/>
            </a:pPr>
            <a:r>
              <a:rPr lang="en-US" sz="3158" dirty="0"/>
              <a:t>2. In the fields of medicine and biology, the following must be respected in particular:</a:t>
            </a:r>
          </a:p>
          <a:p>
            <a:pPr>
              <a:buNone/>
            </a:pPr>
            <a:r>
              <a:rPr lang="en-US" sz="3158" u="sng" dirty="0"/>
              <a:t>(a)</a:t>
            </a:r>
            <a:r>
              <a:rPr lang="en-US" sz="3158" dirty="0"/>
              <a:t> the free and informed consent of the person concerned, according to the procedures laid down by law</a:t>
            </a:r>
            <a:r>
              <a:rPr lang="en-US" sz="3158" strike="sngStrike" dirty="0"/>
              <a:t>,</a:t>
            </a:r>
            <a:r>
              <a:rPr lang="en-US" sz="3158" u="sng" dirty="0"/>
              <a:t>;</a:t>
            </a:r>
            <a:endParaRPr lang="en-US" sz="3158" dirty="0"/>
          </a:p>
          <a:p>
            <a:pPr>
              <a:buNone/>
            </a:pPr>
            <a:r>
              <a:rPr lang="en-US" sz="3158" u="sng" dirty="0"/>
              <a:t>(b)</a:t>
            </a:r>
            <a:r>
              <a:rPr lang="en-US" sz="3158" dirty="0"/>
              <a:t> the </a:t>
            </a:r>
            <a:r>
              <a:rPr lang="en-US" sz="3158" dirty="0">
                <a:solidFill>
                  <a:srgbClr val="FF0000"/>
                </a:solidFill>
              </a:rPr>
              <a:t>prohibition of eugenic practices</a:t>
            </a:r>
            <a:r>
              <a:rPr lang="en-US" sz="3158" dirty="0"/>
              <a:t>, in particular those aiming at the </a:t>
            </a:r>
            <a:r>
              <a:rPr lang="en-US" sz="3158" dirty="0">
                <a:solidFill>
                  <a:srgbClr val="FF0000"/>
                </a:solidFill>
              </a:rPr>
              <a:t>selection of persons</a:t>
            </a:r>
            <a:r>
              <a:rPr lang="en-US" sz="3158" u="sng" dirty="0"/>
              <a:t>;</a:t>
            </a:r>
            <a:endParaRPr lang="en-US" sz="3158" dirty="0"/>
          </a:p>
          <a:p>
            <a:pPr>
              <a:buNone/>
            </a:pPr>
            <a:r>
              <a:rPr lang="en-US" sz="3158" u="sng" dirty="0"/>
              <a:t>(c)</a:t>
            </a:r>
            <a:r>
              <a:rPr lang="en-US" sz="3158" dirty="0"/>
              <a:t> the </a:t>
            </a:r>
            <a:r>
              <a:rPr lang="en-US" sz="3158" dirty="0">
                <a:solidFill>
                  <a:srgbClr val="FF0000"/>
                </a:solidFill>
              </a:rPr>
              <a:t>prohibition on making the human body and its parts as such a source of financial gain</a:t>
            </a:r>
            <a:r>
              <a:rPr lang="en-US" sz="3158" strike="sngStrike" dirty="0"/>
              <a:t>,</a:t>
            </a:r>
            <a:r>
              <a:rPr lang="en-US" sz="3158" u="sng" dirty="0"/>
              <a:t>;</a:t>
            </a:r>
            <a:endParaRPr lang="en-US" sz="3158" dirty="0"/>
          </a:p>
          <a:p>
            <a:pPr>
              <a:buNone/>
            </a:pPr>
            <a:r>
              <a:rPr lang="en-US" sz="3158" u="sng" dirty="0"/>
              <a:t>(d)</a:t>
            </a:r>
            <a:r>
              <a:rPr lang="en-US" sz="3158" dirty="0"/>
              <a:t> the </a:t>
            </a:r>
            <a:r>
              <a:rPr lang="en-US" sz="3158" dirty="0">
                <a:solidFill>
                  <a:srgbClr val="FF0000"/>
                </a:solidFill>
              </a:rPr>
              <a:t>prohibition of the reproductive cloning of human beings</a:t>
            </a:r>
            <a:r>
              <a:rPr lang="en-US" sz="3158" dirty="0"/>
              <a:t>.</a:t>
            </a:r>
          </a:p>
          <a:p>
            <a:pPr>
              <a:buNone/>
            </a:pPr>
            <a:r>
              <a:rPr lang="en-US" sz="3158" b="1" dirty="0"/>
              <a:t>Article 4 – Prohibition of torture and inhuman or degrading treatment or punishment</a:t>
            </a:r>
          </a:p>
          <a:p>
            <a:pPr>
              <a:buNone/>
            </a:pPr>
            <a:r>
              <a:rPr lang="en-US" sz="3158" dirty="0"/>
              <a:t>No one shall be subjected to torture or to </a:t>
            </a:r>
            <a:r>
              <a:rPr lang="en-US" sz="3158" dirty="0">
                <a:solidFill>
                  <a:srgbClr val="FF0000"/>
                </a:solidFill>
              </a:rPr>
              <a:t>inhuman or degrading treatment </a:t>
            </a:r>
            <a:r>
              <a:rPr lang="en-US" sz="3158" dirty="0"/>
              <a:t>or punishment.</a:t>
            </a:r>
          </a:p>
          <a:p>
            <a:pPr>
              <a:buNone/>
            </a:pPr>
            <a:r>
              <a:rPr lang="en-US" sz="3158" b="1" dirty="0"/>
              <a:t>Article 5 – Prohibition of slavery and forced </a:t>
            </a:r>
            <a:r>
              <a:rPr lang="en-US" sz="3158" b="1" dirty="0" err="1"/>
              <a:t>labour</a:t>
            </a:r>
            <a:endParaRPr lang="en-US" sz="3158" b="1" dirty="0"/>
          </a:p>
          <a:p>
            <a:pPr>
              <a:buNone/>
            </a:pPr>
            <a:r>
              <a:rPr lang="en-US" sz="3158" dirty="0"/>
              <a:t>1. No one shall be held in slavery or servitude.</a:t>
            </a:r>
          </a:p>
          <a:p>
            <a:pPr>
              <a:buNone/>
            </a:pPr>
            <a:r>
              <a:rPr lang="en-US" sz="3158" dirty="0"/>
              <a:t>2. No one shall be required to perform forced or compulsory </a:t>
            </a:r>
            <a:r>
              <a:rPr lang="en-US" sz="3158" dirty="0" err="1"/>
              <a:t>labour</a:t>
            </a:r>
            <a:r>
              <a:rPr lang="en-US" sz="3158" dirty="0"/>
              <a:t>.</a:t>
            </a:r>
          </a:p>
          <a:p>
            <a:pPr>
              <a:buNone/>
            </a:pPr>
            <a:r>
              <a:rPr lang="en-US" sz="3158" dirty="0"/>
              <a:t>3. Trafficking in human beings is prohibited.</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Bibliography</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hlinkClick r:id="rId2"/>
              </a:rPr>
              <a:t>http://www.</a:t>
            </a:r>
            <a:r>
              <a:rPr lang="cs-CZ" dirty="0" err="1">
                <a:hlinkClick r:id="rId2"/>
              </a:rPr>
              <a:t>un.org</a:t>
            </a:r>
            <a:r>
              <a:rPr lang="cs-CZ" dirty="0">
                <a:hlinkClick r:id="rId2"/>
              </a:rPr>
              <a:t>/</a:t>
            </a:r>
            <a:r>
              <a:rPr lang="cs-CZ" dirty="0" err="1">
                <a:hlinkClick r:id="rId2"/>
              </a:rPr>
              <a:t>en</a:t>
            </a:r>
            <a:r>
              <a:rPr lang="cs-CZ" dirty="0">
                <a:hlinkClick r:id="rId2"/>
              </a:rPr>
              <a:t>/</a:t>
            </a:r>
            <a:r>
              <a:rPr lang="cs-CZ" dirty="0" err="1">
                <a:hlinkClick r:id="rId2"/>
              </a:rPr>
              <a:t>universal</a:t>
            </a:r>
            <a:r>
              <a:rPr lang="cs-CZ" dirty="0">
                <a:hlinkClick r:id="rId2"/>
              </a:rPr>
              <a:t>-</a:t>
            </a:r>
            <a:r>
              <a:rPr lang="cs-CZ" dirty="0" err="1">
                <a:hlinkClick r:id="rId2"/>
              </a:rPr>
              <a:t>declaration</a:t>
            </a:r>
            <a:r>
              <a:rPr lang="cs-CZ" dirty="0">
                <a:hlinkClick r:id="rId2"/>
              </a:rPr>
              <a:t>-</a:t>
            </a:r>
            <a:r>
              <a:rPr lang="cs-CZ" dirty="0" err="1">
                <a:hlinkClick r:id="rId2"/>
              </a:rPr>
              <a:t>human</a:t>
            </a:r>
            <a:r>
              <a:rPr lang="cs-CZ" dirty="0">
                <a:hlinkClick r:id="rId2"/>
              </a:rPr>
              <a:t>-</a:t>
            </a:r>
            <a:r>
              <a:rPr lang="cs-CZ" dirty="0" err="1">
                <a:hlinkClick r:id="rId2"/>
              </a:rPr>
              <a:t>rights</a:t>
            </a:r>
            <a:r>
              <a:rPr lang="cs-CZ" dirty="0">
                <a:hlinkClick r:id="rId2"/>
              </a:rPr>
              <a:t>/index.</a:t>
            </a:r>
            <a:r>
              <a:rPr lang="cs-CZ" dirty="0" err="1">
                <a:hlinkClick r:id="rId2"/>
              </a:rPr>
              <a:t>html</a:t>
            </a:r>
            <a:endParaRPr lang="cs-CZ" dirty="0"/>
          </a:p>
          <a:p>
            <a:r>
              <a:rPr lang="en-US" dirty="0"/>
              <a:t>FRANÇOIS-XAVIER BAGNOUD CENTER FOR HEALTH AND HUMAN RIGHTS</a:t>
            </a:r>
            <a:r>
              <a:rPr lang="cs-CZ" dirty="0"/>
              <a:t>: </a:t>
            </a:r>
            <a:r>
              <a:rPr lang="cs-CZ" dirty="0">
                <a:hlinkClick r:id="rId3"/>
              </a:rPr>
              <a:t>https://fxb.harvard.edu/</a:t>
            </a:r>
            <a:endParaRPr lang="cs-CZ" dirty="0"/>
          </a:p>
          <a:p>
            <a:r>
              <a:rPr lang="cs-CZ" i="1" dirty="0" err="1"/>
              <a:t>Health</a:t>
            </a:r>
            <a:r>
              <a:rPr lang="cs-CZ" i="1" dirty="0"/>
              <a:t> </a:t>
            </a:r>
            <a:r>
              <a:rPr lang="cs-CZ" i="1" dirty="0" err="1"/>
              <a:t>and</a:t>
            </a:r>
            <a:r>
              <a:rPr lang="cs-CZ" i="1" dirty="0"/>
              <a:t> </a:t>
            </a:r>
            <a:r>
              <a:rPr lang="cs-CZ" i="1" dirty="0" err="1"/>
              <a:t>Human</a:t>
            </a:r>
            <a:r>
              <a:rPr lang="cs-CZ" i="1" dirty="0"/>
              <a:t> </a:t>
            </a:r>
            <a:r>
              <a:rPr lang="cs-CZ" i="1" dirty="0" err="1"/>
              <a:t>Rights</a:t>
            </a:r>
            <a:r>
              <a:rPr lang="cs-CZ" i="1" dirty="0"/>
              <a:t> </a:t>
            </a:r>
            <a:r>
              <a:rPr lang="cs-CZ" i="1" dirty="0" err="1"/>
              <a:t>Journal</a:t>
            </a:r>
            <a:r>
              <a:rPr lang="cs-CZ" i="1" dirty="0"/>
              <a:t>: </a:t>
            </a:r>
            <a:r>
              <a:rPr lang="cs-CZ" dirty="0">
                <a:hlinkClick r:id="rId4"/>
              </a:rPr>
              <a:t>https://www.hhrjournal.org/</a:t>
            </a:r>
            <a:endParaRPr lang="cs-CZ" dirty="0"/>
          </a:p>
          <a:p>
            <a:pPr>
              <a:buNone/>
            </a:pPr>
            <a:r>
              <a:rPr lang="cs-CZ" dirty="0">
                <a:hlinkClick r:id="rId5"/>
              </a:rPr>
              <a:t>https://cdn2.sph.harvard.edu/wp-content/uploads/sites/13/2016/12/HHRJ-18.2-full-content.pdf</a:t>
            </a:r>
            <a:endParaRPr lang="cs-CZ" dirty="0"/>
          </a:p>
          <a:p>
            <a:r>
              <a:rPr lang="en-US" dirty="0">
                <a:hlinkClick r:id="rId6"/>
              </a:rPr>
              <a:t>Public Responsibility in Medicine and Research</a:t>
            </a:r>
            <a:r>
              <a:rPr lang="cs-CZ" dirty="0"/>
              <a:t>: </a:t>
            </a:r>
            <a:r>
              <a:rPr lang="en-US" dirty="0"/>
              <a:t>People &amp; Perspectives: George </a:t>
            </a:r>
            <a:r>
              <a:rPr lang="en-US" dirty="0" err="1"/>
              <a:t>Annas</a:t>
            </a:r>
            <a:r>
              <a:rPr lang="en-US" dirty="0"/>
              <a:t> - Human Rights</a:t>
            </a:r>
            <a:r>
              <a:rPr lang="cs-CZ" dirty="0"/>
              <a:t>: </a:t>
            </a:r>
            <a:r>
              <a:rPr lang="cs-CZ" dirty="0">
                <a:hlinkClick r:id="rId7"/>
              </a:rPr>
              <a:t>https://youtu.be/0L2NVFcYqkM</a:t>
            </a:r>
            <a:endParaRPr lang="cs-CZ" dirty="0"/>
          </a:p>
          <a:p>
            <a:r>
              <a:rPr lang="cs-CZ" dirty="0" err="1"/>
              <a:t>Islamic</a:t>
            </a:r>
            <a:r>
              <a:rPr lang="cs-CZ" dirty="0"/>
              <a:t> </a:t>
            </a:r>
            <a:r>
              <a:rPr lang="cs-CZ" dirty="0" err="1"/>
              <a:t>Bioethics</a:t>
            </a:r>
            <a:r>
              <a:rPr lang="cs-CZ" dirty="0"/>
              <a:t>: </a:t>
            </a:r>
            <a:r>
              <a:rPr lang="cs-CZ" dirty="0">
                <a:hlinkClick r:id="rId8"/>
              </a:rPr>
              <a:t>https://youtu.be/HnweBU8UOOE</a:t>
            </a:r>
            <a:endParaRPr lang="cs-CZ" dirty="0"/>
          </a:p>
          <a:p>
            <a:r>
              <a:rPr lang="cs-CZ" dirty="0" err="1">
                <a:hlinkClick r:id="rId9"/>
              </a:rPr>
              <a:t>Physicians</a:t>
            </a:r>
            <a:r>
              <a:rPr lang="cs-CZ" dirty="0">
                <a:hlinkClick r:id="rId9"/>
              </a:rPr>
              <a:t> </a:t>
            </a:r>
            <a:r>
              <a:rPr lang="cs-CZ" dirty="0" err="1">
                <a:hlinkClick r:id="rId9"/>
              </a:rPr>
              <a:t>for</a:t>
            </a:r>
            <a:r>
              <a:rPr lang="cs-CZ" dirty="0">
                <a:hlinkClick r:id="rId9"/>
              </a:rPr>
              <a:t> </a:t>
            </a:r>
            <a:r>
              <a:rPr lang="cs-CZ" dirty="0" err="1">
                <a:hlinkClick r:id="rId9"/>
              </a:rPr>
              <a:t>Human</a:t>
            </a:r>
            <a:r>
              <a:rPr lang="cs-CZ" dirty="0">
                <a:hlinkClick r:id="rId9"/>
              </a:rPr>
              <a:t> </a:t>
            </a:r>
            <a:r>
              <a:rPr lang="cs-CZ" dirty="0" err="1">
                <a:hlinkClick r:id="rId9"/>
              </a:rPr>
              <a:t>Rights</a:t>
            </a:r>
            <a:r>
              <a:rPr lang="cs-CZ" dirty="0">
                <a:hlinkClick r:id="rId9"/>
              </a:rPr>
              <a:t> </a:t>
            </a:r>
            <a:r>
              <a:rPr lang="en-US" dirty="0"/>
              <a:t>:</a:t>
            </a:r>
            <a:endParaRPr lang="cs-CZ" dirty="0"/>
          </a:p>
          <a:p>
            <a:pPr lvl="1">
              <a:buNone/>
            </a:pPr>
            <a:r>
              <a:rPr lang="en-US" dirty="0"/>
              <a:t>A Snapshot of Our Work Around the World</a:t>
            </a:r>
            <a:r>
              <a:rPr lang="cs-CZ" dirty="0"/>
              <a:t>: </a:t>
            </a:r>
            <a:r>
              <a:rPr lang="cs-CZ" dirty="0">
                <a:hlinkClick r:id="rId10"/>
              </a:rPr>
              <a:t>https://youtu.be/aKallbyio8Q</a:t>
            </a:r>
            <a:endParaRPr lang="cs-CZ" dirty="0"/>
          </a:p>
          <a:p>
            <a:pPr lvl="1">
              <a:buNone/>
            </a:pPr>
            <a:r>
              <a:rPr lang="en-US" dirty="0"/>
              <a:t>The Principle</a:t>
            </a:r>
            <a:r>
              <a:rPr lang="cs-CZ" dirty="0"/>
              <a:t> </a:t>
            </a:r>
            <a:r>
              <a:rPr lang="en-US" dirty="0"/>
              <a:t>of Medical Neutrality</a:t>
            </a:r>
            <a:r>
              <a:rPr lang="cs-CZ" dirty="0"/>
              <a:t>: </a:t>
            </a:r>
            <a:r>
              <a:rPr lang="cs-CZ" dirty="0">
                <a:hlinkClick r:id="rId11"/>
              </a:rPr>
              <a:t>https://youtu.be/PFHg3jjjsEM</a:t>
            </a:r>
            <a:endParaRPr lang="cs-CZ" dirty="0"/>
          </a:p>
          <a:p>
            <a:r>
              <a:rPr lang="cs-CZ" dirty="0" err="1">
                <a:hlinkClick r:id="rId12"/>
              </a:rPr>
              <a:t>Doctors</a:t>
            </a:r>
            <a:r>
              <a:rPr lang="cs-CZ" dirty="0">
                <a:hlinkClick r:id="rId12"/>
              </a:rPr>
              <a:t> </a:t>
            </a:r>
            <a:r>
              <a:rPr lang="cs-CZ" dirty="0" err="1">
                <a:hlinkClick r:id="rId12"/>
              </a:rPr>
              <a:t>Without</a:t>
            </a:r>
            <a:r>
              <a:rPr lang="cs-CZ" dirty="0">
                <a:hlinkClick r:id="rId12"/>
              </a:rPr>
              <a:t> </a:t>
            </a:r>
            <a:r>
              <a:rPr lang="cs-CZ" dirty="0" err="1">
                <a:hlinkClick r:id="rId12"/>
              </a:rPr>
              <a:t>Borders</a:t>
            </a:r>
            <a:r>
              <a:rPr lang="cs-CZ" dirty="0"/>
              <a:t> (MSF)</a:t>
            </a:r>
          </a:p>
          <a:p>
            <a:r>
              <a:rPr lang="cs-CZ" dirty="0" err="1"/>
              <a:t>About</a:t>
            </a:r>
            <a:r>
              <a:rPr lang="cs-CZ" dirty="0"/>
              <a:t> </a:t>
            </a:r>
            <a:r>
              <a:rPr lang="en-US" dirty="0"/>
              <a:t>Dr. Denis </a:t>
            </a:r>
            <a:r>
              <a:rPr lang="en-US" dirty="0" err="1"/>
              <a:t>Mukwege</a:t>
            </a:r>
            <a:r>
              <a:rPr lang="cs-CZ" dirty="0"/>
              <a:t> (</a:t>
            </a:r>
            <a:r>
              <a:rPr lang="en-US" dirty="0"/>
              <a:t>2013 Human Rights First Award</a:t>
            </a:r>
            <a:r>
              <a:rPr lang="cs-CZ" dirty="0"/>
              <a:t>): </a:t>
            </a:r>
            <a:r>
              <a:rPr lang="en-US" dirty="0">
                <a:hlinkClick r:id="rId13"/>
              </a:rPr>
              <a:t>https://youtu.be/VT5nsIAyCuI</a:t>
            </a:r>
            <a:endParaRPr lang="cs-CZ" dirty="0"/>
          </a:p>
          <a:p>
            <a:endParaRPr lang="cs-CZ" dirty="0"/>
          </a:p>
          <a:p>
            <a:endParaRPr lang="cs-CZ" dirty="0"/>
          </a:p>
          <a:p>
            <a:endParaRPr lang="cs-CZ" dirty="0"/>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Bibliography</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hlinkClick r:id="rId2"/>
              </a:rPr>
              <a:t>http://www.</a:t>
            </a:r>
            <a:r>
              <a:rPr lang="cs-CZ" dirty="0" err="1">
                <a:hlinkClick r:id="rId2"/>
              </a:rPr>
              <a:t>wma.net</a:t>
            </a:r>
            <a:r>
              <a:rPr lang="cs-CZ" dirty="0">
                <a:hlinkClick r:id="rId2"/>
              </a:rPr>
              <a:t>/</a:t>
            </a:r>
            <a:r>
              <a:rPr lang="cs-CZ" dirty="0" err="1">
                <a:hlinkClick r:id="rId2"/>
              </a:rPr>
              <a:t>en</a:t>
            </a:r>
            <a:r>
              <a:rPr lang="cs-CZ" dirty="0">
                <a:hlinkClick r:id="rId2"/>
              </a:rPr>
              <a:t>/20activities/20humanrights/index.</a:t>
            </a:r>
            <a:r>
              <a:rPr lang="cs-CZ" dirty="0" err="1">
                <a:hlinkClick r:id="rId2"/>
              </a:rPr>
              <a:t>html</a:t>
            </a:r>
            <a:endParaRPr lang="cs-CZ" dirty="0"/>
          </a:p>
          <a:p>
            <a:r>
              <a:rPr lang="cs-CZ" dirty="0">
                <a:hlinkClick r:id="rId3"/>
              </a:rPr>
              <a:t>http://www.</a:t>
            </a:r>
            <a:r>
              <a:rPr lang="cs-CZ" dirty="0" err="1">
                <a:hlinkClick r:id="rId3"/>
              </a:rPr>
              <a:t>wma.net</a:t>
            </a:r>
            <a:r>
              <a:rPr lang="cs-CZ" dirty="0">
                <a:hlinkClick r:id="rId3"/>
              </a:rPr>
              <a:t>/</a:t>
            </a:r>
            <a:r>
              <a:rPr lang="cs-CZ" dirty="0" err="1">
                <a:hlinkClick r:id="rId3"/>
              </a:rPr>
              <a:t>en</a:t>
            </a:r>
            <a:r>
              <a:rPr lang="cs-CZ" dirty="0">
                <a:hlinkClick r:id="rId3"/>
              </a:rPr>
              <a:t>/20activities/10ethics/index.</a:t>
            </a:r>
            <a:r>
              <a:rPr lang="cs-CZ" dirty="0" err="1">
                <a:hlinkClick r:id="rId3"/>
              </a:rPr>
              <a:t>html</a:t>
            </a:r>
            <a:endParaRPr lang="cs-CZ" dirty="0"/>
          </a:p>
          <a:p>
            <a:r>
              <a:rPr lang="cs-CZ" dirty="0">
                <a:hlinkClick r:id="rId4"/>
              </a:rPr>
              <a:t>http://www.</a:t>
            </a:r>
            <a:r>
              <a:rPr lang="cs-CZ" dirty="0" err="1">
                <a:hlinkClick r:id="rId4"/>
              </a:rPr>
              <a:t>unesco.org</a:t>
            </a:r>
            <a:r>
              <a:rPr lang="cs-CZ" dirty="0">
                <a:hlinkClick r:id="rId4"/>
              </a:rPr>
              <a:t>/</a:t>
            </a:r>
            <a:r>
              <a:rPr lang="cs-CZ" dirty="0" err="1">
                <a:hlinkClick r:id="rId4"/>
              </a:rPr>
              <a:t>new</a:t>
            </a:r>
            <a:r>
              <a:rPr lang="cs-CZ" dirty="0">
                <a:hlinkClick r:id="rId4"/>
              </a:rPr>
              <a:t>/</a:t>
            </a:r>
            <a:r>
              <a:rPr lang="cs-CZ" dirty="0" err="1">
                <a:hlinkClick r:id="rId4"/>
              </a:rPr>
              <a:t>en</a:t>
            </a:r>
            <a:r>
              <a:rPr lang="cs-CZ" dirty="0">
                <a:hlinkClick r:id="rId4"/>
              </a:rPr>
              <a:t>/</a:t>
            </a:r>
            <a:r>
              <a:rPr lang="cs-CZ" dirty="0" err="1">
                <a:hlinkClick r:id="rId4"/>
              </a:rPr>
              <a:t>social</a:t>
            </a:r>
            <a:r>
              <a:rPr lang="cs-CZ" dirty="0">
                <a:hlinkClick r:id="rId4"/>
              </a:rPr>
              <a:t>-</a:t>
            </a:r>
            <a:r>
              <a:rPr lang="cs-CZ" dirty="0" err="1">
                <a:hlinkClick r:id="rId4"/>
              </a:rPr>
              <a:t>and</a:t>
            </a:r>
            <a:r>
              <a:rPr lang="cs-CZ" dirty="0">
                <a:hlinkClick r:id="rId4"/>
              </a:rPr>
              <a:t>-</a:t>
            </a:r>
            <a:r>
              <a:rPr lang="cs-CZ" dirty="0" err="1">
                <a:hlinkClick r:id="rId4"/>
              </a:rPr>
              <a:t>human</a:t>
            </a:r>
            <a:r>
              <a:rPr lang="cs-CZ" dirty="0">
                <a:hlinkClick r:id="rId4"/>
              </a:rPr>
              <a:t>-</a:t>
            </a:r>
            <a:r>
              <a:rPr lang="cs-CZ" dirty="0" err="1">
                <a:hlinkClick r:id="rId4"/>
              </a:rPr>
              <a:t>sciences</a:t>
            </a:r>
            <a:r>
              <a:rPr lang="cs-CZ" dirty="0">
                <a:hlinkClick r:id="rId4"/>
              </a:rPr>
              <a:t>/</a:t>
            </a:r>
            <a:r>
              <a:rPr lang="cs-CZ" dirty="0" err="1">
                <a:hlinkClick r:id="rId4"/>
              </a:rPr>
              <a:t>themes</a:t>
            </a:r>
            <a:r>
              <a:rPr lang="cs-CZ" dirty="0">
                <a:hlinkClick r:id="rId4"/>
              </a:rPr>
              <a:t>/</a:t>
            </a:r>
            <a:r>
              <a:rPr lang="cs-CZ" dirty="0" err="1">
                <a:hlinkClick r:id="rId4"/>
              </a:rPr>
              <a:t>bioethics</a:t>
            </a:r>
            <a:r>
              <a:rPr lang="cs-CZ" dirty="0">
                <a:hlinkClick r:id="rId4"/>
              </a:rPr>
              <a:t>/</a:t>
            </a:r>
          </a:p>
          <a:p>
            <a:r>
              <a:rPr lang="cs-CZ" dirty="0">
                <a:hlinkClick r:id="rId4"/>
              </a:rPr>
              <a:t>http://www.</a:t>
            </a:r>
            <a:r>
              <a:rPr lang="cs-CZ" dirty="0" err="1">
                <a:hlinkClick r:id="rId4"/>
              </a:rPr>
              <a:t>unesco.org</a:t>
            </a:r>
            <a:r>
              <a:rPr lang="cs-CZ" dirty="0">
                <a:hlinkClick r:id="rId4"/>
              </a:rPr>
              <a:t>/</a:t>
            </a:r>
            <a:r>
              <a:rPr lang="cs-CZ" dirty="0" err="1">
                <a:hlinkClick r:id="rId4"/>
              </a:rPr>
              <a:t>new</a:t>
            </a:r>
            <a:r>
              <a:rPr lang="cs-CZ" dirty="0">
                <a:hlinkClick r:id="rId4"/>
              </a:rPr>
              <a:t>/</a:t>
            </a:r>
            <a:r>
              <a:rPr lang="cs-CZ" dirty="0" err="1">
                <a:hlinkClick r:id="rId4"/>
              </a:rPr>
              <a:t>en</a:t>
            </a:r>
            <a:r>
              <a:rPr lang="cs-CZ" dirty="0">
                <a:hlinkClick r:id="rId4"/>
              </a:rPr>
              <a:t>/</a:t>
            </a:r>
            <a:r>
              <a:rPr lang="cs-CZ" dirty="0" err="1">
                <a:hlinkClick r:id="rId4"/>
              </a:rPr>
              <a:t>social</a:t>
            </a:r>
            <a:r>
              <a:rPr lang="cs-CZ" dirty="0">
                <a:hlinkClick r:id="rId4"/>
              </a:rPr>
              <a:t>-</a:t>
            </a:r>
            <a:r>
              <a:rPr lang="cs-CZ" dirty="0" err="1">
                <a:hlinkClick r:id="rId4"/>
              </a:rPr>
              <a:t>and</a:t>
            </a:r>
            <a:r>
              <a:rPr lang="cs-CZ" dirty="0">
                <a:hlinkClick r:id="rId4"/>
              </a:rPr>
              <a:t>-</a:t>
            </a:r>
            <a:r>
              <a:rPr lang="cs-CZ" dirty="0" err="1">
                <a:hlinkClick r:id="rId4"/>
              </a:rPr>
              <a:t>human</a:t>
            </a:r>
            <a:r>
              <a:rPr lang="cs-CZ" dirty="0">
                <a:hlinkClick r:id="rId4"/>
              </a:rPr>
              <a:t>-</a:t>
            </a:r>
            <a:r>
              <a:rPr lang="cs-CZ" dirty="0" err="1">
                <a:hlinkClick r:id="rId4"/>
              </a:rPr>
              <a:t>sciences</a:t>
            </a:r>
            <a:r>
              <a:rPr lang="cs-CZ" dirty="0">
                <a:hlinkClick r:id="rId4"/>
              </a:rPr>
              <a:t>/</a:t>
            </a:r>
            <a:r>
              <a:rPr lang="cs-CZ" dirty="0" err="1">
                <a:hlinkClick r:id="rId4"/>
              </a:rPr>
              <a:t>themes</a:t>
            </a:r>
            <a:r>
              <a:rPr lang="cs-CZ" dirty="0">
                <a:hlinkClick r:id="rId4"/>
              </a:rPr>
              <a:t>/</a:t>
            </a:r>
            <a:r>
              <a:rPr lang="cs-CZ" dirty="0" err="1">
                <a:hlinkClick r:id="rId4"/>
              </a:rPr>
              <a:t>bioethics</a:t>
            </a:r>
            <a:r>
              <a:rPr lang="cs-CZ" dirty="0">
                <a:hlinkClick r:id="rId4"/>
              </a:rPr>
              <a:t>/</a:t>
            </a:r>
            <a:r>
              <a:rPr lang="cs-CZ" dirty="0" err="1">
                <a:hlinkClick r:id="rId4"/>
              </a:rPr>
              <a:t>ethics</a:t>
            </a:r>
            <a:r>
              <a:rPr lang="cs-CZ" dirty="0">
                <a:hlinkClick r:id="rId4"/>
              </a:rPr>
              <a:t>-</a:t>
            </a:r>
            <a:r>
              <a:rPr lang="cs-CZ" dirty="0" err="1">
                <a:hlinkClick r:id="rId4"/>
              </a:rPr>
              <a:t>education</a:t>
            </a:r>
            <a:r>
              <a:rPr lang="cs-CZ" dirty="0">
                <a:hlinkClick r:id="rId4"/>
              </a:rPr>
              <a:t>-</a:t>
            </a:r>
            <a:r>
              <a:rPr lang="cs-CZ" dirty="0" err="1">
                <a:hlinkClick r:id="rId4"/>
              </a:rPr>
              <a:t>programme</a:t>
            </a:r>
            <a:r>
              <a:rPr lang="cs-CZ" dirty="0">
                <a:hlinkClick r:id="rId4"/>
              </a:rPr>
              <a:t>/</a:t>
            </a:r>
            <a:endParaRPr lang="cs-CZ" dirty="0"/>
          </a:p>
          <a:p>
            <a:r>
              <a:rPr lang="cs-CZ" dirty="0">
                <a:hlinkClick r:id="rId5"/>
              </a:rPr>
              <a:t>http://www.</a:t>
            </a:r>
            <a:r>
              <a:rPr lang="cs-CZ" dirty="0" err="1">
                <a:hlinkClick r:id="rId5"/>
              </a:rPr>
              <a:t>unesco.org</a:t>
            </a:r>
            <a:r>
              <a:rPr lang="cs-CZ" dirty="0">
                <a:hlinkClick r:id="rId5"/>
              </a:rPr>
              <a:t>/</a:t>
            </a:r>
            <a:r>
              <a:rPr lang="cs-CZ" dirty="0" err="1">
                <a:hlinkClick r:id="rId5"/>
              </a:rPr>
              <a:t>new</a:t>
            </a:r>
            <a:r>
              <a:rPr lang="cs-CZ" dirty="0">
                <a:hlinkClick r:id="rId5"/>
              </a:rPr>
              <a:t>/</a:t>
            </a:r>
            <a:r>
              <a:rPr lang="cs-CZ" dirty="0" err="1">
                <a:hlinkClick r:id="rId5"/>
              </a:rPr>
              <a:t>en</a:t>
            </a:r>
            <a:r>
              <a:rPr lang="cs-CZ" dirty="0">
                <a:hlinkClick r:id="rId5"/>
              </a:rPr>
              <a:t>/</a:t>
            </a:r>
            <a:r>
              <a:rPr lang="cs-CZ" dirty="0" err="1">
                <a:hlinkClick r:id="rId5"/>
              </a:rPr>
              <a:t>social</a:t>
            </a:r>
            <a:r>
              <a:rPr lang="cs-CZ" dirty="0">
                <a:hlinkClick r:id="rId5"/>
              </a:rPr>
              <a:t>-</a:t>
            </a:r>
            <a:r>
              <a:rPr lang="cs-CZ" dirty="0" err="1">
                <a:hlinkClick r:id="rId5"/>
              </a:rPr>
              <a:t>and</a:t>
            </a:r>
            <a:r>
              <a:rPr lang="cs-CZ" dirty="0">
                <a:hlinkClick r:id="rId5"/>
              </a:rPr>
              <a:t>-</a:t>
            </a:r>
            <a:r>
              <a:rPr lang="cs-CZ" dirty="0" err="1">
                <a:hlinkClick r:id="rId5"/>
              </a:rPr>
              <a:t>human</a:t>
            </a:r>
            <a:r>
              <a:rPr lang="cs-CZ" dirty="0">
                <a:hlinkClick r:id="rId5"/>
              </a:rPr>
              <a:t>-</a:t>
            </a:r>
            <a:r>
              <a:rPr lang="cs-CZ" dirty="0" err="1">
                <a:hlinkClick r:id="rId5"/>
              </a:rPr>
              <a:t>sciences</a:t>
            </a:r>
            <a:r>
              <a:rPr lang="cs-CZ" dirty="0">
                <a:hlinkClick r:id="rId5"/>
              </a:rPr>
              <a:t>/</a:t>
            </a:r>
            <a:r>
              <a:rPr lang="cs-CZ" dirty="0" err="1">
                <a:hlinkClick r:id="rId5"/>
              </a:rPr>
              <a:t>themes</a:t>
            </a:r>
            <a:r>
              <a:rPr lang="cs-CZ" dirty="0">
                <a:hlinkClick r:id="rId5"/>
              </a:rPr>
              <a:t>/</a:t>
            </a:r>
            <a:r>
              <a:rPr lang="cs-CZ" dirty="0" err="1">
                <a:hlinkClick r:id="rId5"/>
              </a:rPr>
              <a:t>bioethics</a:t>
            </a:r>
            <a:r>
              <a:rPr lang="cs-CZ" dirty="0">
                <a:hlinkClick r:id="rId5"/>
              </a:rPr>
              <a:t>/</a:t>
            </a:r>
            <a:r>
              <a:rPr lang="cs-CZ" dirty="0" err="1">
                <a:hlinkClick r:id="rId5"/>
              </a:rPr>
              <a:t>human</a:t>
            </a:r>
            <a:r>
              <a:rPr lang="cs-CZ" dirty="0">
                <a:hlinkClick r:id="rId5"/>
              </a:rPr>
              <a:t>-genome-</a:t>
            </a:r>
            <a:r>
              <a:rPr lang="cs-CZ" dirty="0" err="1">
                <a:hlinkClick r:id="rId5"/>
              </a:rPr>
              <a:t>and</a:t>
            </a:r>
            <a:r>
              <a:rPr lang="cs-CZ" dirty="0">
                <a:hlinkClick r:id="rId5"/>
              </a:rPr>
              <a:t>-</a:t>
            </a:r>
            <a:r>
              <a:rPr lang="cs-CZ" dirty="0" err="1">
                <a:hlinkClick r:id="rId5"/>
              </a:rPr>
              <a:t>human</a:t>
            </a:r>
            <a:r>
              <a:rPr lang="cs-CZ" dirty="0">
                <a:hlinkClick r:id="rId5"/>
              </a:rPr>
              <a:t>-</a:t>
            </a:r>
            <a:r>
              <a:rPr lang="cs-CZ" dirty="0" err="1">
                <a:hlinkClick r:id="rId5"/>
              </a:rPr>
              <a:t>rights</a:t>
            </a:r>
            <a:r>
              <a:rPr lang="cs-CZ" dirty="0">
                <a:hlinkClick r:id="rId5"/>
              </a:rPr>
              <a:t>/</a:t>
            </a:r>
            <a:endParaRPr lang="cs-CZ" dirty="0"/>
          </a:p>
          <a:p>
            <a:r>
              <a:rPr lang="cs-CZ" dirty="0" err="1"/>
              <a:t>Universal</a:t>
            </a:r>
            <a:r>
              <a:rPr lang="cs-CZ" dirty="0"/>
              <a:t> </a:t>
            </a:r>
            <a:r>
              <a:rPr lang="cs-CZ" dirty="0" err="1"/>
              <a:t>Declaration</a:t>
            </a:r>
            <a:r>
              <a:rPr lang="cs-CZ" dirty="0"/>
              <a:t> on </a:t>
            </a:r>
            <a:r>
              <a:rPr lang="cs-CZ" dirty="0" err="1"/>
              <a:t>Bioethics</a:t>
            </a:r>
            <a:r>
              <a:rPr lang="cs-CZ" dirty="0"/>
              <a:t> </a:t>
            </a:r>
            <a:r>
              <a:rPr lang="cs-CZ" dirty="0" err="1"/>
              <a:t>and</a:t>
            </a:r>
            <a:r>
              <a:rPr lang="cs-CZ" dirty="0"/>
              <a:t> </a:t>
            </a:r>
            <a:r>
              <a:rPr lang="cs-CZ" dirty="0" err="1"/>
              <a:t>Human</a:t>
            </a:r>
            <a:r>
              <a:rPr lang="cs-CZ" dirty="0"/>
              <a:t> </a:t>
            </a:r>
            <a:r>
              <a:rPr lang="cs-CZ" dirty="0" err="1"/>
              <a:t>Rights</a:t>
            </a:r>
            <a:r>
              <a:rPr lang="cs-CZ" dirty="0"/>
              <a:t>. 19 </a:t>
            </a:r>
            <a:r>
              <a:rPr lang="cs-CZ" dirty="0" err="1"/>
              <a:t>October</a:t>
            </a:r>
            <a:r>
              <a:rPr lang="cs-CZ" dirty="0"/>
              <a:t> 2005: </a:t>
            </a:r>
            <a:r>
              <a:rPr lang="cs-CZ" dirty="0">
                <a:hlinkClick r:id="rId6"/>
              </a:rPr>
              <a:t>http://unesdoc.unesco.org/images/0014/001428/142825e.pdf#page=80</a:t>
            </a:r>
            <a:endParaRPr lang="cs-CZ" dirty="0"/>
          </a:p>
          <a:p>
            <a:r>
              <a:rPr lang="en-US" dirty="0"/>
              <a:t>WMA Declaration of Sydney on the Determination of Death and the Recovery of Organs</a:t>
            </a:r>
            <a:r>
              <a:rPr lang="cs-CZ" dirty="0"/>
              <a:t>:</a:t>
            </a:r>
          </a:p>
          <a:p>
            <a:pPr lvl="1"/>
            <a:r>
              <a:rPr lang="cs-CZ" dirty="0"/>
              <a:t> </a:t>
            </a:r>
            <a:r>
              <a:rPr lang="cs-CZ" dirty="0">
                <a:hlinkClick r:id="rId7"/>
              </a:rPr>
              <a:t>http://www.</a:t>
            </a:r>
            <a:r>
              <a:rPr lang="cs-CZ" dirty="0" err="1">
                <a:hlinkClick r:id="rId7"/>
              </a:rPr>
              <a:t>wma.net</a:t>
            </a:r>
            <a:r>
              <a:rPr lang="cs-CZ" dirty="0">
                <a:hlinkClick r:id="rId7"/>
              </a:rPr>
              <a:t>/</a:t>
            </a:r>
            <a:r>
              <a:rPr lang="cs-CZ" dirty="0" err="1">
                <a:hlinkClick r:id="rId7"/>
              </a:rPr>
              <a:t>en</a:t>
            </a:r>
            <a:r>
              <a:rPr lang="cs-CZ" dirty="0">
                <a:hlinkClick r:id="rId7"/>
              </a:rPr>
              <a:t>/30publications/10policies/d2/index.</a:t>
            </a:r>
            <a:r>
              <a:rPr lang="cs-CZ" dirty="0" err="1">
                <a:hlinkClick r:id="rId7"/>
              </a:rPr>
              <a:t>html</a:t>
            </a:r>
            <a:endParaRPr lang="cs-CZ" dirty="0"/>
          </a:p>
          <a:p>
            <a:pPr lvl="1"/>
            <a:r>
              <a:rPr lang="cs-CZ" dirty="0">
                <a:hlinkClick r:id="rId8"/>
              </a:rPr>
              <a:t>http://www.</a:t>
            </a:r>
            <a:r>
              <a:rPr lang="cs-CZ" dirty="0" err="1">
                <a:hlinkClick r:id="rId8"/>
              </a:rPr>
              <a:t>wma.net</a:t>
            </a:r>
            <a:r>
              <a:rPr lang="cs-CZ" dirty="0">
                <a:hlinkClick r:id="rId8"/>
              </a:rPr>
              <a:t>/</a:t>
            </a:r>
            <a:r>
              <a:rPr lang="cs-CZ" dirty="0" err="1">
                <a:hlinkClick r:id="rId8"/>
              </a:rPr>
              <a:t>en</a:t>
            </a:r>
            <a:r>
              <a:rPr lang="cs-CZ" dirty="0">
                <a:hlinkClick r:id="rId8"/>
              </a:rPr>
              <a:t>/30publications/10policies/o3/</a:t>
            </a:r>
            <a:endParaRPr lang="cs-CZ" dirty="0"/>
          </a:p>
          <a:p>
            <a:r>
              <a:rPr lang="cs-CZ" dirty="0" err="1"/>
              <a:t>Bioethics</a:t>
            </a:r>
            <a:r>
              <a:rPr lang="cs-CZ" dirty="0"/>
              <a:t> </a:t>
            </a:r>
            <a:r>
              <a:rPr lang="cs-CZ" dirty="0" err="1"/>
              <a:t>and</a:t>
            </a:r>
            <a:r>
              <a:rPr lang="cs-CZ" dirty="0"/>
              <a:t> </a:t>
            </a:r>
            <a:r>
              <a:rPr lang="cs-CZ" dirty="0" err="1"/>
              <a:t>Human</a:t>
            </a:r>
            <a:r>
              <a:rPr lang="cs-CZ" dirty="0"/>
              <a:t> Dignity: </a:t>
            </a:r>
            <a:r>
              <a:rPr lang="cs-CZ" dirty="0">
                <a:hlinkClick r:id="rId9"/>
              </a:rPr>
              <a:t>http://www3.nd.edu/~</a:t>
            </a:r>
            <a:r>
              <a:rPr lang="cs-CZ" dirty="0" err="1">
                <a:hlinkClick r:id="rId9"/>
              </a:rPr>
              <a:t>undpress</a:t>
            </a:r>
            <a:r>
              <a:rPr lang="cs-CZ" dirty="0">
                <a:hlinkClick r:id="rId9"/>
              </a:rPr>
              <a:t>/</a:t>
            </a:r>
            <a:r>
              <a:rPr lang="cs-CZ" dirty="0" err="1">
                <a:hlinkClick r:id="rId9"/>
              </a:rPr>
              <a:t>excerpts</a:t>
            </a:r>
            <a:r>
              <a:rPr lang="cs-CZ" dirty="0">
                <a:hlinkClick r:id="rId9"/>
              </a:rPr>
              <a:t>/P01307-ex.</a:t>
            </a:r>
            <a:r>
              <a:rPr lang="cs-CZ" dirty="0" err="1">
                <a:hlinkClick r:id="rId9"/>
              </a:rPr>
              <a:t>pdf</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Bibliography</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err="1"/>
              <a:t>Human</a:t>
            </a:r>
            <a:r>
              <a:rPr lang="cs-CZ" dirty="0"/>
              <a:t> Dignity </a:t>
            </a:r>
            <a:r>
              <a:rPr lang="cs-CZ" dirty="0" err="1"/>
              <a:t>and</a:t>
            </a:r>
            <a:r>
              <a:rPr lang="cs-CZ" dirty="0"/>
              <a:t> </a:t>
            </a:r>
            <a:r>
              <a:rPr lang="cs-CZ" dirty="0" err="1"/>
              <a:t>Bioethics</a:t>
            </a:r>
            <a:r>
              <a:rPr lang="cs-CZ" dirty="0"/>
              <a:t>: </a:t>
            </a:r>
            <a:r>
              <a:rPr lang="cs-CZ" dirty="0">
                <a:hlinkClick r:id="rId2"/>
              </a:rPr>
              <a:t>http://www.</a:t>
            </a:r>
            <a:r>
              <a:rPr lang="cs-CZ" dirty="0" err="1">
                <a:hlinkClick r:id="rId2"/>
              </a:rPr>
              <a:t>thenewatlantis.com</a:t>
            </a:r>
            <a:r>
              <a:rPr lang="cs-CZ" dirty="0">
                <a:hlinkClick r:id="rId2"/>
              </a:rPr>
              <a:t>/</a:t>
            </a:r>
            <a:r>
              <a:rPr lang="cs-CZ" dirty="0" err="1">
                <a:hlinkClick r:id="rId2"/>
              </a:rPr>
              <a:t>docLib</a:t>
            </a:r>
            <a:r>
              <a:rPr lang="cs-CZ" dirty="0">
                <a:hlinkClick r:id="rId2"/>
              </a:rPr>
              <a:t>/20091130_</a:t>
            </a:r>
            <a:r>
              <a:rPr lang="cs-CZ" dirty="0" err="1">
                <a:hlinkClick r:id="rId2"/>
              </a:rPr>
              <a:t>human</a:t>
            </a:r>
            <a:r>
              <a:rPr lang="cs-CZ" dirty="0">
                <a:hlinkClick r:id="rId2"/>
              </a:rPr>
              <a:t>_dignity.</a:t>
            </a:r>
            <a:r>
              <a:rPr lang="cs-CZ" dirty="0" err="1">
                <a:hlinkClick r:id="rId2"/>
              </a:rPr>
              <a:t>pdf</a:t>
            </a:r>
            <a:endParaRPr lang="cs-CZ" dirty="0"/>
          </a:p>
          <a:p>
            <a:r>
              <a:rPr lang="cs-CZ" dirty="0">
                <a:hlinkClick r:id="rId3"/>
              </a:rPr>
              <a:t>https://www.ncbi.nlm.nih.gov/pmc/articles/PMC300789/pdf/32701419.pdf</a:t>
            </a:r>
            <a:endParaRPr lang="cs-CZ" dirty="0"/>
          </a:p>
          <a:p>
            <a:r>
              <a:rPr lang="cs-CZ" dirty="0">
                <a:hlinkClick r:id="rId4"/>
              </a:rPr>
              <a:t>http://bmcmedethics.biomedcentral.com/articles/10.1186/1472-6939-7-2</a:t>
            </a:r>
            <a:endParaRPr lang="cs-CZ" dirty="0"/>
          </a:p>
          <a:p>
            <a:r>
              <a:rPr lang="cs-CZ" dirty="0" err="1"/>
              <a:t>About</a:t>
            </a:r>
            <a:r>
              <a:rPr lang="cs-CZ" dirty="0"/>
              <a:t> dignity: </a:t>
            </a:r>
            <a:r>
              <a:rPr lang="cs-CZ" dirty="0">
                <a:hlinkClick r:id="rId5"/>
              </a:rPr>
              <a:t>https://www.ncbi.nlm.nih.gov/pmc/articles/PMC300789/citedby/</a:t>
            </a:r>
            <a:endParaRPr lang="cs-CZ" dirty="0"/>
          </a:p>
          <a:p>
            <a:r>
              <a:rPr lang="en-US" dirty="0"/>
              <a:t>Peel, Michael. “Human Rights and Medical Ethics.” </a:t>
            </a:r>
            <a:r>
              <a:rPr lang="en-US" i="1" dirty="0"/>
              <a:t>Journal of the Royal Society of Medicine</a:t>
            </a:r>
            <a:r>
              <a:rPr lang="en-US" dirty="0"/>
              <a:t> 98.4 (2005): 171–173. Print.</a:t>
            </a:r>
            <a:endParaRPr lang="cs-CZ" dirty="0"/>
          </a:p>
          <a:p>
            <a:r>
              <a:rPr lang="en-US" dirty="0" err="1"/>
              <a:t>Mohanti</a:t>
            </a:r>
            <a:r>
              <a:rPr lang="en-US" dirty="0"/>
              <a:t>, </a:t>
            </a:r>
            <a:r>
              <a:rPr lang="en-US" dirty="0" err="1"/>
              <a:t>Bidhu</a:t>
            </a:r>
            <a:r>
              <a:rPr lang="en-US" dirty="0"/>
              <a:t> K. “Ethics in Palliative Care.” </a:t>
            </a:r>
            <a:r>
              <a:rPr lang="en-US" i="1" dirty="0"/>
              <a:t>Indian Journal of Palliative Care</a:t>
            </a:r>
            <a:r>
              <a:rPr lang="en-US" dirty="0"/>
              <a:t> 15.2 (2009): 89–92. </a:t>
            </a:r>
            <a:r>
              <a:rPr lang="en-US" i="1" dirty="0"/>
              <a:t>PMC</a:t>
            </a:r>
            <a:r>
              <a:rPr lang="en-US" dirty="0"/>
              <a:t>. Web. 17 Feb. 2017.</a:t>
            </a:r>
            <a:endParaRPr lang="cs-CZ" dirty="0"/>
          </a:p>
          <a:p>
            <a:r>
              <a:rPr lang="en-US" dirty="0"/>
              <a:t>Sharma, </a:t>
            </a:r>
            <a:r>
              <a:rPr lang="en-US" dirty="0" err="1"/>
              <a:t>Himanshu</a:t>
            </a:r>
            <a:r>
              <a:rPr lang="en-US" dirty="0"/>
              <a:t> et al. “End-of-Life Care: Indian Perspective.” </a:t>
            </a:r>
            <a:r>
              <a:rPr lang="en-US" i="1" dirty="0"/>
              <a:t>Indian Journal of Psychiatry</a:t>
            </a:r>
            <a:r>
              <a:rPr lang="en-US" dirty="0"/>
              <a:t> 55.Suppl 2 (2013): S293–S298. </a:t>
            </a:r>
            <a:r>
              <a:rPr lang="en-US" i="1" dirty="0"/>
              <a:t>PMC</a:t>
            </a:r>
            <a:r>
              <a:rPr lang="en-US" dirty="0"/>
              <a:t>. Web. 17 Feb. 2017.</a:t>
            </a:r>
            <a:endParaRPr lang="cs-CZ" dirty="0"/>
          </a:p>
          <a:p>
            <a:r>
              <a:rPr lang="cs-CZ" dirty="0">
                <a:hlinkClick r:id="rId6"/>
              </a:rPr>
              <a:t>https://www.amnesty.org/en/</a:t>
            </a:r>
            <a:endParaRPr lang="cs-CZ" dirty="0">
              <a:hlinkClick r:id="rId7"/>
            </a:endParaRPr>
          </a:p>
          <a:p>
            <a:r>
              <a:rPr lang="cs-CZ" dirty="0">
                <a:hlinkClick r:id="rId7"/>
              </a:rPr>
              <a:t>https://www.hrw.org/</a:t>
            </a:r>
            <a:endParaRPr lang="cs-CZ" dirty="0"/>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33" y="395156"/>
            <a:ext cx="8289603" cy="682457"/>
          </a:xfrm>
        </p:spPr>
        <p:txBody>
          <a:bodyPr/>
          <a:lstStyle/>
          <a:p>
            <a:r>
              <a:rPr lang="cs-CZ" b="1" dirty="0" err="1"/>
              <a:t>Marcus</a:t>
            </a:r>
            <a:r>
              <a:rPr lang="cs-CZ" b="1" dirty="0"/>
              <a:t> </a:t>
            </a:r>
            <a:r>
              <a:rPr lang="cs-CZ" b="1" dirty="0" err="1"/>
              <a:t>Tullius</a:t>
            </a:r>
            <a:r>
              <a:rPr lang="cs-CZ" b="1" dirty="0"/>
              <a:t> Cicero (106-43 BC)</a:t>
            </a:r>
            <a:endParaRPr lang="cs-CZ" dirty="0"/>
          </a:p>
        </p:txBody>
      </p:sp>
      <p:sp>
        <p:nvSpPr>
          <p:cNvPr id="3" name="Zástupný symbol pro obsah 2"/>
          <p:cNvSpPr>
            <a:spLocks noGrp="1"/>
          </p:cNvSpPr>
          <p:nvPr>
            <p:ph idx="1"/>
          </p:nvPr>
        </p:nvSpPr>
        <p:spPr>
          <a:xfrm>
            <a:off x="1494122" y="1885921"/>
            <a:ext cx="7705156" cy="4736776"/>
          </a:xfrm>
        </p:spPr>
        <p:txBody>
          <a:bodyPr>
            <a:normAutofit fontScale="55000" lnSpcReduction="20000"/>
          </a:bodyPr>
          <a:lstStyle/>
          <a:p>
            <a:pPr>
              <a:buNone/>
            </a:pPr>
            <a:r>
              <a:rPr lang="en-US" i="1" dirty="0"/>
              <a:t>De Re </a:t>
            </a:r>
            <a:r>
              <a:rPr lang="en-US" i="1" dirty="0" err="1"/>
              <a:t>Publica</a:t>
            </a:r>
            <a:r>
              <a:rPr lang="en-US" i="1" dirty="0"/>
              <a:t> </a:t>
            </a:r>
            <a:r>
              <a:rPr lang="en-US" dirty="0"/>
              <a:t>[</a:t>
            </a:r>
            <a:r>
              <a:rPr lang="en-US" i="1" dirty="0"/>
              <a:t>Of</a:t>
            </a:r>
            <a:r>
              <a:rPr lang="cs-CZ" i="1" dirty="0"/>
              <a:t> </a:t>
            </a:r>
            <a:r>
              <a:rPr lang="en-US" i="1" dirty="0"/>
              <a:t>The Republic</a:t>
            </a:r>
            <a:r>
              <a:rPr lang="en-US" dirty="0"/>
              <a:t>], Book III Section 22; as translated by Francis </a:t>
            </a:r>
            <a:r>
              <a:rPr lang="en-US" dirty="0" err="1"/>
              <a:t>Barham</a:t>
            </a:r>
            <a:r>
              <a:rPr lang="cs-CZ" dirty="0"/>
              <a:t>:</a:t>
            </a:r>
          </a:p>
          <a:p>
            <a:pPr>
              <a:buNone/>
            </a:pPr>
            <a:r>
              <a:rPr lang="cs-CZ" dirty="0"/>
              <a:t>„</a:t>
            </a:r>
            <a:r>
              <a:rPr lang="en-US" b="1" dirty="0"/>
              <a:t> There is a </a:t>
            </a:r>
            <a:r>
              <a:rPr lang="en-US" b="1" dirty="0">
                <a:solidFill>
                  <a:srgbClr val="FF0000"/>
                </a:solidFill>
              </a:rPr>
              <a:t>true law</a:t>
            </a:r>
            <a:r>
              <a:rPr lang="en-US" b="1" dirty="0"/>
              <a:t>, a </a:t>
            </a:r>
            <a:r>
              <a:rPr lang="en-US" b="1" dirty="0">
                <a:solidFill>
                  <a:srgbClr val="FF0000"/>
                </a:solidFill>
              </a:rPr>
              <a:t>right reason</a:t>
            </a:r>
            <a:r>
              <a:rPr lang="en-US" b="1" dirty="0"/>
              <a:t>, </a:t>
            </a:r>
            <a:r>
              <a:rPr lang="en-US" b="1" dirty="0">
                <a:solidFill>
                  <a:srgbClr val="FF0000"/>
                </a:solidFill>
              </a:rPr>
              <a:t>conformable to nature</a:t>
            </a:r>
            <a:r>
              <a:rPr lang="en-US" b="1" dirty="0"/>
              <a:t>, </a:t>
            </a:r>
            <a:r>
              <a:rPr lang="en-US" b="1" dirty="0">
                <a:solidFill>
                  <a:srgbClr val="FF0000"/>
                </a:solidFill>
              </a:rPr>
              <a:t>universal</a:t>
            </a:r>
            <a:r>
              <a:rPr lang="en-US" b="1" dirty="0"/>
              <a:t>, </a:t>
            </a:r>
            <a:r>
              <a:rPr lang="en-US" b="1" dirty="0">
                <a:solidFill>
                  <a:srgbClr val="FF0000"/>
                </a:solidFill>
              </a:rPr>
              <a:t>unchangeable</a:t>
            </a:r>
            <a:r>
              <a:rPr lang="en-US" b="1" dirty="0"/>
              <a:t>, </a:t>
            </a:r>
            <a:r>
              <a:rPr lang="en-US" b="1" dirty="0">
                <a:solidFill>
                  <a:srgbClr val="FF0000"/>
                </a:solidFill>
              </a:rPr>
              <a:t>eternal</a:t>
            </a:r>
            <a:r>
              <a:rPr lang="en-US" b="1" dirty="0"/>
              <a:t>, whose commands </a:t>
            </a:r>
            <a:r>
              <a:rPr lang="en-US" b="1" dirty="0">
                <a:solidFill>
                  <a:srgbClr val="FF0000"/>
                </a:solidFill>
              </a:rPr>
              <a:t>urge us to duty</a:t>
            </a:r>
            <a:r>
              <a:rPr lang="en-US" b="1" dirty="0"/>
              <a:t>, and whose prohibitions </a:t>
            </a:r>
            <a:r>
              <a:rPr lang="en-US" b="1" dirty="0">
                <a:solidFill>
                  <a:srgbClr val="FF0000"/>
                </a:solidFill>
              </a:rPr>
              <a:t>restrain us from evil</a:t>
            </a:r>
            <a:r>
              <a:rPr lang="en-US" b="1" dirty="0"/>
              <a:t>.</a:t>
            </a:r>
            <a:r>
              <a:rPr lang="en-US" dirty="0"/>
              <a:t> Whether it enjoins or forbids, the good respect its injunctions, and the wicked treat them with indifference. </a:t>
            </a:r>
            <a:r>
              <a:rPr lang="en-US" b="1" dirty="0"/>
              <a:t>This law cannot be contradicted by any other law, and is not liable either to derogation or abrogation. Neither the senate nor the people can give us any dispensation for not obeying this </a:t>
            </a:r>
            <a:r>
              <a:rPr lang="en-US" b="1" dirty="0">
                <a:solidFill>
                  <a:srgbClr val="FF0000"/>
                </a:solidFill>
              </a:rPr>
              <a:t>universal law of justice</a:t>
            </a:r>
            <a:r>
              <a:rPr lang="en-US" b="1" dirty="0"/>
              <a:t>. It needs no other expositor and interpreter than our own conscience.</a:t>
            </a:r>
            <a:r>
              <a:rPr lang="en-US" dirty="0"/>
              <a:t> It is not one thing at Rome and another at Athens; one thing to–day and another to–morrow; but in all times and nations this universal law must for ever reign, eternal and imperishable. It is the sovereign master and emperor of all beings. </a:t>
            </a:r>
            <a:r>
              <a:rPr lang="en-US" b="1" dirty="0">
                <a:solidFill>
                  <a:srgbClr val="FF0000"/>
                </a:solidFill>
              </a:rPr>
              <a:t>God</a:t>
            </a:r>
            <a:r>
              <a:rPr lang="en-US" dirty="0"/>
              <a:t> himself </a:t>
            </a:r>
            <a:r>
              <a:rPr lang="en-US" b="1" dirty="0">
                <a:solidFill>
                  <a:srgbClr val="FF0000"/>
                </a:solidFill>
              </a:rPr>
              <a:t>is its author</a:t>
            </a:r>
            <a:r>
              <a:rPr lang="en-US" dirty="0"/>
              <a:t>,—its promulgator,—its </a:t>
            </a:r>
            <a:r>
              <a:rPr lang="en-US" b="1" dirty="0">
                <a:solidFill>
                  <a:srgbClr val="FF0000"/>
                </a:solidFill>
              </a:rPr>
              <a:t>enforcer</a:t>
            </a:r>
            <a:r>
              <a:rPr lang="en-US" dirty="0"/>
              <a:t>. </a:t>
            </a:r>
            <a:r>
              <a:rPr lang="en-US" b="1" dirty="0"/>
              <a:t>He who obeys it not, flies from himself, and does violence to the very nature of man.</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err="1"/>
              <a:t>Sources</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err="1"/>
              <a:t>Banks</a:t>
            </a:r>
            <a:r>
              <a:rPr lang="cs-CZ" dirty="0"/>
              <a:t>, A., </a:t>
            </a:r>
            <a:r>
              <a:rPr lang="cs-CZ" dirty="0" err="1"/>
              <a:t>Gallagher</a:t>
            </a:r>
            <a:r>
              <a:rPr lang="cs-CZ" dirty="0"/>
              <a:t>, A. </a:t>
            </a:r>
            <a:r>
              <a:rPr lang="cs-CZ" i="1" dirty="0" err="1"/>
              <a:t>Ethics</a:t>
            </a:r>
            <a:r>
              <a:rPr lang="cs-CZ" i="1" dirty="0"/>
              <a:t> in </a:t>
            </a:r>
            <a:r>
              <a:rPr lang="cs-CZ" i="1" dirty="0" err="1"/>
              <a:t>professional</a:t>
            </a:r>
            <a:r>
              <a:rPr lang="cs-CZ" i="1" dirty="0"/>
              <a:t> </a:t>
            </a:r>
            <a:r>
              <a:rPr lang="cs-CZ" i="1" dirty="0" err="1"/>
              <a:t>life</a:t>
            </a:r>
            <a:r>
              <a:rPr lang="cs-CZ" i="1" dirty="0"/>
              <a:t>: </a:t>
            </a:r>
            <a:r>
              <a:rPr lang="cs-CZ" i="1" dirty="0" err="1"/>
              <a:t>Virtues</a:t>
            </a:r>
            <a:r>
              <a:rPr lang="cs-CZ" i="1" dirty="0"/>
              <a:t> </a:t>
            </a:r>
            <a:r>
              <a:rPr lang="cs-CZ" i="1" dirty="0" err="1"/>
              <a:t>for</a:t>
            </a:r>
            <a:r>
              <a:rPr lang="cs-CZ" i="1" dirty="0"/>
              <a:t> </a:t>
            </a:r>
            <a:r>
              <a:rPr lang="cs-CZ" i="1" dirty="0" err="1"/>
              <a:t>health</a:t>
            </a:r>
            <a:r>
              <a:rPr lang="cs-CZ" i="1" dirty="0"/>
              <a:t> </a:t>
            </a:r>
            <a:r>
              <a:rPr lang="cs-CZ" i="1" dirty="0" err="1"/>
              <a:t>and</a:t>
            </a:r>
            <a:r>
              <a:rPr lang="cs-CZ" i="1" dirty="0"/>
              <a:t> </a:t>
            </a:r>
            <a:r>
              <a:rPr lang="cs-CZ" i="1" dirty="0" err="1"/>
              <a:t>social</a:t>
            </a:r>
            <a:r>
              <a:rPr lang="cs-CZ" i="1" dirty="0"/>
              <a:t> care</a:t>
            </a:r>
            <a:r>
              <a:rPr lang="cs-CZ" dirty="0"/>
              <a:t>. London 2009. ISBN 978-0-230-507-19-7.</a:t>
            </a:r>
          </a:p>
          <a:p>
            <a:r>
              <a:rPr lang="cs-CZ" dirty="0" err="1"/>
              <a:t>Beauchamp</a:t>
            </a:r>
            <a:r>
              <a:rPr lang="cs-CZ" dirty="0"/>
              <a:t>, T.L., </a:t>
            </a:r>
            <a:r>
              <a:rPr lang="cs-CZ" dirty="0" err="1"/>
              <a:t>Childress</a:t>
            </a:r>
            <a:r>
              <a:rPr lang="cs-CZ" dirty="0"/>
              <a:t>, J.F. </a:t>
            </a:r>
            <a:r>
              <a:rPr lang="cs-CZ" i="1" dirty="0" err="1"/>
              <a:t>Principles</a:t>
            </a:r>
            <a:r>
              <a:rPr lang="cs-CZ" i="1" dirty="0"/>
              <a:t> </a:t>
            </a:r>
            <a:r>
              <a:rPr lang="cs-CZ" i="1" dirty="0" err="1"/>
              <a:t>of</a:t>
            </a:r>
            <a:r>
              <a:rPr lang="cs-CZ" i="1" dirty="0"/>
              <a:t> </a:t>
            </a:r>
            <a:r>
              <a:rPr lang="cs-CZ" i="1" dirty="0" err="1"/>
              <a:t>Biomedical</a:t>
            </a:r>
            <a:r>
              <a:rPr lang="cs-CZ" i="1" dirty="0"/>
              <a:t> </a:t>
            </a:r>
            <a:r>
              <a:rPr lang="cs-CZ" i="1" dirty="0" err="1"/>
              <a:t>Ethics</a:t>
            </a:r>
            <a:r>
              <a:rPr lang="cs-CZ" dirty="0"/>
              <a:t>. Oxford 2009. ISBN 978-0-19-533570-5.</a:t>
            </a:r>
          </a:p>
          <a:p>
            <a:r>
              <a:rPr lang="cs-CZ" dirty="0" err="1"/>
              <a:t>Hugman</a:t>
            </a:r>
            <a:r>
              <a:rPr lang="cs-CZ" dirty="0"/>
              <a:t>, R. </a:t>
            </a:r>
            <a:r>
              <a:rPr lang="cs-CZ" i="1" dirty="0"/>
              <a:t>New </a:t>
            </a:r>
            <a:r>
              <a:rPr lang="cs-CZ" i="1" dirty="0" err="1"/>
              <a:t>Approaches</a:t>
            </a:r>
            <a:r>
              <a:rPr lang="cs-CZ" i="1" dirty="0"/>
              <a:t> in </a:t>
            </a:r>
            <a:r>
              <a:rPr lang="cs-CZ" i="1" dirty="0" err="1"/>
              <a:t>Ethics</a:t>
            </a:r>
            <a:r>
              <a:rPr lang="cs-CZ" i="1" dirty="0"/>
              <a:t> </a:t>
            </a:r>
            <a:r>
              <a:rPr lang="cs-CZ" i="1" dirty="0" err="1"/>
              <a:t>for</a:t>
            </a:r>
            <a:r>
              <a:rPr lang="cs-CZ" i="1" dirty="0"/>
              <a:t> </a:t>
            </a:r>
            <a:r>
              <a:rPr lang="cs-CZ" i="1" dirty="0" err="1"/>
              <a:t>the</a:t>
            </a:r>
            <a:r>
              <a:rPr lang="cs-CZ" i="1" dirty="0"/>
              <a:t> </a:t>
            </a:r>
            <a:r>
              <a:rPr lang="cs-CZ" i="1" dirty="0" err="1"/>
              <a:t>Caring</a:t>
            </a:r>
            <a:r>
              <a:rPr lang="cs-CZ" i="1" dirty="0"/>
              <a:t> </a:t>
            </a:r>
            <a:r>
              <a:rPr lang="cs-CZ" i="1" dirty="0" err="1"/>
              <a:t>Professions</a:t>
            </a:r>
            <a:r>
              <a:rPr lang="cs-CZ" dirty="0"/>
              <a:t>. London 2005. ISBN 978-14039-1471-2.</a:t>
            </a:r>
          </a:p>
          <a:p>
            <a:r>
              <a:rPr lang="cs-CZ" dirty="0" err="1"/>
              <a:t>Rowson</a:t>
            </a:r>
            <a:r>
              <a:rPr lang="cs-CZ" dirty="0"/>
              <a:t>, R. </a:t>
            </a:r>
            <a:r>
              <a:rPr lang="cs-CZ" i="1" dirty="0" err="1"/>
              <a:t>Working</a:t>
            </a:r>
            <a:r>
              <a:rPr lang="cs-CZ" i="1" dirty="0"/>
              <a:t> </a:t>
            </a:r>
            <a:r>
              <a:rPr lang="cs-CZ" i="1" dirty="0" err="1"/>
              <a:t>Ethics</a:t>
            </a:r>
            <a:r>
              <a:rPr lang="cs-CZ" i="1" dirty="0"/>
              <a:t>: </a:t>
            </a:r>
            <a:r>
              <a:rPr lang="cs-CZ" i="1" dirty="0" err="1"/>
              <a:t>How</a:t>
            </a:r>
            <a:r>
              <a:rPr lang="cs-CZ" i="1" dirty="0"/>
              <a:t> to </a:t>
            </a:r>
            <a:r>
              <a:rPr lang="cs-CZ" i="1" dirty="0" err="1"/>
              <a:t>be</a:t>
            </a:r>
            <a:r>
              <a:rPr lang="cs-CZ" i="1" dirty="0"/>
              <a:t> Fair in a </a:t>
            </a:r>
            <a:r>
              <a:rPr lang="cs-CZ" i="1" dirty="0" err="1"/>
              <a:t>Culturally</a:t>
            </a:r>
            <a:r>
              <a:rPr lang="cs-CZ" i="1" dirty="0"/>
              <a:t> </a:t>
            </a:r>
            <a:r>
              <a:rPr lang="cs-CZ" i="1" dirty="0" err="1"/>
              <a:t>Complex</a:t>
            </a:r>
            <a:r>
              <a:rPr lang="cs-CZ" i="1" dirty="0"/>
              <a:t> </a:t>
            </a:r>
            <a:r>
              <a:rPr lang="cs-CZ" i="1" dirty="0" err="1"/>
              <a:t>World</a:t>
            </a:r>
            <a:r>
              <a:rPr lang="cs-CZ" dirty="0"/>
              <a:t>. London 2006. ISBN 978-1-85302-750-5.</a:t>
            </a:r>
          </a:p>
          <a:p>
            <a:pPr>
              <a:buNone/>
            </a:pPr>
            <a:r>
              <a:rPr lang="en-US" b="1" dirty="0">
                <a:hlinkClick r:id="rId2"/>
              </a:rPr>
              <a:t>Convention on Human Rights and Biomedicine</a:t>
            </a:r>
            <a:endParaRPr lang="en-US" b="1" dirty="0"/>
          </a:p>
          <a:p>
            <a:pPr>
              <a:buNone/>
            </a:pPr>
            <a:r>
              <a:rPr lang="cs-CZ" b="1" dirty="0" err="1">
                <a:hlinkClick r:id="rId3"/>
              </a:rPr>
              <a:t>Ethics</a:t>
            </a:r>
            <a:r>
              <a:rPr lang="cs-CZ" b="1" dirty="0">
                <a:hlinkClick r:id="rId3"/>
              </a:rPr>
              <a:t> </a:t>
            </a:r>
            <a:r>
              <a:rPr lang="cs-CZ" b="1" dirty="0" err="1">
                <a:hlinkClick r:id="rId3"/>
              </a:rPr>
              <a:t>Cases</a:t>
            </a:r>
            <a:r>
              <a:rPr lang="cs-CZ" b="1" dirty="0">
                <a:hlinkClick r:id="rId3"/>
              </a:rPr>
              <a:t> Index</a:t>
            </a:r>
            <a:endParaRPr lang="cs-CZ" b="1" dirty="0"/>
          </a:p>
          <a:p>
            <a:pPr>
              <a:buNone/>
            </a:pPr>
            <a:r>
              <a:rPr lang="cs-CZ" b="1" dirty="0" err="1">
                <a:hlinkClick r:id="rId4"/>
              </a:rPr>
              <a:t>History</a:t>
            </a:r>
            <a:r>
              <a:rPr lang="cs-CZ" b="1" dirty="0">
                <a:hlinkClick r:id="rId4"/>
              </a:rPr>
              <a:t> </a:t>
            </a:r>
            <a:r>
              <a:rPr lang="cs-CZ" b="1" dirty="0" err="1">
                <a:hlinkClick r:id="rId4"/>
              </a:rPr>
              <a:t>of</a:t>
            </a:r>
            <a:r>
              <a:rPr lang="cs-CZ" b="1" dirty="0">
                <a:hlinkClick r:id="rId4"/>
              </a:rPr>
              <a:t> AMA </a:t>
            </a:r>
            <a:r>
              <a:rPr lang="cs-CZ" b="1" dirty="0" err="1">
                <a:hlinkClick r:id="rId4"/>
              </a:rPr>
              <a:t>Ethics</a:t>
            </a:r>
            <a:endParaRPr lang="cs-CZ" b="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37678" y="1013993"/>
            <a:ext cx="7218045" cy="808771"/>
          </a:xfrm>
        </p:spPr>
        <p:txBody>
          <a:bodyPr/>
          <a:lstStyle/>
          <a:p>
            <a:pPr algn="l"/>
            <a:r>
              <a:rPr lang="cs-CZ" dirty="0" err="1"/>
              <a:t>Bibliography</a:t>
            </a:r>
            <a:endParaRPr lang="cs-CZ" dirty="0"/>
          </a:p>
        </p:txBody>
      </p:sp>
      <p:sp>
        <p:nvSpPr>
          <p:cNvPr id="3" name="Zástupný symbol pro obsah 2"/>
          <p:cNvSpPr>
            <a:spLocks noGrp="1"/>
          </p:cNvSpPr>
          <p:nvPr>
            <p:ph idx="1"/>
          </p:nvPr>
        </p:nvSpPr>
        <p:spPr/>
        <p:txBody>
          <a:bodyPr>
            <a:normAutofit fontScale="85000" lnSpcReduction="10000"/>
          </a:bodyPr>
          <a:lstStyle/>
          <a:p>
            <a:r>
              <a:rPr lang="en-US" dirty="0">
                <a:hlinkClick r:id="rId3"/>
              </a:rPr>
              <a:t>Debate Noam Chomsky &amp; Michel Foucault - On human nature [</a:t>
            </a:r>
            <a:r>
              <a:rPr lang="cs-CZ" dirty="0" err="1">
                <a:hlinkClick r:id="rId3"/>
              </a:rPr>
              <a:t>English</a:t>
            </a:r>
            <a:r>
              <a:rPr lang="cs-CZ" dirty="0">
                <a:hlinkClick r:id="rId3"/>
              </a:rPr>
              <a:t> s</a:t>
            </a:r>
            <a:r>
              <a:rPr lang="en-US" dirty="0" err="1">
                <a:hlinkClick r:id="rId3"/>
              </a:rPr>
              <a:t>ubtitled</a:t>
            </a:r>
            <a:r>
              <a:rPr lang="en-US" dirty="0">
                <a:hlinkClick r:id="rId3"/>
              </a:rPr>
              <a:t>] </a:t>
            </a:r>
            <a:endParaRPr lang="cs-CZ" dirty="0"/>
          </a:p>
          <a:p>
            <a:r>
              <a:rPr lang="cs-CZ" dirty="0">
                <a:hlinkClick r:id="rId4"/>
              </a:rPr>
              <a:t>A</a:t>
            </a:r>
            <a:r>
              <a:rPr lang="fr-FR" dirty="0">
                <a:hlinkClick r:id="rId4"/>
              </a:rPr>
              <a:t> biographical portrait of Jacques Derrida</a:t>
            </a:r>
            <a:r>
              <a:rPr lang="cs-CZ" dirty="0">
                <a:hlinkClick r:id="rId4"/>
              </a:rPr>
              <a:t>. </a:t>
            </a:r>
            <a:r>
              <a:rPr lang="en-US" dirty="0">
                <a:hlinkClick r:id="rId4"/>
              </a:rPr>
              <a:t>The film also follows Derrida during a trip to South Africa where he visits Nelson Mandela's former prison cell and discusses forgiveness with university students. Derrida states that his own childhood experiences with anti-Semitism have heightened his sensitivity to racial issues.</a:t>
            </a:r>
            <a:endParaRPr lang="cs-CZ" dirty="0"/>
          </a:p>
          <a:p>
            <a:r>
              <a:rPr lang="cs-CZ" dirty="0" err="1">
                <a:hlinkClick r:id="rId5"/>
              </a:rPr>
              <a:t>Jacques</a:t>
            </a:r>
            <a:r>
              <a:rPr lang="cs-CZ" dirty="0">
                <a:hlinkClick r:id="rId5"/>
              </a:rPr>
              <a:t> </a:t>
            </a:r>
            <a:r>
              <a:rPr lang="cs-CZ" dirty="0" err="1">
                <a:hlinkClick r:id="rId5"/>
              </a:rPr>
              <a:t>Derrida</a:t>
            </a:r>
            <a:r>
              <a:rPr lang="cs-CZ" dirty="0">
                <a:hlinkClick r:id="rId5"/>
              </a:rPr>
              <a:t>: "</a:t>
            </a:r>
            <a:r>
              <a:rPr lang="cs-CZ" dirty="0" err="1">
                <a:hlinkClick r:id="rId5"/>
              </a:rPr>
              <a:t>What</a:t>
            </a:r>
            <a:r>
              <a:rPr lang="cs-CZ" dirty="0">
                <a:hlinkClick r:id="rId5"/>
              </a:rPr>
              <a:t> </a:t>
            </a:r>
            <a:r>
              <a:rPr lang="cs-CZ" dirty="0" err="1">
                <a:hlinkClick r:id="rId5"/>
              </a:rPr>
              <a:t>Comes</a:t>
            </a:r>
            <a:r>
              <a:rPr lang="cs-CZ" dirty="0">
                <a:hlinkClick r:id="rId5"/>
              </a:rPr>
              <a:t> </a:t>
            </a:r>
            <a:r>
              <a:rPr lang="cs-CZ" dirty="0" err="1">
                <a:hlinkClick r:id="rId5"/>
              </a:rPr>
              <a:t>Before</a:t>
            </a:r>
            <a:r>
              <a:rPr lang="cs-CZ" dirty="0">
                <a:hlinkClick r:id="rId5"/>
              </a:rPr>
              <a:t> </a:t>
            </a:r>
            <a:r>
              <a:rPr lang="cs-CZ" dirty="0" err="1">
                <a:hlinkClick r:id="rId5"/>
              </a:rPr>
              <a:t>The</a:t>
            </a:r>
            <a:r>
              <a:rPr lang="cs-CZ" dirty="0">
                <a:hlinkClick r:id="rId5"/>
              </a:rPr>
              <a:t> </a:t>
            </a:r>
            <a:r>
              <a:rPr lang="cs-CZ" dirty="0" err="1">
                <a:hlinkClick r:id="rId5"/>
              </a:rPr>
              <a:t>Question</a:t>
            </a:r>
            <a:r>
              <a:rPr lang="cs-CZ" dirty="0">
                <a:hlinkClick r:id="rId5"/>
              </a:rPr>
              <a:t>?"</a:t>
            </a:r>
            <a:r>
              <a:rPr lang="cs-CZ" b="1" dirty="0">
                <a:hlinkClick r:id="rId5"/>
              </a:rPr>
              <a:t> </a:t>
            </a:r>
            <a:r>
              <a:rPr lang="cs-CZ" dirty="0">
                <a:hlinkClick r:id="rId5"/>
              </a:rPr>
              <a:t>– video</a:t>
            </a:r>
            <a:endParaRPr lang="cs-CZ" dirty="0"/>
          </a:p>
          <a:p>
            <a:r>
              <a:rPr lang="en-US" dirty="0">
                <a:hlinkClick r:id="rId6"/>
              </a:rPr>
              <a:t>Jacques Derrida On "Forgiving The Unforgivable" </a:t>
            </a:r>
            <a:endParaRPr lang="cs-CZ" dirty="0"/>
          </a:p>
          <a:p>
            <a:r>
              <a:rPr lang="cs-CZ" dirty="0" err="1"/>
              <a:t>Persons</a:t>
            </a:r>
            <a:r>
              <a:rPr lang="cs-CZ" dirty="0"/>
              <a:t> </a:t>
            </a:r>
            <a:r>
              <a:rPr lang="cs-CZ" dirty="0" err="1"/>
              <a:t>and</a:t>
            </a:r>
            <a:r>
              <a:rPr lang="cs-CZ" dirty="0"/>
              <a:t> Non-</a:t>
            </a:r>
            <a:r>
              <a:rPr lang="cs-CZ" dirty="0" err="1"/>
              <a:t>Persons</a:t>
            </a:r>
            <a:r>
              <a:rPr lang="cs-CZ" dirty="0"/>
              <a:t>: </a:t>
            </a:r>
            <a:r>
              <a:rPr lang="cs-CZ" dirty="0">
                <a:hlinkClick r:id="rId7"/>
              </a:rPr>
              <a:t>http://www.</a:t>
            </a:r>
            <a:r>
              <a:rPr lang="cs-CZ" dirty="0" err="1">
                <a:hlinkClick r:id="rId7"/>
              </a:rPr>
              <a:t>animal</a:t>
            </a:r>
            <a:r>
              <a:rPr lang="cs-CZ" dirty="0">
                <a:hlinkClick r:id="rId7"/>
              </a:rPr>
              <a:t>-</a:t>
            </a:r>
            <a:r>
              <a:rPr lang="cs-CZ" dirty="0" err="1">
                <a:hlinkClick r:id="rId7"/>
              </a:rPr>
              <a:t>rights</a:t>
            </a:r>
            <a:r>
              <a:rPr lang="cs-CZ" dirty="0">
                <a:hlinkClick r:id="rId7"/>
              </a:rPr>
              <a:t>-</a:t>
            </a:r>
            <a:r>
              <a:rPr lang="cs-CZ" dirty="0" err="1">
                <a:hlinkClick r:id="rId7"/>
              </a:rPr>
              <a:t>library.com</a:t>
            </a:r>
            <a:r>
              <a:rPr lang="cs-CZ" dirty="0">
                <a:hlinkClick r:id="rId7"/>
              </a:rPr>
              <a:t>/</a:t>
            </a:r>
            <a:r>
              <a:rPr lang="cs-CZ" dirty="0" err="1">
                <a:hlinkClick r:id="rId7"/>
              </a:rPr>
              <a:t>texts</a:t>
            </a:r>
            <a:r>
              <a:rPr lang="cs-CZ" dirty="0">
                <a:hlinkClick r:id="rId7"/>
              </a:rPr>
              <a:t>-m/midgley01.htm</a:t>
            </a:r>
            <a:endParaRPr lang="cs-CZ" dirty="0"/>
          </a:p>
          <a:p>
            <a:endParaRPr lang="cs-CZ" dirty="0"/>
          </a:p>
          <a:p>
            <a:endParaRPr lang="cs-CZ" dirty="0"/>
          </a:p>
          <a:p>
            <a:endParaRPr lang="cs-CZ" dirty="0"/>
          </a:p>
          <a:p>
            <a:pPr>
              <a:buNone/>
            </a:pPr>
            <a:endParaRPr lang="en-US" b="1" dirty="0"/>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err="1"/>
              <a:t>Bibliography</a:t>
            </a:r>
            <a:endParaRPr lang="cs-CZ" dirty="0"/>
          </a:p>
        </p:txBody>
      </p:sp>
      <p:sp>
        <p:nvSpPr>
          <p:cNvPr id="3" name="Zástupný symbol pro obsah 2"/>
          <p:cNvSpPr>
            <a:spLocks noGrp="1"/>
          </p:cNvSpPr>
          <p:nvPr>
            <p:ph idx="1"/>
          </p:nvPr>
        </p:nvSpPr>
        <p:spPr/>
        <p:txBody>
          <a:bodyPr>
            <a:normAutofit fontScale="92500" lnSpcReduction="20000"/>
          </a:bodyPr>
          <a:lstStyle/>
          <a:p>
            <a:r>
              <a:rPr lang="en-US" cap="all" dirty="0"/>
              <a:t>Archer</a:t>
            </a:r>
            <a:r>
              <a:rPr lang="en-US" dirty="0"/>
              <a:t>, Margaret </a:t>
            </a:r>
            <a:r>
              <a:rPr lang="en-US" dirty="0" err="1"/>
              <a:t>Scotford</a:t>
            </a:r>
            <a:r>
              <a:rPr lang="en-US" dirty="0"/>
              <a:t>. </a:t>
            </a:r>
            <a:r>
              <a:rPr lang="en-US" i="1" dirty="0"/>
              <a:t>Being human: the problem of agency</a:t>
            </a:r>
            <a:r>
              <a:rPr lang="en-US" dirty="0"/>
              <a:t> [online]. Cambridge, U.K.: Cambridge University Press, 2000 [cit. 2014-03-06]. </a:t>
            </a:r>
            <a:r>
              <a:rPr lang="en-US" dirty="0" err="1"/>
              <a:t>Dostupné</a:t>
            </a:r>
            <a:r>
              <a:rPr lang="en-US" dirty="0"/>
              <a:t> z: </a:t>
            </a:r>
            <a:r>
              <a:rPr lang="en-US" dirty="0">
                <a:hlinkClick r:id="rId3"/>
              </a:rPr>
              <a:t>http://site.ebrary.com/lib/natl/Doc?id=10065232</a:t>
            </a:r>
            <a:r>
              <a:rPr lang="en-US" dirty="0"/>
              <a:t>.</a:t>
            </a:r>
            <a:endParaRPr lang="cs-CZ" dirty="0"/>
          </a:p>
          <a:p>
            <a:r>
              <a:rPr lang="de-DE" cap="all" dirty="0"/>
              <a:t>Buber</a:t>
            </a:r>
            <a:r>
              <a:rPr lang="de-DE" dirty="0"/>
              <a:t>, Martin. </a:t>
            </a:r>
            <a:r>
              <a:rPr lang="de-DE" i="1" dirty="0"/>
              <a:t>Urdistanz und Beziehung</a:t>
            </a:r>
            <a:r>
              <a:rPr lang="de-DE" dirty="0"/>
              <a:t>. 4., verb. Aufl. Heidelberg: Schneider, ©1978. 57 s. Beiträge zu einer philosophischen Anthropologie / Martin Buber; I. ISBN 3-7953-0019-3.</a:t>
            </a:r>
            <a:endParaRPr lang="cs-CZ" dirty="0"/>
          </a:p>
          <a:p>
            <a:r>
              <a:rPr lang="en-US" cap="all" dirty="0" err="1"/>
              <a:t>Carruthers</a:t>
            </a:r>
            <a:r>
              <a:rPr lang="en-US" dirty="0"/>
              <a:t>, Peter. </a:t>
            </a:r>
            <a:r>
              <a:rPr lang="en-US" i="1" dirty="0"/>
              <a:t>Introducing persons: theories and arguments in the philosophy of mind</a:t>
            </a:r>
            <a:r>
              <a:rPr lang="en-US" dirty="0"/>
              <a:t> [online]. London: </a:t>
            </a:r>
            <a:r>
              <a:rPr lang="en-US" dirty="0" err="1"/>
              <a:t>Routledge</a:t>
            </a:r>
            <a:r>
              <a:rPr lang="en-US" dirty="0"/>
              <a:t>, 1995, ©1986 [cit. 2014-03-06]. </a:t>
            </a:r>
            <a:r>
              <a:rPr lang="en-US" dirty="0" err="1"/>
              <a:t>Dostupné</a:t>
            </a:r>
            <a:r>
              <a:rPr lang="en-US" dirty="0"/>
              <a:t> z: http://site.ebrary.com/lib/natl/Doc?id=10017096.</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err="1"/>
              <a:t>Bibliography</a:t>
            </a:r>
            <a:endParaRPr lang="cs-CZ" dirty="0"/>
          </a:p>
        </p:txBody>
      </p:sp>
      <p:sp>
        <p:nvSpPr>
          <p:cNvPr id="3" name="Zástupný symbol pro obsah 2"/>
          <p:cNvSpPr>
            <a:spLocks noGrp="1"/>
          </p:cNvSpPr>
          <p:nvPr>
            <p:ph idx="1"/>
          </p:nvPr>
        </p:nvSpPr>
        <p:spPr/>
        <p:txBody>
          <a:bodyPr>
            <a:normAutofit fontScale="85000" lnSpcReduction="20000"/>
          </a:bodyPr>
          <a:lstStyle/>
          <a:p>
            <a:r>
              <a:rPr lang="en-US" cap="all" dirty="0"/>
              <a:t>Stables</a:t>
            </a:r>
            <a:r>
              <a:rPr lang="en-US" dirty="0"/>
              <a:t>, Andrew. </a:t>
            </a:r>
            <a:r>
              <a:rPr lang="en-US" i="1" dirty="0"/>
              <a:t>Be(com)</a:t>
            </a:r>
            <a:r>
              <a:rPr lang="en-US" i="1" dirty="0" err="1"/>
              <a:t>ing</a:t>
            </a:r>
            <a:r>
              <a:rPr lang="en-US" i="1" dirty="0"/>
              <a:t> human: </a:t>
            </a:r>
            <a:r>
              <a:rPr lang="en-US" i="1" dirty="0" err="1"/>
              <a:t>semiosis</a:t>
            </a:r>
            <a:r>
              <a:rPr lang="en-US" i="1" dirty="0"/>
              <a:t> and the myth of reason</a:t>
            </a:r>
            <a:r>
              <a:rPr lang="en-US" dirty="0"/>
              <a:t> [online]. Rotterdam: Sense Publishers, 2012. Educational futures: rethinking theory and practice; v. 56 [cit. 2014-03-06]. </a:t>
            </a:r>
            <a:r>
              <a:rPr lang="en-US" dirty="0" err="1"/>
              <a:t>Dostupné</a:t>
            </a:r>
            <a:r>
              <a:rPr lang="en-US" dirty="0"/>
              <a:t> z: </a:t>
            </a:r>
            <a:r>
              <a:rPr lang="en-US" dirty="0">
                <a:hlinkClick r:id="rId3"/>
              </a:rPr>
              <a:t>http://site.ebrary.com/lib/natl/Doc?id=10614828</a:t>
            </a:r>
            <a:r>
              <a:rPr lang="en-US" dirty="0"/>
              <a:t>.</a:t>
            </a:r>
            <a:endParaRPr lang="cs-CZ" dirty="0"/>
          </a:p>
          <a:p>
            <a:r>
              <a:rPr lang="cs-CZ" cap="all" dirty="0" err="1"/>
              <a:t>Weinstone</a:t>
            </a:r>
            <a:r>
              <a:rPr lang="cs-CZ" dirty="0"/>
              <a:t>, </a:t>
            </a:r>
            <a:r>
              <a:rPr lang="cs-CZ" dirty="0" err="1"/>
              <a:t>Ann</a:t>
            </a:r>
            <a:r>
              <a:rPr lang="cs-CZ" dirty="0"/>
              <a:t>. </a:t>
            </a:r>
            <a:r>
              <a:rPr lang="cs-CZ" i="1" dirty="0" err="1"/>
              <a:t>Avatar</a:t>
            </a:r>
            <a:r>
              <a:rPr lang="cs-CZ" i="1" dirty="0"/>
              <a:t> </a:t>
            </a:r>
            <a:r>
              <a:rPr lang="cs-CZ" i="1" dirty="0" err="1"/>
              <a:t>bodies</a:t>
            </a:r>
            <a:r>
              <a:rPr lang="cs-CZ" i="1" dirty="0"/>
              <a:t>: a tantra </a:t>
            </a:r>
            <a:r>
              <a:rPr lang="cs-CZ" i="1" dirty="0" err="1"/>
              <a:t>for</a:t>
            </a:r>
            <a:r>
              <a:rPr lang="cs-CZ" i="1" dirty="0"/>
              <a:t> </a:t>
            </a:r>
            <a:r>
              <a:rPr lang="cs-CZ" i="1" dirty="0" err="1"/>
              <a:t>posthumanism</a:t>
            </a:r>
            <a:r>
              <a:rPr lang="cs-CZ" dirty="0"/>
              <a:t> [online]. Minneapolis, MN: University </a:t>
            </a:r>
            <a:r>
              <a:rPr lang="cs-CZ" dirty="0" err="1"/>
              <a:t>of</a:t>
            </a:r>
            <a:r>
              <a:rPr lang="cs-CZ" dirty="0"/>
              <a:t> Minnesota </a:t>
            </a:r>
            <a:r>
              <a:rPr lang="cs-CZ" dirty="0" err="1"/>
              <a:t>Press</a:t>
            </a:r>
            <a:r>
              <a:rPr lang="cs-CZ" dirty="0"/>
              <a:t>, ©2004. </a:t>
            </a:r>
            <a:r>
              <a:rPr lang="cs-CZ" dirty="0" err="1"/>
              <a:t>Electronic</a:t>
            </a:r>
            <a:r>
              <a:rPr lang="cs-CZ" dirty="0"/>
              <a:t> </a:t>
            </a:r>
            <a:r>
              <a:rPr lang="cs-CZ" dirty="0" err="1"/>
              <a:t>mediations</a:t>
            </a:r>
            <a:r>
              <a:rPr lang="cs-CZ" dirty="0"/>
              <a:t>; v. 10 [cit. 2014-03-06]. Dostupné z: </a:t>
            </a:r>
            <a:r>
              <a:rPr lang="cs-CZ" dirty="0">
                <a:hlinkClick r:id="rId4"/>
              </a:rPr>
              <a:t>http://site.ebrary.com/lib/natl/Doc?id=10151255</a:t>
            </a:r>
            <a:r>
              <a:rPr lang="cs-CZ" dirty="0"/>
              <a:t>.</a:t>
            </a:r>
          </a:p>
          <a:p>
            <a:r>
              <a:rPr lang="de-DE" cap="all" dirty="0" err="1"/>
              <a:t>Wilwert</a:t>
            </a:r>
            <a:r>
              <a:rPr lang="de-DE" dirty="0"/>
              <a:t>, Patrick. </a:t>
            </a:r>
            <a:r>
              <a:rPr lang="de-DE" i="1" dirty="0"/>
              <a:t>Philosophische Anthropologie als Grundlagenwissenschaft?: Studien zu Max Scheler und Helmuth Plessner</a:t>
            </a:r>
            <a:r>
              <a:rPr lang="de-DE" dirty="0"/>
              <a:t>. Würzburg: Königshausen &amp; Neumann, ©2009. 199 s. Trierer Studien zur Kulturphilosophie. Paradigmen menschlicher Orientierung; Bd. 17. ISBN 978-3-8260-4066-5.</a:t>
            </a:r>
            <a:endParaRPr lang="cs-CZ" dirty="0"/>
          </a:p>
          <a:p>
            <a:endParaRPr lang="cs-CZ" dirty="0"/>
          </a:p>
          <a:p>
            <a:endParaRPr lang="cs-CZ" dirty="0"/>
          </a:p>
          <a:p>
            <a:pPr>
              <a:buNone/>
            </a:pPr>
            <a:endParaRPr lang="cs-CZ" dirty="0"/>
          </a:p>
          <a:p>
            <a:pPr>
              <a:buNone/>
            </a:pPr>
            <a:endParaRPr lang="en-US" b="1" dirty="0"/>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746750" y="2643805"/>
            <a:ext cx="7218045" cy="1002506"/>
          </a:xfrm>
        </p:spPr>
        <p:txBody>
          <a:bodyPr/>
          <a:lstStyle/>
          <a:p>
            <a:r>
              <a:rPr lang="cs-CZ" dirty="0" err="1"/>
              <a:t>The</a:t>
            </a:r>
            <a:r>
              <a:rPr lang="cs-CZ" dirty="0"/>
              <a:t> </a:t>
            </a:r>
            <a:r>
              <a:rPr lang="cs-CZ" dirty="0" err="1"/>
              <a:t>Arguments</a:t>
            </a:r>
            <a:r>
              <a:rPr lang="cs-CZ" dirty="0"/>
              <a:t> </a:t>
            </a:r>
            <a:r>
              <a:rPr lang="cs-CZ" dirty="0" err="1"/>
              <a:t>for</a:t>
            </a:r>
            <a:r>
              <a:rPr lang="cs-CZ" dirty="0"/>
              <a:t> Morality</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1336675" y="975008"/>
            <a:ext cx="8020050" cy="56112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JU_OPVVV">
  <a:themeElements>
    <a:clrScheme name="JU">
      <a:dk1>
        <a:srgbClr val="151515"/>
      </a:dk1>
      <a:lt1>
        <a:sysClr val="window" lastClr="FFFFFF"/>
      </a:lt1>
      <a:dk2>
        <a:srgbClr val="E00034"/>
      </a:dk2>
      <a:lt2>
        <a:srgbClr val="D8D8D8"/>
      </a:lt2>
      <a:accent1>
        <a:srgbClr val="E00034"/>
      </a:accent1>
      <a:accent2>
        <a:srgbClr val="E98300"/>
      </a:accent2>
      <a:accent3>
        <a:srgbClr val="007D57"/>
      </a:accent3>
      <a:accent4>
        <a:srgbClr val="9C5FB5"/>
      </a:accent4>
      <a:accent5>
        <a:srgbClr val="5BBBB7"/>
      </a:accent5>
      <a:accent6>
        <a:srgbClr val="D10074"/>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U_OPVVV" id="{308B95AC-FC2F-4F17-80AD-0B8665254CCB}" vid="{353A2476-A1C0-4E71-97AE-34FA5EB80CF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7</TotalTime>
  <Words>10199</Words>
  <Application>Microsoft Office PowerPoint</Application>
  <PresentationFormat>Vlastní</PresentationFormat>
  <Paragraphs>508</Paragraphs>
  <Slides>73</Slides>
  <Notes>13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73</vt:i4>
      </vt:variant>
    </vt:vector>
  </HeadingPairs>
  <TitlesOfParts>
    <vt:vector size="77" baseType="lpstr">
      <vt:lpstr>Arial</vt:lpstr>
      <vt:lpstr>Calibri</vt:lpstr>
      <vt:lpstr>Clara Sans</vt:lpstr>
      <vt:lpstr>JU_OPVVV</vt:lpstr>
      <vt:lpstr>Human Rights until today</vt:lpstr>
      <vt:lpstr>Different sorts of rights</vt:lpstr>
      <vt:lpstr>(From) The history of human rights</vt:lpstr>
      <vt:lpstr>Prezentace aplikace PowerPoint</vt:lpstr>
      <vt:lpstr>Cyrus the Great Cylinder</vt:lpstr>
      <vt:lpstr>Antiphon the Sophist (480-411 BC)</vt:lpstr>
      <vt:lpstr>Marcus Tullius Cicero (106-43 BC)</vt:lpstr>
      <vt:lpstr>The Arguments for Morality</vt:lpstr>
      <vt:lpstr>Prezentace aplikace PowerPoint</vt:lpstr>
      <vt:lpstr>Prezentace aplikace PowerPoint</vt:lpstr>
      <vt:lpstr>The School of Athens</vt:lpstr>
      <vt:lpstr>Plato (428/7-348/7 BC) The Allegory of the Cave (The Constitution/Republic, VII)</vt:lpstr>
      <vt:lpstr> </vt:lpstr>
      <vt:lpstr>Prezentace aplikace PowerPoint</vt:lpstr>
      <vt:lpstr>Prezentace aplikace PowerPoint</vt:lpstr>
      <vt:lpstr>Prezentace aplikace PowerPoint</vt:lpstr>
      <vt:lpstr>Aristotle. Politics 1253a</vt:lpstr>
      <vt:lpstr>Aristotle. Politics 1253a</vt:lpstr>
      <vt:lpstr>The arguments for morality</vt:lpstr>
      <vt:lpstr>Jacques Derrida: tolerance  →  hospitality</vt:lpstr>
      <vt:lpstr>The Four Levels of Moral Discourse</vt:lpstr>
      <vt:lpstr>Metaethics</vt:lpstr>
      <vt:lpstr>Consequentialist – Deontological Ethics</vt:lpstr>
      <vt:lpstr>Prezentace aplikace PowerPoint</vt:lpstr>
      <vt:lpstr>Prezentace aplikace PowerPoint</vt:lpstr>
      <vt:lpstr>The positions in metaethics</vt:lpstr>
      <vt:lpstr>Human rights as norms</vt:lpstr>
      <vt:lpstr>Human rights ?</vt:lpstr>
      <vt:lpstr>The Hippocratic Oath</vt:lpstr>
      <vt:lpstr>Hippocratic Virtues: Purity, Holiness</vt:lpstr>
      <vt:lpstr>Hippocratic Virtues: Purity, Holiness Hippocratic Utility: Beneficence, Nonmaleficence</vt:lpstr>
      <vt:lpstr>Hippocratic Virtues: Purity, Holiness Hippocratic Utility: Beneficence, Nonmaleficence</vt:lpstr>
      <vt:lpstr>Prezentace aplikace PowerPoint</vt:lpstr>
      <vt:lpstr>Next standards of professional behaviour</vt:lpstr>
      <vt:lpstr>Next standards of professional behaviour</vt:lpstr>
      <vt:lpstr>Separation between killing and curing</vt:lpstr>
      <vt:lpstr>Code of Medical Ethics, AMA</vt:lpstr>
      <vt:lpstr>Prezentace aplikace PowerPoint</vt:lpstr>
      <vt:lpstr>Convention on Human Rights and Biomedicine</vt:lpstr>
      <vt:lpstr>Convention on Human Rights and Biomedicine</vt:lpstr>
      <vt:lpstr>Prezentace aplikace PowerPoint</vt:lpstr>
      <vt:lpstr>Chapter II – Consent</vt:lpstr>
      <vt:lpstr>Convention on Human Rights and Biomedicine Article 6 – Protection of persons not able to consent</vt:lpstr>
      <vt:lpstr> </vt:lpstr>
      <vt:lpstr> </vt:lpstr>
      <vt:lpstr> </vt:lpstr>
      <vt:lpstr> </vt:lpstr>
      <vt:lpstr> </vt:lpstr>
      <vt:lpstr> </vt:lpstr>
      <vt:lpstr> </vt:lpstr>
      <vt:lpstr>Recommendation 1418 (1999) of the Council of Europe  Protection of the human rights and dignity of the terminally ill and the dying </vt:lpstr>
      <vt:lpstr>Protection of the human rights and dignity of the terminally ill and the dying</vt:lpstr>
      <vt:lpstr>Protection of the human rights and dignity of the terminally ill and the dying</vt:lpstr>
      <vt:lpstr>Protection of the human rights and dignity of the terminally ill and the dying</vt:lpstr>
      <vt:lpstr>Protection of the human rights and dignity of the terminally ill and the dying</vt:lpstr>
      <vt:lpstr>Protection of the human rights and dignity of the terminally ill and the dying</vt:lpstr>
      <vt:lpstr>Protection of the human rights and dignity of the terminally ill and the dying</vt:lpstr>
      <vt:lpstr>Protection of the human rights and dignity of the terminally ill and the dying</vt:lpstr>
      <vt:lpstr>Protection of the human rights and dignity of the terminally ill and the dying</vt:lpstr>
      <vt:lpstr>Protection of the human rights and dignity of the terminally ill and the dying</vt:lpstr>
      <vt:lpstr>Protection of the human rights and dignity of the terminally ill and the dying</vt:lpstr>
      <vt:lpstr>Protection of the human rights and dignity of the terminally ill and the dying</vt:lpstr>
      <vt:lpstr>Charter of Fundamental Rights of the European Union (12/12/2007)</vt:lpstr>
      <vt:lpstr>Charter of Fundamental Rights of the European Union</vt:lpstr>
      <vt:lpstr>Charter of Fundamental Rights of the European Union</vt:lpstr>
      <vt:lpstr>Charter of Fundamental Rights of the European Union</vt:lpstr>
      <vt:lpstr>Bibliography</vt:lpstr>
      <vt:lpstr>Bibliography</vt:lpstr>
      <vt:lpstr>Bibliography</vt:lpstr>
      <vt:lpstr>Sources</vt:lpstr>
      <vt:lpstr>Bibliography</vt:lpstr>
      <vt:lpstr>Bibliography</vt:lpstr>
      <vt:lpstr>Bibliography</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Tomáš Lysenko-Chvíla</dc:creator>
  <cp:lastModifiedBy>Svobodová Zuzana PhDr. Ph.D.</cp:lastModifiedBy>
  <cp:revision>3</cp:revision>
  <dcterms:created xsi:type="dcterms:W3CDTF">2017-07-17T18:52:59Z</dcterms:created>
  <dcterms:modified xsi:type="dcterms:W3CDTF">2020-12-28T20:18:43Z</dcterms:modified>
</cp:coreProperties>
</file>