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4" r:id="rId10"/>
    <p:sldId id="265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7" r:id="rId29"/>
    <p:sldId id="296" r:id="rId30"/>
    <p:sldId id="298" r:id="rId31"/>
    <p:sldId id="27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04" y="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10/29/2017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zcr.cz/dokumenty/zdravi-pro-vsechny-v-stoleti_2461_1101_5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124886"/>
          </a:xfrm>
        </p:spPr>
        <p:txBody>
          <a:bodyPr/>
          <a:lstStyle/>
          <a:p>
            <a:r>
              <a:rPr lang="cs-CZ" dirty="0" smtClean="0"/>
              <a:t>HYGIENA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2560" y="2060848"/>
            <a:ext cx="7406640" cy="3960440"/>
          </a:xfrm>
        </p:spPr>
        <p:txBody>
          <a:bodyPr>
            <a:normAutofit/>
          </a:bodyPr>
          <a:lstStyle/>
          <a:p>
            <a:r>
              <a:rPr lang="cs-CZ" dirty="0" smtClean="0"/>
              <a:t>Vědní obor, který studuje vtahy mezi prostředím a organismem. </a:t>
            </a:r>
          </a:p>
          <a:p>
            <a:endParaRPr lang="cs-CZ" dirty="0"/>
          </a:p>
          <a:p>
            <a:r>
              <a:rPr lang="cs-CZ" b="1" dirty="0" smtClean="0"/>
              <a:t>Cíl:</a:t>
            </a:r>
          </a:p>
          <a:p>
            <a:pPr marL="484632" indent="-457200">
              <a:buFont typeface="Arial" panose="020B0604020202020204" pitchFamily="34" charset="0"/>
              <a:buChar char="•"/>
            </a:pPr>
            <a:r>
              <a:rPr lang="cs-CZ" dirty="0" smtClean="0"/>
              <a:t>Hlavním úkolem hygieny je stanovení preventivních opatření k předcházení nemocem a k posílení zdraví člověka. Podporuje faktory zdraví prospěšné a pomáhá odstraňovat faktory zdraví škodlivé.</a:t>
            </a:r>
          </a:p>
        </p:txBody>
      </p:sp>
    </p:spTree>
    <p:extLst>
      <p:ext uri="{BB962C8B-B14F-4D97-AF65-F5344CB8AC3E}">
        <p14:creationId xmlns:p14="http://schemas.microsoft.com/office/powerpoint/2010/main" val="345529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Hygiena komunální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3648" y="1484784"/>
            <a:ext cx="7498080" cy="4619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s-CZ" b="1" dirty="0" smtClean="0"/>
              <a:t>Teplo</a:t>
            </a:r>
          </a:p>
          <a:p>
            <a:r>
              <a:rPr lang="cs-CZ" dirty="0" smtClean="0"/>
              <a:t>Tepelná pohoda je dána:</a:t>
            </a:r>
          </a:p>
          <a:p>
            <a:pPr lvl="1"/>
            <a:r>
              <a:rPr lang="cs-CZ" dirty="0" smtClean="0"/>
              <a:t>Teplotou vzduchu</a:t>
            </a:r>
          </a:p>
          <a:p>
            <a:pPr lvl="1"/>
            <a:r>
              <a:rPr lang="cs-CZ" dirty="0" smtClean="0"/>
              <a:t>Vlhkostí vzduchu</a:t>
            </a:r>
          </a:p>
          <a:p>
            <a:pPr lvl="1"/>
            <a:r>
              <a:rPr lang="cs-CZ" dirty="0" smtClean="0"/>
              <a:t>Pohybem vzduchu</a:t>
            </a:r>
            <a:endParaRPr lang="cs-CZ" dirty="0"/>
          </a:p>
          <a:p>
            <a:pPr marL="402336" lvl="1" indent="0">
              <a:buNone/>
            </a:pPr>
            <a:r>
              <a:rPr lang="cs-CZ" dirty="0" smtClean="0"/>
              <a:t>Pokud člověk nepociťuje chlad a výrazně se nepotí je v tepelné pohodě.</a:t>
            </a:r>
          </a:p>
          <a:p>
            <a:pPr marL="402336" lvl="1" indent="0">
              <a:buNone/>
            </a:pPr>
            <a:r>
              <a:rPr lang="cs-CZ" dirty="0" smtClean="0"/>
              <a:t>Při pobytu v místnosti je v zimě tepelná pohoda při teplotě vzduchu do 22°C, v létě kolem 24°C</a:t>
            </a:r>
          </a:p>
        </p:txBody>
      </p:sp>
    </p:spTree>
    <p:extLst>
      <p:ext uri="{BB962C8B-B14F-4D97-AF65-F5344CB8AC3E}">
        <p14:creationId xmlns:p14="http://schemas.microsoft.com/office/powerpoint/2010/main" val="151608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Hygiena výživy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dirty="0" smtClean="0"/>
              <a:t>Zkoumá vliv výživy na zdraví člověka.</a:t>
            </a:r>
          </a:p>
          <a:p>
            <a:pPr marL="82296" indent="0">
              <a:buNone/>
            </a:pPr>
            <a:r>
              <a:rPr lang="cs-CZ" dirty="0" smtClean="0"/>
              <a:t>Obecnými úkoly jsou dozor a kontrola v těchto oblastech:</a:t>
            </a:r>
          </a:p>
          <a:p>
            <a:pPr lvl="1"/>
            <a:r>
              <a:rPr lang="cs-CZ" dirty="0" smtClean="0"/>
              <a:t>Zásobování obyvatelstva nezávadnými potravinami</a:t>
            </a:r>
          </a:p>
          <a:p>
            <a:pPr lvl="1"/>
            <a:r>
              <a:rPr lang="cs-CZ" dirty="0" smtClean="0"/>
              <a:t>Sledování výroby, oběhu a dovozu potravin a jejich nezávadnost</a:t>
            </a:r>
          </a:p>
          <a:p>
            <a:pPr lvl="1"/>
            <a:r>
              <a:rPr lang="cs-CZ" dirty="0" smtClean="0"/>
              <a:t>Projekty na podporu a ochranu zdraví</a:t>
            </a:r>
          </a:p>
          <a:p>
            <a:pPr lvl="1"/>
            <a:r>
              <a:rPr lang="cs-CZ" dirty="0" smtClean="0"/>
              <a:t>Sledování hygieny ve stravovacích službách</a:t>
            </a:r>
          </a:p>
          <a:p>
            <a:pPr lvl="1"/>
            <a:r>
              <a:rPr lang="cs-CZ" dirty="0" smtClean="0"/>
              <a:t>Kontrola zdravotního stavu pracovníků v potravinářství</a:t>
            </a:r>
          </a:p>
          <a:p>
            <a:pPr lvl="1"/>
            <a:r>
              <a:rPr lang="cs-CZ" dirty="0" smtClean="0"/>
              <a:t>Hodnocení norem racionální výživy</a:t>
            </a:r>
          </a:p>
        </p:txBody>
      </p:sp>
    </p:spTree>
    <p:extLst>
      <p:ext uri="{BB962C8B-B14F-4D97-AF65-F5344CB8AC3E}">
        <p14:creationId xmlns:p14="http://schemas.microsoft.com/office/powerpoint/2010/main" val="73186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 smtClean="0"/>
              <a:t>Výživa a zdravotní rizika</a:t>
            </a:r>
          </a:p>
          <a:p>
            <a:r>
              <a:rPr lang="cs-CZ" dirty="0" smtClean="0"/>
              <a:t>Přímá rizika – z nepřiměřeného množství živin v potravě ve smyslu jejich nadbytku či nedostatku</a:t>
            </a:r>
          </a:p>
          <a:p>
            <a:r>
              <a:rPr lang="cs-CZ" dirty="0" smtClean="0"/>
              <a:t>Zprostředkovaná rizika – kontaminace potravy chemicky či mikrobiálně</a:t>
            </a:r>
          </a:p>
        </p:txBody>
      </p:sp>
    </p:spTree>
    <p:extLst>
      <p:ext uri="{BB962C8B-B14F-4D97-AF65-F5344CB8AC3E}">
        <p14:creationId xmlns:p14="http://schemas.microsoft.com/office/powerpoint/2010/main" val="29132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 smtClean="0"/>
              <a:t>Přímá zdravotní rizika z potravy</a:t>
            </a:r>
          </a:p>
          <a:p>
            <a:r>
              <a:rPr lang="cs-CZ" dirty="0" smtClean="0"/>
              <a:t>Obezita – souvisí s nadměrným energetickým příjmem, vysokou konzumací tuků a sacharidů. </a:t>
            </a:r>
          </a:p>
          <a:p>
            <a:pPr marL="402336" lvl="1" indent="0">
              <a:buNone/>
            </a:pPr>
            <a:r>
              <a:rPr lang="cs-CZ" dirty="0" smtClean="0"/>
              <a:t>Ovlivňuje:</a:t>
            </a:r>
          </a:p>
          <a:p>
            <a:pPr lvl="1"/>
            <a:r>
              <a:rPr lang="cs-CZ" dirty="0" smtClean="0"/>
              <a:t>Morbiditu – vznik více onemocnění</a:t>
            </a:r>
          </a:p>
          <a:p>
            <a:pPr lvl="1"/>
            <a:r>
              <a:rPr lang="cs-CZ" dirty="0" smtClean="0"/>
              <a:t>Mortalitu – vyšší pravděpodobnost úmrtí</a:t>
            </a:r>
          </a:p>
          <a:p>
            <a:pPr lvl="1"/>
            <a:r>
              <a:rPr lang="cs-CZ" dirty="0" smtClean="0"/>
              <a:t>Fyzickou a psychickou výkonnost člověka</a:t>
            </a:r>
          </a:p>
        </p:txBody>
      </p:sp>
    </p:spTree>
    <p:extLst>
      <p:ext uri="{BB962C8B-B14F-4D97-AF65-F5344CB8AC3E}">
        <p14:creationId xmlns:p14="http://schemas.microsoft.com/office/powerpoint/2010/main" val="109891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Hygiena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Podvýživa – souvisí s celkově sníženým příjmem potravy</a:t>
            </a:r>
          </a:p>
          <a:p>
            <a:pPr lvl="1"/>
            <a:r>
              <a:rPr lang="cs-CZ" dirty="0" smtClean="0"/>
              <a:t>Anorexie – chorobné nechutenství – psychické onemocnění, porucha příjmu potravy, chorobná snaha o snížení hmotnosti, odmítání potravy.</a:t>
            </a:r>
          </a:p>
          <a:p>
            <a:pPr lvl="1"/>
            <a:r>
              <a:rPr lang="cs-CZ" dirty="0" smtClean="0"/>
              <a:t>Bulimie – záchvatovité přejídání – po dlouhém hladovění přichází potřeba se přejídat a následné zvracení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129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výživy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 smtClean="0"/>
              <a:t>Příznaky anorexie a bulimie:</a:t>
            </a:r>
          </a:p>
          <a:p>
            <a:pPr lvl="1"/>
            <a:r>
              <a:rPr lang="cs-CZ" dirty="0" smtClean="0"/>
              <a:t>Celková slabost a nevýkonnost</a:t>
            </a:r>
          </a:p>
          <a:p>
            <a:pPr lvl="1"/>
            <a:r>
              <a:rPr lang="cs-CZ" dirty="0" smtClean="0"/>
              <a:t>Chudokrevnost</a:t>
            </a:r>
          </a:p>
          <a:p>
            <a:pPr lvl="1"/>
            <a:r>
              <a:rPr lang="cs-CZ" dirty="0" smtClean="0"/>
              <a:t>Snížená imunita</a:t>
            </a:r>
          </a:p>
          <a:p>
            <a:pPr lvl="1"/>
            <a:r>
              <a:rPr lang="cs-CZ" dirty="0" smtClean="0"/>
              <a:t>Poruchy trávicího ústrojí</a:t>
            </a:r>
          </a:p>
          <a:p>
            <a:pPr lvl="1"/>
            <a:r>
              <a:rPr lang="cs-CZ" dirty="0" smtClean="0"/>
              <a:t>Poruchy termoregulace</a:t>
            </a:r>
          </a:p>
          <a:p>
            <a:pPr lvl="1"/>
            <a:r>
              <a:rPr lang="cs-CZ" dirty="0" smtClean="0"/>
              <a:t>Zhoršení hojení</a:t>
            </a:r>
          </a:p>
          <a:p>
            <a:pPr lvl="1"/>
            <a:r>
              <a:rPr lang="cs-CZ" dirty="0" smtClean="0"/>
              <a:t>Osteoporóza</a:t>
            </a:r>
          </a:p>
          <a:p>
            <a:pPr lvl="1"/>
            <a:r>
              <a:rPr lang="cs-CZ" dirty="0" smtClean="0"/>
              <a:t>Změny kůže</a:t>
            </a:r>
          </a:p>
          <a:p>
            <a:pPr lvl="1"/>
            <a:r>
              <a:rPr lang="cs-CZ" dirty="0" smtClean="0"/>
              <a:t>Psychické změny (až sebevražedné pokusy)</a:t>
            </a:r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72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</a:t>
            </a:r>
            <a:r>
              <a:rPr lang="cs-CZ" dirty="0" smtClean="0"/>
              <a:t>dětí a dorostu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Studuje vliv prostředí na organismus od narození do dospělosti. Formuluje zásady ochrany zdraví dětí a dorostu.</a:t>
            </a:r>
          </a:p>
          <a:p>
            <a:pPr marL="82296" indent="0">
              <a:buNone/>
            </a:pPr>
            <a:r>
              <a:rPr lang="cs-CZ" b="1" dirty="0" smtClean="0"/>
              <a:t>Kolektivní zařízení</a:t>
            </a:r>
          </a:p>
          <a:p>
            <a:r>
              <a:rPr lang="cs-CZ" dirty="0" smtClean="0"/>
              <a:t>Mateřská škola – požadavky z hlediska hygieny</a:t>
            </a:r>
          </a:p>
          <a:p>
            <a:pPr lvl="1"/>
            <a:r>
              <a:rPr lang="cs-CZ" dirty="0" smtClean="0"/>
              <a:t>Umístění – prostředí bez výrazné prašnosti, hluku a škodlivin z dopravy</a:t>
            </a:r>
          </a:p>
          <a:p>
            <a:pPr lvl="1"/>
            <a:r>
              <a:rPr lang="cs-CZ" dirty="0" smtClean="0"/>
              <a:t>Stavební materiály – zdravotní nezávadnost, bezpečnost, tepelná a zvuková izolace atd.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4048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dětí a dorostu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smtClean="0"/>
              <a:t>Zeleň – ovlivňuje pohodu prostředí a čistotu ovzduší</a:t>
            </a:r>
          </a:p>
          <a:p>
            <a:pPr lvl="1"/>
            <a:r>
              <a:rPr lang="cs-CZ" dirty="0" smtClean="0"/>
              <a:t>Hospodaření s vodou – zajištění pitné vody, odvádění odpadní vody</a:t>
            </a:r>
          </a:p>
          <a:p>
            <a:r>
              <a:rPr lang="cs-CZ" dirty="0" smtClean="0"/>
              <a:t>Základní škola – hygienické požadavky</a:t>
            </a:r>
          </a:p>
          <a:p>
            <a:pPr lvl="1"/>
            <a:r>
              <a:rPr lang="cs-CZ" dirty="0" smtClean="0"/>
              <a:t>Rozvrh hodin – je třeba respektovat křivku pracovní výkonnosti (dopoledne obtížnější předměty atd.)</a:t>
            </a:r>
          </a:p>
          <a:p>
            <a:pPr lvl="1"/>
            <a:r>
              <a:rPr lang="cs-CZ" dirty="0" smtClean="0"/>
              <a:t>Vyučovací hodina – rozložená tak, aby bylo možné udržet pozornost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3283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dětí a dorostu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Negativní zdravotní důsledky</a:t>
            </a:r>
          </a:p>
          <a:p>
            <a:r>
              <a:rPr lang="cs-CZ" dirty="0" smtClean="0"/>
              <a:t>Poruchy z přetížení vyšší nervové činnosti – neurózy, psychosomatická onemocnění</a:t>
            </a:r>
          </a:p>
          <a:p>
            <a:r>
              <a:rPr lang="cs-CZ" dirty="0" smtClean="0"/>
              <a:t>Ortopedické vady – vadné držení těla, skolióza</a:t>
            </a:r>
          </a:p>
          <a:p>
            <a:r>
              <a:rPr lang="cs-CZ" dirty="0" smtClean="0"/>
              <a:t>Přenosné choroby – bakteriální a virové infekce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039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Hygiena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dirty="0" smtClean="0"/>
              <a:t>Sleduje vlivy pracovního prostředí na jedince i skupiny osob.</a:t>
            </a:r>
          </a:p>
          <a:p>
            <a:pPr marL="82296" indent="0">
              <a:buNone/>
            </a:pPr>
            <a:r>
              <a:rPr lang="cs-CZ" dirty="0" smtClean="0"/>
              <a:t>Úkoly hygieny práce:</a:t>
            </a:r>
          </a:p>
          <a:p>
            <a:r>
              <a:rPr lang="cs-CZ" dirty="0" smtClean="0"/>
              <a:t>Rozpoznání faktorů pracovního prostředí, podmínek práce a jejich vlivu na zdraví pracovníka a jeho pracovní pohodu</a:t>
            </a:r>
          </a:p>
          <a:p>
            <a:r>
              <a:rPr lang="cs-CZ" dirty="0" smtClean="0"/>
              <a:t>Zhodnocení významu těchto vlivů vzhledem k možnosti poškození zdraví </a:t>
            </a:r>
          </a:p>
          <a:p>
            <a:r>
              <a:rPr lang="cs-CZ" dirty="0" smtClean="0"/>
              <a:t>Navržení kontrol za účelem omezení působení nepříznivých vlivů pracovního prostředí na zdraví člověka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45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Obory hygieny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Obecná</a:t>
            </a:r>
            <a:r>
              <a:rPr lang="cs-CZ" dirty="0" smtClean="0"/>
              <a:t> – zkoumá obecně vztahy mezi člověkem a prostředím</a:t>
            </a:r>
          </a:p>
          <a:p>
            <a:r>
              <a:rPr lang="cs-CZ" b="1" dirty="0" smtClean="0"/>
              <a:t>Speciální</a:t>
            </a:r>
            <a:r>
              <a:rPr lang="cs-CZ" dirty="0" smtClean="0"/>
              <a:t> – studuje specifické složky prostředí</a:t>
            </a:r>
          </a:p>
          <a:p>
            <a:pPr lvl="1"/>
            <a:r>
              <a:rPr lang="cs-CZ" dirty="0" smtClean="0"/>
              <a:t>Hygiena všeobecná a komunální – vliv životního prostředí a životních podmínek</a:t>
            </a:r>
          </a:p>
          <a:p>
            <a:pPr lvl="1"/>
            <a:r>
              <a:rPr lang="cs-CZ" dirty="0" smtClean="0"/>
              <a:t>Hygiena výživy</a:t>
            </a:r>
          </a:p>
          <a:p>
            <a:pPr lvl="1"/>
            <a:r>
              <a:rPr lang="cs-CZ" dirty="0" smtClean="0"/>
              <a:t>Hygiena dětí a dorostu</a:t>
            </a:r>
          </a:p>
          <a:p>
            <a:pPr lvl="1"/>
            <a:r>
              <a:rPr lang="cs-CZ" dirty="0" smtClean="0"/>
              <a:t>Hygiena práce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944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 smtClean="0"/>
              <a:t>Nemoci z povolání – poškození zdraví, které vzniklo v souvislosti s výkonem práce.</a:t>
            </a:r>
          </a:p>
          <a:p>
            <a:pPr marL="82296" indent="0">
              <a:buNone/>
            </a:pPr>
            <a:r>
              <a:rPr lang="cs-CZ" dirty="0" smtClean="0"/>
              <a:t>Nečastější byly infekční onemocnění,</a:t>
            </a:r>
          </a:p>
          <a:p>
            <a:pPr marL="82296" indent="0">
              <a:buNone/>
            </a:pPr>
            <a:r>
              <a:rPr lang="cs-CZ" dirty="0" smtClean="0"/>
              <a:t>Později se přidaly onemocnění z dlouhodobého jednostranného zatížení končetin a zatížení plic při dlouhodobém vdechování prachu,</a:t>
            </a:r>
          </a:p>
          <a:p>
            <a:pPr marL="82296" indent="0">
              <a:buNone/>
            </a:pPr>
            <a:r>
              <a:rPr lang="cs-CZ" dirty="0" smtClean="0"/>
              <a:t>V menší míře se ještě přidala onemocnění související s kontaktem s těžkými kovy, hlukem a </a:t>
            </a:r>
            <a:r>
              <a:rPr lang="cs-CZ" dirty="0" err="1" smtClean="0"/>
              <a:t>rtg</a:t>
            </a:r>
            <a:r>
              <a:rPr lang="cs-CZ" smtClean="0"/>
              <a:t> zářením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203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Zdraví 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Dokument WHO, dnes již historicky vzniklý</a:t>
            </a:r>
          </a:p>
          <a:p>
            <a:r>
              <a:rPr lang="cs-CZ" dirty="0"/>
              <a:t>Základní cíl – plný zdravotní potenciál pro </a:t>
            </a:r>
            <a:r>
              <a:rPr lang="cs-CZ" dirty="0" smtClean="0"/>
              <a:t>všechny</a:t>
            </a:r>
          </a:p>
          <a:p>
            <a:r>
              <a:rPr lang="cs-CZ" dirty="0"/>
              <a:t>Navazující dva hlavní cíle:</a:t>
            </a:r>
          </a:p>
          <a:p>
            <a:pPr lvl="1"/>
            <a:r>
              <a:rPr lang="cs-CZ" dirty="0"/>
              <a:t>posílení a ochrana zdraví lidí během celého jejich života</a:t>
            </a:r>
          </a:p>
          <a:p>
            <a:pPr lvl="1"/>
            <a:r>
              <a:rPr lang="cs-CZ" dirty="0"/>
              <a:t>Snížení výskytu hlavních </a:t>
            </a:r>
            <a:r>
              <a:rPr lang="cs-CZ" dirty="0" smtClean="0"/>
              <a:t>chorob</a:t>
            </a:r>
          </a:p>
          <a:p>
            <a:r>
              <a:rPr lang="cs-CZ" dirty="0" smtClean="0"/>
              <a:t>Obsahuje 21 cílů – důraz je kladen na solidaritu a ekvitu.</a:t>
            </a:r>
          </a:p>
        </p:txBody>
      </p:sp>
    </p:spTree>
    <p:extLst>
      <p:ext uri="{BB962C8B-B14F-4D97-AF65-F5344CB8AC3E}">
        <p14:creationId xmlns:p14="http://schemas.microsoft.com/office/powerpoint/2010/main" val="284716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 smtClean="0"/>
              <a:t>Etický základ programu tvoří tyto hodnoty:</a:t>
            </a:r>
          </a:p>
          <a:p>
            <a:r>
              <a:rPr lang="cs-CZ" dirty="0" smtClean="0"/>
              <a:t>Zdraví jako základní lidské právo</a:t>
            </a:r>
          </a:p>
          <a:p>
            <a:r>
              <a:rPr lang="cs-CZ" dirty="0" smtClean="0"/>
              <a:t>Ekvita ve zdraví a solidarita mezi jednotlivými zeměmi i mezi skupinami lidí v rámci jedné země</a:t>
            </a:r>
          </a:p>
          <a:p>
            <a:r>
              <a:rPr lang="cs-CZ" dirty="0" smtClean="0"/>
              <a:t>Vlastní účast a odpovědnost jednotlivých osob, skupin společností apod. v rozvoji zdraví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797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Zdraví 2020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Účel: </a:t>
            </a:r>
            <a:r>
              <a:rPr lang="pl-PL" dirty="0" smtClean="0"/>
              <a:t>stabilizace systému </a:t>
            </a:r>
            <a:r>
              <a:rPr lang="pl-PL" dirty="0"/>
              <a:t>prevence </a:t>
            </a:r>
            <a:r>
              <a:rPr lang="pl-PL" dirty="0" smtClean="0"/>
              <a:t>nemocí </a:t>
            </a:r>
            <a:r>
              <a:rPr lang="pl-PL" dirty="0"/>
              <a:t>a ochrany a podpory </a:t>
            </a:r>
            <a:r>
              <a:rPr lang="pl-PL" dirty="0" smtClean="0"/>
              <a:t>zdraví </a:t>
            </a:r>
            <a:r>
              <a:rPr lang="cs-CZ" dirty="0" smtClean="0"/>
              <a:t>a nastartování účinných </a:t>
            </a:r>
            <a:r>
              <a:rPr lang="cs-CZ" dirty="0"/>
              <a:t>a dlouhodobě </a:t>
            </a:r>
            <a:r>
              <a:rPr lang="cs-CZ" dirty="0" smtClean="0"/>
              <a:t>udržitelných </a:t>
            </a:r>
            <a:r>
              <a:rPr lang="cs-CZ" dirty="0"/>
              <a:t>mechanismů ke zlepšeni </a:t>
            </a:r>
            <a:r>
              <a:rPr lang="cs-CZ" dirty="0" smtClean="0"/>
              <a:t>zdravotního </a:t>
            </a:r>
            <a:r>
              <a:rPr lang="cs-CZ" dirty="0"/>
              <a:t>stavu populace</a:t>
            </a:r>
            <a:r>
              <a:rPr lang="cs-CZ" dirty="0" smtClean="0"/>
              <a:t>.</a:t>
            </a:r>
          </a:p>
          <a:p>
            <a:pPr marL="82296" indent="0">
              <a:buNone/>
            </a:pPr>
            <a:r>
              <a:rPr lang="cs-CZ" dirty="0" smtClean="0"/>
              <a:t>Hlavní řešený problém:</a:t>
            </a:r>
          </a:p>
          <a:p>
            <a:r>
              <a:rPr lang="cs-CZ" dirty="0" smtClean="0"/>
              <a:t>Prevence nemocí </a:t>
            </a:r>
            <a:r>
              <a:rPr lang="cs-CZ" dirty="0"/>
              <a:t>a ochrana a podpora </a:t>
            </a:r>
            <a:r>
              <a:rPr lang="cs-CZ" dirty="0" smtClean="0"/>
              <a:t>zdraví mají</a:t>
            </a:r>
            <a:r>
              <a:rPr lang="cs-CZ" dirty="0"/>
              <a:t> </a:t>
            </a:r>
            <a:r>
              <a:rPr lang="cs-CZ" dirty="0" smtClean="0"/>
              <a:t>reálny </a:t>
            </a:r>
            <a:r>
              <a:rPr lang="cs-CZ" dirty="0"/>
              <a:t>přinos pro </a:t>
            </a:r>
            <a:r>
              <a:rPr lang="cs-CZ" dirty="0" smtClean="0"/>
              <a:t>zlepšovaní zdravotního </a:t>
            </a:r>
            <a:r>
              <a:rPr lang="cs-CZ" dirty="0"/>
              <a:t>stavu populace a </a:t>
            </a:r>
            <a:r>
              <a:rPr lang="cs-CZ" dirty="0" smtClean="0"/>
              <a:t>přinášejí úspory nákladů </a:t>
            </a:r>
            <a:r>
              <a:rPr lang="cs-CZ" dirty="0"/>
              <a:t>na </a:t>
            </a:r>
            <a:r>
              <a:rPr lang="cs-CZ" dirty="0" smtClean="0"/>
              <a:t>zdravotní služby.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887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Zdraví je základní společenskou i ekonomickou hodnotou. Dobrý zdravotní stav lidí je přínosem </a:t>
            </a:r>
            <a:r>
              <a:rPr lang="cs-CZ" dirty="0" smtClean="0"/>
              <a:t>pro celou společnost.</a:t>
            </a:r>
          </a:p>
          <a:p>
            <a:r>
              <a:rPr lang="cs-CZ" dirty="0"/>
              <a:t>Opatření směřující k úspěšnému rozvoji lidských společenství jdou ruku v ruce se zlepšováním </a:t>
            </a:r>
            <a:r>
              <a:rPr lang="cs-CZ" dirty="0" smtClean="0"/>
              <a:t>zdravotního stavu </a:t>
            </a:r>
            <a:r>
              <a:rPr lang="cs-CZ" dirty="0"/>
              <a:t>lidí. </a:t>
            </a:r>
            <a:endParaRPr lang="cs-CZ" dirty="0" smtClean="0"/>
          </a:p>
          <a:p>
            <a:r>
              <a:rPr lang="cs-CZ" dirty="0"/>
              <a:t>Efektivita zdravotnictví a výkonnost ekonomiky jsou vzájemně propojeny. Je </a:t>
            </a:r>
            <a:r>
              <a:rPr lang="cs-CZ" dirty="0" smtClean="0"/>
              <a:t>třeba zlepšit využívání </a:t>
            </a:r>
            <a:r>
              <a:rPr lang="cs-CZ" dirty="0"/>
              <a:t>prostředků v resortu </a:t>
            </a:r>
            <a:r>
              <a:rPr lang="cs-CZ" dirty="0" smtClean="0"/>
              <a:t>zdravotnictví.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5787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Národní strategie definuje hlavní cíl, k němuž vedou dva strategické cíle, rozpracované do čtyř oblastí </a:t>
            </a:r>
            <a:r>
              <a:rPr lang="cs-CZ" dirty="0" smtClean="0"/>
              <a:t>prioritních politických </a:t>
            </a:r>
            <a:r>
              <a:rPr lang="cs-CZ" dirty="0"/>
              <a:t>opatření zaměřených na řešení vybraných dominantních problémů zdravotního </a:t>
            </a:r>
            <a:r>
              <a:rPr lang="cs-CZ" dirty="0" smtClean="0"/>
              <a:t>stavu populace </a:t>
            </a:r>
            <a:r>
              <a:rPr lang="cs-CZ" dirty="0"/>
              <a:t>ČR.</a:t>
            </a:r>
          </a:p>
          <a:p>
            <a:r>
              <a:rPr lang="cs-CZ" dirty="0"/>
              <a:t>Hierarchie NS Zdraví 2020 zapracovává jednotlivé cíle Zdraví </a:t>
            </a:r>
            <a:r>
              <a:rPr lang="cs-CZ" dirty="0" smtClean="0"/>
              <a:t>21.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15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Hlavní cíl – Zlepšit zdravotní stav obyvatelstva a snižovat výskyt nemocí</a:t>
            </a:r>
          </a:p>
          <a:p>
            <a:r>
              <a:rPr lang="cs-CZ" dirty="0" smtClean="0"/>
              <a:t>Strategický cíl 1 – Zlepšit zdraví obyvatel a snížit nerovnosti ve zdraví</a:t>
            </a:r>
          </a:p>
          <a:p>
            <a:r>
              <a:rPr lang="cs-CZ" dirty="0" smtClean="0"/>
              <a:t>Strategický cíl 2 – Posílit roli veřejné správy v oblasti zdraví a přizvat k řízení a rozhodování všechny složky společnosti, sociální skupiny i jednotlivce.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75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dirty="0" smtClean="0"/>
              <a:t>Plnění strategických cílů je rozpracováno </a:t>
            </a:r>
            <a:r>
              <a:rPr lang="cs-CZ" dirty="0"/>
              <a:t>do </a:t>
            </a:r>
            <a:r>
              <a:rPr lang="cs-CZ" b="1" dirty="0"/>
              <a:t>čtyř vzájemně propojených oblastí </a:t>
            </a:r>
            <a:r>
              <a:rPr lang="cs-CZ" b="1" dirty="0" smtClean="0"/>
              <a:t>prioritních </a:t>
            </a:r>
            <a:r>
              <a:rPr lang="cs-CZ" b="1" dirty="0"/>
              <a:t>opatření</a:t>
            </a:r>
            <a:r>
              <a:rPr lang="cs-CZ" dirty="0"/>
              <a:t>: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 smtClean="0"/>
              <a:t>realizovat celoživotní </a:t>
            </a:r>
            <a:r>
              <a:rPr lang="cs-CZ" dirty="0"/>
              <a:t>investice do </a:t>
            </a:r>
            <a:r>
              <a:rPr lang="cs-CZ" dirty="0" smtClean="0"/>
              <a:t>zdraví </a:t>
            </a:r>
            <a:r>
              <a:rPr lang="cs-CZ" dirty="0"/>
              <a:t>a prevence </a:t>
            </a:r>
            <a:r>
              <a:rPr lang="cs-CZ" dirty="0" smtClean="0"/>
              <a:t>nemocí, </a:t>
            </a:r>
            <a:r>
              <a:rPr lang="cs-CZ" dirty="0"/>
              <a:t>posilovat roli občanů a </a:t>
            </a:r>
            <a:r>
              <a:rPr lang="cs-CZ" dirty="0" smtClean="0"/>
              <a:t>vytvářet podmínky</a:t>
            </a:r>
            <a:r>
              <a:rPr lang="cs-CZ" dirty="0"/>
              <a:t> </a:t>
            </a:r>
            <a:r>
              <a:rPr lang="cs-CZ" dirty="0" smtClean="0"/>
              <a:t>pro </a:t>
            </a:r>
            <a:r>
              <a:rPr lang="cs-CZ" dirty="0"/>
              <a:t>růst a naplněni jejich </a:t>
            </a:r>
            <a:r>
              <a:rPr lang="cs-CZ" dirty="0" smtClean="0"/>
              <a:t>zdravotního potenciálu;</a:t>
            </a:r>
          </a:p>
          <a:p>
            <a:pPr marL="82296" indent="0">
              <a:buNone/>
            </a:pPr>
            <a:r>
              <a:rPr lang="cs-CZ" i="1" dirty="0" smtClean="0"/>
              <a:t>Dobrý zdravotní stav přináší ekonomický, sociální i individuální užitek. Důležité je zvyšování zdravotní gramotnosti, preventivní programy, podpora duševního zdraví.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55417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 startAt="2"/>
            </a:pPr>
            <a:r>
              <a:rPr lang="cs-CZ" dirty="0"/>
              <a:t>čelit závažným zdravotním problémům v oblasti neinfekčních i infekčních nemoci a průběžně monitorovat zdravotní stav obyvatel</a:t>
            </a:r>
            <a:r>
              <a:rPr lang="cs-CZ" dirty="0" smtClean="0"/>
              <a:t>;</a:t>
            </a:r>
          </a:p>
          <a:p>
            <a:pPr marL="82296" indent="0">
              <a:buNone/>
            </a:pPr>
            <a:r>
              <a:rPr lang="cs-CZ" i="1" dirty="0" smtClean="0"/>
              <a:t>Efektivní integrované strategie k řešení zdravotních problémů. Zapojit všechny úrovně veřejné správy, zvládnutí vážných virových a mikrobiálních hrozeb (vhodné užívání antibiotik).</a:t>
            </a:r>
            <a:endParaRPr lang="cs-CZ" i="1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07149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96646" indent="-514350">
              <a:buFont typeface="+mj-lt"/>
              <a:buAutoNum type="arabicPeriod" startAt="3"/>
            </a:pPr>
            <a:r>
              <a:rPr lang="cs-CZ" dirty="0"/>
              <a:t>posilovat zdravotnické systémy zaměřené na lidi, zajistit použitelnost a dostupnost zdravotních služeb soustředit se na ochranu a podporu zdraví a na prevencí nemoci, rozvíjet kapacity veřejného zdravotnictví, zajistit krizovou připravenost, průběžně monitorovat zdravotní situaci a zajistit </a:t>
            </a:r>
            <a:r>
              <a:rPr lang="pl-PL" dirty="0"/>
              <a:t>vhodnou reakci při mimořadnych situacich</a:t>
            </a:r>
            <a:r>
              <a:rPr lang="pl-PL" dirty="0" smtClean="0"/>
              <a:t>;</a:t>
            </a:r>
          </a:p>
          <a:p>
            <a:pPr marL="82296" indent="0">
              <a:buNone/>
            </a:pPr>
            <a:r>
              <a:rPr lang="pl-PL" i="1" dirty="0" smtClean="0"/>
              <a:t>Vysoká kvalita a dostupnost péče, posílení veřejného zdravotnictví, vzdělávání zdravotníků. </a:t>
            </a:r>
            <a:endParaRPr lang="pl-PL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43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Hygiena všeobecná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 smtClean="0"/>
              <a:t>Vliv obecných hygienických podmínek na zdraví člověka</a:t>
            </a:r>
          </a:p>
          <a:p>
            <a:r>
              <a:rPr lang="cs-CZ" b="1" dirty="0" smtClean="0"/>
              <a:t>Ovzduší </a:t>
            </a:r>
            <a:r>
              <a:rPr lang="cs-CZ" dirty="0" smtClean="0"/>
              <a:t>– jedna z nejdůležitějších složek prostředí.</a:t>
            </a:r>
          </a:p>
          <a:p>
            <a:r>
              <a:rPr lang="cs-CZ" dirty="0" smtClean="0"/>
              <a:t>Hlavní zdroje znečištění – průmyslová výroba, doprava, neupravený zemský povrch, smog</a:t>
            </a:r>
          </a:p>
          <a:p>
            <a:r>
              <a:rPr lang="cs-CZ" dirty="0" smtClean="0"/>
              <a:t>Vliv znečištění na zdraví člověka – zvýšená nemocnost i úmrtnost, snížení imunity, vyšší výskyt alergií, toxické poškození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5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 startAt="4"/>
            </a:pPr>
            <a:r>
              <a:rPr lang="cs-CZ" dirty="0"/>
              <a:t>podílet se na vytváření podmínek pro rozvoj odolných sociálních skupin, tedy komunit žijících v prostředí, </a:t>
            </a:r>
            <a:r>
              <a:rPr lang="pl-PL" dirty="0"/>
              <a:t>ktere je příznivé pro jejich </a:t>
            </a:r>
            <a:r>
              <a:rPr lang="pl-PL" dirty="0" smtClean="0"/>
              <a:t>zdraví.</a:t>
            </a:r>
          </a:p>
          <a:p>
            <a:pPr marL="82296" indent="0">
              <a:buNone/>
            </a:pPr>
            <a:r>
              <a:rPr lang="pl-PL" i="1" dirty="0" smtClean="0"/>
              <a:t>Stálé hodnocení determinant zdraví, zapojení veřejné správy, spolupráce ministerstva zdravotnictví s ministerstvem životního prostředí a dalšími resorty. </a:t>
            </a:r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58361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NOVÁKOVÁ </a:t>
            </a:r>
            <a:r>
              <a:rPr lang="cs-CZ" dirty="0"/>
              <a:t>I.: </a:t>
            </a:r>
            <a:r>
              <a:rPr lang="cs-CZ" i="1" dirty="0"/>
              <a:t>Zdravotní nauka </a:t>
            </a:r>
            <a:r>
              <a:rPr lang="cs-CZ" i="1" dirty="0" smtClean="0"/>
              <a:t>3. </a:t>
            </a:r>
            <a:r>
              <a:rPr lang="cs-CZ" i="1" dirty="0"/>
              <a:t>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 </a:t>
            </a:r>
            <a:r>
              <a:rPr lang="cs-CZ" dirty="0" smtClean="0"/>
              <a:t>str. 51-100</a:t>
            </a:r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www.mzcr.cz/dokumenty/zdravi-pro-vsechny-v-stoleti_2461_1101_5.html</a:t>
            </a:r>
            <a:endParaRPr lang="cs-CZ" dirty="0" smtClean="0"/>
          </a:p>
          <a:p>
            <a:r>
              <a:rPr lang="cs-CZ"/>
              <a:t>http://www.mzcr.cz/Verejne/obsah/zdravi-2020_3016_5.html</a:t>
            </a:r>
            <a:endParaRPr lang="cs-CZ" dirty="0" smtClean="0"/>
          </a:p>
          <a:p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všeobecná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cs-CZ" b="1" dirty="0" smtClean="0"/>
              <a:t>Voda</a:t>
            </a:r>
          </a:p>
          <a:p>
            <a:r>
              <a:rPr lang="cs-CZ" dirty="0" smtClean="0"/>
              <a:t>Vyskytuje se v různých podobách i kvalitě – srážková, povrchová, podzemní, pitná, užitková, pracovní</a:t>
            </a:r>
          </a:p>
          <a:p>
            <a:r>
              <a:rPr lang="cs-CZ" dirty="0" smtClean="0"/>
              <a:t>Zásobování pitnou vodou:</a:t>
            </a:r>
          </a:p>
          <a:p>
            <a:pPr lvl="1"/>
            <a:r>
              <a:rPr lang="cs-CZ" dirty="0" smtClean="0"/>
              <a:t>Individuální – studny – potřeba hlídat kvalitu!</a:t>
            </a:r>
          </a:p>
          <a:p>
            <a:pPr lvl="1"/>
            <a:r>
              <a:rPr lang="cs-CZ" dirty="0" smtClean="0"/>
              <a:t>Veřejné – asi 85 % obyvatel – voda je kontrolována a upravována</a:t>
            </a:r>
          </a:p>
          <a:p>
            <a:r>
              <a:rPr lang="cs-CZ" dirty="0" smtClean="0"/>
              <a:t>Likvidace odpadních vod</a:t>
            </a:r>
          </a:p>
          <a:p>
            <a:pPr lvl="1"/>
            <a:r>
              <a:rPr lang="cs-CZ" dirty="0" smtClean="0"/>
              <a:t>Průmyslové odpadní vody – obsahují škodliviny nebezpečné pro životní prostředí, musí být odváděny do čistíren odpadních vod</a:t>
            </a:r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7391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všeobecná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 smtClean="0"/>
              <a:t>Splaškové odpadní vody – z domácností – jsou odváděny do čistíren odpadních vod případně septiků.</a:t>
            </a:r>
          </a:p>
          <a:p>
            <a:r>
              <a:rPr lang="cs-CZ" dirty="0" smtClean="0"/>
              <a:t>Znečištěná voda a zdraví člověka</a:t>
            </a:r>
          </a:p>
          <a:p>
            <a:pPr lvl="1"/>
            <a:r>
              <a:rPr lang="cs-CZ" dirty="0" smtClean="0"/>
              <a:t>Mikrobiální znečištění – rizikové jsou individuální zdroje – šíří se střevní nákazy (salmonelóza), ale i virová hepatitida A</a:t>
            </a:r>
          </a:p>
          <a:p>
            <a:pPr lvl="1"/>
            <a:r>
              <a:rPr lang="cs-CZ" dirty="0" smtClean="0"/>
              <a:t>Chemické znečištění – rizikové je zvýšené množství některých látek jako jsou dusičnany, těžké kovy nebo organické látky</a:t>
            </a:r>
          </a:p>
          <a:p>
            <a:pPr marL="402336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97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všeobecná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b="1" dirty="0" smtClean="0"/>
              <a:t>Půda</a:t>
            </a:r>
          </a:p>
          <a:p>
            <a:r>
              <a:rPr lang="cs-CZ" dirty="0" smtClean="0"/>
              <a:t>Součást životního prostředí</a:t>
            </a:r>
          </a:p>
          <a:p>
            <a:r>
              <a:rPr lang="cs-CZ" dirty="0" smtClean="0"/>
              <a:t>Znečištěná půda a zdraví člověka</a:t>
            </a:r>
          </a:p>
          <a:p>
            <a:pPr lvl="1"/>
            <a:r>
              <a:rPr lang="cs-CZ" dirty="0" smtClean="0"/>
              <a:t>Samočistící pochody – nejsou neomezené, znečištění je omezuje</a:t>
            </a:r>
          </a:p>
          <a:p>
            <a:pPr lvl="1"/>
            <a:r>
              <a:rPr lang="cs-CZ" dirty="0" smtClean="0"/>
              <a:t>Znečištění půdy způsobuje – průmysl, těžba, ukládání odpadů</a:t>
            </a:r>
            <a:endParaRPr lang="cs-CZ" dirty="0"/>
          </a:p>
          <a:p>
            <a:pPr lvl="1"/>
            <a:r>
              <a:rPr lang="cs-CZ" dirty="0" smtClean="0"/>
              <a:t>Zdravotní nebezpečí z půdy – </a:t>
            </a:r>
            <a:r>
              <a:rPr lang="cs-CZ" b="1" dirty="0" smtClean="0"/>
              <a:t>přímé</a:t>
            </a:r>
            <a:r>
              <a:rPr lang="cs-CZ" dirty="0" smtClean="0"/>
              <a:t> (kontakt se znečištěnou půdou) a </a:t>
            </a:r>
            <a:r>
              <a:rPr lang="cs-CZ" b="1" dirty="0" smtClean="0"/>
              <a:t>nepřímé</a:t>
            </a:r>
            <a:r>
              <a:rPr lang="cs-CZ" dirty="0" smtClean="0"/>
              <a:t> (škodlivé látky přecházejí do vody, rostlinné a živočišné potravy)</a:t>
            </a:r>
          </a:p>
          <a:p>
            <a:pPr marL="402336" lvl="1" indent="0">
              <a:buNone/>
            </a:pPr>
            <a:r>
              <a:rPr lang="cs-CZ" dirty="0"/>
              <a:t> </a:t>
            </a:r>
            <a:r>
              <a:rPr lang="cs-CZ" dirty="0" smtClean="0"/>
              <a:t> Znečištění může být chemické či mikrobiální</a:t>
            </a:r>
          </a:p>
        </p:txBody>
      </p:sp>
    </p:spTree>
    <p:extLst>
      <p:ext uri="{BB962C8B-B14F-4D97-AF65-F5344CB8AC3E}">
        <p14:creationId xmlns:p14="http://schemas.microsoft.com/office/powerpoint/2010/main" val="429284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Hygiena komunální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cs-CZ" b="1" dirty="0" smtClean="0"/>
              <a:t>Hluk</a:t>
            </a:r>
          </a:p>
          <a:p>
            <a:r>
              <a:rPr lang="cs-CZ" dirty="0" smtClean="0"/>
              <a:t>Zvuk určité frekvence , intenzity a délky trvání (jednotka intenzity – decibel (dB), jednotka frekvence  - hertz (Hz)</a:t>
            </a:r>
          </a:p>
          <a:p>
            <a:r>
              <a:rPr lang="cs-CZ" dirty="0" smtClean="0"/>
              <a:t>Intenzita nad 110 dB ohlušuje a působí bolestivě, nad 130 dB při opakovaném  a dlouhodobém působení negativně ovlivňuje sluchové vnímání</a:t>
            </a:r>
          </a:p>
          <a:p>
            <a:r>
              <a:rPr lang="cs-CZ" dirty="0" smtClean="0"/>
              <a:t>Zvuková pohoda </a:t>
            </a:r>
          </a:p>
          <a:p>
            <a:pPr lvl="1"/>
            <a:r>
              <a:rPr lang="cs-CZ" dirty="0" smtClean="0"/>
              <a:t>Uvnitř budov – do 40 dB</a:t>
            </a:r>
          </a:p>
          <a:p>
            <a:pPr lvl="1"/>
            <a:r>
              <a:rPr lang="cs-CZ" dirty="0" smtClean="0"/>
              <a:t>Venku - do 50 dB</a:t>
            </a:r>
          </a:p>
          <a:p>
            <a:r>
              <a:rPr lang="cs-CZ" dirty="0" smtClean="0"/>
              <a:t>Hlasitější zvuky jsou rušivé a zatěžují psychiku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38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Hygiena komunální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Vliv dlouhodobého působení hluku na zdraví</a:t>
            </a:r>
          </a:p>
          <a:p>
            <a:pPr lvl="1"/>
            <a:r>
              <a:rPr lang="cs-CZ" dirty="0" smtClean="0"/>
              <a:t>Poruchy spánku, nedostatečný odpočinek</a:t>
            </a:r>
          </a:p>
          <a:p>
            <a:pPr lvl="1"/>
            <a:r>
              <a:rPr lang="cs-CZ" dirty="0" smtClean="0"/>
              <a:t>Poruchy komunikace</a:t>
            </a:r>
          </a:p>
          <a:p>
            <a:pPr lvl="1"/>
            <a:r>
              <a:rPr lang="cs-CZ" dirty="0" smtClean="0"/>
              <a:t>Únava, deprese, agresivita</a:t>
            </a:r>
          </a:p>
          <a:p>
            <a:pPr lvl="1"/>
            <a:r>
              <a:rPr lang="cs-CZ" dirty="0" smtClean="0"/>
              <a:t>Snížení výkonnosti, paměti, pozornosti</a:t>
            </a:r>
          </a:p>
          <a:p>
            <a:pPr lvl="1"/>
            <a:r>
              <a:rPr lang="cs-CZ" dirty="0" smtClean="0"/>
              <a:t>Akutní sluchové trauma, nedoslýchavost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7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Hygiena komunální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4691608"/>
          </a:xfrm>
        </p:spPr>
        <p:txBody>
          <a:bodyPr/>
          <a:lstStyle/>
          <a:p>
            <a:pPr marL="82296" indent="0">
              <a:buNone/>
            </a:pPr>
            <a:r>
              <a:rPr lang="cs-CZ" b="1" dirty="0" smtClean="0"/>
              <a:t>Světlo</a:t>
            </a:r>
          </a:p>
          <a:p>
            <a:r>
              <a:rPr lang="cs-CZ" dirty="0" smtClean="0"/>
              <a:t>Světelná pohoda je dána</a:t>
            </a:r>
          </a:p>
          <a:p>
            <a:pPr lvl="1"/>
            <a:r>
              <a:rPr lang="cs-CZ" dirty="0" smtClean="0"/>
              <a:t>Charakterem osvětlení</a:t>
            </a:r>
          </a:p>
          <a:p>
            <a:pPr lvl="1"/>
            <a:r>
              <a:rPr lang="cs-CZ" dirty="0" smtClean="0"/>
              <a:t>Uspořádáním osvětlení</a:t>
            </a:r>
          </a:p>
          <a:p>
            <a:pPr lvl="1"/>
            <a:r>
              <a:rPr lang="cs-CZ" dirty="0" smtClean="0"/>
              <a:t>Spektrálním složením (barvou)</a:t>
            </a:r>
          </a:p>
          <a:p>
            <a:pPr marL="585216" indent="-457200"/>
            <a:r>
              <a:rPr lang="cs-CZ" dirty="0" smtClean="0"/>
              <a:t>Každý byt má mít dostatečné přirozené osvětlení, jehož hodnota má odpovídat vykonávané činnosti. Přirozené osvětlení je kombinováno s umělým.</a:t>
            </a:r>
          </a:p>
        </p:txBody>
      </p:sp>
    </p:spTree>
    <p:extLst>
      <p:ext uri="{BB962C8B-B14F-4D97-AF65-F5344CB8AC3E}">
        <p14:creationId xmlns:p14="http://schemas.microsoft.com/office/powerpoint/2010/main" val="16162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4813</TotalTime>
  <Words>1485</Words>
  <Application>Microsoft Office PowerPoint</Application>
  <PresentationFormat>Předvádění na obrazovce (4:3)</PresentationFormat>
  <Paragraphs>175</Paragraphs>
  <Slides>31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Slunovrat</vt:lpstr>
      <vt:lpstr>HYGIENA</vt:lpstr>
      <vt:lpstr>Obory hygieny</vt:lpstr>
      <vt:lpstr>Hygiena všeobecná</vt:lpstr>
      <vt:lpstr>Hygiena všeobecná</vt:lpstr>
      <vt:lpstr>Hygiena všeobecná</vt:lpstr>
      <vt:lpstr>Hygiena všeobecná</vt:lpstr>
      <vt:lpstr>Hygiena komunální</vt:lpstr>
      <vt:lpstr>Hygiena komunální</vt:lpstr>
      <vt:lpstr>Hygiena komunální</vt:lpstr>
      <vt:lpstr>Hygiena komunální</vt:lpstr>
      <vt:lpstr>Hygiena výživy</vt:lpstr>
      <vt:lpstr>Hygiena výživy</vt:lpstr>
      <vt:lpstr>Hygiena výživy</vt:lpstr>
      <vt:lpstr>Hygiena výživy</vt:lpstr>
      <vt:lpstr>Hygiena výživy</vt:lpstr>
      <vt:lpstr>Hygiena dětí a dorostu </vt:lpstr>
      <vt:lpstr>Hygiena dětí a dorostu </vt:lpstr>
      <vt:lpstr>Hygiena dětí a dorostu </vt:lpstr>
      <vt:lpstr>Hygiena práce</vt:lpstr>
      <vt:lpstr>Hygiena práce</vt:lpstr>
      <vt:lpstr>Zdraví 21</vt:lpstr>
      <vt:lpstr>Zdraví 21</vt:lpstr>
      <vt:lpstr>Zdraví 2020</vt:lpstr>
      <vt:lpstr>Zdraví 2020</vt:lpstr>
      <vt:lpstr>Zdraví 2020</vt:lpstr>
      <vt:lpstr>Zdraví 2020</vt:lpstr>
      <vt:lpstr>Zdraví 2020</vt:lpstr>
      <vt:lpstr>Zdraví 2020</vt:lpstr>
      <vt:lpstr>Zdraví 2020</vt:lpstr>
      <vt:lpstr>Zdraví 2020</vt:lpstr>
      <vt:lpstr>LITERATURA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admin</cp:lastModifiedBy>
  <cp:revision>128</cp:revision>
  <dcterms:created xsi:type="dcterms:W3CDTF">2014-09-10T08:37:37Z</dcterms:created>
  <dcterms:modified xsi:type="dcterms:W3CDTF">2017-10-29T19:09:04Z</dcterms:modified>
</cp:coreProperties>
</file>