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300" r:id="rId7"/>
    <p:sldId id="301" r:id="rId8"/>
    <p:sldId id="302" r:id="rId9"/>
    <p:sldId id="303" r:id="rId10"/>
    <p:sldId id="261" r:id="rId11"/>
    <p:sldId id="262" r:id="rId12"/>
    <p:sldId id="278" r:id="rId13"/>
    <p:sldId id="264" r:id="rId14"/>
    <p:sldId id="265" r:id="rId15"/>
    <p:sldId id="279" r:id="rId16"/>
    <p:sldId id="280" r:id="rId17"/>
    <p:sldId id="281" r:id="rId18"/>
    <p:sldId id="282" r:id="rId19"/>
    <p:sldId id="30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FFF57-2016-4C7F-AE94-0E1D0893D6BE}" type="datetimeFigureOut">
              <a:rPr lang="cs-CZ" smtClean="0"/>
              <a:t>28.12.18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22E5F-5355-4F2C-9EDD-E022DEAD8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2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2E5F-5355-4F2C-9EDD-E022DEAD82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77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/>
          <a:lstStyle/>
          <a:p>
            <a:r>
              <a:rPr lang="cs-CZ" dirty="0"/>
              <a:t>Kvalita života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628800"/>
            <a:ext cx="7406640" cy="4392488"/>
          </a:xfrm>
        </p:spPr>
        <p:txBody>
          <a:bodyPr>
            <a:normAutofit/>
          </a:bodyPr>
          <a:lstStyle/>
          <a:p>
            <a:r>
              <a:rPr lang="cs-CZ" dirty="0"/>
              <a:t>Relativně nový termín s chybějící všeobecně přijímanou definicí. </a:t>
            </a:r>
          </a:p>
          <a:p>
            <a:endParaRPr lang="cs-CZ" dirty="0"/>
          </a:p>
          <a:p>
            <a:r>
              <a:rPr lang="cs-CZ" dirty="0"/>
              <a:t>WHO - Kvalita života je individuální vztah člověka k jeho vlastním životním cílům, očekávaným hodnotám a zájmům (v daném kulturním, sociálním a environmentálním kontextu).</a:t>
            </a:r>
          </a:p>
          <a:p>
            <a:endParaRPr lang="cs-CZ" dirty="0"/>
          </a:p>
          <a:p>
            <a:r>
              <a:rPr lang="cs-CZ" dirty="0"/>
              <a:t>CHP (Toronto) – Kvalita života je míra spokojenosti s možnostmi, které člověku jeho život nabízí.</a:t>
            </a:r>
          </a:p>
        </p:txBody>
      </p:sp>
    </p:spTree>
    <p:extLst>
      <p:ext uri="{BB962C8B-B14F-4D97-AF65-F5344CB8AC3E}">
        <p14:creationId xmlns:p14="http://schemas.microsoft.com/office/powerpoint/2010/main" val="34552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Pro hodnocení existují různé postupy využívající převážně hodnotících škál.</a:t>
            </a:r>
          </a:p>
          <a:p>
            <a:pPr marL="596646" indent="-514350">
              <a:buAutoNum type="arabicPeriod"/>
            </a:pPr>
            <a:r>
              <a:rPr lang="cs-CZ" dirty="0"/>
              <a:t>Metody, kde kvalitu života hodnotí druhá osoba.</a:t>
            </a:r>
          </a:p>
          <a:p>
            <a:pPr marL="596646" indent="-514350">
              <a:buAutoNum type="arabicPeriod"/>
            </a:pPr>
            <a:r>
              <a:rPr lang="cs-CZ" dirty="0"/>
              <a:t>Metody, kde hodnotitelem je sama daná osoba</a:t>
            </a:r>
          </a:p>
          <a:p>
            <a:pPr marL="596646" indent="-514350">
              <a:buAutoNum type="arabicPeriod"/>
            </a:pPr>
            <a:r>
              <a:rPr lang="cs-CZ" dirty="0"/>
              <a:t>Metody smíšené vzniklé kombinací obou předchozích.</a:t>
            </a:r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druhá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Tyto metody vzešly z hodnocení zdravotního stavu pacientů. </a:t>
            </a:r>
          </a:p>
          <a:p>
            <a:r>
              <a:rPr lang="cs-CZ" dirty="0"/>
              <a:t>Hodnotí kvalitu života podle předem stanovených kritérií – pracovní schopnost, fyzická nezávislost na druhých, finanční situace, trávení volného času, bolesti, nepohodlí, nálada, vědomí o následcích nemoci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Používají se standardizované dotazníky</a:t>
            </a:r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druhá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Nejčastěji používaný dotazník SF-36 (doporučený ke zjišťování určité farmakoterapie na kvalitu života pacientů)</a:t>
            </a:r>
          </a:p>
          <a:p>
            <a:pPr marL="82296" indent="0">
              <a:buNone/>
            </a:pPr>
            <a:r>
              <a:rPr lang="cs-CZ" dirty="0"/>
              <a:t>Je hodnocen podle osmi domén: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Fyzické funkce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Fyzické omezení rolí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Emoční omezení rolí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Omezení sociálních funkcí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Bolest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Duševní zdraví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Energie, vitalita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Všeobecné vnímání vlastního zdraví</a:t>
            </a:r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sama daná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/>
          <a:lstStyle/>
          <a:p>
            <a:r>
              <a:rPr lang="cs-CZ" dirty="0"/>
              <a:t>Výhoda – umožňuje zohlednit subjektivní pohled a důležitost dimenzí kvality života</a:t>
            </a:r>
          </a:p>
          <a:p>
            <a:r>
              <a:rPr lang="cs-CZ" dirty="0"/>
              <a:t>Nejznámější metoda je zaměřená na hledání nejdůležitějších aspektů života</a:t>
            </a:r>
          </a:p>
          <a:p>
            <a:r>
              <a:rPr lang="cs-CZ" dirty="0"/>
              <a:t>Zjišťování probíhá formou strukturovaného rozhovoru, kdy se zjišťují nejdůležitější aspekty života dané osoby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sama daná osoba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4136280"/>
              </p:ext>
            </p:extLst>
          </p:nvPr>
        </p:nvGraphicFramePr>
        <p:xfrm>
          <a:off x="1435100" y="1524000"/>
          <a:ext cx="70973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ŽIVOTNÍ CÍLE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SPOKOJENOST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DŮLEŽITOST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Rodina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75 %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Zdraví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85 %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45 %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Peníze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90 %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Práce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75 %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Zahrádka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 marL="44607" marR="44607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10%</a:t>
                      </a:r>
                    </a:p>
                  </a:txBody>
                  <a:tcPr marL="44607" marR="446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475656" y="3933056"/>
            <a:ext cx="7128792" cy="2254384"/>
          </a:xfrm>
        </p:spPr>
        <p:txBody>
          <a:bodyPr/>
          <a:lstStyle/>
          <a:p>
            <a:pPr marL="82296" indent="0">
              <a:buNone/>
            </a:pPr>
            <a:r>
              <a:rPr lang="cs-CZ" dirty="0"/>
              <a:t>Vyhodnocení – u každého cíle se násobí důležitost mírou spokojenosti. Tyto hodnoty se pak sečtou a dělí 100. Výsledná hodnota je pak v rozmezí 0 až 100 – index kvality života (QL)</a:t>
            </a:r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sama daná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/>
          </a:bodyPr>
          <a:lstStyle/>
          <a:p>
            <a:r>
              <a:rPr lang="cs-CZ" dirty="0"/>
              <a:t>Tato metoda má širší záběr než běžné externí posuzování zdravotního stavu</a:t>
            </a:r>
          </a:p>
          <a:p>
            <a:endParaRPr lang="cs-CZ" dirty="0"/>
          </a:p>
          <a:p>
            <a:r>
              <a:rPr lang="cs-CZ" dirty="0"/>
              <a:t>Údaje o kvalitě života se mohou odchylovat od objektivních údajů popisujících zdravotní stav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86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Smíšené metody zjišťování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r>
              <a:rPr lang="cs-CZ" dirty="0"/>
              <a:t>Tyto metody nehodnotí jen celkovou spokojenost se životem, ale i spokojenost s předem stanovenými dimenzemi života (zdravotní stav, sebepojetí, sociální a rodinné vztahy, finance, náboženství)</a:t>
            </a:r>
          </a:p>
          <a:p>
            <a:r>
              <a:rPr lang="cs-CZ" dirty="0"/>
              <a:t>Cílem je vystihnout celkový obraz kvality života tak, jak se jeví v člověku v dané chvíli a přesněji zacílit pomoc</a:t>
            </a:r>
          </a:p>
        </p:txBody>
      </p:sp>
    </p:spTree>
    <p:extLst>
      <p:ext uri="{BB962C8B-B14F-4D97-AF65-F5344CB8AC3E}">
        <p14:creationId xmlns:p14="http://schemas.microsoft.com/office/powerpoint/2010/main" val="29132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Metody, kde kvalitu života hodnotí druhá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Nejznámější model vychází z toho, že v životě člověka jsou 3 základní a 9 dílčích domén, které jsou společné všem a lidé v nich mohou pociťovat různou míru spokojenosti.</a:t>
            </a:r>
          </a:p>
          <a:p>
            <a:pPr marL="82296" indent="0">
              <a:buNone/>
            </a:pPr>
            <a:r>
              <a:rPr lang="cs-CZ" dirty="0"/>
              <a:t>Důležité jsou i dva faktory</a:t>
            </a:r>
          </a:p>
          <a:p>
            <a:r>
              <a:rPr lang="cs-CZ" dirty="0"/>
              <a:t>MOŽNOST (šance, příležitost)</a:t>
            </a:r>
          </a:p>
          <a:p>
            <a:r>
              <a:rPr lang="cs-CZ" dirty="0"/>
              <a:t>KONTROLA (vliv)</a:t>
            </a:r>
          </a:p>
          <a:p>
            <a:pPr marL="82296" indent="0">
              <a:buNone/>
            </a:pPr>
            <a:r>
              <a:rPr lang="cs-CZ" dirty="0"/>
              <a:t>Dimenze jsou posuzovány nejen na základě spokojenosti, ale i důležitosti pro člověka</a:t>
            </a:r>
          </a:p>
        </p:txBody>
      </p:sp>
    </p:spTree>
    <p:extLst>
      <p:ext uri="{BB962C8B-B14F-4D97-AF65-F5344CB8AC3E}">
        <p14:creationId xmlns:p14="http://schemas.microsoft.com/office/powerpoint/2010/main" val="10989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632118"/>
              </p:ext>
            </p:extLst>
          </p:nvPr>
        </p:nvGraphicFramePr>
        <p:xfrm>
          <a:off x="1403648" y="404664"/>
          <a:ext cx="749935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537">
                <a:tc gridSpan="2">
                  <a:txBody>
                    <a:bodyPr/>
                    <a:lstStyle/>
                    <a:p>
                      <a:r>
                        <a:rPr lang="cs-CZ" dirty="0"/>
                        <a:t>BEING</a:t>
                      </a:r>
                      <a:r>
                        <a:rPr lang="cs-CZ" baseline="0" dirty="0"/>
                        <a:t> (BÝT) – osobní charakteristiky  člověka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Fyzické bytí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Zdraví, hygiena,</a:t>
                      </a:r>
                      <a:r>
                        <a:rPr lang="cs-CZ" baseline="0" dirty="0"/>
                        <a:t> výživa, pohyb, celkový vzhled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89">
                <a:tc>
                  <a:txBody>
                    <a:bodyPr/>
                    <a:lstStyle/>
                    <a:p>
                      <a:r>
                        <a:rPr lang="cs-CZ" dirty="0"/>
                        <a:t>Psychologické bytí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Psychologické zdraví,</a:t>
                      </a:r>
                      <a:r>
                        <a:rPr lang="cs-CZ" baseline="0" dirty="0"/>
                        <a:t> vnímání, cítění, sebeúcta, sebekontrola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Spirituální bytí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Osobní hodnoty, přesvědčení, víra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37">
                <a:tc gridSpan="2">
                  <a:txBody>
                    <a:bodyPr/>
                    <a:lstStyle/>
                    <a:p>
                      <a:r>
                        <a:rPr lang="cs-CZ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BELONGING (PATŘIT NĚKAM) – spojení s konkrétním prostředím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Fyzické napojení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Domov, škola, pracoviště, sousedství, komunita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Sociální na pojení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Rodina, přátelé, spolupracovníci,</a:t>
                      </a:r>
                      <a:r>
                        <a:rPr lang="cs-CZ" baseline="0" dirty="0"/>
                        <a:t> sousedé (užší napojení)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841">
                <a:tc>
                  <a:txBody>
                    <a:bodyPr/>
                    <a:lstStyle/>
                    <a:p>
                      <a:r>
                        <a:rPr lang="cs-CZ" dirty="0"/>
                        <a:t>Komunitní napojení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Pracovní příležitosti, odpovídající příjmy, zdravotní a sociální služby, vzdělávací, rekreační možnosti (širší napojení)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37">
                <a:tc gridSpan="2"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BECOMING (REALIZOVAT SE) – dosahování osobních cílů, naděje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Praktická realizace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Domácí aktivity, placená práce, školní a zájmové aktivity, péče o zdraví, sociální začleňování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8689">
                <a:tc>
                  <a:txBody>
                    <a:bodyPr/>
                    <a:lstStyle/>
                    <a:p>
                      <a:r>
                        <a:rPr lang="cs-CZ" dirty="0"/>
                        <a:t>Volnočasová realizace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Relaxační aktivity</a:t>
                      </a:r>
                      <a:r>
                        <a:rPr lang="cs-CZ" baseline="0" dirty="0"/>
                        <a:t> zaměřené na  redukci stresu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537">
                <a:tc>
                  <a:txBody>
                    <a:bodyPr/>
                    <a:lstStyle/>
                    <a:p>
                      <a:r>
                        <a:rPr lang="cs-CZ" dirty="0"/>
                        <a:t>Růstová realizace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Aktivity na podporu zachování a rozvoje znalostí a dovedností , adaptace na změny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295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Problémy plynoucí z pojmu „kvalita života“</a:t>
            </a:r>
          </a:p>
          <a:p>
            <a:pPr lvl="1"/>
            <a:r>
              <a:rPr lang="cs-CZ" dirty="0"/>
              <a:t>Nejednoznačné vymezení, neexistující všeobecně přijímaná definice</a:t>
            </a:r>
          </a:p>
          <a:p>
            <a:pPr lvl="1"/>
            <a:r>
              <a:rPr lang="cs-CZ" dirty="0"/>
              <a:t>Problém tvorby dotazníků – konstrukce vychází ze subjektivních názorů</a:t>
            </a:r>
          </a:p>
          <a:p>
            <a:pPr lvl="1"/>
            <a:r>
              <a:rPr lang="cs-CZ" dirty="0"/>
              <a:t>Kritizovaná je tendence akademicky rozhodnout, jak by měl vypadat „kvalitní život“</a:t>
            </a:r>
          </a:p>
          <a:p>
            <a:pPr marL="402336" lvl="1" indent="0">
              <a:buNone/>
            </a:pPr>
            <a:r>
              <a:rPr lang="cs-CZ" dirty="0"/>
              <a:t>Přesto důležitý a přínosný pro pochopení člověka. (interdisciplinární spolupráce)</a:t>
            </a:r>
          </a:p>
        </p:txBody>
      </p:sp>
    </p:spTree>
    <p:extLst>
      <p:ext uri="{BB962C8B-B14F-4D97-AF65-F5344CB8AC3E}">
        <p14:creationId xmlns:p14="http://schemas.microsoft.com/office/powerpoint/2010/main" val="175984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Jde o pojem komplexní, složitý a multidimenzionální</a:t>
            </a:r>
          </a:p>
          <a:p>
            <a:r>
              <a:rPr lang="cs-CZ" dirty="0"/>
              <a:t>Zkoumá materiální, psychologické, sociální, duchovní a další podmínky pro zdravý a šťastný život člověka</a:t>
            </a:r>
          </a:p>
          <a:p>
            <a:r>
              <a:rPr lang="cs-CZ" dirty="0"/>
              <a:t>Zaměřuje se jak na vnější podmínky, tak i na vnitřní rozměr člověka.</a:t>
            </a:r>
          </a:p>
          <a:p>
            <a:r>
              <a:rPr lang="cs-CZ" dirty="0"/>
              <a:t>V kvalitě života se výrazně odráží úroveň osobní pohody a úroveň schopnosti postarat se o sebe, ovlivňovat vlastní život.</a:t>
            </a:r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str. 51-100</a:t>
            </a:r>
          </a:p>
          <a:p>
            <a:r>
              <a:rPr lang="cs-CZ" dirty="0"/>
              <a:t>PAYNE J. a kol.: </a:t>
            </a:r>
            <a:r>
              <a:rPr lang="cs-CZ" i="1" dirty="0"/>
              <a:t>Kvalita života a zdraví</a:t>
            </a:r>
            <a:r>
              <a:rPr lang="cs-CZ" dirty="0"/>
              <a:t>, Praha, Triton, str. </a:t>
            </a:r>
            <a:r>
              <a:rPr lang="cs-CZ"/>
              <a:t>205-234</a:t>
            </a:r>
            <a:endParaRPr lang="cs-CZ" dirty="0"/>
          </a:p>
          <a:p>
            <a:r>
              <a:rPr lang="cs-CZ" dirty="0"/>
              <a:t>VELEMÍNSKÝ, M. a kol.: </a:t>
            </a:r>
            <a:r>
              <a:rPr lang="cs-CZ" i="1" dirty="0"/>
              <a:t>Zdraví a nemoc</a:t>
            </a:r>
            <a:r>
              <a:rPr lang="cs-CZ" dirty="0"/>
              <a:t>, České Budějovice, ZSF JU 2011. </a:t>
            </a:r>
          </a:p>
          <a:p>
            <a:r>
              <a:rPr lang="cs-CZ" dirty="0"/>
              <a:t>KŘIVOHLAVÝ, J.: Psychologie zdraví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1277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Možno hodnotit od subjektivního pohledu jednotlivce až po objektivní složky kvality života velkých skupin.</a:t>
            </a:r>
          </a:p>
          <a:p>
            <a:pPr marL="82296" indent="0">
              <a:buNone/>
            </a:pPr>
            <a:r>
              <a:rPr lang="cs-CZ" dirty="0"/>
              <a:t>Makroúroveň – kvalita života na úrovni zemí či kontinentů</a:t>
            </a:r>
          </a:p>
          <a:p>
            <a:pPr marL="82296" indent="0">
              <a:buNone/>
            </a:pPr>
            <a:r>
              <a:rPr lang="cs-CZ" dirty="0" err="1"/>
              <a:t>Mezoúroveň</a:t>
            </a:r>
            <a:r>
              <a:rPr lang="cs-CZ" dirty="0"/>
              <a:t> – kvalita života malých skupin (diabetici, onkologicky nemocní)</a:t>
            </a:r>
          </a:p>
          <a:p>
            <a:pPr marL="82296" indent="0">
              <a:buNone/>
            </a:pPr>
            <a:r>
              <a:rPr lang="cs-CZ" dirty="0"/>
              <a:t>Mikroúroveň – kvalita života jednotlivce </a:t>
            </a:r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Lze hodnotit i z různých hledisek:</a:t>
            </a:r>
          </a:p>
          <a:p>
            <a:r>
              <a:rPr lang="cs-CZ" dirty="0"/>
              <a:t>Ekonomické – objektivní podmínky materiálního zabezpečení</a:t>
            </a:r>
          </a:p>
          <a:p>
            <a:r>
              <a:rPr lang="cs-CZ" dirty="0"/>
              <a:t>Psychologické – subjektivní hodnocení kvality života</a:t>
            </a:r>
          </a:p>
          <a:p>
            <a:r>
              <a:rPr lang="cs-CZ" dirty="0"/>
              <a:t>Lékařské – spojení se zdravím a úrovní či účinností </a:t>
            </a:r>
            <a:r>
              <a:rPr lang="cs-CZ" dirty="0" err="1"/>
              <a:t>zdr</a:t>
            </a:r>
            <a:r>
              <a:rPr lang="cs-CZ" dirty="0"/>
              <a:t>. péče</a:t>
            </a:r>
          </a:p>
          <a:p>
            <a:r>
              <a:rPr lang="cs-CZ" dirty="0"/>
              <a:t>Politické, sociologické atd.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Objektivní hodnocení – životní podmínky (materiální a sociální),  sociální status, zdraví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Subjektivní hodnocení – spokojenost se životem, emocionalita</a:t>
            </a:r>
          </a:p>
          <a:p>
            <a:pPr marL="402336" lvl="1" indent="0">
              <a:buNone/>
            </a:pPr>
            <a:endParaRPr lang="cs-CZ" sz="3200" dirty="0"/>
          </a:p>
          <a:p>
            <a:pPr marL="402336" lvl="1" indent="0">
              <a:buNone/>
            </a:pPr>
            <a:r>
              <a:rPr lang="cs-CZ" sz="3200" dirty="0"/>
              <a:t>Oboje hodnocení nemusí být v souladu. </a:t>
            </a:r>
          </a:p>
          <a:p>
            <a:pPr marL="402336" lvl="1" indent="0">
              <a:buNone/>
            </a:pPr>
            <a:r>
              <a:rPr lang="cs-CZ" sz="3200" dirty="0"/>
              <a:t>Ti, kdo objektivně „vykazují“ více pozitivních faktorů pro kvalitu života ji mohou hodnotit jako nižší než ti, kteří jsou na tom objektivně hůře.</a:t>
            </a:r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sz="2800" dirty="0"/>
              <a:t>Konceptualizace kvality života probíhá v různých disciplínách odlišně:</a:t>
            </a:r>
          </a:p>
          <a:p>
            <a:r>
              <a:rPr lang="cs-CZ" dirty="0"/>
              <a:t>PSYCHOLOGIE </a:t>
            </a:r>
          </a:p>
          <a:p>
            <a:pPr lvl="1"/>
            <a:r>
              <a:rPr lang="cs-CZ" dirty="0"/>
              <a:t>Spokojenost se životem – hledání faktorů ovlivňujících spokojenost</a:t>
            </a:r>
          </a:p>
          <a:p>
            <a:pPr lvl="1"/>
            <a:r>
              <a:rPr lang="cs-CZ" dirty="0"/>
              <a:t>Subjektivní pohoda </a:t>
            </a:r>
          </a:p>
          <a:p>
            <a:pPr lvl="2"/>
            <a:r>
              <a:rPr lang="cs-CZ" dirty="0"/>
              <a:t>Kognitivní – racionální hodnocení života – snaha definovat „pilíře štěstí“ (kompetence, autonomie)</a:t>
            </a:r>
          </a:p>
          <a:p>
            <a:pPr lvl="2"/>
            <a:r>
              <a:rPr lang="cs-CZ" dirty="0"/>
              <a:t>Emocionální – citové prožívání, převažující emoce</a:t>
            </a:r>
          </a:p>
          <a:p>
            <a:pPr lvl="2"/>
            <a:r>
              <a:rPr lang="cs-CZ" dirty="0"/>
              <a:t>Může mít podobu aktuální nebo habituální</a:t>
            </a:r>
          </a:p>
        </p:txBody>
      </p:sp>
    </p:spTree>
    <p:extLst>
      <p:ext uri="{BB962C8B-B14F-4D97-AF65-F5344CB8AC3E}">
        <p14:creationId xmlns:p14="http://schemas.microsoft.com/office/powerpoint/2010/main" val="232794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SOCIOLOGIE</a:t>
            </a:r>
          </a:p>
          <a:p>
            <a:pPr lvl="1"/>
            <a:r>
              <a:rPr lang="cs-CZ" dirty="0"/>
              <a:t>Zdůraznění atributů sociální úspěšnosti (status, majetek, vzdělání, rodinný stav) – hledání vztahu ke kvalitě života (subjektivně prožívané)</a:t>
            </a:r>
          </a:p>
          <a:p>
            <a:pPr lvl="1"/>
            <a:r>
              <a:rPr lang="cs-CZ" dirty="0"/>
              <a:t>Index lidského rozvoje - zdraví, vzdělání, životní standard (porovnání kvality života jednotlivých států)</a:t>
            </a:r>
          </a:p>
          <a:p>
            <a:pPr lvl="1"/>
            <a:r>
              <a:rPr lang="cs-CZ" dirty="0"/>
              <a:t>Studie zabývající se dopadem zdravotně-sociálních programů na kvalitu života obyvatel určité oblasti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4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MEDICÍNA</a:t>
            </a:r>
          </a:p>
          <a:p>
            <a:pPr lvl="1"/>
            <a:r>
              <a:rPr lang="cs-CZ" dirty="0"/>
              <a:t>Kvalita života ovlivněná zdravím – subjektivní pocit životní pohody, který je asociován s nemocí, úrazem, léčbou.</a:t>
            </a:r>
          </a:p>
          <a:p>
            <a:pPr lvl="1"/>
            <a:r>
              <a:rPr lang="cs-CZ" dirty="0"/>
              <a:t>Sledují se nejen klinické ukazatele (TK, krevní </a:t>
            </a:r>
            <a:r>
              <a:rPr lang="cs-CZ" dirty="0" err="1"/>
              <a:t>markery</a:t>
            </a:r>
            <a:r>
              <a:rPr lang="cs-CZ" dirty="0"/>
              <a:t>, teplota atd.), ale i subjektivní a objektivní údaje o fyzickém i psychickém stavu pacienta (bolest, sebeobsluha, únava, převládající emoce, míra úzkosti atd.)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2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MEDICÍNA</a:t>
            </a:r>
          </a:p>
          <a:p>
            <a:pPr lvl="1"/>
            <a:r>
              <a:rPr lang="cs-CZ" dirty="0"/>
              <a:t>Tento přístup převažuje u onkologických a psychiatrických pacientů (kvalita života hraje roli při úvahách zda aplikovat zatěžující terapii s nejistou prognózou)</a:t>
            </a:r>
          </a:p>
          <a:p>
            <a:pPr lvl="1"/>
            <a:r>
              <a:rPr lang="cs-CZ" dirty="0"/>
              <a:t>V paliativní péči je zlepšení kvality života cílem ke kterému směřuje léčba, protože vyléčení není možné.</a:t>
            </a:r>
          </a:p>
          <a:p>
            <a:pPr lvl="1"/>
            <a:r>
              <a:rPr lang="cs-CZ" dirty="0"/>
              <a:t>Pro nemocné je mnohdy důležitější subjektivní prožívání nemoci, míra sociální opory, rodinné vztahy atd. než objektivní klinické ukazatele nemoci.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8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5612</TotalTime>
  <Words>1183</Words>
  <Application>Microsoft Macintosh PowerPoint</Application>
  <PresentationFormat>Předvádění na obrazovce (4:3)</PresentationFormat>
  <Paragraphs>140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Verdana</vt:lpstr>
      <vt:lpstr>Wingdings 2</vt:lpstr>
      <vt:lpstr>Slunovrat</vt:lpstr>
      <vt:lpstr>Kvalita života</vt:lpstr>
      <vt:lpstr>Kvalita života</vt:lpstr>
      <vt:lpstr>Hodnocení kvality života</vt:lpstr>
      <vt:lpstr>Hodnocení kvality života</vt:lpstr>
      <vt:lpstr>Hodnocení kvality života</vt:lpstr>
      <vt:lpstr>Hodnocení kvality života</vt:lpstr>
      <vt:lpstr>Hodnocení kvality života</vt:lpstr>
      <vt:lpstr>Hodnocení kvality života</vt:lpstr>
      <vt:lpstr>Hodnocení kvality života</vt:lpstr>
      <vt:lpstr>Hodnocení kvality života</vt:lpstr>
      <vt:lpstr>Metody, kde kvalitu života hodnotí druhá osoba</vt:lpstr>
      <vt:lpstr>Metody, kde kvalitu života hodnotí druhá osoba</vt:lpstr>
      <vt:lpstr>Metody, kde kvalitu života hodnotí sama daná osoba</vt:lpstr>
      <vt:lpstr>Metody, kde kvalitu života hodnotí sama daná osoba</vt:lpstr>
      <vt:lpstr>Metody, kde kvalitu života hodnotí sama daná osoba</vt:lpstr>
      <vt:lpstr>Smíšené metody zjišťování kvality života</vt:lpstr>
      <vt:lpstr>Metody, kde kvalitu života hodnotí druhá osoba</vt:lpstr>
      <vt:lpstr>Prezentace aplikace PowerPoint</vt:lpstr>
      <vt:lpstr>Kvalita života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Machulová Helena Mgr. Bc.</cp:lastModifiedBy>
  <cp:revision>188</cp:revision>
  <dcterms:created xsi:type="dcterms:W3CDTF">2014-09-10T08:37:37Z</dcterms:created>
  <dcterms:modified xsi:type="dcterms:W3CDTF">2018-12-28T15:15:56Z</dcterms:modified>
</cp:coreProperties>
</file>