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6" r:id="rId2"/>
    <p:sldId id="257" r:id="rId3"/>
    <p:sldId id="258" r:id="rId4"/>
    <p:sldId id="268" r:id="rId5"/>
    <p:sldId id="259" r:id="rId6"/>
    <p:sldId id="261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55" d="100"/>
          <a:sy n="55" d="100"/>
        </p:scale>
        <p:origin x="-134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8E80666-FB37-4B36-9149-507F3B0178E3}" type="datetimeFigureOut">
              <a:rPr lang="en-US" smtClean="0"/>
              <a:pPr/>
              <a:t>11/26/2012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stranv00@centrum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023864"/>
          </a:xfrm>
        </p:spPr>
        <p:txBody>
          <a:bodyPr/>
          <a:lstStyle/>
          <a:p>
            <a:r>
              <a:rPr lang="cs-CZ" sz="6000" dirty="0" smtClean="0"/>
              <a:t>Fyzika plazmatu a tenkých vrstev</a:t>
            </a:r>
            <a:endParaRPr lang="cs-CZ" sz="60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75656" y="4581128"/>
            <a:ext cx="6400800" cy="1500336"/>
          </a:xfrm>
        </p:spPr>
        <p:txBody>
          <a:bodyPr>
            <a:noAutofit/>
          </a:bodyPr>
          <a:lstStyle/>
          <a:p>
            <a:pPr algn="r"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b="1" i="1" dirty="0" smtClean="0">
                <a:solidFill>
                  <a:schemeClr val="tx2"/>
                </a:solidFill>
              </a:rPr>
              <a:t>Ing. Vítězslav </a:t>
            </a:r>
            <a:r>
              <a:rPr lang="cs-CZ" sz="2000" b="1" i="1" dirty="0" err="1" smtClean="0">
                <a:solidFill>
                  <a:schemeClr val="tx2"/>
                </a:solidFill>
              </a:rPr>
              <a:t>Straňák</a:t>
            </a:r>
            <a:r>
              <a:rPr lang="cs-CZ" sz="2000" b="1" i="1" dirty="0" smtClean="0">
                <a:solidFill>
                  <a:schemeClr val="tx2"/>
                </a:solidFill>
              </a:rPr>
              <a:t>, Ph.D.</a:t>
            </a:r>
          </a:p>
          <a:p>
            <a:pPr algn="r"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b="1" i="1" dirty="0" smtClean="0">
                <a:solidFill>
                  <a:schemeClr val="tx2"/>
                </a:solidFill>
              </a:rPr>
              <a:t> Ing. Helena Poláková, Ph.D.</a:t>
            </a:r>
            <a:endParaRPr lang="cs-CZ" sz="2000" b="1" i="1" dirty="0">
              <a:solidFill>
                <a:schemeClr val="tx2"/>
              </a:solidFill>
            </a:endParaRPr>
          </a:p>
          <a:p>
            <a:pPr algn="r"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b="1" i="1" dirty="0">
                <a:solidFill>
                  <a:schemeClr val="tx1"/>
                </a:solidFill>
              </a:rPr>
              <a:t>Ústav fyziky a biofyziky</a:t>
            </a:r>
          </a:p>
          <a:p>
            <a:pPr algn="r">
              <a:buClr>
                <a:srgbClr val="FFCC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2000" b="1" i="1" dirty="0">
                <a:solidFill>
                  <a:schemeClr val="tx1"/>
                </a:solidFill>
              </a:rPr>
              <a:t>Přírodovědecká fakulta </a:t>
            </a:r>
            <a:r>
              <a:rPr lang="cs-CZ" sz="2000" b="1" i="1" dirty="0" smtClean="0">
                <a:solidFill>
                  <a:schemeClr val="tx1"/>
                </a:solidFill>
              </a:rPr>
              <a:t>JU</a:t>
            </a:r>
            <a:endParaRPr lang="cs-CZ" sz="2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96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20080"/>
          </a:xfrm>
        </p:spPr>
        <p:txBody>
          <a:bodyPr/>
          <a:lstStyle/>
          <a:p>
            <a:r>
              <a:rPr lang="cs-CZ" dirty="0" smtClean="0"/>
              <a:t>Fyzika plazmatu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2088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Výskyt </a:t>
            </a:r>
            <a:r>
              <a:rPr lang="cs-CZ" dirty="0"/>
              <a:t>plazmatu ve vesmíru:</a:t>
            </a:r>
          </a:p>
          <a:p>
            <a:r>
              <a:rPr lang="cs-CZ" dirty="0"/>
              <a:t>99% hmoty ve vesmíru je v plazmatickém stavu (všechny hvězdy včetně Slunce jsou </a:t>
            </a:r>
            <a:r>
              <a:rPr lang="cs-CZ" dirty="0" smtClean="0"/>
              <a:t>masami vysokoteplotního </a:t>
            </a:r>
            <a:r>
              <a:rPr lang="cs-CZ" dirty="0"/>
              <a:t>plazmatu, mezihvězdný prostor a </a:t>
            </a:r>
            <a:r>
              <a:rPr lang="cs-CZ" dirty="0" smtClean="0"/>
              <a:t>hvězdné </a:t>
            </a:r>
            <a:r>
              <a:rPr lang="cs-CZ" dirty="0"/>
              <a:t>mlhoviny jsou v plazmatickém stavu) 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543554"/>
            <a:ext cx="2625396" cy="258131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543554"/>
            <a:ext cx="3312368" cy="2581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353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6083" y="209801"/>
            <a:ext cx="8229600" cy="936104"/>
          </a:xfrm>
        </p:spPr>
        <p:txBody>
          <a:bodyPr/>
          <a:lstStyle/>
          <a:p>
            <a:r>
              <a:rPr lang="cs-CZ" dirty="0" smtClean="0"/>
              <a:t>Fyzika plazmatu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7862" y="1628800"/>
            <a:ext cx="5735988" cy="1296144"/>
          </a:xfrm>
        </p:spPr>
        <p:txBody>
          <a:bodyPr>
            <a:normAutofit fontScale="85000" lnSpcReduction="10000"/>
          </a:bodyPr>
          <a:lstStyle/>
          <a:p>
            <a:r>
              <a:rPr lang="cs-CZ" dirty="0" err="1" smtClean="0"/>
              <a:t>Empedoklés</a:t>
            </a:r>
            <a:r>
              <a:rPr lang="cs-CZ" dirty="0" smtClean="0"/>
              <a:t> </a:t>
            </a:r>
            <a:r>
              <a:rPr lang="cs-CZ" dirty="0"/>
              <a:t>(430 př. n. l.): vše je tvořeno čtyřmi živly – země, voda, vzduch a oheň</a:t>
            </a:r>
          </a:p>
          <a:p>
            <a:r>
              <a:rPr lang="cs-CZ" dirty="0" err="1"/>
              <a:t>Crookes</a:t>
            </a:r>
            <a:r>
              <a:rPr lang="cs-CZ" dirty="0"/>
              <a:t> (r. 1879): prostředí vytvořené elektrickým výbojem je čtvrtým </a:t>
            </a:r>
            <a:r>
              <a:rPr lang="cs-CZ" dirty="0" smtClean="0"/>
              <a:t>stavem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059352"/>
            <a:ext cx="2520280" cy="224080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504" y="1772815"/>
            <a:ext cx="2065560" cy="3527341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506083" y="5373216"/>
            <a:ext cx="76150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Langmuir</a:t>
            </a:r>
            <a:r>
              <a:rPr lang="cs-CZ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(r 1923): prostředí tvořené elektrony, několika druhy iontů a neutrálními atomy a molekulami = plazma </a:t>
            </a:r>
          </a:p>
          <a:p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05526" y="1124743"/>
            <a:ext cx="7812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Plazma jako stav hmoty znám lidem od nepaměti: </a:t>
            </a:r>
          </a:p>
        </p:txBody>
      </p:sp>
    </p:spTree>
    <p:extLst>
      <p:ext uri="{BB962C8B-B14F-4D97-AF65-F5344CB8AC3E}">
        <p14:creationId xmlns:p14="http://schemas.microsoft.com/office/powerpoint/2010/main" val="1916738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4077072"/>
            <a:ext cx="6912768" cy="936104"/>
          </a:xfrm>
        </p:spPr>
        <p:txBody>
          <a:bodyPr/>
          <a:lstStyle/>
          <a:p>
            <a:pPr algn="l"/>
            <a:r>
              <a:rPr lang="cs-CZ" sz="3600" dirty="0" smtClean="0"/>
              <a:t>Více v novém předmětu: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09259" y="5301208"/>
            <a:ext cx="7565754" cy="936104"/>
          </a:xfrm>
        </p:spPr>
        <p:txBody>
          <a:bodyPr>
            <a:noAutofit/>
          </a:bodyPr>
          <a:lstStyle/>
          <a:p>
            <a:pPr algn="l"/>
            <a:r>
              <a:rPr lang="cs-CZ" sz="2800" dirty="0"/>
              <a:t>UFY / 260  Úvod do fyziky plazmatu 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UFY / 260K  Úvod do fyziky plazmatu pro KS</a:t>
            </a:r>
            <a:endParaRPr lang="cs-CZ" sz="2800" dirty="0"/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731778" y="1844824"/>
            <a:ext cx="5688632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err="1" smtClean="0"/>
              <a:t>Kvazineutralita</a:t>
            </a:r>
            <a:r>
              <a:rPr lang="cs-CZ" sz="2800" dirty="0" smtClean="0"/>
              <a:t> plazmatu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/>
              <a:t>Kolektivní chování  plazmatu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/>
              <a:t>Teplota plazmatu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cs-CZ" sz="2800" dirty="0" smtClean="0"/>
              <a:t>Vysoká obsažená energie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602570" y="476672"/>
            <a:ext cx="8229600" cy="907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cs-CZ" sz="4400" dirty="0" smtClean="0"/>
              <a:t>Základní vlastnosti </a:t>
            </a:r>
            <a:r>
              <a:rPr lang="cs-CZ" sz="4400" dirty="0"/>
              <a:t>plazmatu</a:t>
            </a:r>
            <a:r>
              <a:rPr lang="cs-CZ" sz="4400" dirty="0" smtClean="0"/>
              <a:t>:</a:t>
            </a:r>
            <a:endParaRPr lang="cs-CZ" sz="44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212" y="2132856"/>
            <a:ext cx="2208245" cy="1656184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65567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0034" y="1340768"/>
            <a:ext cx="8229600" cy="71521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je </a:t>
            </a:r>
            <a:r>
              <a:rPr lang="cs-CZ" dirty="0"/>
              <a:t>poměrně mladým fyzikálním oborem, který během posledních 30 let prochází </a:t>
            </a:r>
            <a:r>
              <a:rPr lang="cs-CZ" dirty="0" smtClean="0"/>
              <a:t>bouřlivým rozvojem.  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685326" y="476672"/>
            <a:ext cx="7306277" cy="6269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dirty="0" smtClean="0"/>
              <a:t>Fyzika plazmatu</a:t>
            </a:r>
            <a:endParaRPr lang="cs-CZ" dirty="0"/>
          </a:p>
        </p:txBody>
      </p:sp>
      <p:sp>
        <p:nvSpPr>
          <p:cNvPr id="6" name="Šipka doprava 5"/>
          <p:cNvSpPr/>
          <p:nvPr/>
        </p:nvSpPr>
        <p:spPr>
          <a:xfrm>
            <a:off x="645569" y="2348880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1389754" y="2204558"/>
            <a:ext cx="593731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sz="2200" dirty="0" smtClean="0"/>
              <a:t>vzniká celá řada moderních průmyslově používaných plazmových technologií</a:t>
            </a:r>
            <a:endParaRPr lang="cs-CZ" dirty="0" smtClean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69" y="4221088"/>
            <a:ext cx="2415708" cy="187217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8408" y="2648377"/>
            <a:ext cx="1765777" cy="2431562"/>
          </a:xfrm>
          <a:prstGeom prst="rect">
            <a:avLst/>
          </a:prstGeom>
        </p:spPr>
      </p:pic>
      <p:sp>
        <p:nvSpPr>
          <p:cNvPr id="19" name="Zástupný symbol pro obsah 2"/>
          <p:cNvSpPr txBox="1">
            <a:spLocks/>
          </p:cNvSpPr>
          <p:nvPr/>
        </p:nvSpPr>
        <p:spPr>
          <a:xfrm>
            <a:off x="3265685" y="3436970"/>
            <a:ext cx="3240360" cy="20082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sz="2200" dirty="0" smtClean="0"/>
              <a:t>Zobrazovací systémy</a:t>
            </a:r>
          </a:p>
          <a:p>
            <a:pPr marL="0" indent="0">
              <a:buFont typeface="Arial" pitchFamily="34" charset="0"/>
              <a:buNone/>
            </a:pPr>
            <a:r>
              <a:rPr lang="cs-CZ" sz="2200" dirty="0" smtClean="0"/>
              <a:t>Osvětlovací  systémy</a:t>
            </a:r>
          </a:p>
          <a:p>
            <a:pPr marL="0" indent="0">
              <a:buFont typeface="Arial" pitchFamily="34" charset="0"/>
              <a:buNone/>
            </a:pPr>
            <a:r>
              <a:rPr lang="cs-CZ" sz="2200" dirty="0" smtClean="0"/>
              <a:t>Lasery</a:t>
            </a:r>
          </a:p>
          <a:p>
            <a:pPr marL="0" indent="0">
              <a:buFont typeface="Arial" pitchFamily="34" charset="0"/>
              <a:buNone/>
            </a:pPr>
            <a:r>
              <a:rPr lang="cs-CZ" sz="2200" dirty="0" smtClean="0"/>
              <a:t>Plazmová chemie</a:t>
            </a:r>
          </a:p>
          <a:p>
            <a:pPr marL="0" indent="0">
              <a:buFont typeface="Arial" pitchFamily="34" charset="0"/>
              <a:buNone/>
            </a:pPr>
            <a:r>
              <a:rPr lang="cs-CZ" sz="2200" dirty="0" smtClean="0"/>
              <a:t>Plazmové přepínače</a:t>
            </a:r>
          </a:p>
        </p:txBody>
      </p:sp>
      <p:sp>
        <p:nvSpPr>
          <p:cNvPr id="20" name="Zástupný symbol pro obsah 2"/>
          <p:cNvSpPr txBox="1">
            <a:spLocks/>
          </p:cNvSpPr>
          <p:nvPr/>
        </p:nvSpPr>
        <p:spPr>
          <a:xfrm>
            <a:off x="3265685" y="5445224"/>
            <a:ext cx="573579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sz="2200" dirty="0" smtClean="0"/>
              <a:t>Aplikace pro lékařství a životní prostředí</a:t>
            </a:r>
          </a:p>
          <a:p>
            <a:pPr marL="0" indent="0">
              <a:buFont typeface="Arial" pitchFamily="34" charset="0"/>
              <a:buNone/>
            </a:pPr>
            <a:r>
              <a:rPr lang="cs-CZ" sz="2200" dirty="0" smtClean="0"/>
              <a:t>Generace elektrické energie</a:t>
            </a:r>
          </a:p>
          <a:p>
            <a:pPr marL="0" indent="0">
              <a:buFont typeface="Arial" pitchFamily="34" charset="0"/>
              <a:buNone/>
            </a:pPr>
            <a:endParaRPr lang="cs-CZ" dirty="0" smtClean="0"/>
          </a:p>
        </p:txBody>
      </p:sp>
      <p:sp>
        <p:nvSpPr>
          <p:cNvPr id="21" name="TextovéPole 20"/>
          <p:cNvSpPr txBox="1"/>
          <p:nvPr/>
        </p:nvSpPr>
        <p:spPr>
          <a:xfrm>
            <a:off x="467544" y="3412658"/>
            <a:ext cx="28456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chemeClr val="tx2"/>
                </a:solidFill>
              </a:rPr>
              <a:t>Aplikace plazmatu:</a:t>
            </a:r>
            <a:endParaRPr lang="cs-CZ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58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33046"/>
            <a:ext cx="8229600" cy="548680"/>
          </a:xfrm>
        </p:spPr>
        <p:txBody>
          <a:bodyPr/>
          <a:lstStyle/>
          <a:p>
            <a:pPr algn="l"/>
            <a:r>
              <a:rPr lang="cs-CZ" sz="3600" dirty="0" smtClean="0"/>
              <a:t>Významná aplikace plazmatu: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1455642" y="1122184"/>
            <a:ext cx="6912768" cy="5750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r>
              <a:rPr lang="cs-CZ" sz="2400" dirty="0" smtClean="0"/>
              <a:t>Úprava materiálů, zejména jejich povrchů</a:t>
            </a:r>
            <a:endParaRPr lang="cs-CZ" sz="24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455642" y="1700808"/>
            <a:ext cx="7128792" cy="10086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marL="360000" indent="-571500" algn="l">
              <a:lnSpc>
                <a:spcPct val="100000"/>
              </a:lnSpc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bg1">
                    <a:lumMod val="50000"/>
                  </a:schemeClr>
                </a:solidFill>
              </a:rPr>
              <a:t>svařování a řezání materiálu - metalurgie</a:t>
            </a:r>
          </a:p>
          <a:p>
            <a:pPr marL="360000" indent="-572400" algn="l">
              <a:lnSpc>
                <a:spcPct val="100000"/>
              </a:lnSpc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bg1">
                    <a:lumMod val="50000"/>
                  </a:schemeClr>
                </a:solidFill>
              </a:rPr>
              <a:t>injektování iontů do materiálu - polovodičový průmysl</a:t>
            </a:r>
          </a:p>
          <a:p>
            <a:pPr marL="360000" indent="-572400" algn="l">
              <a:lnSpc>
                <a:spcPct val="100000"/>
              </a:lnSpc>
              <a:buFont typeface="Arial" pitchFamily="34" charset="0"/>
              <a:buChar char="•"/>
            </a:pPr>
            <a:r>
              <a:rPr lang="cs-CZ" sz="2000" dirty="0"/>
              <a:t>d</a:t>
            </a:r>
            <a:r>
              <a:rPr lang="cs-CZ" sz="2000" dirty="0" smtClean="0"/>
              <a:t>epozice tenkých vrstev - strojírenství, zdravotnictví</a:t>
            </a:r>
            <a:endParaRPr lang="cs-CZ" sz="2000" dirty="0"/>
          </a:p>
        </p:txBody>
      </p:sp>
      <p:sp>
        <p:nvSpPr>
          <p:cNvPr id="7" name="Šipka doprava 6"/>
          <p:cNvSpPr/>
          <p:nvPr/>
        </p:nvSpPr>
        <p:spPr>
          <a:xfrm>
            <a:off x="899592" y="1196876"/>
            <a:ext cx="438203" cy="2842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Zástupný symbol pro obsah 2"/>
          <p:cNvSpPr txBox="1">
            <a:spLocks/>
          </p:cNvSpPr>
          <p:nvPr/>
        </p:nvSpPr>
        <p:spPr>
          <a:xfrm>
            <a:off x="2905100" y="3509797"/>
            <a:ext cx="5507783" cy="5584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cs-CZ" sz="2000" dirty="0" err="1" smtClean="0"/>
              <a:t>fotoaktivita</a:t>
            </a:r>
            <a:r>
              <a:rPr lang="cs-CZ" sz="2000" dirty="0" smtClean="0"/>
              <a:t> vrstev (samočistící efekt) – TiO</a:t>
            </a:r>
            <a:r>
              <a:rPr lang="cs-CZ" sz="2000" baseline="-25000" dirty="0" smtClean="0"/>
              <a:t>2 </a:t>
            </a:r>
          </a:p>
          <a:p>
            <a:endParaRPr lang="cs-CZ" sz="2000" dirty="0" smtClean="0"/>
          </a:p>
          <a:p>
            <a:endParaRPr lang="cs-CZ" sz="2000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88" y="3667508"/>
            <a:ext cx="1952160" cy="2592288"/>
          </a:xfrm>
          <a:prstGeom prst="rect">
            <a:avLst/>
          </a:prstGeom>
        </p:spPr>
      </p:pic>
      <p:grpSp>
        <p:nvGrpSpPr>
          <p:cNvPr id="9" name="Skupina 8"/>
          <p:cNvGrpSpPr/>
          <p:nvPr/>
        </p:nvGrpSpPr>
        <p:grpSpPr>
          <a:xfrm>
            <a:off x="5868144" y="4212438"/>
            <a:ext cx="2544739" cy="2047358"/>
            <a:chOff x="3231587" y="2780928"/>
            <a:chExt cx="2564550" cy="2051640"/>
          </a:xfrm>
        </p:grpSpPr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31587" y="2780928"/>
              <a:ext cx="2564550" cy="1025820"/>
            </a:xfrm>
            <a:prstGeom prst="rect">
              <a:avLst/>
            </a:prstGeom>
          </p:spPr>
        </p:pic>
        <p:pic>
          <p:nvPicPr>
            <p:cNvPr id="8" name="Obrázek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H="1" flipV="1">
              <a:off x="3231587" y="3806748"/>
              <a:ext cx="2564550" cy="1025820"/>
            </a:xfrm>
            <a:prstGeom prst="rect">
              <a:avLst/>
            </a:prstGeom>
          </p:spPr>
        </p:pic>
      </p:grpSp>
      <p:sp>
        <p:nvSpPr>
          <p:cNvPr id="18" name="Zástupný symbol pro obsah 2"/>
          <p:cNvSpPr txBox="1">
            <a:spLocks/>
          </p:cNvSpPr>
          <p:nvPr/>
        </p:nvSpPr>
        <p:spPr>
          <a:xfrm>
            <a:off x="2905098" y="4081901"/>
            <a:ext cx="2753891" cy="21983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tvrdost, elastičnost, otěruvzdornost,  vysoká teplotní stabilita, odolnost proti korozi , optické vlastnosti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19" name="Zástupný symbol pro obsah 2"/>
          <p:cNvSpPr txBox="1">
            <a:spLocks/>
          </p:cNvSpPr>
          <p:nvPr/>
        </p:nvSpPr>
        <p:spPr>
          <a:xfrm>
            <a:off x="611560" y="2989446"/>
            <a:ext cx="3960440" cy="4320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 smtClean="0"/>
              <a:t>Požadované vlastnosti vrstev: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0155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9208" y="404664"/>
            <a:ext cx="8229600" cy="691480"/>
          </a:xfrm>
        </p:spPr>
        <p:txBody>
          <a:bodyPr/>
          <a:lstStyle/>
          <a:p>
            <a:r>
              <a:rPr lang="cs-CZ" sz="4800" dirty="0" smtClean="0"/>
              <a:t>Depozice tenkých vrstev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8664" y="5324753"/>
            <a:ext cx="7687074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</a:t>
            </a:r>
            <a:r>
              <a:rPr lang="cs-CZ" dirty="0" smtClean="0"/>
              <a:t>oustava elektrických zdrojů a ovládacích a řídících jednotek</a:t>
            </a: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728664" y="1324779"/>
            <a:ext cx="411480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Čerpací a vakuový systém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749759" y="3683971"/>
            <a:ext cx="2808312" cy="476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 smtClean="0"/>
              <a:t>Depoziční systém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871328" y="1844824"/>
            <a:ext cx="3960440" cy="15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285750" indent="-285750"/>
            <a:r>
              <a:rPr lang="cs-CZ" sz="1800" dirty="0" smtClean="0"/>
              <a:t>Vyčerpání  </a:t>
            </a:r>
            <a:r>
              <a:rPr lang="cs-CZ" sz="1800" dirty="0"/>
              <a:t>depoziční komory na nízký mezní tlak</a:t>
            </a:r>
          </a:p>
          <a:p>
            <a:pPr marL="285750" indent="-285750"/>
            <a:r>
              <a:rPr lang="cs-CZ" sz="1800" dirty="0"/>
              <a:t>Napouštění pracovních plynů</a:t>
            </a:r>
          </a:p>
          <a:p>
            <a:pPr marL="285750" indent="-285750"/>
            <a:r>
              <a:rPr lang="cs-CZ" sz="1800" dirty="0"/>
              <a:t>Měření tlaku v depoziční komoře</a:t>
            </a:r>
          </a:p>
          <a:p>
            <a:endParaRPr lang="cs-CZ" sz="1700" baseline="-25000" dirty="0" smtClean="0"/>
          </a:p>
          <a:p>
            <a:pPr marL="0" indent="0">
              <a:buNone/>
            </a:pPr>
            <a:endParaRPr lang="cs-CZ" sz="1700" dirty="0" smtClean="0"/>
          </a:p>
          <a:p>
            <a:pPr marL="0" indent="0">
              <a:buNone/>
            </a:pPr>
            <a:endParaRPr lang="cs-CZ" sz="1700" dirty="0" smtClean="0"/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871328" y="4221088"/>
            <a:ext cx="3572375" cy="79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285750" indent="-285750"/>
            <a:r>
              <a:rPr lang="cs-CZ" sz="1800" dirty="0" smtClean="0"/>
              <a:t>Plazmové zdroje –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Magnetrony, </a:t>
            </a:r>
            <a:r>
              <a:rPr lang="cs-CZ" sz="1800" dirty="0" err="1" smtClean="0"/>
              <a:t>surfatron</a:t>
            </a:r>
            <a:endParaRPr lang="cs-CZ" sz="1800" dirty="0" smtClean="0"/>
          </a:p>
          <a:p>
            <a:pPr marL="0" indent="0">
              <a:buNone/>
            </a:pPr>
            <a:endParaRPr lang="cs-CZ" sz="1700" dirty="0" smtClean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236" y="2048980"/>
            <a:ext cx="3710763" cy="2820180"/>
          </a:xfrm>
          <a:prstGeom prst="rect">
            <a:avLst/>
          </a:prstGeom>
        </p:spPr>
      </p:pic>
      <p:sp>
        <p:nvSpPr>
          <p:cNvPr id="17" name="Osmicípá hvězda 16"/>
          <p:cNvSpPr/>
          <p:nvPr/>
        </p:nvSpPr>
        <p:spPr>
          <a:xfrm>
            <a:off x="471452" y="1462135"/>
            <a:ext cx="221908" cy="221908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smicípá hvězda 17"/>
          <p:cNvSpPr/>
          <p:nvPr/>
        </p:nvSpPr>
        <p:spPr>
          <a:xfrm>
            <a:off x="475519" y="3811252"/>
            <a:ext cx="221908" cy="221908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smicípá hvězda 18"/>
          <p:cNvSpPr/>
          <p:nvPr/>
        </p:nvSpPr>
        <p:spPr>
          <a:xfrm>
            <a:off x="452392" y="5445224"/>
            <a:ext cx="221908" cy="221908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63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4440" y="332656"/>
            <a:ext cx="6707088" cy="648072"/>
          </a:xfrm>
        </p:spPr>
        <p:txBody>
          <a:bodyPr/>
          <a:lstStyle/>
          <a:p>
            <a:r>
              <a:rPr lang="cs-CZ" sz="3200" dirty="0" smtClean="0"/>
              <a:t>Fyzika plazmatu a tenkých vrstev</a:t>
            </a:r>
            <a:endParaRPr lang="cs-CZ" sz="3200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548" y="3789040"/>
            <a:ext cx="4810924" cy="2588577"/>
          </a:xfr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80" y="3789040"/>
            <a:ext cx="2880320" cy="2160240"/>
          </a:xfrm>
          <a:prstGeom prst="rect">
            <a:avLst/>
          </a:prstGeom>
        </p:spPr>
      </p:pic>
      <p:sp>
        <p:nvSpPr>
          <p:cNvPr id="8" name="Zaoblený obdélník 7"/>
          <p:cNvSpPr/>
          <p:nvPr/>
        </p:nvSpPr>
        <p:spPr>
          <a:xfrm>
            <a:off x="539552" y="1287006"/>
            <a:ext cx="1440160" cy="7738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Depoziční podmínky</a:t>
            </a:r>
            <a:endParaRPr lang="cs-CZ" dirty="0"/>
          </a:p>
        </p:txBody>
      </p:sp>
      <p:sp>
        <p:nvSpPr>
          <p:cNvPr id="11" name="Zaoblený obdélník 10"/>
          <p:cNvSpPr/>
          <p:nvPr/>
        </p:nvSpPr>
        <p:spPr>
          <a:xfrm>
            <a:off x="2843808" y="1271241"/>
            <a:ext cx="1368151" cy="8053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Parametry plazmatu</a:t>
            </a:r>
            <a:endParaRPr lang="cs-CZ" dirty="0"/>
          </a:p>
        </p:txBody>
      </p:sp>
      <p:sp>
        <p:nvSpPr>
          <p:cNvPr id="14" name="Zaoblený obdélník 13"/>
          <p:cNvSpPr/>
          <p:nvPr/>
        </p:nvSpPr>
        <p:spPr>
          <a:xfrm>
            <a:off x="5105673" y="1124744"/>
            <a:ext cx="1430961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Struktura a fázové složení vrstev</a:t>
            </a:r>
            <a:endParaRPr lang="cs-CZ" dirty="0"/>
          </a:p>
        </p:txBody>
      </p:sp>
      <p:sp>
        <p:nvSpPr>
          <p:cNvPr id="15" name="Zaoblený obdélník 14"/>
          <p:cNvSpPr/>
          <p:nvPr/>
        </p:nvSpPr>
        <p:spPr>
          <a:xfrm>
            <a:off x="7259286" y="1287006"/>
            <a:ext cx="1345162" cy="8206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Vlastnosti vrstev</a:t>
            </a:r>
            <a:endParaRPr lang="cs-CZ" dirty="0"/>
          </a:p>
        </p:txBody>
      </p:sp>
      <p:sp>
        <p:nvSpPr>
          <p:cNvPr id="18" name="Zástupný symbol pro obsah 2"/>
          <p:cNvSpPr txBox="1">
            <a:spLocks/>
          </p:cNvSpPr>
          <p:nvPr/>
        </p:nvSpPr>
        <p:spPr>
          <a:xfrm>
            <a:off x="2622803" y="2984107"/>
            <a:ext cx="3610362" cy="476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 smtClean="0"/>
              <a:t>Analýza tenkých vrstev</a:t>
            </a:r>
          </a:p>
        </p:txBody>
      </p:sp>
      <p:sp>
        <p:nvSpPr>
          <p:cNvPr id="20" name="Zástupný symbol pro obsah 2"/>
          <p:cNvSpPr txBox="1">
            <a:spLocks/>
          </p:cNvSpPr>
          <p:nvPr/>
        </p:nvSpPr>
        <p:spPr>
          <a:xfrm>
            <a:off x="2595859" y="2493775"/>
            <a:ext cx="4173060" cy="4764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 smtClean="0"/>
              <a:t>Diagnostika plazmového výboje</a:t>
            </a:r>
          </a:p>
        </p:txBody>
      </p:sp>
      <p:sp>
        <p:nvSpPr>
          <p:cNvPr id="21" name="Šipka doprava 20"/>
          <p:cNvSpPr/>
          <p:nvPr/>
        </p:nvSpPr>
        <p:spPr>
          <a:xfrm>
            <a:off x="6660232" y="1540490"/>
            <a:ext cx="508811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Šipka doprava 21"/>
          <p:cNvSpPr/>
          <p:nvPr/>
        </p:nvSpPr>
        <p:spPr>
          <a:xfrm>
            <a:off x="2123728" y="1540490"/>
            <a:ext cx="508811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Šipka doprava 22"/>
          <p:cNvSpPr/>
          <p:nvPr/>
        </p:nvSpPr>
        <p:spPr>
          <a:xfrm>
            <a:off x="4427984" y="1547913"/>
            <a:ext cx="508811" cy="2520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smicípá hvězda 24"/>
          <p:cNvSpPr/>
          <p:nvPr/>
        </p:nvSpPr>
        <p:spPr>
          <a:xfrm>
            <a:off x="2267179" y="3111388"/>
            <a:ext cx="221908" cy="221908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smicípá hvězda 25"/>
          <p:cNvSpPr/>
          <p:nvPr/>
        </p:nvSpPr>
        <p:spPr>
          <a:xfrm>
            <a:off x="2267179" y="2587115"/>
            <a:ext cx="221908" cy="221908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extovéPole 26"/>
          <p:cNvSpPr txBox="1"/>
          <p:nvPr/>
        </p:nvSpPr>
        <p:spPr>
          <a:xfrm>
            <a:off x="3995936" y="5949280"/>
            <a:ext cx="475252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 err="1" smtClean="0"/>
              <a:t>Surfatron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1303801" y="5949280"/>
            <a:ext cx="1447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Magnetrony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469029" y="348889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Ar</a:t>
            </a:r>
            <a:endParaRPr lang="cs-CZ" sz="16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7668344" y="3480171"/>
            <a:ext cx="760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Ar+O</a:t>
            </a:r>
            <a:r>
              <a:rPr lang="cs-CZ" sz="1600" baseline="-25000" dirty="0" smtClean="0"/>
              <a:t>2</a:t>
            </a:r>
            <a:endParaRPr lang="cs-CZ" sz="16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6062022" y="3480171"/>
            <a:ext cx="758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/>
              <a:t>Ar+N</a:t>
            </a:r>
            <a:r>
              <a:rPr lang="cs-CZ" sz="1400" baseline="-25000" dirty="0" smtClean="0"/>
              <a:t>2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42927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35496"/>
          </a:xfrm>
        </p:spPr>
        <p:txBody>
          <a:bodyPr/>
          <a:lstStyle/>
          <a:p>
            <a:r>
              <a:rPr lang="cs-CZ" sz="4000" dirty="0" smtClean="0"/>
              <a:t>Témata bakalářských prací</a:t>
            </a:r>
            <a:endParaRPr lang="cs-CZ" sz="4000" dirty="0"/>
          </a:p>
        </p:txBody>
      </p:sp>
      <p:sp>
        <p:nvSpPr>
          <p:cNvPr id="16" name="Zástupný symbol pro obsah 2"/>
          <p:cNvSpPr>
            <a:spLocks noGrp="1"/>
          </p:cNvSpPr>
          <p:nvPr>
            <p:ph idx="1"/>
          </p:nvPr>
        </p:nvSpPr>
        <p:spPr>
          <a:xfrm>
            <a:off x="790407" y="5013176"/>
            <a:ext cx="7295263" cy="1396751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35000"/>
              </a:lnSpc>
              <a:buClr>
                <a:srgbClr val="3C746B"/>
              </a:buClr>
              <a:buSzPct val="70000"/>
              <a:buNone/>
            </a:pPr>
            <a:r>
              <a:rPr lang="cs-CZ" sz="3300" dirty="0"/>
              <a:t>Zapsaní </a:t>
            </a:r>
            <a:r>
              <a:rPr lang="cs-CZ" sz="3300" dirty="0" smtClean="0"/>
              <a:t>bakalářské </a:t>
            </a:r>
            <a:r>
              <a:rPr lang="cs-CZ" sz="3300" dirty="0"/>
              <a:t>práce a její přesná specifikace je </a:t>
            </a:r>
            <a:r>
              <a:rPr lang="cs-CZ" sz="3300" dirty="0" smtClean="0"/>
              <a:t>možná pouze </a:t>
            </a:r>
            <a:r>
              <a:rPr lang="cs-CZ" sz="3300" dirty="0"/>
              <a:t>po podrobné konzultaci.</a:t>
            </a:r>
          </a:p>
          <a:p>
            <a:pPr>
              <a:lnSpc>
                <a:spcPct val="135000"/>
              </a:lnSpc>
              <a:buClr>
                <a:srgbClr val="3C746B"/>
              </a:buClr>
              <a:buSzPct val="70000"/>
              <a:buNone/>
            </a:pPr>
            <a:r>
              <a:rPr lang="cs-CZ" sz="3300" dirty="0" smtClean="0"/>
              <a:t>Kontakt</a:t>
            </a:r>
            <a:r>
              <a:rPr lang="cs-CZ" sz="3300" dirty="0">
                <a:solidFill>
                  <a:schemeClr val="tx2"/>
                </a:solidFill>
              </a:rPr>
              <a:t>: </a:t>
            </a:r>
            <a:r>
              <a:rPr lang="cs-CZ" sz="3600" b="1" dirty="0">
                <a:solidFill>
                  <a:srgbClr val="00B0F0"/>
                </a:solidFill>
                <a:hlinkClick r:id="rId2"/>
              </a:rPr>
              <a:t>stranv00</a:t>
            </a:r>
            <a:r>
              <a:rPr lang="en-US" sz="3600" b="1" dirty="0">
                <a:solidFill>
                  <a:srgbClr val="00B0F0"/>
                </a:solidFill>
                <a:hlinkClick r:id="rId2"/>
              </a:rPr>
              <a:t>@</a:t>
            </a:r>
            <a:r>
              <a:rPr lang="cs-CZ" sz="3600" b="1" dirty="0" smtClean="0">
                <a:solidFill>
                  <a:srgbClr val="00B0F0"/>
                </a:solidFill>
                <a:hlinkClick r:id="rId2"/>
              </a:rPr>
              <a:t>centrum.cz</a:t>
            </a:r>
            <a:r>
              <a:rPr lang="cs-CZ" sz="3600" b="1" dirty="0" smtClean="0">
                <a:solidFill>
                  <a:schemeClr val="tx2"/>
                </a:solidFill>
              </a:rPr>
              <a:t>, </a:t>
            </a:r>
            <a:r>
              <a:rPr lang="cs-CZ" sz="3600" b="1" dirty="0" err="1" smtClean="0">
                <a:solidFill>
                  <a:schemeClr val="tx2"/>
                </a:solidFill>
              </a:rPr>
              <a:t>hpolakova</a:t>
            </a:r>
            <a:r>
              <a:rPr lang="en-US" sz="3600" b="1" dirty="0" smtClean="0">
                <a:solidFill>
                  <a:schemeClr val="tx2"/>
                </a:solidFill>
              </a:rPr>
              <a:t>@</a:t>
            </a:r>
            <a:r>
              <a:rPr lang="cs-CZ" sz="3600" b="1" dirty="0" smtClean="0">
                <a:solidFill>
                  <a:schemeClr val="tx2"/>
                </a:solidFill>
              </a:rPr>
              <a:t>prf.jcu.cz</a:t>
            </a:r>
            <a:endParaRPr lang="en-US" sz="36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24283" y="1431953"/>
            <a:ext cx="5981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sz="2000" b="1" dirty="0" smtClean="0">
                <a:solidFill>
                  <a:srgbClr val="00B0F0"/>
                </a:solidFill>
              </a:rPr>
              <a:t>Návrh</a:t>
            </a:r>
            <a:r>
              <a:rPr lang="cs-CZ" sz="2000" b="1" dirty="0">
                <a:solidFill>
                  <a:srgbClr val="00B0F0"/>
                </a:solidFill>
              </a:rPr>
              <a:t>, vývoj a stavba výkonového zesilovače.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724283" y="2013784"/>
            <a:ext cx="7361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sz="2000" b="1" dirty="0" smtClean="0">
                <a:solidFill>
                  <a:srgbClr val="00B0F0"/>
                </a:solidFill>
              </a:rPr>
              <a:t>Návrh</a:t>
            </a:r>
            <a:r>
              <a:rPr lang="cs-CZ" sz="2000" b="1" dirty="0">
                <a:solidFill>
                  <a:srgbClr val="00B0F0"/>
                </a:solidFill>
              </a:rPr>
              <a:t>, vývoj a stavba několika kanálového pulzního generátoru. 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24283" y="2826867"/>
            <a:ext cx="7592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itchFamily="34" charset="0"/>
              <a:buChar char="•"/>
            </a:pPr>
            <a:r>
              <a:rPr lang="cs-CZ" sz="2000" b="1" dirty="0" smtClean="0">
                <a:solidFill>
                  <a:srgbClr val="00B0F0"/>
                </a:solidFill>
              </a:rPr>
              <a:t>Vytvoření </a:t>
            </a:r>
            <a:r>
              <a:rPr lang="cs-CZ" sz="2000" b="1" dirty="0">
                <a:solidFill>
                  <a:srgbClr val="00B0F0"/>
                </a:solidFill>
              </a:rPr>
              <a:t>software pro automatické rozpoznávání spektrálních čar.</a:t>
            </a:r>
            <a:r>
              <a:rPr lang="cs-CZ" sz="2000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51520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39552" y="1627059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28095" y="3773071"/>
            <a:ext cx="7592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pitchFamily="2" charset="2"/>
              <a:buChar char="Ø"/>
            </a:pPr>
            <a:r>
              <a:rPr lang="cs-CZ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Úlohy </a:t>
            </a:r>
            <a:r>
              <a:rPr lang="cs-CZ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 cvičení z </a:t>
            </a:r>
            <a:r>
              <a:rPr lang="cs-CZ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mechaniky</a:t>
            </a:r>
            <a:endParaRPr lang="cs-CZ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51341" y="4322769"/>
            <a:ext cx="7592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pitchFamily="2" charset="2"/>
              <a:buChar char="Ø"/>
            </a:pPr>
            <a:r>
              <a:rPr lang="cs-CZ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Úlohy </a:t>
            </a:r>
            <a:r>
              <a:rPr lang="cs-CZ" sz="2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 cvičení z </a:t>
            </a:r>
            <a:r>
              <a:rPr lang="cs-CZ" sz="2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termodynamiky</a:t>
            </a:r>
            <a:endParaRPr lang="cs-CZ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75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8440</TotalTime>
  <Words>380</Words>
  <Application>Microsoft Office PowerPoint</Application>
  <PresentationFormat>Předvádění na obrazovce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Exekutivní</vt:lpstr>
      <vt:lpstr>Fyzika plazmatu a tenkých vrstev</vt:lpstr>
      <vt:lpstr>Fyzika plazmatu</vt:lpstr>
      <vt:lpstr>Fyzika plazmatu</vt:lpstr>
      <vt:lpstr>Více v novém předmětu:</vt:lpstr>
      <vt:lpstr>Prezentace aplikace PowerPoint</vt:lpstr>
      <vt:lpstr>Významná aplikace plazmatu:</vt:lpstr>
      <vt:lpstr>Depozice tenkých vrstev</vt:lpstr>
      <vt:lpstr>Fyzika plazmatu a tenkých vrstev</vt:lpstr>
      <vt:lpstr>Témata bakalářských prací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Fyzika plazmatu a tenkých vrstev</dc:title>
  <dc:creator>Helena</dc:creator>
  <cp:lastModifiedBy>Helena</cp:lastModifiedBy>
  <cp:revision>89</cp:revision>
  <dcterms:created xsi:type="dcterms:W3CDTF">2012-11-13T08:56:34Z</dcterms:created>
  <dcterms:modified xsi:type="dcterms:W3CDTF">2012-11-26T11:52:36Z</dcterms:modified>
</cp:coreProperties>
</file>