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95" r:id="rId4"/>
    <p:sldId id="260" r:id="rId5"/>
    <p:sldId id="293" r:id="rId6"/>
    <p:sldId id="261" r:id="rId7"/>
    <p:sldId id="262" r:id="rId8"/>
    <p:sldId id="263" r:id="rId9"/>
    <p:sldId id="264" r:id="rId10"/>
    <p:sldId id="292" r:id="rId11"/>
    <p:sldId id="265" r:id="rId12"/>
    <p:sldId id="288" r:id="rId13"/>
    <p:sldId id="266" r:id="rId14"/>
    <p:sldId id="267" r:id="rId15"/>
    <p:sldId id="268" r:id="rId16"/>
    <p:sldId id="269" r:id="rId17"/>
    <p:sldId id="289" r:id="rId18"/>
    <p:sldId id="290" r:id="rId19"/>
    <p:sldId id="29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FE6"/>
    <a:srgbClr val="669900"/>
    <a:srgbClr val="33CC33"/>
    <a:srgbClr val="9900CC"/>
    <a:srgbClr val="FF0000"/>
    <a:srgbClr val="080912"/>
    <a:srgbClr val="BA2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62" autoAdjust="0"/>
    <p:restoredTop sz="94683" autoAdjust="0"/>
  </p:normalViewPr>
  <p:slideViewPr>
    <p:cSldViewPr>
      <p:cViewPr varScale="1">
        <p:scale>
          <a:sx n="109" d="100"/>
          <a:sy n="109" d="100"/>
        </p:scale>
        <p:origin x="21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24" d="100"/>
          <a:sy n="24" d="100"/>
        </p:scale>
        <p:origin x="-123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cs-CZ" alt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fld id="{FAF491B9-F775-4710-8BC5-7C026D2BD4BD}" type="slidenum">
              <a:rPr lang="ar-SA" altLang="en-US"/>
              <a:pPr/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E545AA3-E66D-4B2D-A560-26C9EA26A796}" type="slidenum">
              <a:rPr lang="ar-SA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D723F5-C611-4DDB-AFA7-CBF7AAF9F4AD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98A798-9FAB-4E42-921B-57E2A2535BDC}" type="slidenum">
              <a:rPr lang="ar-SA" altLang="en-US"/>
              <a:pPr/>
              <a:t>12</a:t>
            </a:fld>
            <a:endParaRPr lang="en-US" altLang="en-US"/>
          </a:p>
        </p:txBody>
      </p:sp>
      <p:sp>
        <p:nvSpPr>
          <p:cNvPr id="570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09220-281D-494A-A33F-6A880DEDCBF1}" type="slidenum">
              <a:rPr lang="ar-SA" altLang="en-US"/>
              <a:pPr/>
              <a:t>13</a:t>
            </a:fld>
            <a:endParaRPr lang="en-US" altLang="en-US"/>
          </a:p>
        </p:txBody>
      </p:sp>
      <p:sp>
        <p:nvSpPr>
          <p:cNvPr id="5713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BBFB8-7B6B-402B-9CDB-61BCCD7911A1}" type="slidenum">
              <a:rPr lang="ar-SA" altLang="en-US"/>
              <a:pPr/>
              <a:t>14</a:t>
            </a:fld>
            <a:endParaRPr lang="en-US" altLang="en-US"/>
          </a:p>
        </p:txBody>
      </p:sp>
      <p:sp>
        <p:nvSpPr>
          <p:cNvPr id="5724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E18C36-A6F4-4D6B-8628-702F37379342}" type="slidenum">
              <a:rPr lang="ar-SA" altLang="en-US"/>
              <a:pPr/>
              <a:t>15</a:t>
            </a:fld>
            <a:endParaRPr lang="en-US" altLang="en-US"/>
          </a:p>
        </p:txBody>
      </p:sp>
      <p:sp>
        <p:nvSpPr>
          <p:cNvPr id="573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12780-DE31-431A-99A1-EA58F3655EB7}" type="slidenum">
              <a:rPr lang="ar-SA" altLang="en-US"/>
              <a:pPr/>
              <a:t>16</a:t>
            </a:fld>
            <a:endParaRPr lang="en-US" altLang="en-US"/>
          </a:p>
        </p:txBody>
      </p:sp>
      <p:sp>
        <p:nvSpPr>
          <p:cNvPr id="5744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40C6B6-38C0-4749-93DD-0B78865A970B}" type="slidenum">
              <a:rPr lang="ar-SA" altLang="en-US"/>
              <a:pPr/>
              <a:t>17</a:t>
            </a:fld>
            <a:endParaRPr lang="en-US" altLang="en-US"/>
          </a:p>
        </p:txBody>
      </p:sp>
      <p:sp>
        <p:nvSpPr>
          <p:cNvPr id="575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DE82A4-221B-41AE-B58F-B953E6ED0679}" type="slidenum">
              <a:rPr lang="ar-SA" altLang="en-US"/>
              <a:pPr/>
              <a:t>18</a:t>
            </a:fld>
            <a:endParaRPr lang="en-US" altLang="en-US"/>
          </a:p>
        </p:txBody>
      </p:sp>
      <p:sp>
        <p:nvSpPr>
          <p:cNvPr id="5765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351CF8-81FC-4A05-94F1-47A6343965D0}" type="slidenum">
              <a:rPr lang="ar-SA" altLang="en-US"/>
              <a:pPr/>
              <a:t>19</a:t>
            </a:fld>
            <a:endParaRPr lang="en-US" altLang="en-US"/>
          </a:p>
        </p:txBody>
      </p:sp>
      <p:sp>
        <p:nvSpPr>
          <p:cNvPr id="577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90CB6B-500E-4394-892B-692A43827146}" type="slidenum">
              <a:rPr lang="ar-SA" altLang="en-US"/>
              <a:pPr/>
              <a:t>2</a:t>
            </a:fld>
            <a:endParaRPr lang="en-US" altLang="en-US"/>
          </a:p>
        </p:txBody>
      </p:sp>
      <p:sp>
        <p:nvSpPr>
          <p:cNvPr id="5621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66B333-1818-42D3-B6A8-87E4C03266FF}" type="slidenum">
              <a:rPr lang="ar-SA" altLang="en-US"/>
              <a:pPr/>
              <a:t>4</a:t>
            </a:fld>
            <a:endParaRPr lang="en-US" altLang="en-US"/>
          </a:p>
        </p:txBody>
      </p:sp>
      <p:sp>
        <p:nvSpPr>
          <p:cNvPr id="564226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42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07CCB-D7FF-4642-BA2E-85C9148EBB59}" type="slidenum">
              <a:rPr lang="ar-SA" altLang="en-US"/>
              <a:pPr/>
              <a:t>6</a:t>
            </a:fld>
            <a:endParaRPr lang="en-US" altLang="en-US"/>
          </a:p>
        </p:txBody>
      </p:sp>
      <p:sp>
        <p:nvSpPr>
          <p:cNvPr id="565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406E01-6D80-4B64-B53A-11EE7C4B9130}" type="slidenum">
              <a:rPr lang="ar-SA" altLang="en-US"/>
              <a:pPr/>
              <a:t>7</a:t>
            </a:fld>
            <a:endParaRPr lang="en-US" altLang="en-US"/>
          </a:p>
        </p:txBody>
      </p:sp>
      <p:sp>
        <p:nvSpPr>
          <p:cNvPr id="566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201562-559A-4855-B21C-6409CE80098F}" type="slidenum">
              <a:rPr lang="ar-SA" altLang="en-US"/>
              <a:pPr/>
              <a:t>8</a:t>
            </a:fld>
            <a:endParaRPr lang="en-US" altLang="en-US"/>
          </a:p>
        </p:txBody>
      </p:sp>
      <p:sp>
        <p:nvSpPr>
          <p:cNvPr id="567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A9C381-679B-4893-A6FF-05E355544721}" type="slidenum">
              <a:rPr lang="ar-SA" altLang="en-US"/>
              <a:pPr/>
              <a:t>9</a:t>
            </a:fld>
            <a:endParaRPr lang="en-US" altLang="en-US"/>
          </a:p>
        </p:txBody>
      </p:sp>
      <p:sp>
        <p:nvSpPr>
          <p:cNvPr id="568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448297-18EA-4479-866A-CDE5781E770A}" type="slidenum">
              <a:rPr lang="ar-SA" altLang="en-US"/>
              <a:pPr/>
              <a:t>10</a:t>
            </a:fld>
            <a:endParaRPr lang="en-US" altLang="en-US"/>
          </a:p>
        </p:txBody>
      </p:sp>
      <p:sp>
        <p:nvSpPr>
          <p:cNvPr id="5836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63690A-CA77-4B3C-8128-AAF5C54D6C9B}" type="slidenum">
              <a:rPr lang="ar-SA" altLang="en-US"/>
              <a:pPr/>
              <a:t>11</a:t>
            </a:fld>
            <a:endParaRPr lang="en-US" altLang="en-US"/>
          </a:p>
        </p:txBody>
      </p:sp>
      <p:sp>
        <p:nvSpPr>
          <p:cNvPr id="569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83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EB9E22E-35DB-4290-B453-557434B193FF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3458724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EB9E22E-35DB-4290-B453-557434B193FF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8857970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EB9E22E-35DB-4290-B453-557434B193FF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3448471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EB9E22E-35DB-4290-B453-557434B193FF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0951864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EB9E22E-35DB-4290-B453-557434B193FF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695825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CA3F-53EA-4A92-B050-EAF9D32CF3A4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641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6DF3-C8EC-427A-A4C9-7E20C33B0CFB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386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E22E-35DB-4290-B453-557434B193FF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899620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9B055D3-B973-4D4D-8196-AF583680E5F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598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201929-6932-4AC9-B506-A76AE8F86034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932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64F45A-D07C-4DDD-BB04-583C39C83738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27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EE1BA-5A83-4573-98EA-F44834802A54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76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8776-2279-4C1E-A647-2F61EB22C89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38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661B-242F-4B74-8FCD-83690CEB3FD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13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C347DCD-2C54-4017-A5B3-16F5D3A52EB1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328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B9E22E-35DB-4290-B453-557434B193FF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394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0"/>
            <a:ext cx="7467600" cy="29718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ar-SA" sz="4000" b="1" dirty="0" smtClean="0"/>
              <a:t>Systems </a:t>
            </a:r>
            <a:r>
              <a:rPr lang="en-US" altLang="ar-SA" sz="4000" b="1" dirty="0"/>
              <a:t>Analysis</a:t>
            </a:r>
            <a:br>
              <a:rPr lang="en-US" altLang="ar-SA" sz="4000" b="1" dirty="0"/>
            </a:br>
            <a:r>
              <a:rPr lang="en-US" altLang="ar-SA" sz="4000" b="1" dirty="0"/>
              <a:t>and </a:t>
            </a:r>
            <a:r>
              <a:rPr lang="en-US" altLang="ar-SA" sz="4000" b="1" dirty="0" smtClean="0"/>
              <a:t>Design</a:t>
            </a:r>
            <a:r>
              <a:rPr lang="en-US" altLang="ar-SA" sz="4000" b="1" dirty="0"/>
              <a:t/>
            </a:r>
            <a:br>
              <a:rPr lang="en-US" altLang="ar-SA" sz="4000" b="1" dirty="0"/>
            </a:br>
            <a:r>
              <a:rPr lang="en-US" altLang="ar-SA" sz="4000" b="1" dirty="0"/>
              <a:t/>
            </a:r>
            <a:br>
              <a:rPr lang="en-US" altLang="ar-SA" sz="4000" b="1" dirty="0"/>
            </a:br>
            <a:r>
              <a:rPr lang="en-US" altLang="ar-SA" sz="4000" b="1" dirty="0"/>
              <a:t> </a:t>
            </a:r>
            <a:r>
              <a:rPr lang="en-US" altLang="ar-SA" sz="2800" b="1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ar-SA"/>
              <a:t>General Guidelines for the Design of Forms and Reports</a:t>
            </a:r>
          </a:p>
        </p:txBody>
      </p:sp>
      <p:sp>
        <p:nvSpPr>
          <p:cNvPr id="5826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8077200" cy="4343400"/>
          </a:xfrm>
        </p:spPr>
        <p:txBody>
          <a:bodyPr/>
          <a:lstStyle/>
          <a:p>
            <a:r>
              <a:rPr lang="en-US" altLang="ar-SA">
                <a:solidFill>
                  <a:srgbClr val="FF0000"/>
                </a:solidFill>
              </a:rPr>
              <a:t>Meaningful Titles</a:t>
            </a:r>
            <a:r>
              <a:rPr lang="en-US" altLang="ar-SA"/>
              <a:t>, clear and specific titles and date (current and  revision)</a:t>
            </a:r>
          </a:p>
          <a:p>
            <a:r>
              <a:rPr lang="en-US" altLang="ar-SA"/>
              <a:t>Meaningful </a:t>
            </a:r>
            <a:r>
              <a:rPr lang="en-US" altLang="ar-SA">
                <a:solidFill>
                  <a:srgbClr val="FF0000"/>
                </a:solidFill>
              </a:rPr>
              <a:t>Information</a:t>
            </a:r>
            <a:r>
              <a:rPr lang="en-US" altLang="ar-SA"/>
              <a:t>, needed only should be displayed, info are usable without any modification.</a:t>
            </a:r>
          </a:p>
          <a:p>
            <a:r>
              <a:rPr lang="en-US" altLang="ar-SA">
                <a:solidFill>
                  <a:srgbClr val="FF0000"/>
                </a:solidFill>
              </a:rPr>
              <a:t>Balance</a:t>
            </a:r>
            <a:r>
              <a:rPr lang="en-US" altLang="ar-SA"/>
              <a:t> the layout, spacing margins.</a:t>
            </a:r>
          </a:p>
          <a:p>
            <a:r>
              <a:rPr lang="en-US" altLang="ar-SA">
                <a:solidFill>
                  <a:srgbClr val="FF0000"/>
                </a:solidFill>
              </a:rPr>
              <a:t>Navigation</a:t>
            </a:r>
            <a:r>
              <a:rPr lang="en-US" altLang="ar-SA"/>
              <a:t> easily, back and forward, page number (1 of 10)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219200"/>
          </a:xfrm>
        </p:spPr>
        <p:txBody>
          <a:bodyPr>
            <a:normAutofit fontScale="90000"/>
          </a:bodyPr>
          <a:lstStyle/>
          <a:p>
            <a:r>
              <a:rPr lang="en-US" altLang="ar-SA" sz="4000"/>
              <a:t>General Formatting Guidelines for Forms and Reports</a:t>
            </a:r>
          </a:p>
        </p:txBody>
      </p:sp>
      <p:sp>
        <p:nvSpPr>
          <p:cNvPr id="532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ar-SA" b="1">
                <a:solidFill>
                  <a:srgbClr val="FF0000"/>
                </a:solidFill>
              </a:rPr>
              <a:t>Highlighting</a:t>
            </a:r>
          </a:p>
          <a:p>
            <a:pPr lvl="1">
              <a:lnSpc>
                <a:spcPct val="90000"/>
              </a:lnSpc>
            </a:pPr>
            <a:r>
              <a:rPr lang="en-US" altLang="ar-SA" b="1"/>
              <a:t>Use sparingly to </a:t>
            </a:r>
            <a:r>
              <a:rPr lang="en-US" altLang="ar-SA" b="1">
                <a:solidFill>
                  <a:srgbClr val="BA2212"/>
                </a:solidFill>
              </a:rPr>
              <a:t>draw user to or away</a:t>
            </a:r>
            <a:r>
              <a:rPr lang="en-US" altLang="ar-SA" b="1"/>
              <a:t> from certain information</a:t>
            </a:r>
          </a:p>
          <a:p>
            <a:pPr lvl="1">
              <a:lnSpc>
                <a:spcPct val="90000"/>
              </a:lnSpc>
            </a:pPr>
            <a:r>
              <a:rPr lang="en-US" altLang="ar-SA" b="1">
                <a:solidFill>
                  <a:srgbClr val="BA2212"/>
                </a:solidFill>
              </a:rPr>
              <a:t>Blinking </a:t>
            </a:r>
            <a:r>
              <a:rPr lang="en-US" altLang="ar-SA" b="1"/>
              <a:t>and </a:t>
            </a:r>
            <a:r>
              <a:rPr lang="en-US" altLang="ar-SA" b="1">
                <a:solidFill>
                  <a:schemeClr val="tx2"/>
                </a:solidFill>
              </a:rPr>
              <a:t>audible tones</a:t>
            </a:r>
            <a:r>
              <a:rPr lang="en-US" altLang="ar-SA" b="1"/>
              <a:t> should only be used to highlight critical information requiring user’s immediate attention</a:t>
            </a:r>
          </a:p>
          <a:p>
            <a:pPr lvl="1">
              <a:lnSpc>
                <a:spcPct val="90000"/>
              </a:lnSpc>
            </a:pPr>
            <a:r>
              <a:rPr lang="en-US" altLang="ar-SA" b="1"/>
              <a:t>Methods should be consistently selected and used based upon </a:t>
            </a:r>
            <a:r>
              <a:rPr lang="en-US" altLang="ar-SA" b="1">
                <a:solidFill>
                  <a:srgbClr val="BA2212"/>
                </a:solidFill>
              </a:rPr>
              <a:t>level of importance</a:t>
            </a:r>
            <a:r>
              <a:rPr lang="en-US" altLang="ar-SA" b="1"/>
              <a:t> of emphasized information</a:t>
            </a:r>
            <a:endParaRPr lang="en-US" altLang="ar-S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en-US" altLang="ar-SA" sz="4000"/>
              <a:t>General Formatting Guidelines for Forms and Reports</a:t>
            </a:r>
            <a:br>
              <a:rPr lang="en-US" altLang="ar-SA" sz="4000"/>
            </a:br>
            <a:r>
              <a:rPr lang="en-US" altLang="ar-SA" sz="2800"/>
              <a:t>Color versus No-Color</a:t>
            </a:r>
            <a:endParaRPr lang="en-US" altLang="ar-SA" sz="4000"/>
          </a:p>
        </p:txBody>
      </p:sp>
      <p:sp>
        <p:nvSpPr>
          <p:cNvPr id="558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ar-SA" sz="2000" b="1">
                <a:solidFill>
                  <a:srgbClr val="BA2212"/>
                </a:solidFill>
              </a:rPr>
              <a:t>Benefits from Using </a:t>
            </a:r>
            <a:r>
              <a:rPr lang="en-US" altLang="ar-SA" sz="2000" b="1">
                <a:solidFill>
                  <a:srgbClr val="9900CC"/>
                </a:solidFill>
              </a:rPr>
              <a:t>C</a:t>
            </a:r>
            <a:r>
              <a:rPr lang="en-US" altLang="ar-SA" sz="2000" b="1">
                <a:solidFill>
                  <a:srgbClr val="FF0000"/>
                </a:solidFill>
              </a:rPr>
              <a:t>o</a:t>
            </a:r>
            <a:r>
              <a:rPr lang="en-US" altLang="ar-SA" sz="2000" b="1">
                <a:solidFill>
                  <a:srgbClr val="9900CC"/>
                </a:solidFill>
              </a:rPr>
              <a:t>l</a:t>
            </a:r>
            <a:r>
              <a:rPr lang="en-US" altLang="ar-SA" sz="2000" b="1">
                <a:solidFill>
                  <a:schemeClr val="hlink"/>
                </a:solidFill>
              </a:rPr>
              <a:t>o</a:t>
            </a:r>
            <a:r>
              <a:rPr lang="en-US" altLang="ar-SA" sz="2000" b="1">
                <a:solidFill>
                  <a:srgbClr val="080912"/>
                </a:solidFill>
              </a:rPr>
              <a:t>r</a:t>
            </a:r>
            <a:endParaRPr lang="en-US" altLang="ar-SA" sz="2000" b="1"/>
          </a:p>
          <a:p>
            <a:pPr lvl="1"/>
            <a:r>
              <a:rPr lang="en-US" altLang="ar-SA" sz="1800" b="1"/>
              <a:t>Soothes or strikes the eye</a:t>
            </a:r>
          </a:p>
          <a:p>
            <a:pPr lvl="1"/>
            <a:r>
              <a:rPr lang="en-US" altLang="ar-SA" sz="1800" b="1"/>
              <a:t>Accents an uninteresting display</a:t>
            </a:r>
          </a:p>
          <a:p>
            <a:pPr lvl="1"/>
            <a:r>
              <a:rPr lang="en-US" altLang="ar-SA" sz="1800" b="1"/>
              <a:t>Facilitates subtle (fine, difficult to perceive) discriminations in complex displays</a:t>
            </a:r>
          </a:p>
          <a:p>
            <a:pPr lvl="1"/>
            <a:r>
              <a:rPr lang="en-US" altLang="ar-SA" sz="1800" b="1"/>
              <a:t>Emphasizes the logical organization of information</a:t>
            </a:r>
          </a:p>
          <a:p>
            <a:pPr lvl="1"/>
            <a:r>
              <a:rPr lang="en-US" altLang="ar-SA" sz="1800" b="1"/>
              <a:t>Draws attention to warnings</a:t>
            </a:r>
          </a:p>
          <a:p>
            <a:pPr lvl="1"/>
            <a:r>
              <a:rPr lang="en-US" altLang="ar-SA" sz="1800" b="1"/>
              <a:t>Evokes more emotional reactions</a:t>
            </a:r>
          </a:p>
        </p:txBody>
      </p:sp>
      <p:sp>
        <p:nvSpPr>
          <p:cNvPr id="55808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ar-SA" sz="2000" b="1">
                <a:solidFill>
                  <a:srgbClr val="BA2212"/>
                </a:solidFill>
              </a:rPr>
              <a:t>Problems from Using </a:t>
            </a:r>
            <a:r>
              <a:rPr lang="en-US" altLang="ar-SA" sz="2000" b="1">
                <a:solidFill>
                  <a:schemeClr val="hlink"/>
                </a:solidFill>
              </a:rPr>
              <a:t>C</a:t>
            </a:r>
            <a:r>
              <a:rPr lang="en-US" altLang="ar-SA" sz="2000" b="1">
                <a:solidFill>
                  <a:srgbClr val="FF0000"/>
                </a:solidFill>
              </a:rPr>
              <a:t>o</a:t>
            </a:r>
            <a:r>
              <a:rPr lang="en-US" altLang="ar-SA" sz="2000" b="1">
                <a:solidFill>
                  <a:schemeClr val="tx2"/>
                </a:solidFill>
              </a:rPr>
              <a:t>l</a:t>
            </a:r>
            <a:r>
              <a:rPr lang="en-US" altLang="ar-SA" sz="2000" b="1">
                <a:solidFill>
                  <a:schemeClr val="hlink"/>
                </a:solidFill>
              </a:rPr>
              <a:t>o</a:t>
            </a:r>
            <a:r>
              <a:rPr lang="en-US" altLang="ar-SA" sz="2000" b="1">
                <a:solidFill>
                  <a:srgbClr val="080912"/>
                </a:solidFill>
              </a:rPr>
              <a:t>r</a:t>
            </a:r>
            <a:endParaRPr lang="en-US" altLang="ar-SA" sz="2000" b="1">
              <a:solidFill>
                <a:srgbClr val="BA2212"/>
              </a:solidFill>
            </a:endParaRPr>
          </a:p>
          <a:p>
            <a:pPr lvl="1"/>
            <a:r>
              <a:rPr lang="en-US" altLang="ar-SA" sz="1800" b="1"/>
              <a:t>Color pairings may wash out or cause problems for some users</a:t>
            </a:r>
          </a:p>
          <a:p>
            <a:pPr lvl="1"/>
            <a:r>
              <a:rPr lang="en-US" altLang="ar-SA" sz="1800" b="1"/>
              <a:t>Resolution may degrade with different displays</a:t>
            </a:r>
          </a:p>
          <a:p>
            <a:pPr lvl="1"/>
            <a:r>
              <a:rPr lang="en-US" altLang="ar-SA" sz="1800" b="1"/>
              <a:t>Printing or conversion to other media may not easily translate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en-US" altLang="ar-SA" sz="4000"/>
              <a:t>General Formatting Guidelines for Forms and Reports</a:t>
            </a:r>
          </a:p>
        </p:txBody>
      </p:sp>
      <p:sp>
        <p:nvSpPr>
          <p:cNvPr id="5335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2800" b="1">
                <a:solidFill>
                  <a:srgbClr val="FF0000"/>
                </a:solidFill>
              </a:rPr>
              <a:t>Displaying Text</a:t>
            </a:r>
            <a:endParaRPr lang="en-US" altLang="ar-SA" sz="2800"/>
          </a:p>
          <a:p>
            <a:pPr lvl="1">
              <a:lnSpc>
                <a:spcPct val="90000"/>
              </a:lnSpc>
            </a:pPr>
            <a:r>
              <a:rPr lang="en-US" altLang="ar-SA" sz="2400" b="1"/>
              <a:t>Display text in mixed </a:t>
            </a:r>
            <a:r>
              <a:rPr lang="en-US" altLang="ar-SA" sz="2400" b="1">
                <a:solidFill>
                  <a:srgbClr val="9900CC"/>
                </a:solidFill>
              </a:rPr>
              <a:t>upper and lower</a:t>
            </a:r>
            <a:r>
              <a:rPr lang="en-US" altLang="ar-SA" sz="2400" b="1"/>
              <a:t> case and use conventional punctuation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Use </a:t>
            </a:r>
            <a:r>
              <a:rPr lang="en-US" altLang="ar-SA" sz="2400" b="1">
                <a:solidFill>
                  <a:srgbClr val="9900CC"/>
                </a:solidFill>
              </a:rPr>
              <a:t>double spacing</a:t>
            </a:r>
            <a:r>
              <a:rPr lang="en-US" altLang="ar-SA" sz="2400" b="1"/>
              <a:t> if space permits.  If not, place a blank line between paragraphs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>
                <a:solidFill>
                  <a:srgbClr val="9900CC"/>
                </a:solidFill>
              </a:rPr>
              <a:t>Left-justify</a:t>
            </a:r>
            <a:r>
              <a:rPr lang="en-US" altLang="ar-SA" sz="2400" b="1"/>
              <a:t> text and leave a ragged right margin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Do not </a:t>
            </a:r>
            <a:r>
              <a:rPr lang="en-US" altLang="ar-SA" sz="2400" b="1">
                <a:solidFill>
                  <a:srgbClr val="9900CC"/>
                </a:solidFill>
              </a:rPr>
              <a:t>hyphenate words</a:t>
            </a:r>
            <a:r>
              <a:rPr lang="en-US" altLang="ar-SA" sz="2400" b="1"/>
              <a:t> between lines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Use </a:t>
            </a:r>
            <a:r>
              <a:rPr lang="en-US" altLang="ar-SA" sz="2400" b="1">
                <a:solidFill>
                  <a:srgbClr val="9900CC"/>
                </a:solidFill>
              </a:rPr>
              <a:t>abbreviations and acronyms</a:t>
            </a:r>
            <a:r>
              <a:rPr lang="en-US" altLang="ar-SA" sz="2400" b="1"/>
              <a:t> only when they are widely </a:t>
            </a:r>
            <a:r>
              <a:rPr lang="en-US" altLang="ar-SA" sz="2400" b="1">
                <a:solidFill>
                  <a:srgbClr val="9900CC"/>
                </a:solidFill>
              </a:rPr>
              <a:t>understood by users</a:t>
            </a:r>
            <a:r>
              <a:rPr lang="en-US" altLang="ar-SA" sz="2400" b="1"/>
              <a:t> and are significantly shorter than the full text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en-US" altLang="ar-SA" sz="4000"/>
              <a:t>General Formatting Guidelines for Forms and Reports</a:t>
            </a:r>
          </a:p>
        </p:txBody>
      </p:sp>
      <p:sp>
        <p:nvSpPr>
          <p:cNvPr id="5345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 b="1">
                <a:solidFill>
                  <a:srgbClr val="080912"/>
                </a:solidFill>
              </a:rPr>
              <a:t>Designing tables and lists</a:t>
            </a:r>
          </a:p>
          <a:p>
            <a:pPr lvl="1"/>
            <a:r>
              <a:rPr lang="en-US" altLang="ar-SA" b="1">
                <a:solidFill>
                  <a:srgbClr val="9900CC"/>
                </a:solidFill>
              </a:rPr>
              <a:t>Use meaningful Labels</a:t>
            </a:r>
            <a:endParaRPr lang="en-US" altLang="ar-SA" b="1"/>
          </a:p>
          <a:p>
            <a:pPr lvl="2"/>
            <a:r>
              <a:rPr lang="en-US" altLang="ar-SA" b="1"/>
              <a:t>All columns and rows should have </a:t>
            </a:r>
            <a:r>
              <a:rPr lang="en-US" altLang="ar-SA" b="1">
                <a:solidFill>
                  <a:srgbClr val="BA2212"/>
                </a:solidFill>
              </a:rPr>
              <a:t>meaningful labels</a:t>
            </a:r>
            <a:endParaRPr lang="en-US" altLang="ar-SA" b="1"/>
          </a:p>
          <a:p>
            <a:pPr lvl="2"/>
            <a:r>
              <a:rPr lang="en-US" altLang="ar-SA" b="1"/>
              <a:t>Labels should be </a:t>
            </a:r>
            <a:r>
              <a:rPr lang="en-US" altLang="ar-SA" b="1">
                <a:solidFill>
                  <a:srgbClr val="BA2212"/>
                </a:solidFill>
              </a:rPr>
              <a:t>separated from other information</a:t>
            </a:r>
            <a:r>
              <a:rPr lang="en-US" altLang="ar-SA" b="1"/>
              <a:t> by using highlighting</a:t>
            </a:r>
          </a:p>
          <a:p>
            <a:pPr lvl="2"/>
            <a:r>
              <a:rPr lang="en-US" altLang="ar-SA" b="1">
                <a:solidFill>
                  <a:srgbClr val="BA2212"/>
                </a:solidFill>
              </a:rPr>
              <a:t>Re-display labels</a:t>
            </a:r>
            <a:r>
              <a:rPr lang="en-US" altLang="ar-SA" b="1"/>
              <a:t> when the data extend beyond a single screen or page</a:t>
            </a:r>
            <a:endParaRPr lang="en-US" altLang="ar-SA"/>
          </a:p>
          <a:p>
            <a:pPr lvl="2">
              <a:buFont typeface="Wingdings" panose="05000000000000000000" pitchFamily="2" charset="2"/>
              <a:buNone/>
            </a:pPr>
            <a:endParaRPr lang="en-US" altLang="ar-SA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ar-SA" sz="4000"/>
              <a:t>General Formatting Guidelines for Forms and Reports</a:t>
            </a:r>
          </a:p>
        </p:txBody>
      </p:sp>
      <p:sp>
        <p:nvSpPr>
          <p:cNvPr id="535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763000" cy="4800600"/>
          </a:xfrm>
        </p:spPr>
        <p:txBody>
          <a:bodyPr>
            <a:normAutofit lnSpcReduction="10000"/>
          </a:bodyPr>
          <a:lstStyle/>
          <a:p>
            <a:pPr marL="533400" indent="-533400"/>
            <a:r>
              <a:rPr lang="en-US" altLang="ar-SA" sz="2400" b="1"/>
              <a:t>Designing tables and lists (continued)</a:t>
            </a:r>
          </a:p>
          <a:p>
            <a:pPr marL="914400" lvl="1" indent="-457200"/>
            <a:r>
              <a:rPr lang="en-US" altLang="ar-SA" sz="2400" b="1">
                <a:solidFill>
                  <a:srgbClr val="9900CC"/>
                </a:solidFill>
              </a:rPr>
              <a:t>Formatting columns, rows and text</a:t>
            </a:r>
            <a:endParaRPr lang="en-US" altLang="ar-SA" sz="2000" b="1"/>
          </a:p>
          <a:p>
            <a:pPr marL="1295400" lvl="2" indent="-381000"/>
            <a:r>
              <a:rPr lang="en-US" altLang="ar-SA" sz="2000" b="1">
                <a:solidFill>
                  <a:srgbClr val="BA2212"/>
                </a:solidFill>
              </a:rPr>
              <a:t>Sort</a:t>
            </a:r>
            <a:r>
              <a:rPr lang="en-US" altLang="ar-SA" sz="2000" b="1"/>
              <a:t> in a meaningful order</a:t>
            </a:r>
          </a:p>
          <a:p>
            <a:pPr marL="1295400" lvl="2" indent="-381000"/>
            <a:r>
              <a:rPr lang="en-US" altLang="ar-SA" sz="2000" b="1"/>
              <a:t>Place a </a:t>
            </a:r>
            <a:r>
              <a:rPr lang="en-US" altLang="ar-SA" sz="2000" b="1">
                <a:solidFill>
                  <a:srgbClr val="BA2212"/>
                </a:solidFill>
              </a:rPr>
              <a:t>blank line</a:t>
            </a:r>
            <a:r>
              <a:rPr lang="en-US" altLang="ar-SA" sz="2000" b="1"/>
              <a:t> between every five rows in long columns</a:t>
            </a:r>
          </a:p>
          <a:p>
            <a:pPr marL="1295400" lvl="2" indent="-381000"/>
            <a:r>
              <a:rPr lang="en-US" altLang="ar-SA" sz="2000" b="1"/>
              <a:t>Similar information displayed in multiple columns should be </a:t>
            </a:r>
            <a:r>
              <a:rPr lang="en-US" altLang="ar-SA" sz="2000" b="1">
                <a:solidFill>
                  <a:srgbClr val="BA2212"/>
                </a:solidFill>
              </a:rPr>
              <a:t>sorted vertically</a:t>
            </a:r>
            <a:endParaRPr lang="en-US" altLang="ar-SA" sz="2000" b="1"/>
          </a:p>
          <a:p>
            <a:pPr marL="1295400" lvl="2" indent="-381000"/>
            <a:r>
              <a:rPr lang="en-US" altLang="ar-SA" sz="2000" b="1"/>
              <a:t>Columns should have at least </a:t>
            </a:r>
            <a:r>
              <a:rPr lang="en-US" altLang="ar-SA" sz="2000" b="1">
                <a:solidFill>
                  <a:srgbClr val="BA2212"/>
                </a:solidFill>
              </a:rPr>
              <a:t>two spaces</a:t>
            </a:r>
            <a:r>
              <a:rPr lang="en-US" altLang="ar-SA" sz="2000" b="1"/>
              <a:t> between them</a:t>
            </a:r>
          </a:p>
          <a:p>
            <a:pPr marL="1295400" lvl="2" indent="-381000"/>
            <a:r>
              <a:rPr lang="en-US" altLang="ar-SA" sz="2000" b="1"/>
              <a:t>Allow </a:t>
            </a:r>
            <a:r>
              <a:rPr lang="en-US" altLang="ar-SA" sz="2000" b="1">
                <a:solidFill>
                  <a:srgbClr val="BA2212"/>
                </a:solidFill>
              </a:rPr>
              <a:t>white space</a:t>
            </a:r>
            <a:r>
              <a:rPr lang="en-US" altLang="ar-SA" sz="2000" b="1"/>
              <a:t> on printed reports for user to write notes</a:t>
            </a:r>
          </a:p>
          <a:p>
            <a:pPr marL="1295400" lvl="2" indent="-381000"/>
            <a:r>
              <a:rPr lang="en-US" altLang="ar-SA" sz="2000" b="1"/>
              <a:t>Use a </a:t>
            </a:r>
            <a:r>
              <a:rPr lang="en-US" altLang="ar-SA" sz="2000" b="1">
                <a:solidFill>
                  <a:srgbClr val="BA2212"/>
                </a:solidFill>
              </a:rPr>
              <a:t>single typeface</a:t>
            </a:r>
            <a:r>
              <a:rPr lang="en-US" altLang="ar-SA" sz="2000" b="1"/>
              <a:t>, except for emphasis</a:t>
            </a:r>
          </a:p>
          <a:p>
            <a:pPr marL="1295400" lvl="2" indent="-381000"/>
            <a:r>
              <a:rPr lang="en-US" altLang="ar-SA" sz="2000" b="1"/>
              <a:t>Use </a:t>
            </a:r>
            <a:r>
              <a:rPr lang="en-US" altLang="ar-SA" sz="2000" b="1">
                <a:solidFill>
                  <a:srgbClr val="BA2212"/>
                </a:solidFill>
              </a:rPr>
              <a:t>same family of typefaces</a:t>
            </a:r>
            <a:r>
              <a:rPr lang="en-US" altLang="ar-SA" sz="2000" b="1"/>
              <a:t> within and across displays and reports</a:t>
            </a:r>
          </a:p>
          <a:p>
            <a:pPr marL="1295400" lvl="2" indent="-381000"/>
            <a:r>
              <a:rPr lang="en-US" altLang="ar-SA" sz="2000" b="1"/>
              <a:t>Avoid </a:t>
            </a:r>
            <a:r>
              <a:rPr lang="en-US" altLang="ar-SA" sz="2000" b="1">
                <a:solidFill>
                  <a:srgbClr val="BA2212"/>
                </a:solidFill>
              </a:rPr>
              <a:t>overly fancy fonts</a:t>
            </a:r>
            <a:endParaRPr lang="en-US" altLang="ar-SA" sz="1800" b="1"/>
          </a:p>
          <a:p>
            <a:pPr marL="1295400" lvl="2" indent="-381000">
              <a:buFont typeface="Wingdings" panose="05000000000000000000" pitchFamily="2" charset="2"/>
              <a:buNone/>
            </a:pPr>
            <a:endParaRPr lang="en-US" altLang="ar-SA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altLang="ar-SA" sz="4000"/>
              <a:t>General Formatting Guidelines for Forms and Reports</a:t>
            </a:r>
          </a:p>
        </p:txBody>
      </p:sp>
      <p:sp>
        <p:nvSpPr>
          <p:cNvPr id="5365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686800" cy="4572000"/>
          </a:xfrm>
        </p:spPr>
        <p:txBody>
          <a:bodyPr>
            <a:normAutofit lnSpcReduction="10000"/>
          </a:bodyPr>
          <a:lstStyle/>
          <a:p>
            <a:r>
              <a:rPr lang="en-US" altLang="ar-SA" sz="2400" b="1"/>
              <a:t>Designing tables and lists (continued)</a:t>
            </a:r>
          </a:p>
          <a:p>
            <a:pPr lvl="1"/>
            <a:r>
              <a:rPr lang="en-US" altLang="ar-SA" sz="2000" b="1">
                <a:solidFill>
                  <a:srgbClr val="9900CC"/>
                </a:solidFill>
              </a:rPr>
              <a:t>Formatting numeric, textual and alphanumeric data</a:t>
            </a:r>
            <a:endParaRPr lang="en-US" altLang="ar-SA" sz="2000" b="1"/>
          </a:p>
          <a:p>
            <a:pPr lvl="2"/>
            <a:r>
              <a:rPr lang="en-US" altLang="ar-SA" sz="2000" b="1">
                <a:solidFill>
                  <a:srgbClr val="FF0000"/>
                </a:solidFill>
              </a:rPr>
              <a:t>Right-justify numeric</a:t>
            </a:r>
            <a:r>
              <a:rPr lang="en-US" altLang="ar-SA" sz="2000" b="1"/>
              <a:t> data and align columns by decimal points or other delimiter</a:t>
            </a:r>
          </a:p>
          <a:p>
            <a:pPr lvl="2"/>
            <a:r>
              <a:rPr lang="en-US" altLang="ar-SA" sz="2000" b="1">
                <a:solidFill>
                  <a:srgbClr val="FF0000"/>
                </a:solidFill>
              </a:rPr>
              <a:t>Left-justify textual data</a:t>
            </a:r>
            <a:r>
              <a:rPr lang="en-US" altLang="ar-SA" sz="2000" b="1"/>
              <a:t>.  Use short line length, usually 30 to 40 characters per line</a:t>
            </a:r>
          </a:p>
          <a:p>
            <a:pPr lvl="2"/>
            <a:r>
              <a:rPr lang="en-US" altLang="ar-SA" sz="2000" b="1">
                <a:solidFill>
                  <a:srgbClr val="FF0000"/>
                </a:solidFill>
              </a:rPr>
              <a:t>Break </a:t>
            </a:r>
            <a:r>
              <a:rPr lang="en-US" altLang="ar-SA" sz="2000" b="1"/>
              <a:t>long sequences of alphanumeric data into small groups of three to four characters each</a:t>
            </a:r>
          </a:p>
          <a:p>
            <a:r>
              <a:rPr lang="en-US" altLang="ar-SA" sz="2400" b="1">
                <a:solidFill>
                  <a:schemeClr val="hlink"/>
                </a:solidFill>
              </a:rPr>
              <a:t>Paper versus Electronic Reports</a:t>
            </a:r>
          </a:p>
          <a:p>
            <a:pPr lvl="1"/>
            <a:r>
              <a:rPr lang="en-US" altLang="ar-SA" sz="2000" b="1"/>
              <a:t>Printer used for producing paper report needs to be considered in design</a:t>
            </a:r>
          </a:p>
          <a:p>
            <a:pPr lvl="1"/>
            <a:r>
              <a:rPr lang="en-US" altLang="ar-SA" sz="2000" b="1"/>
              <a:t>Use a prototyping process similar to designing a form</a:t>
            </a:r>
          </a:p>
          <a:p>
            <a:pPr lvl="1">
              <a:buFont typeface="Wingdings" panose="05000000000000000000" pitchFamily="2" charset="2"/>
              <a:buNone/>
            </a:pPr>
            <a:endParaRPr lang="en-US" altLang="ar-SA" sz="2000"/>
          </a:p>
          <a:p>
            <a:pPr>
              <a:buFont typeface="Wingdings" panose="05000000000000000000" pitchFamily="2" charset="2"/>
              <a:buNone/>
            </a:pPr>
            <a:endParaRPr lang="en-US" altLang="ar-SA" sz="2800"/>
          </a:p>
          <a:p>
            <a:pPr lvl="1"/>
            <a:endParaRPr lang="en-US" altLang="ar-SA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838200"/>
          </a:xfrm>
        </p:spPr>
        <p:txBody>
          <a:bodyPr/>
          <a:lstStyle/>
          <a:p>
            <a:r>
              <a:rPr lang="en-US" altLang="ar-SA"/>
              <a:t>Assessing Usability</a:t>
            </a:r>
          </a:p>
        </p:txBody>
      </p:sp>
      <p:sp>
        <p:nvSpPr>
          <p:cNvPr id="559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marL="609600" indent="-609600"/>
            <a:r>
              <a:rPr lang="en-US" altLang="cs-CZ" dirty="0"/>
              <a:t>Objective for designing forms, reports and all human-computer interactions is usability.</a:t>
            </a:r>
            <a:endParaRPr lang="en-US" altLang="ar-SA" b="1" dirty="0"/>
          </a:p>
          <a:p>
            <a:pPr marL="609600" indent="-609600"/>
            <a:r>
              <a:rPr lang="en-US" altLang="ar-SA" sz="2400" b="1" dirty="0"/>
              <a:t>It refers to the following three characteristics:</a:t>
            </a:r>
          </a:p>
          <a:p>
            <a:pPr marL="990600" lvl="1" indent="-533400">
              <a:buSzPct val="75000"/>
              <a:buFont typeface="Wingdings" panose="05000000000000000000" pitchFamily="2" charset="2"/>
              <a:buAutoNum type="arabicPeriod"/>
            </a:pPr>
            <a:r>
              <a:rPr lang="en-US" altLang="ar-SA" sz="2400" b="1" dirty="0">
                <a:solidFill>
                  <a:srgbClr val="669900"/>
                </a:solidFill>
              </a:rPr>
              <a:t>Speed, </a:t>
            </a:r>
            <a:r>
              <a:rPr lang="en-US" altLang="ar-SA" sz="2400" b="1" dirty="0">
                <a:solidFill>
                  <a:schemeClr val="hlink"/>
                </a:solidFill>
              </a:rPr>
              <a:t>can you complete a task efficiently?</a:t>
            </a:r>
            <a:endParaRPr lang="en-US" altLang="ar-SA" sz="2400" b="1" dirty="0">
              <a:solidFill>
                <a:srgbClr val="669900"/>
              </a:solidFill>
            </a:endParaRPr>
          </a:p>
          <a:p>
            <a:pPr marL="990600" lvl="1" indent="-533400">
              <a:buSzPct val="75000"/>
              <a:buFont typeface="Wingdings" panose="05000000000000000000" pitchFamily="2" charset="2"/>
              <a:buAutoNum type="arabicPeriod"/>
            </a:pPr>
            <a:r>
              <a:rPr lang="en-US" altLang="ar-SA" sz="2400" b="1" dirty="0">
                <a:solidFill>
                  <a:srgbClr val="669900"/>
                </a:solidFill>
              </a:rPr>
              <a:t>Accuracy, </a:t>
            </a:r>
            <a:r>
              <a:rPr lang="en-US" altLang="ar-SA" sz="2400" b="1" dirty="0">
                <a:solidFill>
                  <a:schemeClr val="hlink"/>
                </a:solidFill>
              </a:rPr>
              <a:t>does the output provide what you expect?</a:t>
            </a:r>
          </a:p>
          <a:p>
            <a:pPr marL="990600" lvl="1" indent="-533400">
              <a:buSzPct val="75000"/>
              <a:buFont typeface="Wingdings" panose="05000000000000000000" pitchFamily="2" charset="2"/>
              <a:buAutoNum type="arabicPeriod"/>
            </a:pPr>
            <a:r>
              <a:rPr lang="en-US" altLang="ar-SA" sz="2400" b="1" dirty="0">
                <a:solidFill>
                  <a:srgbClr val="669900"/>
                </a:solidFill>
              </a:rPr>
              <a:t>Satisfaction, </a:t>
            </a:r>
            <a:r>
              <a:rPr lang="en-US" altLang="ar-SA" sz="2400" b="1" dirty="0">
                <a:solidFill>
                  <a:schemeClr val="hlink"/>
                </a:solidFill>
              </a:rPr>
              <a:t>do you like the output?</a:t>
            </a:r>
          </a:p>
          <a:p>
            <a:pPr marL="990600" lvl="1" indent="-533400">
              <a:buSzPct val="75000"/>
            </a:pPr>
            <a:r>
              <a:rPr lang="en-US" altLang="ar-SA" b="1" dirty="0"/>
              <a:t>In other words, usability means that your designs </a:t>
            </a:r>
            <a:r>
              <a:rPr lang="en-US" altLang="ar-SA" b="1" dirty="0">
                <a:solidFill>
                  <a:srgbClr val="9900CC"/>
                </a:solidFill>
              </a:rPr>
              <a:t>assist</a:t>
            </a:r>
            <a:r>
              <a:rPr lang="en-US" altLang="ar-SA" b="1" dirty="0"/>
              <a:t>, not </a:t>
            </a:r>
            <a:r>
              <a:rPr lang="en-US" altLang="ar-SA" b="1" dirty="0">
                <a:solidFill>
                  <a:srgbClr val="9900CC"/>
                </a:solidFill>
              </a:rPr>
              <a:t>delay or interrupt</a:t>
            </a:r>
            <a:r>
              <a:rPr lang="en-US" altLang="ar-SA" b="1" dirty="0"/>
              <a:t> user performance.</a:t>
            </a:r>
            <a:endParaRPr lang="en-US" alt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Assessing Usability</a:t>
            </a:r>
          </a:p>
        </p:txBody>
      </p:sp>
      <p:sp>
        <p:nvSpPr>
          <p:cNvPr id="560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cs-CZ" sz="2400" b="1"/>
              <a:t>Usability</a:t>
            </a:r>
            <a:r>
              <a:rPr lang="en-US" altLang="cs-CZ" sz="2400"/>
              <a:t>: an overall evaluation of how a system performs in supporting a particular user for a particular task.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2000" b="1"/>
          </a:p>
          <a:p>
            <a:pPr>
              <a:lnSpc>
                <a:spcPct val="90000"/>
              </a:lnSpc>
            </a:pPr>
            <a:r>
              <a:rPr lang="en-US" altLang="ar-SA" sz="2000" b="1"/>
              <a:t>Usability Success Factors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Consistency</a:t>
            </a:r>
            <a:r>
              <a:rPr lang="en-US" altLang="cs-CZ" sz="2000"/>
              <a:t>: of terminology, formatting, titles, navigation, response time.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Efficiency</a:t>
            </a:r>
            <a:r>
              <a:rPr lang="en-US" altLang="cs-CZ" sz="2000"/>
              <a:t>: minimize required user actions.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Ease</a:t>
            </a:r>
            <a:r>
              <a:rPr lang="en-US" altLang="cs-CZ" sz="2000"/>
              <a:t>: self-explanatory outputs and labels.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Format</a:t>
            </a:r>
            <a:r>
              <a:rPr lang="en-US" altLang="cs-CZ" sz="2000"/>
              <a:t>: appropriate display of data and symbols.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Flexibility</a:t>
            </a:r>
            <a:r>
              <a:rPr lang="en-US" altLang="cs-CZ" sz="2000"/>
              <a:t>: maximize user options for data input according to preference.</a:t>
            </a:r>
            <a:endParaRPr lang="en-US" altLang="ar-SA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Assessing Usability</a:t>
            </a:r>
          </a:p>
        </p:txBody>
      </p:sp>
      <p:sp>
        <p:nvSpPr>
          <p:cNvPr id="561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8305800" cy="4495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ar-SA" sz="2800" b="1"/>
              <a:t>Measures of Usability (</a:t>
            </a:r>
            <a:r>
              <a:rPr lang="en-US" altLang="ar-SA" sz="2800" b="1">
                <a:solidFill>
                  <a:srgbClr val="FF0000"/>
                </a:solidFill>
              </a:rPr>
              <a:t>user friendliness</a:t>
            </a:r>
            <a:r>
              <a:rPr lang="en-US" altLang="ar-SA" sz="2800" b="1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Considerations when assessing usability: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Time to learn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Speed of performance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Rate of errors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Retention (</a:t>
            </a:r>
            <a:r>
              <a:rPr lang="en-US" altLang="ar-SA" sz="2000" b="1">
                <a:solidFill>
                  <a:srgbClr val="9900CC"/>
                </a:solidFill>
              </a:rPr>
              <a:t>remembering things</a:t>
            </a:r>
            <a:r>
              <a:rPr lang="en-US" altLang="ar-SA" sz="2000" b="1"/>
              <a:t>) over time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Subjective satisfaction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/>
              <a:t>In assessing usability you can collect information using one or more of these methods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Observation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Interviews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Keystroke capturing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Questionnaires</a:t>
            </a:r>
          </a:p>
          <a:p>
            <a:pPr lvl="2">
              <a:lnSpc>
                <a:spcPct val="90000"/>
              </a:lnSpc>
            </a:pPr>
            <a:endParaRPr lang="en-US" altLang="ar-SA" sz="2000"/>
          </a:p>
          <a:p>
            <a:pPr lvl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066800"/>
          </a:xfrm>
        </p:spPr>
        <p:txBody>
          <a:bodyPr/>
          <a:lstStyle/>
          <a:p>
            <a:r>
              <a:rPr lang="en-US" altLang="ar-SA"/>
              <a:t>Learning Objectives</a:t>
            </a:r>
          </a:p>
        </p:txBody>
      </p:sp>
      <p:sp>
        <p:nvSpPr>
          <p:cNvPr id="524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>
            <a:normAutofit fontScale="92500"/>
          </a:bodyPr>
          <a:lstStyle/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Explain the process of designing forms and reports and the deliverables for their creation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Discuss general guidelines for formatting forms and reports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Use color and know when color improves the usability of information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Learn how to effectively format text, tables and lists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/>
              <a:t>Explain how to assess usability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Designing Forms and Reports</a:t>
            </a:r>
          </a:p>
        </p:txBody>
      </p:sp>
      <p:pic>
        <p:nvPicPr>
          <p:cNvPr id="587780" name="Picture 2" descr="FIG11_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05000"/>
            <a:ext cx="7391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Designing Forms and Reports </a:t>
            </a:r>
          </a:p>
        </p:txBody>
      </p:sp>
      <p:sp>
        <p:nvSpPr>
          <p:cNvPr id="527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495800"/>
          </a:xfrm>
        </p:spPr>
        <p:txBody>
          <a:bodyPr/>
          <a:lstStyle/>
          <a:p>
            <a:pPr marL="533400" indent="-533400"/>
            <a:r>
              <a:rPr lang="en-US" altLang="ar-SA" sz="2800" b="1"/>
              <a:t>System </a:t>
            </a:r>
            <a:r>
              <a:rPr lang="en-US" altLang="ar-SA" sz="2800" b="1">
                <a:solidFill>
                  <a:srgbClr val="FF0000"/>
                </a:solidFill>
              </a:rPr>
              <a:t>inputs and outputs</a:t>
            </a:r>
            <a:r>
              <a:rPr lang="en-US" altLang="ar-SA" sz="2800" b="1"/>
              <a:t> are produced at the end of the analysis phase</a:t>
            </a:r>
          </a:p>
          <a:p>
            <a:pPr marL="914400" lvl="1" indent="-457200"/>
            <a:r>
              <a:rPr lang="en-US" altLang="ar-SA" sz="2400" b="1"/>
              <a:t>Precise appearance was not defined during this phase (analysis phase)</a:t>
            </a:r>
          </a:p>
          <a:p>
            <a:pPr marL="533400" indent="-533400"/>
            <a:r>
              <a:rPr lang="en-US" altLang="ar-SA" sz="2800" b="1"/>
              <a:t>Forms and reports are integrally (</a:t>
            </a:r>
            <a:r>
              <a:rPr lang="en-US" altLang="ar-SA" sz="2800" b="1">
                <a:solidFill>
                  <a:srgbClr val="FF0000"/>
                </a:solidFill>
              </a:rPr>
              <a:t>belong to or essential part of</a:t>
            </a:r>
            <a:r>
              <a:rPr lang="en-US" altLang="ar-SA" sz="2800" b="1"/>
              <a:t>) related to DFD and E-R diagrams</a:t>
            </a:r>
          </a:p>
          <a:p>
            <a:pPr marL="533400" indent="-533400">
              <a:buFont typeface="Wingdings" panose="05000000000000000000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cs-CZ"/>
          </a:p>
        </p:txBody>
      </p:sp>
      <p:pic>
        <p:nvPicPr>
          <p:cNvPr id="585732" name="Picture 2" descr="FIG11_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8296" y="2133600"/>
            <a:ext cx="4300907" cy="3778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Designing Forms and Reports</a:t>
            </a:r>
            <a:br>
              <a:rPr lang="en-US" altLang="ar-SA"/>
            </a:br>
            <a:r>
              <a:rPr lang="en-US" altLang="ar-SA"/>
              <a:t>Key Concepts</a:t>
            </a:r>
          </a:p>
        </p:txBody>
      </p:sp>
      <p:sp>
        <p:nvSpPr>
          <p:cNvPr id="5283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8534400" cy="4724400"/>
          </a:xfrm>
        </p:spPr>
        <p:txBody>
          <a:bodyPr>
            <a:normAutofit lnSpcReduction="10000"/>
          </a:bodyPr>
          <a:lstStyle/>
          <a:p>
            <a:pPr marL="533400" indent="-533400"/>
            <a:r>
              <a:rPr lang="en-US" altLang="ar-SA" sz="2400" b="1">
                <a:solidFill>
                  <a:srgbClr val="FF0000"/>
                </a:solidFill>
              </a:rPr>
              <a:t>Form</a:t>
            </a:r>
          </a:p>
          <a:p>
            <a:pPr marL="914400" lvl="1" indent="-457200"/>
            <a:r>
              <a:rPr lang="en-US" altLang="ar-SA" sz="2000" b="1"/>
              <a:t>A business document that contains some </a:t>
            </a:r>
            <a:r>
              <a:rPr lang="en-US" altLang="ar-SA" sz="2000" b="1">
                <a:solidFill>
                  <a:schemeClr val="hlink"/>
                </a:solidFill>
              </a:rPr>
              <a:t>predefined data</a:t>
            </a:r>
            <a:r>
              <a:rPr lang="en-US" altLang="ar-SA" sz="2000" b="1"/>
              <a:t> and </a:t>
            </a:r>
            <a:r>
              <a:rPr lang="en-US" altLang="ar-SA" sz="2000" b="1">
                <a:solidFill>
                  <a:schemeClr val="hlink"/>
                </a:solidFill>
              </a:rPr>
              <a:t>may</a:t>
            </a:r>
            <a:r>
              <a:rPr lang="en-US" altLang="ar-SA" sz="2000" b="1"/>
              <a:t> include some areas where additional data are to be filled in</a:t>
            </a:r>
          </a:p>
          <a:p>
            <a:pPr marL="914400" lvl="1" indent="-457200"/>
            <a:r>
              <a:rPr lang="en-US" altLang="ar-SA" sz="2000" b="1"/>
              <a:t>An instance of a form is typically based on one database record</a:t>
            </a:r>
          </a:p>
          <a:p>
            <a:pPr marL="914400" lvl="1" indent="-457200"/>
            <a:r>
              <a:rPr lang="en-US" altLang="ar-SA" sz="2000" b="1"/>
              <a:t>It can be used for both input and output.</a:t>
            </a:r>
          </a:p>
          <a:p>
            <a:pPr marL="533400" indent="-533400"/>
            <a:r>
              <a:rPr lang="en-US" altLang="ar-SA" sz="2400" b="1">
                <a:solidFill>
                  <a:srgbClr val="FF0000"/>
                </a:solidFill>
              </a:rPr>
              <a:t>Report</a:t>
            </a:r>
            <a:endParaRPr lang="en-US" altLang="ar-SA" sz="2400" b="1"/>
          </a:p>
          <a:p>
            <a:pPr marL="914400" lvl="1" indent="-457200"/>
            <a:r>
              <a:rPr lang="en-US" altLang="ar-SA" sz="2000" b="1"/>
              <a:t>A business document that contains </a:t>
            </a:r>
            <a:r>
              <a:rPr lang="en-US" altLang="ar-SA" sz="2000" b="1">
                <a:solidFill>
                  <a:schemeClr val="hlink"/>
                </a:solidFill>
              </a:rPr>
              <a:t>only predefined data</a:t>
            </a:r>
          </a:p>
          <a:p>
            <a:pPr marL="914400" lvl="1" indent="-457200"/>
            <a:r>
              <a:rPr lang="en-US" altLang="ar-SA" sz="2000" b="1"/>
              <a:t>A </a:t>
            </a:r>
            <a:r>
              <a:rPr lang="en-US" altLang="ar-SA" sz="2000" b="1">
                <a:solidFill>
                  <a:schemeClr val="hlink"/>
                </a:solidFill>
              </a:rPr>
              <a:t>passive document</a:t>
            </a:r>
            <a:r>
              <a:rPr lang="en-US" altLang="ar-SA" sz="2000" b="1"/>
              <a:t> for reading or viewing data and info for collection of items.</a:t>
            </a:r>
          </a:p>
          <a:p>
            <a:pPr marL="914400" lvl="1" indent="-457200"/>
            <a:r>
              <a:rPr lang="en-US" altLang="ar-SA" sz="2000" b="1"/>
              <a:t>Typically </a:t>
            </a:r>
            <a:r>
              <a:rPr lang="en-US" altLang="ar-SA" sz="2000" b="1">
                <a:solidFill>
                  <a:schemeClr val="hlink"/>
                </a:solidFill>
              </a:rPr>
              <a:t>contains data from many database</a:t>
            </a:r>
            <a:r>
              <a:rPr lang="en-US" altLang="ar-SA" sz="2000" b="1"/>
              <a:t> records or transactions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altLang="ar-SA"/>
              <a:t>The Process of Designing Forms and Reports</a:t>
            </a:r>
          </a:p>
        </p:txBody>
      </p:sp>
      <p:sp>
        <p:nvSpPr>
          <p:cNvPr id="5294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altLang="ar-SA" sz="2800" b="1">
                <a:solidFill>
                  <a:schemeClr val="hlink"/>
                </a:solidFill>
              </a:rPr>
              <a:t>It is a</a:t>
            </a:r>
            <a:r>
              <a:rPr lang="en-US" altLang="ar-SA" sz="2800" b="1"/>
              <a:t> User-focused activity</a:t>
            </a:r>
          </a:p>
          <a:p>
            <a:r>
              <a:rPr lang="en-US" altLang="ar-SA" sz="2800" b="1">
                <a:solidFill>
                  <a:schemeClr val="hlink"/>
                </a:solidFill>
              </a:rPr>
              <a:t>which</a:t>
            </a:r>
            <a:r>
              <a:rPr lang="en-US" altLang="ar-SA" sz="2800" b="1"/>
              <a:t> Follows a </a:t>
            </a:r>
            <a:r>
              <a:rPr lang="en-US" altLang="ar-SA" sz="2800" b="1">
                <a:solidFill>
                  <a:srgbClr val="9900CC"/>
                </a:solidFill>
              </a:rPr>
              <a:t>prototyping</a:t>
            </a:r>
            <a:r>
              <a:rPr lang="en-US" altLang="ar-SA" sz="2800" b="1"/>
              <a:t> approach</a:t>
            </a:r>
          </a:p>
          <a:p>
            <a:r>
              <a:rPr lang="en-US" altLang="ar-SA" sz="2800" b="1"/>
              <a:t>Requirements determination</a:t>
            </a:r>
          </a:p>
          <a:p>
            <a:pPr lvl="1"/>
            <a:r>
              <a:rPr lang="en-US" altLang="ar-SA" sz="2400" b="1">
                <a:solidFill>
                  <a:srgbClr val="9900CC"/>
                </a:solidFill>
              </a:rPr>
              <a:t>Who</a:t>
            </a:r>
            <a:r>
              <a:rPr lang="en-US" altLang="ar-SA" sz="2400" b="1"/>
              <a:t> will use the form or report?</a:t>
            </a:r>
          </a:p>
          <a:p>
            <a:pPr lvl="1"/>
            <a:r>
              <a:rPr lang="en-US" altLang="ar-SA" sz="2400" b="1">
                <a:solidFill>
                  <a:srgbClr val="9900CC"/>
                </a:solidFill>
              </a:rPr>
              <a:t>What is the purpose</a:t>
            </a:r>
            <a:r>
              <a:rPr lang="en-US" altLang="ar-SA" sz="2400" b="1"/>
              <a:t> of the form or report?</a:t>
            </a:r>
          </a:p>
          <a:p>
            <a:pPr lvl="1"/>
            <a:r>
              <a:rPr lang="en-US" altLang="ar-SA" sz="2400" b="1">
                <a:solidFill>
                  <a:srgbClr val="9900CC"/>
                </a:solidFill>
              </a:rPr>
              <a:t>When </a:t>
            </a:r>
            <a:r>
              <a:rPr lang="en-US" altLang="ar-SA" sz="2400" b="1"/>
              <a:t>is the report needed or used?</a:t>
            </a:r>
          </a:p>
          <a:p>
            <a:pPr lvl="1"/>
            <a:r>
              <a:rPr lang="en-US" altLang="ar-SA" sz="2400" b="1">
                <a:solidFill>
                  <a:srgbClr val="9900CC"/>
                </a:solidFill>
              </a:rPr>
              <a:t>Where </a:t>
            </a:r>
            <a:r>
              <a:rPr lang="en-US" altLang="ar-SA" sz="2400" b="1"/>
              <a:t>does the form or report need to be delivered and used?</a:t>
            </a:r>
          </a:p>
          <a:p>
            <a:pPr lvl="1"/>
            <a:r>
              <a:rPr lang="en-US" altLang="ar-SA" sz="2400" b="1">
                <a:solidFill>
                  <a:srgbClr val="9900CC"/>
                </a:solidFill>
              </a:rPr>
              <a:t>How </a:t>
            </a:r>
            <a:r>
              <a:rPr lang="en-US" altLang="ar-SA" sz="2400" b="1"/>
              <a:t>many people need to use or view the form or report?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The Process of Designing Forms and Reports</a:t>
            </a:r>
          </a:p>
        </p:txBody>
      </p:sp>
      <p:sp>
        <p:nvSpPr>
          <p:cNvPr id="5304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r>
              <a:rPr lang="en-US" altLang="ar-SA" b="1">
                <a:solidFill>
                  <a:srgbClr val="9900CC"/>
                </a:solidFill>
              </a:rPr>
              <a:t>Prototyping</a:t>
            </a:r>
            <a:endParaRPr lang="en-US" altLang="ar-SA" b="1"/>
          </a:p>
          <a:p>
            <a:pPr lvl="1"/>
            <a:r>
              <a:rPr lang="en-US" altLang="ar-SA" b="1">
                <a:solidFill>
                  <a:srgbClr val="FF0000"/>
                </a:solidFill>
              </a:rPr>
              <a:t>Initial</a:t>
            </a:r>
            <a:r>
              <a:rPr lang="en-US" altLang="ar-SA" b="1"/>
              <a:t> prototype is designed from requirements</a:t>
            </a:r>
          </a:p>
          <a:p>
            <a:pPr lvl="1"/>
            <a:r>
              <a:rPr lang="en-US" altLang="ar-SA" b="1"/>
              <a:t>Users </a:t>
            </a:r>
            <a:r>
              <a:rPr lang="en-US" altLang="ar-SA" b="1">
                <a:solidFill>
                  <a:srgbClr val="FF0000"/>
                </a:solidFill>
              </a:rPr>
              <a:t>review</a:t>
            </a:r>
            <a:r>
              <a:rPr lang="en-US" altLang="ar-SA" b="1"/>
              <a:t> prototype design and either accept the design or </a:t>
            </a:r>
            <a:r>
              <a:rPr lang="en-US" altLang="ar-SA" b="1">
                <a:solidFill>
                  <a:srgbClr val="FF0000"/>
                </a:solidFill>
              </a:rPr>
              <a:t>request</a:t>
            </a:r>
            <a:r>
              <a:rPr lang="en-US" altLang="ar-SA" b="1"/>
              <a:t> changes</a:t>
            </a:r>
          </a:p>
          <a:p>
            <a:pPr lvl="1"/>
            <a:r>
              <a:rPr lang="en-US" altLang="ar-SA" b="1"/>
              <a:t>If changes are requested, the construction-evaluation-refinement cycle is</a:t>
            </a:r>
            <a:r>
              <a:rPr lang="en-US" altLang="ar-SA" b="1">
                <a:solidFill>
                  <a:srgbClr val="FF0000"/>
                </a:solidFill>
              </a:rPr>
              <a:t> repeated</a:t>
            </a:r>
            <a:r>
              <a:rPr lang="en-US" altLang="ar-SA" b="1"/>
              <a:t> until the design is accepted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Deliverables and Outcome</a:t>
            </a:r>
          </a:p>
        </p:txBody>
      </p:sp>
      <p:sp>
        <p:nvSpPr>
          <p:cNvPr id="531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ar-SA" b="1">
                <a:solidFill>
                  <a:schemeClr val="hlink"/>
                </a:solidFill>
              </a:rPr>
              <a:t>Design specifications of forms and reports</a:t>
            </a:r>
            <a:r>
              <a:rPr lang="en-US" altLang="ar-SA" b="1"/>
              <a:t> </a:t>
            </a:r>
            <a:r>
              <a:rPr lang="en-US" altLang="ar-SA" b="1">
                <a:solidFill>
                  <a:srgbClr val="080912"/>
                </a:solidFill>
              </a:rPr>
              <a:t>are the major deliverable and contain three sections:</a:t>
            </a:r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en-US" altLang="ar-SA" b="1"/>
              <a:t>Narrative(general)</a:t>
            </a:r>
            <a:r>
              <a:rPr lang="en-US" altLang="ar-SA" b="1">
                <a:solidFill>
                  <a:schemeClr val="hlink"/>
                </a:solidFill>
              </a:rPr>
              <a:t> overview of the chars of user, tasks, system, and environmental factors.</a:t>
            </a:r>
            <a:endParaRPr lang="en-US" altLang="ar-SA" b="1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en-US" altLang="ar-SA" b="1">
                <a:solidFill>
                  <a:schemeClr val="hlink"/>
                </a:solidFill>
              </a:rPr>
              <a:t>Sample design</a:t>
            </a:r>
            <a:r>
              <a:rPr lang="en-US" altLang="ar-SA" b="1"/>
              <a:t> of the form is shown.</a:t>
            </a:r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en-US" altLang="ar-SA" b="1">
                <a:solidFill>
                  <a:schemeClr val="hlink"/>
                </a:solidFill>
              </a:rPr>
              <a:t>Testing and usability</a:t>
            </a:r>
            <a:r>
              <a:rPr lang="en-US" altLang="ar-SA" b="1"/>
              <a:t> assessment information.</a:t>
            </a:r>
          </a:p>
          <a:p>
            <a:pPr marL="990600" lvl="1" indent="-533400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2685</TotalTime>
  <Words>1050</Words>
  <Application>Microsoft Office PowerPoint</Application>
  <PresentationFormat>Předvádění na obrazovce (4:3)</PresentationFormat>
  <Paragraphs>142</Paragraphs>
  <Slides>19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Tahoma</vt:lpstr>
      <vt:lpstr>Wingdings</vt:lpstr>
      <vt:lpstr>Stébla</vt:lpstr>
      <vt:lpstr>Systems Analysis and Design    </vt:lpstr>
      <vt:lpstr>Learning Objectives</vt:lpstr>
      <vt:lpstr>Designing Forms and Reports</vt:lpstr>
      <vt:lpstr>Designing Forms and Reports </vt:lpstr>
      <vt:lpstr>Prezentace aplikace PowerPoint</vt:lpstr>
      <vt:lpstr>Designing Forms and Reports Key Concepts</vt:lpstr>
      <vt:lpstr>The Process of Designing Forms and Reports</vt:lpstr>
      <vt:lpstr>The Process of Designing Forms and Reports</vt:lpstr>
      <vt:lpstr>Deliverables and Outcome</vt:lpstr>
      <vt:lpstr>General Guidelines for the Design of Forms and Reports</vt:lpstr>
      <vt:lpstr>General Formatting Guidelines for Forms and Reports</vt:lpstr>
      <vt:lpstr>General Formatting Guidelines for Forms and Reports Color versus No-Color</vt:lpstr>
      <vt:lpstr>General Formatting Guidelines for Forms and Reports</vt:lpstr>
      <vt:lpstr>General Formatting Guidelines for Forms and Reports</vt:lpstr>
      <vt:lpstr>General Formatting Guidelines for Forms and Reports</vt:lpstr>
      <vt:lpstr>General Formatting Guidelines for Forms and Reports</vt:lpstr>
      <vt:lpstr>Assessing Usability</vt:lpstr>
      <vt:lpstr>Assessing Usability</vt:lpstr>
      <vt:lpstr>Assessing Usability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 Systems Analysis and Design  Joey F. George  Jeffrey A. Hoffer  Joseph S. Valacich</dc:title>
  <dc:creator>John Russo</dc:creator>
  <cp:lastModifiedBy>Beránek Ladislav doc. Ing. CSc.</cp:lastModifiedBy>
  <cp:revision>113</cp:revision>
  <cp:lastPrinted>1601-01-01T00:00:00Z</cp:lastPrinted>
  <dcterms:created xsi:type="dcterms:W3CDTF">2000-04-11T00:26:26Z</dcterms:created>
  <dcterms:modified xsi:type="dcterms:W3CDTF">2020-03-30T08:49:12Z</dcterms:modified>
</cp:coreProperties>
</file>