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 xmlns:p15="http://schemas.microsoft.com/office/powerpoint/2012/main">
        <p15:guide id="1" orient="horz" pos="2381">
          <p15:clr>
            <a:srgbClr val="A4A3A4"/>
          </p15:clr>
        </p15:guide>
        <p15:guide id="2" pos="3368">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3" autoAdjust="0"/>
    <p:restoredTop sz="94660" autoAdjust="0"/>
  </p:normalViewPr>
  <p:slideViewPr>
    <p:cSldViewPr snapToGrid="0">
      <p:cViewPr>
        <p:scale>
          <a:sx n="33" d="100"/>
          <a:sy n="33" d="100"/>
        </p:scale>
        <p:origin x="-2008" y="-692"/>
      </p:cViewPr>
      <p:guideLst>
        <p:guide orient="horz" pos="2381"/>
        <p:guide pos="3368"/>
      </p:guideLst>
    </p:cSldViewPr>
  </p:slideViewPr>
  <p:outlineViewPr>
    <p:cViewPr>
      <p:scale>
        <a:sx n="33" d="100"/>
        <a:sy n="33" d="100"/>
      </p:scale>
      <p:origin x="48" y="19644"/>
    </p:cViewPr>
  </p:outlin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07.06.2021</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07.06.2021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07.06.2021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07.06.2021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07.06.2021</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Old</a:t>
            </a:r>
            <a:r>
              <a:rPr lang="cs-CZ" dirty="0" smtClean="0"/>
              <a:t> Testament 2</a:t>
            </a:r>
            <a:endParaRPr lang="cs-CZ" dirty="0"/>
          </a:p>
        </p:txBody>
      </p:sp>
      <p:sp>
        <p:nvSpPr>
          <p:cNvPr id="3" name="Podnadpis 2"/>
          <p:cNvSpPr>
            <a:spLocks noGrp="1"/>
          </p:cNvSpPr>
          <p:nvPr>
            <p:ph type="subTitle" idx="1"/>
          </p:nvPr>
        </p:nvSpPr>
        <p:spPr/>
        <p:txBody>
          <a:bodyPr/>
          <a:lstStyle/>
          <a:p>
            <a:r>
              <a:rPr lang="it-IT" dirty="0">
                <a:solidFill>
                  <a:srgbClr val="247C43"/>
                </a:solidFill>
              </a:rPr>
              <a:t>Prophetic books </a:t>
            </a:r>
            <a:r>
              <a:rPr lang="cs-CZ" dirty="0" err="1" smtClean="0">
                <a:solidFill>
                  <a:srgbClr val="247C43"/>
                </a:solidFill>
              </a:rPr>
              <a:t>without</a:t>
            </a:r>
            <a:r>
              <a:rPr lang="cs-CZ" dirty="0" smtClean="0">
                <a:solidFill>
                  <a:srgbClr val="247C43"/>
                </a:solidFill>
              </a:rPr>
              <a:t> </a:t>
            </a:r>
            <a:r>
              <a:rPr lang="cs-CZ" dirty="0" err="1" smtClean="0">
                <a:solidFill>
                  <a:srgbClr val="247C43"/>
                </a:solidFill>
              </a:rPr>
              <a:t>date</a:t>
            </a:r>
            <a:endParaRPr lang="cs-CZ" dirty="0">
              <a:solidFill>
                <a:srgbClr val="247C43"/>
              </a:solidFill>
            </a:endParaRPr>
          </a:p>
          <a:p>
            <a:endParaRPr lang="cs-CZ" dirty="0">
              <a:solidFill>
                <a:schemeClr val="accent6">
                  <a:lumMod val="50000"/>
                </a:schemeClr>
              </a:solidFill>
            </a:endParaRPr>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247C43"/>
                </a:solidFill>
              </a:rPr>
              <a:t>Nahum </a:t>
            </a:r>
            <a:endParaRPr lang="cs-CZ" sz="2500" b="1" dirty="0">
              <a:solidFill>
                <a:srgbClr val="247C43"/>
              </a:solidFill>
            </a:endParaRPr>
          </a:p>
          <a:p>
            <a:pPr marL="0" indent="0">
              <a:buNone/>
            </a:pPr>
            <a:endParaRPr lang="en-GB" sz="2500" dirty="0"/>
          </a:p>
          <a:p>
            <a:pPr>
              <a:buFontTx/>
              <a:buChar char="-"/>
            </a:pPr>
            <a:r>
              <a:rPr lang="en-GB" sz="2500" dirty="0"/>
              <a:t>Nahum seems to be a reworking of an ancient </a:t>
            </a:r>
            <a:r>
              <a:rPr lang="en-GB" sz="2500" b="1" dirty="0"/>
              <a:t>anti-Assyrian prophecy</a:t>
            </a:r>
            <a:r>
              <a:rPr lang="en-GB" sz="2500" dirty="0"/>
              <a:t>, perhaps from the switch of the 8</a:t>
            </a:r>
            <a:r>
              <a:rPr lang="en-GB" sz="2500" baseline="30000" dirty="0"/>
              <a:t>th</a:t>
            </a:r>
            <a:r>
              <a:rPr lang="en-GB" sz="2500" dirty="0"/>
              <a:t> and 7</a:t>
            </a:r>
            <a:r>
              <a:rPr lang="en-GB" sz="2500" baseline="30000" dirty="0"/>
              <a:t>th</a:t>
            </a:r>
            <a:r>
              <a:rPr lang="en-GB" sz="2500" dirty="0"/>
              <a:t> century BC. Thus, who is Nahum? The original prophet, or the </a:t>
            </a:r>
            <a:r>
              <a:rPr lang="en-GB" sz="2500" dirty="0" err="1"/>
              <a:t>reworker</a:t>
            </a:r>
            <a:r>
              <a:rPr lang="en-GB" sz="2500" dirty="0"/>
              <a:t>? </a:t>
            </a:r>
          </a:p>
          <a:p>
            <a:pPr>
              <a:buFontTx/>
              <a:buChar char="-"/>
            </a:pPr>
            <a:r>
              <a:rPr lang="en-GB" sz="2500" dirty="0"/>
              <a:t>Nahum sings </a:t>
            </a:r>
            <a:r>
              <a:rPr lang="en-GB" sz="2500" b="1" dirty="0"/>
              <a:t>the fall of Nineveh</a:t>
            </a:r>
            <a:r>
              <a:rPr lang="en-GB" sz="2500" dirty="0"/>
              <a:t>, the capital of Assyria,</a:t>
            </a:r>
            <a:r>
              <a:rPr lang="cs-CZ" sz="2500" dirty="0"/>
              <a:t> in 612 BC. </a:t>
            </a:r>
          </a:p>
          <a:p>
            <a:pPr>
              <a:buFontTx/>
              <a:buChar char="-"/>
            </a:pPr>
            <a:r>
              <a:rPr lang="en-GB" sz="2500" dirty="0"/>
              <a:t>God is depicted as </a:t>
            </a:r>
            <a:r>
              <a:rPr lang="en-GB" sz="2500" b="1" dirty="0"/>
              <a:t>a jealous warrior </a:t>
            </a:r>
            <a:r>
              <a:rPr lang="cs-CZ" sz="2500" b="1" dirty="0" err="1"/>
              <a:t>deity</a:t>
            </a:r>
            <a:r>
              <a:rPr lang="en-GB" sz="2500" b="1" dirty="0"/>
              <a:t> </a:t>
            </a:r>
            <a:r>
              <a:rPr lang="en-GB" sz="2500" dirty="0"/>
              <a:t>going out to battle for his people</a:t>
            </a:r>
            <a:r>
              <a:rPr lang="cs-CZ" sz="2500" dirty="0"/>
              <a:t>, </a:t>
            </a:r>
            <a:r>
              <a:rPr lang="en-GB" sz="2500" dirty="0"/>
              <a:t>destroying a haughty</a:t>
            </a:r>
            <a:r>
              <a:rPr lang="cs-CZ" sz="2500" dirty="0"/>
              <a:t> </a:t>
            </a:r>
            <a:r>
              <a:rPr lang="cs-CZ" sz="2500" dirty="0" err="1"/>
              <a:t>enemy</a:t>
            </a:r>
            <a:r>
              <a:rPr lang="cs-CZ" sz="2500" dirty="0"/>
              <a:t> </a:t>
            </a:r>
            <a:r>
              <a:rPr lang="cs-CZ" sz="2500" dirty="0" err="1"/>
              <a:t>for</a:t>
            </a:r>
            <a:r>
              <a:rPr lang="cs-CZ" sz="2500" dirty="0"/>
              <a:t> his </a:t>
            </a:r>
            <a:r>
              <a:rPr lang="cs-CZ" sz="2500" dirty="0" err="1"/>
              <a:t>hybris</a:t>
            </a:r>
            <a:r>
              <a:rPr lang="cs-CZ" sz="2500" dirty="0"/>
              <a:t>. </a:t>
            </a:r>
            <a:endParaRPr lang="en-GB" sz="2500" dirty="0"/>
          </a:p>
          <a:p>
            <a:pPr>
              <a:buFontTx/>
              <a:buChar char="-"/>
            </a:pPr>
            <a:endParaRPr lang="cs-CZ" sz="2500" dirty="0"/>
          </a:p>
        </p:txBody>
      </p:sp>
    </p:spTree>
    <p:extLst>
      <p:ext uri="{BB962C8B-B14F-4D97-AF65-F5344CB8AC3E}">
        <p14:creationId xmlns:p14="http://schemas.microsoft.com/office/powerpoint/2010/main" val="33716681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247C43"/>
                </a:solidFill>
              </a:rPr>
              <a:t>Habakkuk</a:t>
            </a:r>
            <a:endParaRPr lang="cs-CZ" sz="2500" b="1" dirty="0">
              <a:solidFill>
                <a:srgbClr val="247C43"/>
              </a:solidFill>
            </a:endParaRPr>
          </a:p>
          <a:p>
            <a:pPr marL="0" indent="0">
              <a:buNone/>
            </a:pPr>
            <a:endParaRPr lang="cs-CZ" sz="2500" dirty="0"/>
          </a:p>
          <a:p>
            <a:pPr marL="0" indent="0">
              <a:buNone/>
            </a:pPr>
            <a:r>
              <a:rPr lang="cs-CZ" sz="2500" b="1" dirty="0" err="1"/>
              <a:t>Date</a:t>
            </a:r>
            <a:r>
              <a:rPr lang="en-GB" sz="2500" b="1" dirty="0"/>
              <a:t>: </a:t>
            </a:r>
            <a:r>
              <a:rPr lang="en-GB" sz="2500" dirty="0"/>
              <a:t>between 609 and 598 BC </a:t>
            </a:r>
          </a:p>
          <a:p>
            <a:pPr marL="0" indent="0">
              <a:buNone/>
            </a:pPr>
            <a:endParaRPr lang="en-GB" sz="2500" b="1" dirty="0"/>
          </a:p>
          <a:p>
            <a:pPr marL="0" indent="0">
              <a:buNone/>
            </a:pPr>
            <a:r>
              <a:rPr lang="en-GB" sz="2500" b="1" dirty="0"/>
              <a:t>Language: </a:t>
            </a:r>
            <a:r>
              <a:rPr lang="en-GB" sz="2500" dirty="0"/>
              <a:t>Hebrew </a:t>
            </a:r>
            <a:endParaRPr lang="cs-CZ" sz="2500" dirty="0"/>
          </a:p>
          <a:p>
            <a:pPr marL="0" indent="0">
              <a:buNone/>
            </a:pPr>
            <a:endParaRPr lang="cs-CZ" sz="2500" dirty="0"/>
          </a:p>
          <a:p>
            <a:pPr marL="0" indent="0">
              <a:buNone/>
            </a:pPr>
            <a:r>
              <a:rPr lang="en-GB" sz="2500" b="1" dirty="0"/>
              <a:t>Structure </a:t>
            </a:r>
          </a:p>
          <a:p>
            <a:pPr marL="0" indent="0">
              <a:buNone/>
            </a:pPr>
            <a:r>
              <a:rPr lang="en-GB" sz="2500" dirty="0"/>
              <a:t>1:2-2:5 	A dialogue of the prophet with God </a:t>
            </a:r>
          </a:p>
          <a:p>
            <a:pPr marL="0" indent="0">
              <a:buNone/>
            </a:pPr>
            <a:r>
              <a:rPr lang="en-GB" sz="2500" dirty="0"/>
              <a:t>2:6-20 	Five wow-oracles </a:t>
            </a:r>
          </a:p>
          <a:p>
            <a:pPr marL="0" indent="0">
              <a:buNone/>
            </a:pPr>
            <a:r>
              <a:rPr lang="en-GB" sz="2500" dirty="0"/>
              <a:t>3:1-19 	Habakkuk’s prayer (psalm) </a:t>
            </a:r>
            <a:endParaRPr lang="cs-CZ" sz="2500" dirty="0"/>
          </a:p>
          <a:p>
            <a:pPr marL="0" indent="0">
              <a:buNone/>
            </a:pPr>
            <a:endParaRPr lang="cs-CZ" sz="2500" dirty="0"/>
          </a:p>
        </p:txBody>
      </p:sp>
    </p:spTree>
    <p:extLst>
      <p:ext uri="{BB962C8B-B14F-4D97-AF65-F5344CB8AC3E}">
        <p14:creationId xmlns:p14="http://schemas.microsoft.com/office/powerpoint/2010/main" val="147551207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lnSpcReduction="10000"/>
          </a:bodyPr>
          <a:lstStyle/>
          <a:p>
            <a:endParaRPr lang="cs-CZ" sz="2500" dirty="0"/>
          </a:p>
          <a:p>
            <a:pPr marL="0" indent="0">
              <a:buNone/>
            </a:pPr>
            <a:r>
              <a:rPr lang="en-GB" sz="2500" b="1" dirty="0">
                <a:solidFill>
                  <a:srgbClr val="247C43"/>
                </a:solidFill>
              </a:rPr>
              <a:t>Habakkuk</a:t>
            </a:r>
            <a:endParaRPr lang="cs-CZ" sz="2500" b="1" dirty="0">
              <a:solidFill>
                <a:srgbClr val="247C43"/>
              </a:solidFill>
            </a:endParaRPr>
          </a:p>
          <a:p>
            <a:pPr marL="0" indent="0">
              <a:buNone/>
            </a:pPr>
            <a:endParaRPr lang="en-GB" sz="2500" dirty="0"/>
          </a:p>
          <a:p>
            <a:pPr>
              <a:buFontTx/>
              <a:buChar char="-"/>
            </a:pPr>
            <a:r>
              <a:rPr lang="it-IT" sz="2500" dirty="0"/>
              <a:t>Habakkuk’s book is rather </a:t>
            </a:r>
            <a:r>
              <a:rPr lang="it-IT" sz="2500" b="1" dirty="0"/>
              <a:t>a kind of prayer </a:t>
            </a:r>
            <a:r>
              <a:rPr lang="it-IT" sz="2500" dirty="0"/>
              <a:t>than a collection of oracles. It presents the prophet standing in front of the Lord lamenting the sad and hopeless situation. </a:t>
            </a:r>
          </a:p>
          <a:p>
            <a:pPr>
              <a:buFontTx/>
              <a:buChar char="-"/>
            </a:pPr>
            <a:r>
              <a:rPr lang="it-IT" sz="2500" dirty="0"/>
              <a:t>The historical background seems to be the events at the end of the </a:t>
            </a:r>
            <a:r>
              <a:rPr lang="en-GB" sz="2500" dirty="0"/>
              <a:t>7</a:t>
            </a:r>
            <a:r>
              <a:rPr lang="en-GB" sz="2500" baseline="30000" dirty="0"/>
              <a:t>th</a:t>
            </a:r>
            <a:r>
              <a:rPr lang="en-GB" sz="2500" dirty="0"/>
              <a:t> century</a:t>
            </a:r>
            <a:r>
              <a:rPr lang="it-IT" sz="2500" dirty="0"/>
              <a:t> </a:t>
            </a:r>
            <a:r>
              <a:rPr lang="it-IT" sz="2500" dirty="0"/>
              <a:t>BC, with the last kings in Judah and under the Babylonian thread. Those days witnessed </a:t>
            </a:r>
            <a:r>
              <a:rPr lang="it-IT" sz="2500" b="1" dirty="0"/>
              <a:t>violence inside and outside the land of Judah</a:t>
            </a:r>
            <a:r>
              <a:rPr lang="it-IT" sz="2500" dirty="0"/>
              <a:t>. </a:t>
            </a:r>
          </a:p>
          <a:p>
            <a:pPr>
              <a:buFontTx/>
              <a:buChar char="-"/>
            </a:pPr>
            <a:r>
              <a:rPr lang="it-IT" sz="2500" dirty="0"/>
              <a:t>The main answer of the book to the critical and hopeless situation is </a:t>
            </a:r>
            <a:r>
              <a:rPr lang="it-IT" sz="2500" b="1" dirty="0"/>
              <a:t>a firm faith in God</a:t>
            </a:r>
            <a:r>
              <a:rPr lang="it-IT" sz="2500" dirty="0"/>
              <a:t>, who will provide, in the end, for the oppressed ones. </a:t>
            </a:r>
          </a:p>
          <a:p>
            <a:pPr>
              <a:buFontTx/>
              <a:buChar char="-"/>
            </a:pPr>
            <a:r>
              <a:rPr lang="it-IT" sz="2500" dirty="0"/>
              <a:t>The book of Habakkuk stays </a:t>
            </a:r>
            <a:r>
              <a:rPr lang="it-IT" sz="2500" b="1" dirty="0"/>
              <a:t>in contrast to Nahum</a:t>
            </a:r>
            <a:r>
              <a:rPr lang="it-IT" sz="2500" dirty="0"/>
              <a:t>, and answers its thirst of vengeance and blood wit a plea for peace and security, denouncing ubiquitous violence. </a:t>
            </a:r>
          </a:p>
          <a:p>
            <a:pPr>
              <a:buFontTx/>
              <a:buChar char="-"/>
            </a:pPr>
            <a:endParaRPr lang="cs-CZ" sz="2500" dirty="0"/>
          </a:p>
        </p:txBody>
      </p:sp>
    </p:spTree>
    <p:extLst>
      <p:ext uri="{BB962C8B-B14F-4D97-AF65-F5344CB8AC3E}">
        <p14:creationId xmlns:p14="http://schemas.microsoft.com/office/powerpoint/2010/main" val="1594361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247C43"/>
                </a:solidFill>
              </a:rPr>
              <a:t>Malachi</a:t>
            </a:r>
            <a:endParaRPr lang="cs-CZ" sz="2500" b="1" dirty="0">
              <a:solidFill>
                <a:srgbClr val="247C43"/>
              </a:solidFill>
            </a:endParaRPr>
          </a:p>
          <a:p>
            <a:pPr marL="0" indent="0">
              <a:buNone/>
            </a:pPr>
            <a:endParaRPr lang="cs-CZ" sz="2500" dirty="0"/>
          </a:p>
          <a:p>
            <a:pPr marL="0" indent="0">
              <a:buNone/>
            </a:pPr>
            <a:r>
              <a:rPr lang="cs-CZ" sz="2500" b="1" dirty="0" err="1"/>
              <a:t>Date</a:t>
            </a:r>
            <a:r>
              <a:rPr lang="en-GB" sz="2500" b="1" dirty="0"/>
              <a:t>: 	</a:t>
            </a:r>
            <a:r>
              <a:rPr lang="en-GB" sz="2500" dirty="0"/>
              <a:t>after exile (and before Ezra’s reform in 470?) </a:t>
            </a:r>
          </a:p>
          <a:p>
            <a:pPr marL="1023137" indent="-1023137">
              <a:buNone/>
            </a:pPr>
            <a:r>
              <a:rPr lang="en-GB" sz="2500" dirty="0"/>
              <a:t>	</a:t>
            </a:r>
            <a:r>
              <a:rPr lang="en-GB" sz="2500" dirty="0"/>
              <a:t>the only clue we have is the mention of </a:t>
            </a:r>
            <a:r>
              <a:rPr lang="en-GB" sz="2500" i="1" dirty="0" err="1"/>
              <a:t>pekhah</a:t>
            </a:r>
            <a:r>
              <a:rPr lang="en-GB" sz="2500" dirty="0"/>
              <a:t>, i.e. ‘appointed governor’, which points to a postexilic period. The temple is functioning quite well. </a:t>
            </a:r>
          </a:p>
          <a:p>
            <a:pPr marL="0" indent="0">
              <a:buNone/>
            </a:pPr>
            <a:endParaRPr lang="en-GB" sz="2500" b="1" dirty="0"/>
          </a:p>
          <a:p>
            <a:pPr marL="0" indent="0">
              <a:buNone/>
            </a:pPr>
            <a:r>
              <a:rPr lang="en-GB" sz="2500" b="1" dirty="0"/>
              <a:t>Language: </a:t>
            </a:r>
            <a:r>
              <a:rPr lang="en-GB" sz="2500" dirty="0"/>
              <a:t>Hebrew </a:t>
            </a:r>
            <a:endParaRPr lang="cs-CZ" sz="2500" dirty="0"/>
          </a:p>
          <a:p>
            <a:pPr marL="0" indent="0">
              <a:buNone/>
            </a:pPr>
            <a:endParaRPr lang="cs-CZ" sz="2500" dirty="0"/>
          </a:p>
          <a:p>
            <a:pPr marL="0" indent="0">
              <a:buNone/>
            </a:pPr>
            <a:endParaRPr lang="cs-CZ" sz="2500" dirty="0"/>
          </a:p>
        </p:txBody>
      </p:sp>
    </p:spTree>
    <p:extLst>
      <p:ext uri="{BB962C8B-B14F-4D97-AF65-F5344CB8AC3E}">
        <p14:creationId xmlns:p14="http://schemas.microsoft.com/office/powerpoint/2010/main" val="398938587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247C43"/>
                </a:solidFill>
              </a:rPr>
              <a:t>Malachi</a:t>
            </a:r>
            <a:endParaRPr lang="cs-CZ" sz="2500" b="1" dirty="0">
              <a:solidFill>
                <a:srgbClr val="247C43"/>
              </a:solidFill>
            </a:endParaRPr>
          </a:p>
          <a:p>
            <a:pPr marL="0" indent="0">
              <a:buNone/>
            </a:pPr>
            <a:endParaRPr lang="cs-CZ" sz="2500" dirty="0"/>
          </a:p>
          <a:p>
            <a:pPr marL="0" indent="0">
              <a:buNone/>
            </a:pPr>
            <a:r>
              <a:rPr lang="en-GB" sz="2500" b="1" dirty="0"/>
              <a:t>Structure </a:t>
            </a:r>
          </a:p>
          <a:p>
            <a:pPr marL="0" indent="0">
              <a:buNone/>
            </a:pPr>
            <a:r>
              <a:rPr lang="en-GB" sz="2500" dirty="0"/>
              <a:t>The book consists of seven topical dialogues between God, prophet and the people: </a:t>
            </a:r>
          </a:p>
          <a:p>
            <a:pPr marL="0" indent="0">
              <a:buNone/>
            </a:pPr>
            <a:r>
              <a:rPr lang="en-GB" sz="2500" dirty="0"/>
              <a:t>1:2-5 		Does God really love Israel? </a:t>
            </a:r>
          </a:p>
          <a:p>
            <a:pPr marL="0" indent="0">
              <a:buNone/>
            </a:pPr>
            <a:r>
              <a:rPr lang="en-GB" sz="2500" dirty="0"/>
              <a:t>1:6-2:9 		Do the people really honour God? </a:t>
            </a:r>
          </a:p>
          <a:p>
            <a:pPr marL="0" indent="0">
              <a:buNone/>
            </a:pPr>
            <a:r>
              <a:rPr lang="en-GB" sz="2500" dirty="0"/>
              <a:t>2:10-16 	About marriage and divorce </a:t>
            </a:r>
          </a:p>
          <a:p>
            <a:pPr marL="0" indent="0">
              <a:buNone/>
            </a:pPr>
            <a:r>
              <a:rPr lang="en-GB" sz="2500" dirty="0"/>
              <a:t>2:17-3:5 	Does God really care? </a:t>
            </a:r>
          </a:p>
          <a:p>
            <a:pPr marL="0" indent="0">
              <a:buNone/>
            </a:pPr>
            <a:r>
              <a:rPr lang="en-GB" sz="2500" dirty="0"/>
              <a:t>3:6-12 		Carelessness of the people and tithes </a:t>
            </a:r>
          </a:p>
          <a:p>
            <a:pPr marL="0" indent="0">
              <a:buNone/>
            </a:pPr>
            <a:r>
              <a:rPr lang="en-GB" sz="2500" dirty="0"/>
              <a:t>3:13-21 	Does God really care? </a:t>
            </a:r>
          </a:p>
          <a:p>
            <a:pPr marL="0" indent="0">
              <a:buNone/>
            </a:pPr>
            <a:r>
              <a:rPr lang="en-GB" sz="2500" dirty="0"/>
              <a:t>3:22-24 	The coming of </a:t>
            </a:r>
            <a:r>
              <a:rPr lang="en-GB" sz="2500" dirty="0" err="1"/>
              <a:t>Eliah</a:t>
            </a:r>
            <a:r>
              <a:rPr lang="en-GB" sz="2500" dirty="0"/>
              <a:t> </a:t>
            </a:r>
            <a:endParaRPr lang="cs-CZ" sz="2500" dirty="0"/>
          </a:p>
          <a:p>
            <a:pPr marL="0" indent="0">
              <a:buNone/>
            </a:pPr>
            <a:endParaRPr lang="cs-CZ" sz="2500" dirty="0"/>
          </a:p>
        </p:txBody>
      </p:sp>
    </p:spTree>
    <p:extLst>
      <p:ext uri="{BB962C8B-B14F-4D97-AF65-F5344CB8AC3E}">
        <p14:creationId xmlns:p14="http://schemas.microsoft.com/office/powerpoint/2010/main" val="211771455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247C43"/>
                </a:solidFill>
              </a:rPr>
              <a:t>Malachi</a:t>
            </a:r>
            <a:endParaRPr lang="cs-CZ" sz="2500" b="1" dirty="0">
              <a:solidFill>
                <a:srgbClr val="247C43"/>
              </a:solidFill>
            </a:endParaRPr>
          </a:p>
          <a:p>
            <a:pPr marL="0" indent="0">
              <a:buNone/>
            </a:pPr>
            <a:endParaRPr lang="en-GB" sz="2500" dirty="0"/>
          </a:p>
          <a:p>
            <a:pPr>
              <a:buFontTx/>
              <a:buChar char="-"/>
            </a:pPr>
            <a:r>
              <a:rPr lang="it-IT" sz="2500" dirty="0"/>
              <a:t>The book might be another example of a ‘</a:t>
            </a:r>
            <a:r>
              <a:rPr lang="it-IT" sz="2500" b="1" dirty="0"/>
              <a:t>written prophecy</a:t>
            </a:r>
            <a:r>
              <a:rPr lang="it-IT" sz="2500" dirty="0"/>
              <a:t>’. </a:t>
            </a:r>
          </a:p>
          <a:p>
            <a:pPr>
              <a:buFontTx/>
              <a:buChar char="-"/>
            </a:pPr>
            <a:r>
              <a:rPr lang="it-IT" sz="2500" dirty="0"/>
              <a:t>The main problem of the book is the ‘</a:t>
            </a:r>
            <a:r>
              <a:rPr lang="it-IT" sz="2500" b="1" dirty="0"/>
              <a:t>practical atheism</a:t>
            </a:r>
            <a:r>
              <a:rPr lang="it-IT" sz="2500" dirty="0"/>
              <a:t>’ – the people do everything to fulfill formally their religions duties, but they do not really care about God and do not beleive in him. Their situation is desperate, because they have never seen ‘God in action’ like their ancestors. </a:t>
            </a:r>
          </a:p>
          <a:p>
            <a:pPr>
              <a:buFontTx/>
              <a:buChar char="-"/>
            </a:pPr>
            <a:r>
              <a:rPr lang="it-IT" sz="2500" dirty="0"/>
              <a:t>Prophet </a:t>
            </a:r>
            <a:r>
              <a:rPr lang="it-IT" sz="2500" b="1" dirty="0"/>
              <a:t>promises them God’s intervention</a:t>
            </a:r>
            <a:r>
              <a:rPr lang="it-IT" sz="2500" dirty="0"/>
              <a:t>, but </a:t>
            </a:r>
            <a:r>
              <a:rPr lang="it-IT" sz="2500" b="1" dirty="0"/>
              <a:t>requires endurence and faith</a:t>
            </a:r>
            <a:r>
              <a:rPr lang="it-IT" sz="2500" dirty="0"/>
              <a:t>. </a:t>
            </a:r>
          </a:p>
          <a:p>
            <a:pPr>
              <a:buFontTx/>
              <a:buChar char="-"/>
            </a:pPr>
            <a:r>
              <a:rPr lang="it-IT" sz="2500" dirty="0"/>
              <a:t>Those who date the book before 470 say that the desperate situation was an occasion for </a:t>
            </a:r>
            <a:r>
              <a:rPr lang="it-IT" sz="2500" b="1" dirty="0"/>
              <a:t>Ezra’s reform</a:t>
            </a:r>
            <a:r>
              <a:rPr lang="it-IT" sz="2500" dirty="0"/>
              <a:t>. New Testament sees it’s fulfillment </a:t>
            </a:r>
            <a:r>
              <a:rPr lang="it-IT" sz="2500"/>
              <a:t>in </a:t>
            </a:r>
            <a:r>
              <a:rPr lang="it-IT" sz="2500" b="1"/>
              <a:t>Jesus</a:t>
            </a:r>
            <a:r>
              <a:rPr lang="it-IT" sz="2500"/>
              <a:t> (the promised Eliah being John the Baptist).  </a:t>
            </a:r>
            <a:endParaRPr lang="it-IT" sz="2500" dirty="0"/>
          </a:p>
          <a:p>
            <a:pPr>
              <a:buFontTx/>
              <a:buChar char="-"/>
            </a:pPr>
            <a:endParaRPr lang="cs-CZ" sz="2500" dirty="0"/>
          </a:p>
        </p:txBody>
      </p:sp>
    </p:spTree>
    <p:extLst>
      <p:ext uri="{BB962C8B-B14F-4D97-AF65-F5344CB8AC3E}">
        <p14:creationId xmlns:p14="http://schemas.microsoft.com/office/powerpoint/2010/main" val="36091417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délník 2"/>
          <p:cNvSpPr/>
          <p:nvPr/>
        </p:nvSpPr>
        <p:spPr>
          <a:xfrm>
            <a:off x="2087454" y="2510356"/>
            <a:ext cx="1778386" cy="490045"/>
          </a:xfrm>
          <a:prstGeom prst="rect">
            <a:avLst/>
          </a:prstGeom>
        </p:spPr>
        <p:txBody>
          <a:bodyPr wrap="none" lIns="104306" tIns="52153" rIns="104306" bIns="52153">
            <a:spAutoFit/>
          </a:bodyPr>
          <a:lstStyle/>
          <a:p>
            <a:r>
              <a:rPr lang="it-IT" sz="2500" dirty="0"/>
              <a:t>as a </a:t>
            </a:r>
            <a:r>
              <a:rPr lang="it-IT" sz="2500" b="1" dirty="0"/>
              <a:t>genre</a:t>
            </a:r>
          </a:p>
        </p:txBody>
      </p:sp>
      <p:sp>
        <p:nvSpPr>
          <p:cNvPr id="8" name="Obdélník 7"/>
          <p:cNvSpPr/>
          <p:nvPr/>
        </p:nvSpPr>
        <p:spPr>
          <a:xfrm>
            <a:off x="4167769" y="1557652"/>
            <a:ext cx="2810720" cy="490045"/>
          </a:xfrm>
          <a:prstGeom prst="rect">
            <a:avLst/>
          </a:prstGeom>
          <a:ln w="38100">
            <a:solidFill>
              <a:srgbClr val="247C43"/>
            </a:solidFill>
          </a:ln>
        </p:spPr>
        <p:txBody>
          <a:bodyPr wrap="none" lIns="104306" tIns="52153" rIns="104306" bIns="52153">
            <a:spAutoFit/>
          </a:bodyPr>
          <a:lstStyle/>
          <a:p>
            <a:r>
              <a:rPr lang="it-IT" sz="2500" b="1" dirty="0"/>
              <a:t>Prophetic books </a:t>
            </a:r>
            <a:endParaRPr lang="it-IT" sz="2500" b="1" dirty="0"/>
          </a:p>
        </p:txBody>
      </p:sp>
      <p:sp>
        <p:nvSpPr>
          <p:cNvPr id="9" name="Obdélník 8"/>
          <p:cNvSpPr/>
          <p:nvPr/>
        </p:nvSpPr>
        <p:spPr>
          <a:xfrm>
            <a:off x="1220442" y="3285533"/>
            <a:ext cx="3536793" cy="3183090"/>
          </a:xfrm>
          <a:prstGeom prst="rect">
            <a:avLst/>
          </a:prstGeom>
        </p:spPr>
        <p:txBody>
          <a:bodyPr wrap="square" lIns="104306" tIns="52153" rIns="104306" bIns="52153">
            <a:spAutoFit/>
          </a:bodyPr>
          <a:lstStyle/>
          <a:p>
            <a:r>
              <a:rPr lang="it-IT" sz="2500" dirty="0"/>
              <a:t>a collection of oracles attributed to a prophet </a:t>
            </a:r>
          </a:p>
          <a:p>
            <a:r>
              <a:rPr lang="it-IT" sz="2500" dirty="0"/>
              <a:t>(Isaiah, Jeremiah, Ezechiel, Hosea, Joel, Amos, Micah, Abaccuc, Obadiah, Nahum, Zephaniah, Haggai, Zeccariah, Malachi. </a:t>
            </a:r>
            <a:endParaRPr lang="it-IT" sz="2500" dirty="0"/>
          </a:p>
        </p:txBody>
      </p:sp>
      <p:sp>
        <p:nvSpPr>
          <p:cNvPr id="10" name="Obdélník 9"/>
          <p:cNvSpPr/>
          <p:nvPr/>
        </p:nvSpPr>
        <p:spPr>
          <a:xfrm>
            <a:off x="6637262" y="2476527"/>
            <a:ext cx="2241654" cy="490045"/>
          </a:xfrm>
          <a:prstGeom prst="rect">
            <a:avLst/>
          </a:prstGeom>
        </p:spPr>
        <p:txBody>
          <a:bodyPr wrap="none" lIns="104306" tIns="52153" rIns="104306" bIns="52153">
            <a:spAutoFit/>
          </a:bodyPr>
          <a:lstStyle/>
          <a:p>
            <a:r>
              <a:rPr lang="it-IT" sz="2500" dirty="0"/>
              <a:t>as a </a:t>
            </a:r>
            <a:r>
              <a:rPr lang="it-IT" sz="2500" b="1" dirty="0"/>
              <a:t>category</a:t>
            </a:r>
            <a:endParaRPr lang="it-IT" sz="2500" b="1" dirty="0"/>
          </a:p>
        </p:txBody>
      </p:sp>
      <p:sp>
        <p:nvSpPr>
          <p:cNvPr id="11" name="Obdélník 10"/>
          <p:cNvSpPr/>
          <p:nvPr/>
        </p:nvSpPr>
        <p:spPr>
          <a:xfrm>
            <a:off x="5851956" y="3251703"/>
            <a:ext cx="3536793" cy="3952532"/>
          </a:xfrm>
          <a:prstGeom prst="rect">
            <a:avLst/>
          </a:prstGeom>
        </p:spPr>
        <p:txBody>
          <a:bodyPr wrap="square" lIns="104306" tIns="52153" rIns="104306" bIns="52153">
            <a:spAutoFit/>
          </a:bodyPr>
          <a:lstStyle/>
          <a:p>
            <a:r>
              <a:rPr lang="it-IT" sz="2500" dirty="0"/>
              <a:t>a set of books that have something to do with prophets </a:t>
            </a:r>
          </a:p>
          <a:p>
            <a:r>
              <a:rPr lang="en-GB" sz="2500" dirty="0"/>
              <a:t>(</a:t>
            </a:r>
            <a:r>
              <a:rPr lang="it-IT" sz="2500" dirty="0"/>
              <a:t>Former prophets, Latter prophets, Major prophets, Minor prophets) </a:t>
            </a:r>
          </a:p>
          <a:p>
            <a:r>
              <a:rPr lang="it-IT" sz="2500" dirty="0"/>
              <a:t>Not all of them are of the prophetic genre! E.g. Daniel of Jonah; </a:t>
            </a:r>
            <a:endParaRPr lang="it-IT" sz="2500" dirty="0"/>
          </a:p>
        </p:txBody>
      </p:sp>
    </p:spTree>
    <p:extLst>
      <p:ext uri="{BB962C8B-B14F-4D97-AF65-F5344CB8AC3E}">
        <p14:creationId xmlns:p14="http://schemas.microsoft.com/office/powerpoint/2010/main" val="86468357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délník 2"/>
          <p:cNvSpPr/>
          <p:nvPr/>
        </p:nvSpPr>
        <p:spPr>
          <a:xfrm>
            <a:off x="2087454" y="2510356"/>
            <a:ext cx="1602056" cy="490045"/>
          </a:xfrm>
          <a:prstGeom prst="rect">
            <a:avLst/>
          </a:prstGeom>
        </p:spPr>
        <p:txBody>
          <a:bodyPr wrap="none" lIns="104306" tIns="52153" rIns="104306" bIns="52153">
            <a:spAutoFit/>
          </a:bodyPr>
          <a:lstStyle/>
          <a:p>
            <a:r>
              <a:rPr lang="it-IT" sz="2500" b="1" dirty="0"/>
              <a:t>with date</a:t>
            </a:r>
            <a:endParaRPr lang="it-IT" sz="2500" b="1" dirty="0"/>
          </a:p>
        </p:txBody>
      </p:sp>
      <p:sp>
        <p:nvSpPr>
          <p:cNvPr id="8" name="Obdélník 7"/>
          <p:cNvSpPr/>
          <p:nvPr/>
        </p:nvSpPr>
        <p:spPr>
          <a:xfrm>
            <a:off x="3494095" y="1557652"/>
            <a:ext cx="4485859" cy="490045"/>
          </a:xfrm>
          <a:prstGeom prst="rect">
            <a:avLst/>
          </a:prstGeom>
          <a:ln w="38100">
            <a:solidFill>
              <a:srgbClr val="247C43"/>
            </a:solidFill>
          </a:ln>
        </p:spPr>
        <p:txBody>
          <a:bodyPr wrap="none" lIns="104306" tIns="52153" rIns="104306" bIns="52153">
            <a:spAutoFit/>
          </a:bodyPr>
          <a:lstStyle/>
          <a:p>
            <a:r>
              <a:rPr lang="it-IT" sz="2500" b="1" dirty="0"/>
              <a:t>Prophetic books as a genre </a:t>
            </a:r>
            <a:endParaRPr lang="it-IT" sz="2500" b="1" dirty="0"/>
          </a:p>
        </p:txBody>
      </p:sp>
      <p:sp>
        <p:nvSpPr>
          <p:cNvPr id="9" name="Obdélník 8"/>
          <p:cNvSpPr/>
          <p:nvPr/>
        </p:nvSpPr>
        <p:spPr>
          <a:xfrm>
            <a:off x="1220442" y="3285532"/>
            <a:ext cx="3536793" cy="2413649"/>
          </a:xfrm>
          <a:prstGeom prst="rect">
            <a:avLst/>
          </a:prstGeom>
        </p:spPr>
        <p:txBody>
          <a:bodyPr wrap="square" lIns="104306" tIns="52153" rIns="104306" bIns="52153">
            <a:spAutoFit/>
          </a:bodyPr>
          <a:lstStyle/>
          <a:p>
            <a:r>
              <a:rPr lang="it-IT" sz="2500" dirty="0"/>
              <a:t>The explicit date, generally in opening verses, offers a historical context in which the oracles are to be interpreted. </a:t>
            </a:r>
            <a:endParaRPr lang="it-IT" sz="2500" dirty="0"/>
          </a:p>
        </p:txBody>
      </p:sp>
      <p:sp>
        <p:nvSpPr>
          <p:cNvPr id="10" name="Obdélník 9"/>
          <p:cNvSpPr/>
          <p:nvPr/>
        </p:nvSpPr>
        <p:spPr>
          <a:xfrm>
            <a:off x="6637262" y="2476527"/>
            <a:ext cx="2100590" cy="490045"/>
          </a:xfrm>
          <a:prstGeom prst="rect">
            <a:avLst/>
          </a:prstGeom>
        </p:spPr>
        <p:txBody>
          <a:bodyPr wrap="none" lIns="104306" tIns="52153" rIns="104306" bIns="52153">
            <a:spAutoFit/>
          </a:bodyPr>
          <a:lstStyle/>
          <a:p>
            <a:r>
              <a:rPr lang="it-IT" sz="2500" b="1" dirty="0"/>
              <a:t>w</a:t>
            </a:r>
            <a:r>
              <a:rPr lang="it-IT" sz="2500" b="1" dirty="0"/>
              <a:t>ithout date</a:t>
            </a:r>
            <a:endParaRPr lang="it-IT" sz="2500" b="1" dirty="0"/>
          </a:p>
        </p:txBody>
      </p:sp>
      <p:sp>
        <p:nvSpPr>
          <p:cNvPr id="11" name="Obdélník 10"/>
          <p:cNvSpPr/>
          <p:nvPr/>
        </p:nvSpPr>
        <p:spPr>
          <a:xfrm>
            <a:off x="6188794" y="3251703"/>
            <a:ext cx="3536793" cy="3952532"/>
          </a:xfrm>
          <a:prstGeom prst="rect">
            <a:avLst/>
          </a:prstGeom>
        </p:spPr>
        <p:txBody>
          <a:bodyPr wrap="square" lIns="104306" tIns="52153" rIns="104306" bIns="52153">
            <a:spAutoFit/>
          </a:bodyPr>
          <a:lstStyle/>
          <a:p>
            <a:r>
              <a:rPr lang="en-GB" sz="2500" dirty="0"/>
              <a:t>Absence of any explicit date means there is no need of a any historical background for understanding of the book: the oracles are in some way detached from history and made more abstract and universal. </a:t>
            </a:r>
            <a:endParaRPr lang="it-IT" sz="2500" dirty="0"/>
          </a:p>
        </p:txBody>
      </p:sp>
    </p:spTree>
    <p:extLst>
      <p:ext uri="{BB962C8B-B14F-4D97-AF65-F5344CB8AC3E}">
        <p14:creationId xmlns:p14="http://schemas.microsoft.com/office/powerpoint/2010/main" val="257428887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délník 7"/>
          <p:cNvSpPr/>
          <p:nvPr/>
        </p:nvSpPr>
        <p:spPr>
          <a:xfrm>
            <a:off x="3157257" y="1557652"/>
            <a:ext cx="4700661" cy="490045"/>
          </a:xfrm>
          <a:prstGeom prst="rect">
            <a:avLst/>
          </a:prstGeom>
          <a:ln w="38100">
            <a:solidFill>
              <a:srgbClr val="247C43"/>
            </a:solidFill>
          </a:ln>
        </p:spPr>
        <p:txBody>
          <a:bodyPr wrap="none" lIns="104306" tIns="52153" rIns="104306" bIns="52153">
            <a:spAutoFit/>
          </a:bodyPr>
          <a:lstStyle/>
          <a:p>
            <a:r>
              <a:rPr lang="it-IT" sz="2500" b="1" dirty="0"/>
              <a:t>Prophetic books without date</a:t>
            </a:r>
            <a:endParaRPr lang="it-IT" sz="2500" b="1" dirty="0"/>
          </a:p>
        </p:txBody>
      </p:sp>
      <p:sp>
        <p:nvSpPr>
          <p:cNvPr id="9" name="Obdélník 8"/>
          <p:cNvSpPr/>
          <p:nvPr/>
        </p:nvSpPr>
        <p:spPr>
          <a:xfrm>
            <a:off x="836408" y="2351572"/>
            <a:ext cx="9856992" cy="5106694"/>
          </a:xfrm>
          <a:prstGeom prst="rect">
            <a:avLst/>
          </a:prstGeom>
        </p:spPr>
        <p:txBody>
          <a:bodyPr wrap="square" lIns="104306" tIns="52153" rIns="104306" bIns="52153">
            <a:spAutoFit/>
          </a:bodyPr>
          <a:lstStyle/>
          <a:p>
            <a:r>
              <a:rPr lang="it-IT" sz="2500" dirty="0"/>
              <a:t>These books are written in the same way as all other prophetic books, i.e. as a collection of oracles. As any other prophetic book, they are product of their time, and they relect specific historical situation. </a:t>
            </a:r>
          </a:p>
          <a:p>
            <a:endParaRPr lang="it-IT" sz="2500" dirty="0"/>
          </a:p>
          <a:p>
            <a:r>
              <a:rPr lang="it-IT" sz="2500" dirty="0"/>
              <a:t>However, their connection to concrete historical events is blurred. In some cases it might be reconstructed, in some there is no way how to knw it, but the author does not provide it expressly. Thus, the autor offers a reader a text with its inner world with almost no connection to the real, external world. </a:t>
            </a:r>
          </a:p>
          <a:p>
            <a:r>
              <a:rPr lang="it-IT" sz="2500" dirty="0"/>
              <a:t>In this way, the message of the prophetic book lays not in an interpretation of a concrete historical event or situation, but rather in a ‘specuative discourse’. </a:t>
            </a:r>
          </a:p>
        </p:txBody>
      </p:sp>
    </p:spTree>
    <p:extLst>
      <p:ext uri="{BB962C8B-B14F-4D97-AF65-F5344CB8AC3E}">
        <p14:creationId xmlns:p14="http://schemas.microsoft.com/office/powerpoint/2010/main" val="133485971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247C43"/>
                </a:solidFill>
              </a:rPr>
              <a:t>Obadiah </a:t>
            </a:r>
            <a:endParaRPr lang="cs-CZ" sz="2500" b="1" dirty="0">
              <a:solidFill>
                <a:srgbClr val="247C43"/>
              </a:solidFill>
            </a:endParaRPr>
          </a:p>
          <a:p>
            <a:pPr marL="0" indent="0">
              <a:buNone/>
            </a:pPr>
            <a:endParaRPr lang="cs-CZ" sz="2500" dirty="0"/>
          </a:p>
          <a:p>
            <a:pPr marL="0" indent="0">
              <a:buNone/>
            </a:pPr>
            <a:r>
              <a:rPr lang="cs-CZ" sz="2500" b="1" dirty="0" err="1"/>
              <a:t>Date</a:t>
            </a:r>
            <a:r>
              <a:rPr lang="en-GB" sz="2500" b="1" dirty="0"/>
              <a:t>: </a:t>
            </a:r>
            <a:r>
              <a:rPr lang="en-GB" sz="2500" b="1" dirty="0"/>
              <a:t>	</a:t>
            </a:r>
            <a:r>
              <a:rPr lang="en-GB" sz="2500" dirty="0"/>
              <a:t>shortly after 586 BC </a:t>
            </a:r>
            <a:r>
              <a:rPr lang="en-GB" sz="2500" dirty="0"/>
              <a:t>(</a:t>
            </a:r>
            <a:r>
              <a:rPr lang="en-GB" sz="2500" dirty="0"/>
              <a:t>traditionally) </a:t>
            </a:r>
          </a:p>
          <a:p>
            <a:pPr marL="0" indent="0">
              <a:buNone/>
            </a:pPr>
            <a:r>
              <a:rPr lang="en-GB" sz="2500" dirty="0"/>
              <a:t>	6</a:t>
            </a:r>
            <a:r>
              <a:rPr lang="en-GB" sz="2500" baseline="30000" dirty="0"/>
              <a:t>th</a:t>
            </a:r>
            <a:r>
              <a:rPr lang="en-GB" sz="2500" dirty="0"/>
              <a:t>/5</a:t>
            </a:r>
            <a:r>
              <a:rPr lang="en-GB" sz="2500" baseline="30000" dirty="0"/>
              <a:t>th</a:t>
            </a:r>
            <a:r>
              <a:rPr lang="en-GB" sz="2500" dirty="0"/>
              <a:t> century BC (probably) </a:t>
            </a:r>
          </a:p>
          <a:p>
            <a:pPr marL="0" indent="0">
              <a:buNone/>
            </a:pPr>
            <a:endParaRPr lang="en-GB" sz="2500" b="1" dirty="0"/>
          </a:p>
          <a:p>
            <a:pPr marL="0" indent="0">
              <a:buNone/>
            </a:pPr>
            <a:r>
              <a:rPr lang="en-GB" sz="2500" b="1" dirty="0"/>
              <a:t>Language: </a:t>
            </a:r>
            <a:r>
              <a:rPr lang="en-GB" sz="2500" dirty="0"/>
              <a:t>Hebrew </a:t>
            </a:r>
            <a:endParaRPr lang="cs-CZ" sz="2500" dirty="0"/>
          </a:p>
          <a:p>
            <a:pPr marL="0" indent="0">
              <a:buNone/>
            </a:pPr>
            <a:endParaRPr lang="cs-CZ" sz="2500" dirty="0"/>
          </a:p>
          <a:p>
            <a:pPr marL="0" indent="0">
              <a:buNone/>
            </a:pPr>
            <a:r>
              <a:rPr lang="en-GB" sz="2500" b="1" dirty="0"/>
              <a:t>Structure </a:t>
            </a:r>
          </a:p>
          <a:p>
            <a:pPr marL="0" indent="0">
              <a:buNone/>
            </a:pPr>
            <a:r>
              <a:rPr lang="en-GB" sz="2500" dirty="0"/>
              <a:t>No significant structure, only 21 verses with oracle(s) against Edom </a:t>
            </a:r>
            <a:endParaRPr lang="cs-CZ" sz="2500" dirty="0"/>
          </a:p>
          <a:p>
            <a:pPr marL="0" indent="0">
              <a:buNone/>
            </a:pPr>
            <a:endParaRPr lang="cs-CZ" sz="2500" dirty="0"/>
          </a:p>
        </p:txBody>
      </p:sp>
    </p:spTree>
    <p:extLst>
      <p:ext uri="{BB962C8B-B14F-4D97-AF65-F5344CB8AC3E}">
        <p14:creationId xmlns:p14="http://schemas.microsoft.com/office/powerpoint/2010/main" val="65481288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fontScale="92500"/>
          </a:bodyPr>
          <a:lstStyle/>
          <a:p>
            <a:endParaRPr lang="cs-CZ" sz="2500" dirty="0"/>
          </a:p>
          <a:p>
            <a:pPr marL="0" indent="0">
              <a:buNone/>
            </a:pPr>
            <a:r>
              <a:rPr lang="en-GB" sz="2500" b="1" dirty="0">
                <a:solidFill>
                  <a:srgbClr val="247C43"/>
                </a:solidFill>
              </a:rPr>
              <a:t>Obadiah</a:t>
            </a:r>
            <a:endParaRPr lang="cs-CZ" sz="2500" b="1" dirty="0">
              <a:solidFill>
                <a:srgbClr val="247C43"/>
              </a:solidFill>
            </a:endParaRPr>
          </a:p>
          <a:p>
            <a:pPr marL="0" indent="0">
              <a:buNone/>
            </a:pPr>
            <a:endParaRPr lang="en-GB" sz="2500" dirty="0"/>
          </a:p>
          <a:p>
            <a:pPr>
              <a:buFontTx/>
              <a:buChar char="-"/>
            </a:pPr>
            <a:r>
              <a:rPr lang="cs-CZ" sz="2500" dirty="0" err="1"/>
              <a:t>Obadiah</a:t>
            </a:r>
            <a:r>
              <a:rPr lang="cs-CZ" sz="2500" dirty="0"/>
              <a:t> </a:t>
            </a:r>
            <a:r>
              <a:rPr lang="cs-CZ" sz="2500" dirty="0" err="1"/>
              <a:t>is</a:t>
            </a:r>
            <a:r>
              <a:rPr lang="cs-CZ" sz="2500" dirty="0"/>
              <a:t> </a:t>
            </a:r>
            <a:r>
              <a:rPr lang="cs-CZ" sz="2500" b="1" dirty="0" err="1"/>
              <a:t>the</a:t>
            </a:r>
            <a:r>
              <a:rPr lang="cs-CZ" sz="2500" b="1" dirty="0"/>
              <a:t> </a:t>
            </a:r>
            <a:r>
              <a:rPr lang="cs-CZ" sz="2500" b="1" dirty="0" err="1"/>
              <a:t>shortes</a:t>
            </a:r>
            <a:r>
              <a:rPr lang="cs-CZ" sz="2500" b="1" dirty="0"/>
              <a:t> </a:t>
            </a:r>
            <a:r>
              <a:rPr lang="cs-CZ" sz="2500" b="1" dirty="0" err="1"/>
              <a:t>book</a:t>
            </a:r>
            <a:r>
              <a:rPr lang="cs-CZ" sz="2500" b="1" dirty="0"/>
              <a:t> </a:t>
            </a:r>
            <a:r>
              <a:rPr lang="cs-CZ" sz="2500" dirty="0" err="1"/>
              <a:t>of</a:t>
            </a:r>
            <a:r>
              <a:rPr lang="cs-CZ" sz="2500" dirty="0"/>
              <a:t> </a:t>
            </a:r>
            <a:r>
              <a:rPr lang="cs-CZ" sz="2500" dirty="0" err="1"/>
              <a:t>the</a:t>
            </a:r>
            <a:r>
              <a:rPr lang="cs-CZ" sz="2500" dirty="0"/>
              <a:t> </a:t>
            </a:r>
            <a:r>
              <a:rPr lang="cs-CZ" sz="2500" dirty="0" err="1"/>
              <a:t>whole</a:t>
            </a:r>
            <a:r>
              <a:rPr lang="cs-CZ" sz="2500" dirty="0"/>
              <a:t> OT, </a:t>
            </a:r>
            <a:r>
              <a:rPr lang="cs-CZ" sz="2500" dirty="0" err="1"/>
              <a:t>consisting</a:t>
            </a:r>
            <a:r>
              <a:rPr lang="cs-CZ" sz="2500" dirty="0"/>
              <a:t> </a:t>
            </a:r>
            <a:r>
              <a:rPr lang="cs-CZ" sz="2500" dirty="0" err="1"/>
              <a:t>of</a:t>
            </a:r>
            <a:r>
              <a:rPr lang="cs-CZ" sz="2500" dirty="0"/>
              <a:t> just </a:t>
            </a:r>
            <a:r>
              <a:rPr lang="cs-CZ" sz="2500" dirty="0" err="1"/>
              <a:t>one</a:t>
            </a:r>
            <a:r>
              <a:rPr lang="cs-CZ" sz="2500" dirty="0"/>
              <a:t> ch</a:t>
            </a:r>
            <a:r>
              <a:rPr lang="en-GB" sz="2500" dirty="0" err="1"/>
              <a:t>ap</a:t>
            </a:r>
            <a:r>
              <a:rPr lang="cs-CZ" sz="2500" dirty="0" err="1"/>
              <a:t>ter</a:t>
            </a:r>
            <a:r>
              <a:rPr lang="it-IT" sz="2500" dirty="0"/>
              <a:t> </a:t>
            </a:r>
            <a:r>
              <a:rPr lang="en-GB" sz="2500" dirty="0"/>
              <a:t>(21 verses). </a:t>
            </a:r>
          </a:p>
          <a:p>
            <a:pPr>
              <a:buFontTx/>
              <a:buChar char="-"/>
            </a:pPr>
            <a:r>
              <a:rPr lang="en-GB" sz="2500" dirty="0"/>
              <a:t>It contains one long </a:t>
            </a:r>
            <a:r>
              <a:rPr lang="en-GB" sz="2500" b="1" dirty="0"/>
              <a:t>oracle against Edom</a:t>
            </a:r>
            <a:r>
              <a:rPr lang="en-GB" sz="2500" dirty="0"/>
              <a:t>. </a:t>
            </a:r>
            <a:r>
              <a:rPr lang="cs-CZ" sz="2500" dirty="0" err="1"/>
              <a:t>Verses</a:t>
            </a:r>
            <a:r>
              <a:rPr lang="cs-CZ" sz="2500" dirty="0"/>
              <a:t> 1-9</a:t>
            </a:r>
            <a:r>
              <a:rPr lang="en-GB" sz="2500" dirty="0"/>
              <a:t>, moreover, res</a:t>
            </a:r>
            <a:r>
              <a:rPr lang="cs-CZ" sz="2500" dirty="0"/>
              <a:t>e</a:t>
            </a:r>
            <a:r>
              <a:rPr lang="en-GB" sz="2500" dirty="0" err="1"/>
              <a:t>mble</a:t>
            </a:r>
            <a:r>
              <a:rPr lang="en-GB" sz="2500" dirty="0"/>
              <a:t> and partly cop</a:t>
            </a:r>
            <a:r>
              <a:rPr lang="cs-CZ" sz="2500" dirty="0"/>
              <a:t>y</a:t>
            </a:r>
            <a:r>
              <a:rPr lang="en-GB" sz="2500" dirty="0"/>
              <a:t> the </a:t>
            </a:r>
            <a:r>
              <a:rPr lang="en-GB" sz="2500" dirty="0"/>
              <a:t>anti-</a:t>
            </a:r>
            <a:r>
              <a:rPr lang="en-GB" sz="2500" dirty="0" err="1"/>
              <a:t>edomite</a:t>
            </a:r>
            <a:r>
              <a:rPr lang="en-GB" sz="2500" dirty="0"/>
              <a:t> oracle in </a:t>
            </a:r>
            <a:r>
              <a:rPr lang="en-GB" sz="2500" b="1" dirty="0" err="1"/>
              <a:t>Jer</a:t>
            </a:r>
            <a:r>
              <a:rPr lang="en-GB" sz="2500" b="1" dirty="0"/>
              <a:t> </a:t>
            </a:r>
            <a:r>
              <a:rPr lang="cs-CZ" sz="2500" b="1" dirty="0"/>
              <a:t>49:87-22</a:t>
            </a:r>
            <a:r>
              <a:rPr lang="en-GB" sz="2500" dirty="0"/>
              <a:t>. </a:t>
            </a:r>
            <a:r>
              <a:rPr lang="cs-CZ" sz="2500" dirty="0" err="1"/>
              <a:t>Obadiah</a:t>
            </a:r>
            <a:r>
              <a:rPr lang="cs-CZ" sz="2500" dirty="0"/>
              <a:t> </a:t>
            </a:r>
            <a:r>
              <a:rPr lang="en-GB" sz="2500" dirty="0"/>
              <a:t>is </a:t>
            </a:r>
            <a:r>
              <a:rPr lang="en-GB" sz="2500" dirty="0"/>
              <a:t>an example of a prophetic book </a:t>
            </a:r>
            <a:r>
              <a:rPr lang="en-GB" sz="2500" dirty="0"/>
              <a:t>consisting exclusively of oracles against foreign nations, and shows that these oracles might have been originally anonymous. </a:t>
            </a:r>
          </a:p>
          <a:p>
            <a:pPr>
              <a:buFontTx/>
              <a:buChar char="-"/>
            </a:pPr>
            <a:r>
              <a:rPr lang="en-GB" sz="2500" dirty="0"/>
              <a:t>The historical background is either </a:t>
            </a:r>
            <a:r>
              <a:rPr lang="en-GB" sz="2500" b="1" dirty="0"/>
              <a:t>the fall of Jerusalem </a:t>
            </a:r>
            <a:r>
              <a:rPr lang="en-GB" sz="2500" dirty="0"/>
              <a:t>in 586 BC, or </a:t>
            </a:r>
            <a:r>
              <a:rPr lang="en-GB" sz="2500" b="1" dirty="0"/>
              <a:t>the infiltration of </a:t>
            </a:r>
            <a:r>
              <a:rPr lang="en-GB" sz="2500" b="1" dirty="0" err="1"/>
              <a:t>Edomites</a:t>
            </a:r>
            <a:r>
              <a:rPr lang="en-GB" sz="2500" b="1" dirty="0"/>
              <a:t> </a:t>
            </a:r>
            <a:r>
              <a:rPr lang="en-GB" sz="2500" dirty="0"/>
              <a:t>into abandoned </a:t>
            </a:r>
            <a:r>
              <a:rPr lang="cs-CZ" sz="2500" dirty="0" err="1"/>
              <a:t>southern</a:t>
            </a:r>
            <a:r>
              <a:rPr lang="cs-CZ" sz="2500" dirty="0"/>
              <a:t> </a:t>
            </a:r>
            <a:r>
              <a:rPr lang="en-GB" sz="2500" dirty="0" err="1"/>
              <a:t>Judahite</a:t>
            </a:r>
            <a:r>
              <a:rPr lang="en-GB" sz="2500" dirty="0"/>
              <a:t> lands during the 6</a:t>
            </a:r>
            <a:r>
              <a:rPr lang="en-GB" sz="2500" baseline="30000" dirty="0"/>
              <a:t>th</a:t>
            </a:r>
            <a:r>
              <a:rPr lang="en-GB" sz="2500" dirty="0"/>
              <a:t> century BC (</a:t>
            </a:r>
            <a:r>
              <a:rPr lang="cs-CZ" sz="2500" dirty="0" err="1"/>
              <a:t>cf</a:t>
            </a:r>
            <a:r>
              <a:rPr lang="cs-CZ" sz="2500" dirty="0"/>
              <a:t>. </a:t>
            </a:r>
            <a:r>
              <a:rPr lang="cs-CZ" sz="2500" dirty="0" err="1"/>
              <a:t>Arad</a:t>
            </a:r>
            <a:r>
              <a:rPr lang="cs-CZ" sz="2500" dirty="0"/>
              <a:t> </a:t>
            </a:r>
            <a:r>
              <a:rPr lang="en-GB" sz="2500" dirty="0"/>
              <a:t>ostraca) </a:t>
            </a:r>
          </a:p>
          <a:p>
            <a:pPr>
              <a:buFontTx/>
              <a:buChar char="-"/>
            </a:pPr>
            <a:r>
              <a:rPr lang="en-GB" sz="2500" dirty="0"/>
              <a:t>The book is set in the context of the everlasting </a:t>
            </a:r>
            <a:r>
              <a:rPr lang="cs-CZ" sz="2500" dirty="0" err="1"/>
              <a:t>conflict</a:t>
            </a:r>
            <a:r>
              <a:rPr lang="cs-CZ" sz="2500" dirty="0"/>
              <a:t> </a:t>
            </a:r>
            <a:r>
              <a:rPr lang="cs-CZ" sz="2500" dirty="0" err="1"/>
              <a:t>between</a:t>
            </a:r>
            <a:r>
              <a:rPr lang="cs-CZ" sz="2500" dirty="0"/>
              <a:t> </a:t>
            </a:r>
            <a:r>
              <a:rPr lang="cs-CZ" sz="2500" b="1" dirty="0" err="1"/>
              <a:t>Israel</a:t>
            </a:r>
            <a:r>
              <a:rPr lang="cs-CZ" sz="2500" b="1" dirty="0"/>
              <a:t> and </a:t>
            </a:r>
            <a:r>
              <a:rPr lang="cs-CZ" sz="2500" b="1" dirty="0" err="1"/>
              <a:t>Edom</a:t>
            </a:r>
            <a:r>
              <a:rPr lang="cs-CZ" sz="2500" dirty="0"/>
              <a:t>, </a:t>
            </a:r>
            <a:r>
              <a:rPr lang="cs-CZ" sz="2500" dirty="0" err="1"/>
              <a:t>i.e</a:t>
            </a:r>
            <a:r>
              <a:rPr lang="cs-CZ" sz="2500" dirty="0"/>
              <a:t>. </a:t>
            </a:r>
            <a:r>
              <a:rPr lang="cs-CZ" sz="2500" b="1" dirty="0" err="1"/>
              <a:t>Esau</a:t>
            </a:r>
            <a:r>
              <a:rPr lang="cs-CZ" sz="2500" b="1" dirty="0"/>
              <a:t> and </a:t>
            </a:r>
            <a:r>
              <a:rPr lang="cs-CZ" sz="2500" b="1" dirty="0" err="1"/>
              <a:t>Jacob</a:t>
            </a:r>
            <a:r>
              <a:rPr lang="cs-CZ" sz="2500" dirty="0"/>
              <a:t>, and </a:t>
            </a:r>
            <a:r>
              <a:rPr lang="cs-CZ" sz="2500" dirty="0" err="1"/>
              <a:t>consequently</a:t>
            </a:r>
            <a:r>
              <a:rPr lang="cs-CZ" sz="2500" dirty="0"/>
              <a:t> </a:t>
            </a:r>
            <a:r>
              <a:rPr lang="cs-CZ" sz="2500" dirty="0" err="1"/>
              <a:t>is</a:t>
            </a:r>
            <a:r>
              <a:rPr lang="cs-CZ" sz="2500" dirty="0"/>
              <a:t> </a:t>
            </a:r>
            <a:r>
              <a:rPr lang="cs-CZ" sz="2500" dirty="0" err="1"/>
              <a:t>sometimes</a:t>
            </a:r>
            <a:r>
              <a:rPr lang="cs-CZ" sz="2500" dirty="0"/>
              <a:t> </a:t>
            </a:r>
            <a:r>
              <a:rPr lang="cs-CZ" sz="2500" dirty="0" err="1"/>
              <a:t>interpreted</a:t>
            </a:r>
            <a:r>
              <a:rPr lang="cs-CZ" sz="2500" dirty="0"/>
              <a:t> as </a:t>
            </a:r>
            <a:r>
              <a:rPr lang="cs-CZ" sz="2500" dirty="0" err="1"/>
              <a:t>oracle</a:t>
            </a:r>
            <a:r>
              <a:rPr lang="cs-CZ" sz="2500" dirty="0"/>
              <a:t> </a:t>
            </a:r>
            <a:r>
              <a:rPr lang="cs-CZ" sz="2500" dirty="0" err="1"/>
              <a:t>about</a:t>
            </a:r>
            <a:r>
              <a:rPr lang="cs-CZ" sz="2500" dirty="0"/>
              <a:t> </a:t>
            </a:r>
            <a:r>
              <a:rPr lang="cs-CZ" sz="2500" dirty="0" err="1"/>
              <a:t>the</a:t>
            </a:r>
            <a:r>
              <a:rPr lang="cs-CZ" sz="2500" dirty="0"/>
              <a:t> </a:t>
            </a:r>
            <a:r>
              <a:rPr lang="cs-CZ" sz="2500" dirty="0" err="1"/>
              <a:t>conflict</a:t>
            </a:r>
            <a:r>
              <a:rPr lang="cs-CZ" sz="2500" dirty="0"/>
              <a:t> </a:t>
            </a:r>
            <a:r>
              <a:rPr lang="cs-CZ" sz="2500" dirty="0" err="1"/>
              <a:t>between</a:t>
            </a:r>
            <a:r>
              <a:rPr lang="cs-CZ" sz="2500" dirty="0"/>
              <a:t> </a:t>
            </a:r>
            <a:r>
              <a:rPr lang="cs-CZ" sz="2500" b="1" dirty="0" err="1"/>
              <a:t>Jews</a:t>
            </a:r>
            <a:r>
              <a:rPr lang="cs-CZ" sz="2500" b="1" dirty="0"/>
              <a:t> and </a:t>
            </a:r>
            <a:r>
              <a:rPr lang="cs-CZ" sz="2500" b="1" dirty="0" err="1"/>
              <a:t>gentiles</a:t>
            </a:r>
            <a:r>
              <a:rPr lang="cs-CZ" sz="2500" dirty="0"/>
              <a:t>, </a:t>
            </a:r>
            <a:r>
              <a:rPr lang="cs-CZ" sz="2500" dirty="0" err="1"/>
              <a:t>or</a:t>
            </a:r>
            <a:r>
              <a:rPr lang="cs-CZ" sz="2500" dirty="0"/>
              <a:t> – in </a:t>
            </a:r>
            <a:r>
              <a:rPr lang="cs-CZ" sz="2500" dirty="0" err="1"/>
              <a:t>Christianity</a:t>
            </a:r>
            <a:r>
              <a:rPr lang="cs-CZ" sz="2500" dirty="0"/>
              <a:t> – a </a:t>
            </a:r>
            <a:r>
              <a:rPr lang="cs-CZ" sz="2500" dirty="0" err="1"/>
              <a:t>book</a:t>
            </a:r>
            <a:r>
              <a:rPr lang="cs-CZ" sz="2500" dirty="0"/>
              <a:t> </a:t>
            </a:r>
            <a:r>
              <a:rPr lang="cs-CZ" sz="2500" dirty="0" err="1"/>
              <a:t>about</a:t>
            </a:r>
            <a:r>
              <a:rPr lang="cs-CZ" sz="2500" dirty="0"/>
              <a:t> </a:t>
            </a:r>
            <a:r>
              <a:rPr lang="cs-CZ" sz="2500" dirty="0" err="1"/>
              <a:t>pride</a:t>
            </a:r>
            <a:r>
              <a:rPr lang="cs-CZ" sz="2500" dirty="0"/>
              <a:t> and </a:t>
            </a:r>
            <a:r>
              <a:rPr lang="cs-CZ" sz="2500" dirty="0" err="1"/>
              <a:t>fall</a:t>
            </a:r>
            <a:r>
              <a:rPr lang="cs-CZ" sz="2500" dirty="0"/>
              <a:t>. </a:t>
            </a:r>
            <a:endParaRPr lang="en-GB" sz="2500" dirty="0"/>
          </a:p>
          <a:p>
            <a:pPr>
              <a:buFontTx/>
              <a:buChar char="-"/>
            </a:pPr>
            <a:endParaRPr lang="it-IT" sz="2500" dirty="0"/>
          </a:p>
          <a:p>
            <a:pPr>
              <a:buFontTx/>
              <a:buChar char="-"/>
            </a:pPr>
            <a:endParaRPr lang="cs-CZ" sz="2500" dirty="0"/>
          </a:p>
        </p:txBody>
      </p:sp>
    </p:spTree>
    <p:extLst>
      <p:ext uri="{BB962C8B-B14F-4D97-AF65-F5344CB8AC3E}">
        <p14:creationId xmlns:p14="http://schemas.microsoft.com/office/powerpoint/2010/main" val="417907520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247C43"/>
                </a:solidFill>
              </a:rPr>
              <a:t>Joel </a:t>
            </a:r>
            <a:endParaRPr lang="cs-CZ" sz="2500" b="1" dirty="0">
              <a:solidFill>
                <a:srgbClr val="247C43"/>
              </a:solidFill>
            </a:endParaRPr>
          </a:p>
          <a:p>
            <a:pPr marL="0" indent="0">
              <a:buNone/>
            </a:pPr>
            <a:endParaRPr lang="cs-CZ" sz="2500" dirty="0"/>
          </a:p>
          <a:p>
            <a:pPr marL="0" indent="0">
              <a:buNone/>
            </a:pPr>
            <a:r>
              <a:rPr lang="cs-CZ" sz="2500" b="1" dirty="0" err="1"/>
              <a:t>Date</a:t>
            </a:r>
            <a:r>
              <a:rPr lang="en-GB" sz="2500" b="1" dirty="0"/>
              <a:t>: 	</a:t>
            </a:r>
            <a:r>
              <a:rPr lang="en-GB" sz="2500" dirty="0"/>
              <a:t>8</a:t>
            </a:r>
            <a:r>
              <a:rPr lang="en-GB" sz="2500" baseline="30000" dirty="0"/>
              <a:t>th</a:t>
            </a:r>
            <a:r>
              <a:rPr lang="en-GB" sz="2500" dirty="0"/>
              <a:t> century BC </a:t>
            </a:r>
            <a:r>
              <a:rPr lang="en-GB" sz="2500" dirty="0"/>
              <a:t>(</a:t>
            </a:r>
            <a:r>
              <a:rPr lang="en-GB" sz="2500" dirty="0"/>
              <a:t>traditionally) </a:t>
            </a:r>
          </a:p>
          <a:p>
            <a:pPr marL="0" indent="0">
              <a:buNone/>
            </a:pPr>
            <a:r>
              <a:rPr lang="en-GB" sz="2500" dirty="0"/>
              <a:t>	after exile (probably) </a:t>
            </a:r>
          </a:p>
          <a:p>
            <a:pPr marL="0" indent="0">
              <a:buNone/>
            </a:pPr>
            <a:endParaRPr lang="en-GB" sz="2500" b="1" dirty="0"/>
          </a:p>
          <a:p>
            <a:pPr marL="0" indent="0">
              <a:buNone/>
            </a:pPr>
            <a:r>
              <a:rPr lang="en-GB" sz="2500" b="1" dirty="0"/>
              <a:t>Language: </a:t>
            </a:r>
            <a:r>
              <a:rPr lang="en-GB" sz="2500" dirty="0"/>
              <a:t>Hebrew </a:t>
            </a:r>
            <a:endParaRPr lang="cs-CZ" sz="2500" dirty="0"/>
          </a:p>
          <a:p>
            <a:pPr marL="0" indent="0">
              <a:buNone/>
            </a:pPr>
            <a:endParaRPr lang="cs-CZ" sz="2500" dirty="0"/>
          </a:p>
          <a:p>
            <a:pPr marL="0" indent="0">
              <a:buNone/>
            </a:pPr>
            <a:r>
              <a:rPr lang="en-GB" sz="2500" b="1" dirty="0"/>
              <a:t>Structure </a:t>
            </a:r>
          </a:p>
          <a:p>
            <a:pPr marL="0" indent="0">
              <a:buNone/>
            </a:pPr>
            <a:r>
              <a:rPr lang="en-GB" sz="2500" dirty="0"/>
              <a:t>1-2 </a:t>
            </a:r>
            <a:r>
              <a:rPr lang="en-GB" sz="2500" dirty="0"/>
              <a:t>	</a:t>
            </a:r>
            <a:r>
              <a:rPr lang="en-GB" sz="2500" dirty="0"/>
              <a:t>Plague of locusts and exhortation for penance </a:t>
            </a:r>
          </a:p>
          <a:p>
            <a:pPr marL="0" indent="0">
              <a:buNone/>
            </a:pPr>
            <a:r>
              <a:rPr lang="en-GB" sz="2500" dirty="0"/>
              <a:t>3 	Gift of the Spirit </a:t>
            </a:r>
          </a:p>
          <a:p>
            <a:pPr marL="0" indent="0">
              <a:buNone/>
            </a:pPr>
            <a:r>
              <a:rPr lang="en-GB" sz="2500" dirty="0"/>
              <a:t>4	Punishment of Judah’s enemies </a:t>
            </a:r>
            <a:endParaRPr lang="cs-CZ" sz="2500" dirty="0"/>
          </a:p>
          <a:p>
            <a:pPr marL="0" indent="0">
              <a:buNone/>
            </a:pPr>
            <a:endParaRPr lang="cs-CZ" sz="2500" dirty="0"/>
          </a:p>
        </p:txBody>
      </p:sp>
    </p:spTree>
    <p:extLst>
      <p:ext uri="{BB962C8B-B14F-4D97-AF65-F5344CB8AC3E}">
        <p14:creationId xmlns:p14="http://schemas.microsoft.com/office/powerpoint/2010/main" val="337115221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247C43"/>
                </a:solidFill>
              </a:rPr>
              <a:t>Joel </a:t>
            </a:r>
            <a:endParaRPr lang="cs-CZ" sz="2500" b="1" dirty="0">
              <a:solidFill>
                <a:srgbClr val="247C43"/>
              </a:solidFill>
            </a:endParaRPr>
          </a:p>
          <a:p>
            <a:pPr marL="0" indent="0">
              <a:buNone/>
            </a:pPr>
            <a:endParaRPr lang="en-GB" sz="2500" dirty="0"/>
          </a:p>
          <a:p>
            <a:pPr>
              <a:buFontTx/>
              <a:buChar char="-"/>
            </a:pPr>
            <a:r>
              <a:rPr lang="it-IT" sz="2500" dirty="0"/>
              <a:t>One of the most </a:t>
            </a:r>
            <a:r>
              <a:rPr lang="it-IT" sz="2500" b="1" dirty="0"/>
              <a:t>apocalypitic</a:t>
            </a:r>
            <a:r>
              <a:rPr lang="it-IT" sz="2500" dirty="0"/>
              <a:t> Minor prophets </a:t>
            </a:r>
          </a:p>
          <a:p>
            <a:pPr>
              <a:buFontTx/>
              <a:buChar char="-"/>
            </a:pPr>
            <a:r>
              <a:rPr lang="it-IT" sz="2500" dirty="0"/>
              <a:t>The main theme is </a:t>
            </a:r>
            <a:r>
              <a:rPr lang="it-IT" sz="2500" b="1" dirty="0"/>
              <a:t>the Day of the Lord </a:t>
            </a:r>
            <a:r>
              <a:rPr lang="it-IT" sz="2500" dirty="0"/>
              <a:t>under various forms: </a:t>
            </a:r>
          </a:p>
          <a:p>
            <a:pPr lvl="1">
              <a:buFontTx/>
              <a:buChar char="-"/>
            </a:pPr>
            <a:r>
              <a:rPr lang="it-IT" sz="2500" dirty="0"/>
              <a:t>the plague of locusts(i.e. </a:t>
            </a:r>
            <a:r>
              <a:rPr lang="it-IT" sz="2500" dirty="0"/>
              <a:t>a</a:t>
            </a:r>
            <a:r>
              <a:rPr lang="it-IT" sz="2500" dirty="0"/>
              <a:t> recurrent event turned against Judah); </a:t>
            </a:r>
          </a:p>
          <a:p>
            <a:pPr lvl="1">
              <a:buFontTx/>
              <a:buChar char="-"/>
            </a:pPr>
            <a:r>
              <a:rPr lang="it-IT" sz="2500" dirty="0"/>
              <a:t>t</a:t>
            </a:r>
            <a:r>
              <a:rPr lang="it-IT" sz="2500" dirty="0"/>
              <a:t>he gift of the Spirit (a positive, eschatologial event in favour of Judah); </a:t>
            </a:r>
          </a:p>
          <a:p>
            <a:pPr lvl="1">
              <a:buFontTx/>
              <a:buChar char="-"/>
            </a:pPr>
            <a:r>
              <a:rPr lang="it-IT" sz="2500" dirty="0"/>
              <a:t>t</a:t>
            </a:r>
            <a:r>
              <a:rPr lang="it-IT" sz="2500" dirty="0"/>
              <a:t>he desaster for Judah’s enemies (a final intrvention in favour of Judah). </a:t>
            </a:r>
          </a:p>
          <a:p>
            <a:pPr>
              <a:buFontTx/>
              <a:buChar char="-"/>
            </a:pPr>
            <a:r>
              <a:rPr lang="it-IT" sz="2500" dirty="0"/>
              <a:t>Locusts and people’s reaction: </a:t>
            </a:r>
            <a:r>
              <a:rPr lang="it-IT" sz="2500" b="1" dirty="0"/>
              <a:t>fasting and prayers</a:t>
            </a:r>
            <a:r>
              <a:rPr lang="it-IT" sz="2500" dirty="0"/>
              <a:t>; the motive of relation between God and his people. </a:t>
            </a:r>
          </a:p>
          <a:p>
            <a:pPr>
              <a:buFontTx/>
              <a:buChar char="-"/>
            </a:pPr>
            <a:r>
              <a:rPr lang="it-IT" sz="2500" dirty="0"/>
              <a:t>Famous </a:t>
            </a:r>
            <a:r>
              <a:rPr lang="it-IT" sz="2500" dirty="0"/>
              <a:t>is the </a:t>
            </a:r>
            <a:r>
              <a:rPr lang="it-IT" sz="2500" dirty="0"/>
              <a:t>ch. </a:t>
            </a:r>
            <a:r>
              <a:rPr lang="it-IT" sz="2500" dirty="0"/>
              <a:t>3 announcing </a:t>
            </a:r>
            <a:r>
              <a:rPr lang="it-IT" sz="2500" b="1" dirty="0"/>
              <a:t>the gift of God’s spirit</a:t>
            </a:r>
            <a:r>
              <a:rPr lang="it-IT" sz="2500" dirty="0"/>
              <a:t>, reused in Acts. </a:t>
            </a:r>
          </a:p>
          <a:p>
            <a:pPr>
              <a:buFontTx/>
              <a:buChar char="-"/>
            </a:pPr>
            <a:endParaRPr lang="cs-CZ" sz="2500" dirty="0"/>
          </a:p>
        </p:txBody>
      </p:sp>
    </p:spTree>
    <p:extLst>
      <p:ext uri="{BB962C8B-B14F-4D97-AF65-F5344CB8AC3E}">
        <p14:creationId xmlns:p14="http://schemas.microsoft.com/office/powerpoint/2010/main" val="114630285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247C43"/>
                </a:solidFill>
              </a:rPr>
              <a:t>Nahum</a:t>
            </a:r>
            <a:endParaRPr lang="cs-CZ" sz="2500" b="1" dirty="0">
              <a:solidFill>
                <a:srgbClr val="247C43"/>
              </a:solidFill>
            </a:endParaRPr>
          </a:p>
          <a:p>
            <a:pPr marL="0" indent="0">
              <a:buNone/>
            </a:pPr>
            <a:endParaRPr lang="cs-CZ" sz="2500" dirty="0"/>
          </a:p>
          <a:p>
            <a:pPr marL="0" indent="0">
              <a:buNone/>
            </a:pPr>
            <a:r>
              <a:rPr lang="cs-CZ" sz="2500" b="1" dirty="0" err="1"/>
              <a:t>Date</a:t>
            </a:r>
            <a:r>
              <a:rPr lang="en-GB" sz="2500" b="1" dirty="0"/>
              <a:t>: </a:t>
            </a:r>
            <a:r>
              <a:rPr lang="en-GB" sz="2500" dirty="0"/>
              <a:t>shortly after 612 </a:t>
            </a:r>
          </a:p>
          <a:p>
            <a:pPr marL="0" indent="0">
              <a:buNone/>
            </a:pPr>
            <a:endParaRPr lang="en-GB" sz="2500" b="1" dirty="0"/>
          </a:p>
          <a:p>
            <a:pPr marL="0" indent="0">
              <a:buNone/>
            </a:pPr>
            <a:r>
              <a:rPr lang="en-GB" sz="2500" b="1" dirty="0"/>
              <a:t>Language: </a:t>
            </a:r>
            <a:r>
              <a:rPr lang="en-GB" sz="2500" dirty="0"/>
              <a:t>Hebrew </a:t>
            </a:r>
            <a:endParaRPr lang="cs-CZ" sz="2500" dirty="0"/>
          </a:p>
          <a:p>
            <a:pPr marL="0" indent="0">
              <a:buNone/>
            </a:pPr>
            <a:endParaRPr lang="cs-CZ" sz="2500" dirty="0"/>
          </a:p>
          <a:p>
            <a:pPr marL="0" indent="0">
              <a:buNone/>
            </a:pPr>
            <a:r>
              <a:rPr lang="en-GB" sz="2500" b="1" dirty="0"/>
              <a:t>Structure </a:t>
            </a:r>
          </a:p>
          <a:p>
            <a:pPr marL="0" indent="0">
              <a:buNone/>
            </a:pPr>
            <a:r>
              <a:rPr lang="en-GB" sz="2500" dirty="0"/>
              <a:t>1:2-8 		</a:t>
            </a:r>
            <a:r>
              <a:rPr lang="en-GB" sz="2500" dirty="0" err="1"/>
              <a:t>Acrostical</a:t>
            </a:r>
            <a:r>
              <a:rPr lang="en-GB" sz="2500" dirty="0"/>
              <a:t> hymn on Yahweh the warrior </a:t>
            </a:r>
          </a:p>
          <a:p>
            <a:pPr marL="0" indent="0">
              <a:buNone/>
            </a:pPr>
            <a:r>
              <a:rPr lang="en-GB" sz="2500" dirty="0"/>
              <a:t>1:9-2:3 		Oracles against Nineveh and in favour of Judah </a:t>
            </a:r>
          </a:p>
          <a:p>
            <a:pPr marL="0" indent="0">
              <a:buNone/>
            </a:pPr>
            <a:r>
              <a:rPr lang="en-GB" sz="2500" dirty="0"/>
              <a:t>2:4-3:19 	Song over the fallen Nineveh </a:t>
            </a:r>
            <a:endParaRPr lang="cs-CZ" sz="2500" dirty="0"/>
          </a:p>
          <a:p>
            <a:pPr marL="0" indent="0">
              <a:buNone/>
            </a:pPr>
            <a:endParaRPr lang="cs-CZ" sz="2500" dirty="0"/>
          </a:p>
        </p:txBody>
      </p:sp>
    </p:spTree>
    <p:extLst>
      <p:ext uri="{BB962C8B-B14F-4D97-AF65-F5344CB8AC3E}">
        <p14:creationId xmlns:p14="http://schemas.microsoft.com/office/powerpoint/2010/main" val="297710617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58</TotalTime>
  <Words>941</Words>
  <Application>Microsoft Office PowerPoint</Application>
  <PresentationFormat>Vlastní</PresentationFormat>
  <Paragraphs>120</Paragraphs>
  <Slides>15</Slides>
  <Notes>0</Notes>
  <HiddenSlides>0</HiddenSlides>
  <MMClips>0</MMClips>
  <ScaleCrop>false</ScaleCrop>
  <HeadingPairs>
    <vt:vector size="4" baseType="variant">
      <vt:variant>
        <vt:lpstr>Motiv</vt:lpstr>
      </vt:variant>
      <vt:variant>
        <vt:i4>1</vt:i4>
      </vt:variant>
      <vt:variant>
        <vt:lpstr>Nadpisy snímků</vt:lpstr>
      </vt:variant>
      <vt:variant>
        <vt:i4>15</vt:i4>
      </vt:variant>
    </vt:vector>
  </HeadingPairs>
  <TitlesOfParts>
    <vt:vector size="16" baseType="lpstr">
      <vt:lpstr>JU_OPVVV</vt:lpstr>
      <vt:lpstr>Old Testament 2</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mackerle</cp:lastModifiedBy>
  <cp:revision>10</cp:revision>
  <dcterms:created xsi:type="dcterms:W3CDTF">2017-07-17T18:52:59Z</dcterms:created>
  <dcterms:modified xsi:type="dcterms:W3CDTF">2021-06-07T12:20:12Z</dcterms:modified>
</cp:coreProperties>
</file>