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Insolvency procedure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cs-CZ" dirty="0"/>
              <a:t>i</a:t>
            </a:r>
            <a:r>
              <a:rPr lang="en-US" dirty="0"/>
              <a:t>vision of the insolvency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bankruptcy procedure, where it is decided whether the debtor is bankrupt</a:t>
            </a:r>
          </a:p>
          <a:p>
            <a:r>
              <a:rPr lang="en-US" dirty="0"/>
              <a:t>the procedure concerning the way in which bankruptcy is resolved</a:t>
            </a:r>
          </a:p>
          <a:p>
            <a:r>
              <a:rPr lang="en-US" dirty="0"/>
              <a:t>the stage of the chosen method of bankruptcy settlement</a:t>
            </a:r>
          </a:p>
          <a:p>
            <a:pPr lvl="1"/>
            <a:r>
              <a:rPr lang="en-US" dirty="0"/>
              <a:t>i.e., bankruptcy procedure, </a:t>
            </a:r>
            <a:r>
              <a:rPr lang="en-US" dirty="0" err="1"/>
              <a:t>reorganisation</a:t>
            </a:r>
            <a:r>
              <a:rPr lang="en-US" dirty="0"/>
              <a:t> or discharge from debts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Insolvency decision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court may</a:t>
            </a:r>
          </a:p>
          <a:p>
            <a:pPr lvl="1"/>
            <a:r>
              <a:rPr lang="en-US" dirty="0"/>
              <a:t>decide to reject the application </a:t>
            </a:r>
          </a:p>
          <a:p>
            <a:pPr lvl="2"/>
            <a:r>
              <a:rPr lang="en-US" dirty="0"/>
              <a:t>if the application does not meet the necessary requirements, it is incomprehensible, vague or evidently unfounded</a:t>
            </a:r>
          </a:p>
          <a:p>
            <a:pPr lvl="1"/>
            <a:r>
              <a:rPr lang="en-US" dirty="0"/>
              <a:t>decide to reject the application </a:t>
            </a:r>
          </a:p>
          <a:p>
            <a:pPr lvl="2"/>
            <a:r>
              <a:rPr lang="en-US" dirty="0"/>
              <a:t>if bankruptcy is not proved or if the other conditions for the insolvency decision are not fulfilled</a:t>
            </a:r>
          </a:p>
          <a:p>
            <a:pPr lvl="1"/>
            <a:r>
              <a:rPr lang="en-US" dirty="0"/>
              <a:t>issue the insolvency decision to comply with the insolvency application</a:t>
            </a:r>
          </a:p>
          <a:p>
            <a:pPr lvl="2"/>
            <a:r>
              <a:rPr lang="en-US" dirty="0"/>
              <a:t>the insolvency decision contains</a:t>
            </a:r>
          </a:p>
          <a:p>
            <a:pPr lvl="3"/>
            <a:r>
              <a:rPr lang="en-US" dirty="0"/>
              <a:t>a statement on the insolvency identification</a:t>
            </a:r>
          </a:p>
          <a:p>
            <a:pPr lvl="3"/>
            <a:r>
              <a:rPr lang="en-US" dirty="0"/>
              <a:t>the provisions of the insolvency administrator</a:t>
            </a:r>
          </a:p>
          <a:p>
            <a:pPr lvl="3"/>
            <a:r>
              <a:rPr lang="en-US" dirty="0"/>
              <a:t>calls on creditors to register their receivables </a:t>
            </a:r>
          </a:p>
          <a:p>
            <a:pPr lvl="3"/>
            <a:r>
              <a:rPr lang="en-US" dirty="0"/>
              <a:t>the place and date of the review proceedings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BCC3D-D7EF-4752-9345-3F8DFFC3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Creditors’ receivables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88FD8C-A574-4B09-B08F-9815050D1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must be applied by the receivable application using the required form</a:t>
            </a:r>
          </a:p>
          <a:p>
            <a:r>
              <a:rPr lang="en-US" dirty="0"/>
              <a:t>creditors</a:t>
            </a:r>
            <a:r>
              <a:rPr lang="cs-CZ" dirty="0"/>
              <a:t> </a:t>
            </a:r>
            <a:r>
              <a:rPr lang="en-US" dirty="0"/>
              <a:t>shall file their applications with the court</a:t>
            </a:r>
            <a:endParaRPr lang="cs-CZ" dirty="0"/>
          </a:p>
          <a:p>
            <a:pPr lvl="1"/>
            <a:r>
              <a:rPr lang="en-US" dirty="0"/>
              <a:t>from the insolvency procedure initiation</a:t>
            </a:r>
            <a:endParaRPr lang="cs-CZ" dirty="0"/>
          </a:p>
          <a:p>
            <a:pPr lvl="1"/>
            <a:r>
              <a:rPr lang="en-US" dirty="0"/>
              <a:t>within 2 months as of the insolvency decision </a:t>
            </a:r>
            <a:endParaRPr lang="cs-CZ" dirty="0"/>
          </a:p>
          <a:p>
            <a:r>
              <a:rPr lang="cs-CZ" dirty="0"/>
              <a:t>w</a:t>
            </a:r>
            <a:r>
              <a:rPr lang="en-US" dirty="0"/>
              <a:t>here applications are submitted late</a:t>
            </a:r>
            <a:endParaRPr lang="cs-CZ" dirty="0"/>
          </a:p>
          <a:p>
            <a:pPr lvl="1"/>
            <a:r>
              <a:rPr lang="en-US" dirty="0"/>
              <a:t>they shall not be taken into account and shall not be satisfied in the insolvency procedure</a:t>
            </a:r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EBF7E8-4BD0-4741-9546-58E8D5330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DEE444-B71E-4899-A603-AA1B93C5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51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4C8A1A-110B-49F8-8FB4-F989DF3C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Creditors’ receivables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5B5530-2F3A-48EC-B119-243CDB429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receivables of secured creditors </a:t>
            </a:r>
          </a:p>
          <a:p>
            <a:pPr lvl="1"/>
            <a:r>
              <a:rPr lang="en-US" sz="2000" dirty="0"/>
              <a:t>shall be satisfied primarily from the proceeds of the sale of a thing or of a right</a:t>
            </a:r>
          </a:p>
          <a:p>
            <a:r>
              <a:rPr lang="en-US" sz="2400" dirty="0"/>
              <a:t>receivables behind the estate</a:t>
            </a:r>
          </a:p>
          <a:p>
            <a:pPr lvl="1"/>
            <a:r>
              <a:rPr lang="en-US" sz="2000" dirty="0"/>
              <a:t>arise as a result of the existence of the procedure</a:t>
            </a:r>
          </a:p>
          <a:p>
            <a:pPr lvl="2"/>
            <a:r>
              <a:rPr lang="en-US" sz="1800" dirty="0"/>
              <a:t>e.g., reimbursement of necessary expenses</a:t>
            </a:r>
          </a:p>
          <a:p>
            <a:r>
              <a:rPr lang="en-US" sz="2400" dirty="0"/>
              <a:t>receivables placed on an equal level as the receivables behind the estate</a:t>
            </a:r>
          </a:p>
          <a:p>
            <a:pPr lvl="1"/>
            <a:r>
              <a:rPr lang="en-US" sz="2000" dirty="0"/>
              <a:t>are satisfied in full at any time after the insolvency decision</a:t>
            </a:r>
          </a:p>
          <a:p>
            <a:pPr lvl="2"/>
            <a:r>
              <a:rPr lang="en-US" sz="1800" dirty="0"/>
              <a:t>e.g., alimony, compensation for damage to health</a:t>
            </a:r>
          </a:p>
          <a:p>
            <a:r>
              <a:rPr lang="en-US" sz="2400" dirty="0"/>
              <a:t>the receivables excluded from satisfaction in the insolvency procedure</a:t>
            </a:r>
          </a:p>
          <a:p>
            <a:pPr lvl="1"/>
            <a:r>
              <a:rPr lang="en-US" sz="2000" dirty="0"/>
              <a:t>are not taken into account in the scheme</a:t>
            </a:r>
          </a:p>
          <a:p>
            <a:pPr lvl="2"/>
            <a:r>
              <a:rPr lang="en-US" sz="1800" dirty="0"/>
              <a:t>e.g., interest, contractual penalties</a:t>
            </a:r>
          </a:p>
          <a:p>
            <a:r>
              <a:rPr lang="en-US" sz="2400" dirty="0"/>
              <a:t>subordinate receivables</a:t>
            </a:r>
          </a:p>
          <a:p>
            <a:pPr lvl="1"/>
            <a:r>
              <a:rPr lang="en-US" sz="2000" dirty="0"/>
              <a:t>shall be satisfied only after all other receivables have been satisfied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BAB512-3F2D-412B-A8DE-3B31F4A1C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A97D835-2C6E-4EDC-B567-10EBC0AE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4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1BDD7E-1A4C-41D9-825A-ECB454AFE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Creditors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8C4F8B-3182-4FA9-A1B3-5E850E62C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group of the creditors may be relatively broad and variable</a:t>
            </a:r>
            <a:endParaRPr lang="cs-CZ" dirty="0"/>
          </a:p>
          <a:p>
            <a:pPr lvl="1"/>
            <a:r>
              <a:rPr lang="en-US" dirty="0"/>
              <a:t>their claims are</a:t>
            </a:r>
            <a:r>
              <a:rPr lang="cs-CZ" dirty="0"/>
              <a:t> </a:t>
            </a:r>
            <a:r>
              <a:rPr lang="en-US" dirty="0"/>
              <a:t>lodged throughout the procedure</a:t>
            </a:r>
            <a:endParaRPr lang="cs-CZ" dirty="0"/>
          </a:p>
          <a:p>
            <a:pPr lvl="1"/>
            <a:r>
              <a:rPr lang="en-US" dirty="0"/>
              <a:t>their claim was denied or satisfied during the procedure</a:t>
            </a:r>
            <a:endParaRPr lang="cs-CZ" dirty="0"/>
          </a:p>
          <a:p>
            <a:r>
              <a:rPr lang="en-US" dirty="0"/>
              <a:t>it would be very difficult to deal with individual creditors</a:t>
            </a:r>
            <a:r>
              <a:rPr lang="cs-CZ" dirty="0"/>
              <a:t> </a:t>
            </a:r>
            <a:r>
              <a:rPr lang="en-US" dirty="0"/>
              <a:t>on an individual basis</a:t>
            </a:r>
            <a:r>
              <a:rPr lang="cs-CZ" dirty="0"/>
              <a:t> </a:t>
            </a:r>
          </a:p>
          <a:p>
            <a:pPr lvl="1"/>
            <a:r>
              <a:rPr lang="en-US" dirty="0"/>
              <a:t>therefore,</a:t>
            </a:r>
            <a:r>
              <a:rPr lang="cs-CZ" dirty="0"/>
              <a:t> </a:t>
            </a:r>
            <a:r>
              <a:rPr lang="en-US" dirty="0"/>
              <a:t>special procedural entities are created</a:t>
            </a:r>
            <a:r>
              <a:rPr lang="cs-CZ" dirty="0"/>
              <a:t> (</a:t>
            </a:r>
            <a:r>
              <a:rPr lang="en-US" dirty="0"/>
              <a:t>the creditor bodies</a:t>
            </a:r>
            <a:r>
              <a:rPr lang="cs-CZ" dirty="0"/>
              <a:t>)</a:t>
            </a:r>
          </a:p>
          <a:p>
            <a:pPr lvl="2"/>
            <a:r>
              <a:rPr lang="en-US" dirty="0"/>
              <a:t>to represent the interests of</a:t>
            </a:r>
            <a:r>
              <a:rPr lang="cs-CZ" dirty="0"/>
              <a:t> </a:t>
            </a:r>
            <a:r>
              <a:rPr lang="en-US" dirty="0"/>
              <a:t>the majority of creditors</a:t>
            </a:r>
            <a:endParaRPr lang="cs-CZ" dirty="0"/>
          </a:p>
          <a:p>
            <a:pPr lvl="2"/>
            <a:r>
              <a:rPr lang="en-US" dirty="0"/>
              <a:t>i.e., the creditors’ meetings, the creditor’s committee</a:t>
            </a:r>
            <a:r>
              <a:rPr lang="cs-CZ" dirty="0"/>
              <a:t>, </a:t>
            </a:r>
            <a:r>
              <a:rPr lang="en-US" dirty="0"/>
              <a:t>the</a:t>
            </a:r>
            <a:r>
              <a:rPr lang="cs-CZ" dirty="0"/>
              <a:t> </a:t>
            </a:r>
            <a:r>
              <a:rPr lang="en-US" dirty="0"/>
              <a:t>creditors’ representatives</a:t>
            </a:r>
            <a:endParaRPr lang="cs-CZ" dirty="0"/>
          </a:p>
          <a:p>
            <a:pPr lvl="2"/>
            <a:endParaRPr lang="cs-CZ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5303CC-1420-4092-9FB0-F7A2366B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C0CDA0-CC73-422B-8CFC-D6C5EE81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20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49C4FE-9ACD-4832-AE02-21EABF7D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62478"/>
            <a:ext cx="7427088" cy="662917"/>
          </a:xfrm>
        </p:spPr>
        <p:txBody>
          <a:bodyPr/>
          <a:lstStyle/>
          <a:p>
            <a:r>
              <a:rPr lang="en-US" dirty="0"/>
              <a:t>Methods</a:t>
            </a:r>
            <a:r>
              <a:rPr lang="cs-CZ" dirty="0"/>
              <a:t> </a:t>
            </a:r>
            <a:r>
              <a:rPr lang="en-US" dirty="0"/>
              <a:t>of</a:t>
            </a:r>
            <a:r>
              <a:rPr lang="cs-CZ" dirty="0"/>
              <a:t> </a:t>
            </a:r>
            <a:r>
              <a:rPr lang="en-US" dirty="0"/>
              <a:t>bankruptcy</a:t>
            </a:r>
            <a:r>
              <a:rPr lang="cs-CZ" dirty="0"/>
              <a:t> settlement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03BA33-3D4E-4D46-A05A-E019A4DAE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liquidation methods of bankruptcy settlement</a:t>
            </a:r>
          </a:p>
          <a:p>
            <a:pPr lvl="1"/>
            <a:r>
              <a:rPr lang="en-US" dirty="0"/>
              <a:t>the insolvent party is excluded from economic activities</a:t>
            </a:r>
          </a:p>
          <a:p>
            <a:pPr lvl="1"/>
            <a:r>
              <a:rPr lang="en-US" dirty="0"/>
              <a:t>i.e. </a:t>
            </a:r>
          </a:p>
          <a:p>
            <a:pPr lvl="2"/>
            <a:r>
              <a:rPr lang="en-US" dirty="0"/>
              <a:t>bankruptcy procedure</a:t>
            </a:r>
          </a:p>
          <a:p>
            <a:pPr lvl="2"/>
            <a:r>
              <a:rPr lang="en-US" dirty="0"/>
              <a:t>minor bankruptcy procedure </a:t>
            </a:r>
          </a:p>
          <a:p>
            <a:pPr lvl="2"/>
            <a:r>
              <a:rPr lang="en-US" dirty="0"/>
              <a:t>the bankruptcy of financial institutions</a:t>
            </a:r>
          </a:p>
          <a:p>
            <a:r>
              <a:rPr lang="en-US" dirty="0"/>
              <a:t>recovery methods of bankruptcy solution </a:t>
            </a:r>
          </a:p>
          <a:p>
            <a:pPr lvl="1"/>
            <a:r>
              <a:rPr lang="en-US" dirty="0"/>
              <a:t>the debtor is not completely excluded from economic activities</a:t>
            </a:r>
          </a:p>
          <a:p>
            <a:pPr lvl="1"/>
            <a:r>
              <a:rPr lang="en-US" dirty="0"/>
              <a:t>i.e.</a:t>
            </a:r>
          </a:p>
          <a:p>
            <a:pPr lvl="2"/>
            <a:r>
              <a:rPr lang="en-US" dirty="0" err="1"/>
              <a:t>reorganisation</a:t>
            </a:r>
            <a:endParaRPr lang="en-US" dirty="0"/>
          </a:p>
          <a:p>
            <a:pPr lvl="2"/>
            <a:r>
              <a:rPr lang="en-US" dirty="0"/>
              <a:t>discharge from debts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B9725F-D7CB-4A03-9CCE-AC08258C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439CDA5-6024-4EF8-870C-0B8006BF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97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E983F-5225-4A20-89C8-E7FE15451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Bankruptcy procedure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919F95-7932-4F4F-9AB7-C9854B6D8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purpose</a:t>
            </a:r>
          </a:p>
          <a:p>
            <a:pPr lvl="1"/>
            <a:r>
              <a:rPr lang="en-US" sz="2000" dirty="0"/>
              <a:t>the proportionate satisfaction of the secured receivables from</a:t>
            </a:r>
            <a:r>
              <a:rPr lang="cs-CZ" sz="2000" dirty="0"/>
              <a:t> </a:t>
            </a:r>
            <a:r>
              <a:rPr lang="en-US" sz="2000" dirty="0"/>
              <a:t>the proceeds of the estate</a:t>
            </a:r>
            <a:endParaRPr lang="cs-CZ" sz="2000" dirty="0"/>
          </a:p>
          <a:p>
            <a:r>
              <a:rPr lang="cs-CZ" sz="2400" dirty="0"/>
              <a:t>t</a:t>
            </a:r>
            <a:r>
              <a:rPr lang="en-US" sz="2400" dirty="0"/>
              <a:t>he insolvency administrator </a:t>
            </a:r>
            <a:endParaRPr lang="cs-CZ" sz="2400" dirty="0"/>
          </a:p>
          <a:p>
            <a:pPr lvl="1"/>
            <a:r>
              <a:rPr lang="en-US" sz="2000" dirty="0"/>
              <a:t>shall decide on the manner in which</a:t>
            </a:r>
            <a:r>
              <a:rPr lang="cs-CZ" sz="2000" dirty="0"/>
              <a:t> </a:t>
            </a:r>
            <a:r>
              <a:rPr lang="en-US" sz="2000" dirty="0"/>
              <a:t>the estate will be sold</a:t>
            </a:r>
            <a:endParaRPr lang="cs-CZ" sz="2000" dirty="0"/>
          </a:p>
          <a:p>
            <a:pPr lvl="2"/>
            <a:r>
              <a:rPr lang="en-US" sz="2000" dirty="0"/>
              <a:t>a public auction, a sale of movable property and real estate</a:t>
            </a:r>
            <a:r>
              <a:rPr lang="cs-CZ" sz="2000" dirty="0"/>
              <a:t>, </a:t>
            </a:r>
            <a:r>
              <a:rPr lang="en-US" sz="2000" dirty="0"/>
              <a:t>a sale outside the auction</a:t>
            </a:r>
            <a:endParaRPr lang="cs-CZ" sz="2000" dirty="0"/>
          </a:p>
          <a:p>
            <a:pPr lvl="1"/>
            <a:r>
              <a:rPr lang="en-US" sz="2000" dirty="0"/>
              <a:t>shall submit the final report to</a:t>
            </a:r>
            <a:r>
              <a:rPr lang="cs-CZ" sz="2000" dirty="0"/>
              <a:t> </a:t>
            </a:r>
            <a:r>
              <a:rPr lang="en-US" sz="2000" dirty="0"/>
              <a:t>the court</a:t>
            </a:r>
            <a:endParaRPr lang="cs-CZ" sz="2000" dirty="0"/>
          </a:p>
          <a:p>
            <a:pPr lvl="1"/>
            <a:r>
              <a:rPr lang="en-US" sz="2000" dirty="0"/>
              <a:t>prepares the </a:t>
            </a:r>
            <a:r>
              <a:rPr lang="cs-CZ" sz="2000" dirty="0"/>
              <a:t>draft </a:t>
            </a:r>
            <a:r>
              <a:rPr lang="en-US" sz="2000" dirty="0"/>
              <a:t>scheme resolution (then the court decides on it</a:t>
            </a:r>
            <a:r>
              <a:rPr lang="cs-CZ" sz="2000" dirty="0"/>
              <a:t>)</a:t>
            </a:r>
          </a:p>
          <a:p>
            <a:pPr lvl="2"/>
            <a:r>
              <a:rPr lang="en-US" sz="2000" dirty="0"/>
              <a:t>the determination of the maximum amount of satisfaction of receivables of each of the</a:t>
            </a:r>
            <a:r>
              <a:rPr lang="cs-CZ" sz="2000" dirty="0"/>
              <a:t> </a:t>
            </a:r>
            <a:r>
              <a:rPr lang="en-US" sz="2000" dirty="0"/>
              <a:t>debtors' creditors</a:t>
            </a:r>
            <a:endParaRPr lang="cs-CZ" sz="2000" dirty="0"/>
          </a:p>
          <a:p>
            <a:r>
              <a:rPr lang="en-US" sz="2400" dirty="0"/>
              <a:t>ends with a resolution on its annulment</a:t>
            </a:r>
            <a:endParaRPr lang="cs-CZ" sz="2400" dirty="0"/>
          </a:p>
          <a:p>
            <a:pPr lvl="1"/>
            <a:r>
              <a:rPr lang="en-US" sz="2000" dirty="0"/>
              <a:t>the debtor may again dispose of its remaining assets</a:t>
            </a:r>
            <a:endParaRPr lang="cs-CZ" sz="2000" dirty="0"/>
          </a:p>
          <a:p>
            <a:r>
              <a:rPr lang="en-US" sz="2400" dirty="0"/>
              <a:t>the</a:t>
            </a:r>
            <a:r>
              <a:rPr lang="cs-CZ" sz="2400" dirty="0"/>
              <a:t> </a:t>
            </a:r>
            <a:r>
              <a:rPr lang="en-US" sz="2400" dirty="0"/>
              <a:t>receivables not satisfied in the bankruptcy proceedings do not cease to exist </a:t>
            </a:r>
            <a:endParaRPr lang="cs-CZ" sz="2400" dirty="0"/>
          </a:p>
          <a:p>
            <a:pPr lvl="1"/>
            <a:r>
              <a:rPr lang="en-US" sz="2000" dirty="0"/>
              <a:t>the</a:t>
            </a:r>
            <a:r>
              <a:rPr lang="cs-CZ" sz="2000" dirty="0"/>
              <a:t> </a:t>
            </a:r>
            <a:r>
              <a:rPr lang="en-US" sz="2000" dirty="0"/>
              <a:t>creditors can recover them separately again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EF66B2-3511-4B16-8146-4A1E6A91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9FA477-2065-4D32-B963-79837720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192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067CF-7629-4B0D-83C0-89D69668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</a:t>
            </a:r>
            <a:r>
              <a:rPr lang="cs-CZ" dirty="0"/>
              <a:t> </a:t>
            </a:r>
            <a:r>
              <a:rPr lang="en-US" dirty="0"/>
              <a:t>liquidation methods of insolvency solution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0FF2B7-6515-4034-A546-02BDD4435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minor bankruptcy procedure</a:t>
            </a:r>
          </a:p>
          <a:p>
            <a:pPr lvl="1"/>
            <a:r>
              <a:rPr lang="en-US" dirty="0"/>
              <a:t>concerning </a:t>
            </a:r>
            <a:endParaRPr lang="cs-CZ" dirty="0"/>
          </a:p>
          <a:p>
            <a:pPr lvl="2"/>
            <a:r>
              <a:rPr lang="en-US" dirty="0"/>
              <a:t>natural persons who are not entrepreneurs </a:t>
            </a:r>
            <a:endParaRPr lang="cs-CZ" dirty="0"/>
          </a:p>
          <a:p>
            <a:pPr lvl="2"/>
            <a:r>
              <a:rPr lang="en-US" dirty="0"/>
              <a:t>entrepreneurs</a:t>
            </a:r>
            <a:endParaRPr lang="cs-CZ" dirty="0"/>
          </a:p>
          <a:p>
            <a:pPr lvl="3"/>
            <a:r>
              <a:rPr lang="en-US" dirty="0"/>
              <a:t> whose</a:t>
            </a:r>
            <a:r>
              <a:rPr lang="cs-CZ" dirty="0"/>
              <a:t> </a:t>
            </a:r>
            <a:r>
              <a:rPr lang="en-US" dirty="0"/>
              <a:t>turnover for the accounting fiscal year did not exceed CZK 2 million</a:t>
            </a:r>
            <a:endParaRPr lang="cs-CZ" dirty="0"/>
          </a:p>
          <a:p>
            <a:pPr lvl="3"/>
            <a:r>
              <a:rPr lang="cs-CZ" dirty="0"/>
              <a:t> </a:t>
            </a:r>
            <a:r>
              <a:rPr lang="en-US" dirty="0"/>
              <a:t>do not have more</a:t>
            </a:r>
            <a:r>
              <a:rPr lang="cs-CZ" dirty="0"/>
              <a:t> </a:t>
            </a:r>
            <a:r>
              <a:rPr lang="en-US" dirty="0"/>
              <a:t>than 50 employees</a:t>
            </a:r>
            <a:endParaRPr lang="cs-CZ" dirty="0"/>
          </a:p>
          <a:p>
            <a:r>
              <a:rPr lang="cs-CZ" sz="2800" dirty="0"/>
              <a:t>t</a:t>
            </a:r>
            <a:r>
              <a:rPr lang="en-US" sz="2800" dirty="0"/>
              <a:t>he bankruptcy of financial institutions</a:t>
            </a:r>
            <a:endParaRPr lang="cs-CZ" sz="2800" dirty="0"/>
          </a:p>
          <a:p>
            <a:pPr lvl="1"/>
            <a:r>
              <a:rPr lang="en-US" dirty="0"/>
              <a:t>financial</a:t>
            </a:r>
            <a:r>
              <a:rPr lang="cs-CZ" dirty="0"/>
              <a:t> </a:t>
            </a:r>
            <a:r>
              <a:rPr lang="en-US" dirty="0"/>
              <a:t>institutions are excluded from the scope of the Insolvency Act </a:t>
            </a:r>
            <a:endParaRPr lang="cs-CZ" dirty="0"/>
          </a:p>
          <a:p>
            <a:pPr lvl="1"/>
            <a:r>
              <a:rPr lang="en-US" dirty="0"/>
              <a:t>the purpose</a:t>
            </a:r>
          </a:p>
          <a:p>
            <a:pPr lvl="2"/>
            <a:r>
              <a:rPr lang="cs-CZ" dirty="0"/>
              <a:t>to</a:t>
            </a:r>
            <a:r>
              <a:rPr lang="en-US" dirty="0"/>
              <a:t> protect clients of financial institutions</a:t>
            </a:r>
            <a:endParaRPr lang="cs-CZ" dirty="0"/>
          </a:p>
          <a:p>
            <a:pPr lvl="2"/>
            <a:r>
              <a:rPr lang="en-US" dirty="0"/>
              <a:t>to eliminate the impact of the institution's bankruptcy on clients' deposits and</a:t>
            </a:r>
            <a:r>
              <a:rPr lang="cs-CZ" dirty="0"/>
              <a:t> </a:t>
            </a:r>
            <a:r>
              <a:rPr lang="en-US" dirty="0"/>
              <a:t>insurance</a:t>
            </a:r>
            <a:endParaRPr lang="cs-CZ" dirty="0"/>
          </a:p>
          <a:p>
            <a:pPr lvl="2"/>
            <a:r>
              <a:rPr lang="en-US" dirty="0"/>
              <a:t>to maintain the loans granted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87CE44-9346-4BC2-B44A-11B36E6B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C19CF5E-89E8-4538-B287-B3345835B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79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8FAB7-E1AD-4B62-8C86-4D4D854E4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Reorganisation</a:t>
            </a:r>
            <a:r>
              <a:rPr lang="en-US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7F143D-18D9-4538-862D-9583EF72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may take place only if it is proposed</a:t>
            </a:r>
            <a:endParaRPr lang="cs-CZ" sz="2800" dirty="0"/>
          </a:p>
          <a:p>
            <a:pPr lvl="1"/>
            <a:r>
              <a:rPr lang="en-US" sz="2400" dirty="0"/>
              <a:t>may be proposed by the debtor and</a:t>
            </a:r>
            <a:r>
              <a:rPr lang="cs-CZ" sz="2400" dirty="0"/>
              <a:t> </a:t>
            </a:r>
            <a:r>
              <a:rPr lang="en-US" sz="2400" dirty="0"/>
              <a:t>registered creditor</a:t>
            </a:r>
          </a:p>
          <a:p>
            <a:r>
              <a:rPr lang="en-US" sz="2800" dirty="0"/>
              <a:t>is only possible</a:t>
            </a:r>
            <a:r>
              <a:rPr lang="cs-CZ" sz="2800" dirty="0"/>
              <a:t> </a:t>
            </a:r>
            <a:r>
              <a:rPr lang="en-US" sz="2800" dirty="0"/>
              <a:t>when</a:t>
            </a:r>
          </a:p>
          <a:p>
            <a:pPr lvl="1"/>
            <a:r>
              <a:rPr lang="en-US" sz="2400" dirty="0"/>
              <a:t>the debtor is an</a:t>
            </a:r>
            <a:r>
              <a:rPr lang="cs-CZ" sz="2400" dirty="0"/>
              <a:t> </a:t>
            </a:r>
            <a:r>
              <a:rPr lang="en-US" sz="2400" dirty="0"/>
              <a:t>entrepreneur whose total turnover must reach at least CZK 50</a:t>
            </a:r>
            <a:r>
              <a:rPr lang="cs-CZ" sz="2400" dirty="0"/>
              <a:t> </a:t>
            </a:r>
            <a:r>
              <a:rPr lang="en-US" sz="2400" dirty="0"/>
              <a:t>million or must employ at least 50 employees</a:t>
            </a:r>
            <a:endParaRPr lang="cs-CZ" sz="2400" dirty="0"/>
          </a:p>
          <a:p>
            <a:pPr lvl="1"/>
            <a:r>
              <a:rPr lang="en-US" sz="2400" dirty="0"/>
              <a:t>or</a:t>
            </a:r>
            <a:r>
              <a:rPr lang="cs-CZ" sz="2400" dirty="0"/>
              <a:t> </a:t>
            </a:r>
            <a:r>
              <a:rPr lang="en-US" sz="2400" dirty="0"/>
              <a:t>the debtor submits to the</a:t>
            </a:r>
            <a:r>
              <a:rPr lang="cs-CZ" sz="2400" dirty="0"/>
              <a:t> </a:t>
            </a:r>
            <a:r>
              <a:rPr lang="en-US" sz="2400" dirty="0"/>
              <a:t>insolvency court a </a:t>
            </a:r>
            <a:r>
              <a:rPr lang="en-US" sz="2400" dirty="0" err="1"/>
              <a:t>reorganisation</a:t>
            </a:r>
            <a:r>
              <a:rPr lang="en-US" sz="2400" dirty="0"/>
              <a:t> plan adopted by at least half of all secured and half of all</a:t>
            </a:r>
            <a:r>
              <a:rPr lang="cs-CZ" sz="2400" dirty="0"/>
              <a:t> </a:t>
            </a:r>
            <a:r>
              <a:rPr lang="en-US" sz="2400" dirty="0"/>
              <a:t>unsecured creditors</a:t>
            </a:r>
            <a:r>
              <a:rPr lang="cs-CZ" sz="2400" dirty="0"/>
              <a:t> (a </a:t>
            </a:r>
            <a:r>
              <a:rPr lang="en-US" sz="2400" dirty="0"/>
              <a:t>pre-packaged </a:t>
            </a:r>
            <a:r>
              <a:rPr lang="en-US" sz="2400" dirty="0" err="1"/>
              <a:t>reorganisation</a:t>
            </a:r>
            <a:r>
              <a:rPr lang="cs-CZ" sz="2400" dirty="0"/>
              <a:t>)</a:t>
            </a:r>
          </a:p>
          <a:p>
            <a:r>
              <a:rPr lang="cs-CZ" sz="2800" dirty="0"/>
              <a:t>i</a:t>
            </a:r>
            <a:r>
              <a:rPr lang="en-US" sz="2800" dirty="0"/>
              <a:t>f the </a:t>
            </a:r>
            <a:r>
              <a:rPr lang="en-US" sz="2800" dirty="0" err="1"/>
              <a:t>reorganisation</a:t>
            </a:r>
            <a:r>
              <a:rPr lang="en-US" sz="2800" dirty="0"/>
              <a:t> is not</a:t>
            </a:r>
            <a:r>
              <a:rPr lang="cs-CZ" sz="2800" dirty="0"/>
              <a:t> </a:t>
            </a:r>
            <a:r>
              <a:rPr lang="en-US" sz="2800" dirty="0"/>
              <a:t>authorized by the court</a:t>
            </a:r>
            <a:endParaRPr lang="cs-CZ" sz="2800" dirty="0"/>
          </a:p>
          <a:p>
            <a:pPr lvl="1"/>
            <a:r>
              <a:rPr lang="en-US" sz="2400" dirty="0"/>
              <a:t>the insolvency procedure continue</a:t>
            </a:r>
            <a:r>
              <a:rPr lang="cs-CZ" sz="2400" dirty="0"/>
              <a:t>s</a:t>
            </a:r>
            <a:r>
              <a:rPr lang="en-US" sz="2400" dirty="0"/>
              <a:t> with the bankruptcy procedure</a:t>
            </a:r>
          </a:p>
          <a:p>
            <a:pPr lvl="1"/>
            <a:endParaRPr lang="cs-CZ" dirty="0"/>
          </a:p>
          <a:p>
            <a:pPr lvl="2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F3C831-215C-40C5-91C9-A51E72B37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ADAB1D2-5573-4FF6-B4DA-AB878FC45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28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B7EEE-A7FF-48CA-86C2-9DA5DBC28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Reorganisation</a:t>
            </a:r>
            <a:r>
              <a:rPr lang="en-US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6DC4C3-AB73-46D3-BAEC-C58991F6D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728128" cy="5567281"/>
          </a:xfrm>
        </p:spPr>
        <p:txBody>
          <a:bodyPr/>
          <a:lstStyle/>
          <a:p>
            <a:r>
              <a:rPr lang="en-US" sz="2800" dirty="0"/>
              <a:t>the</a:t>
            </a:r>
            <a:r>
              <a:rPr lang="cs-CZ" sz="2800" dirty="0"/>
              <a:t> long</a:t>
            </a:r>
            <a:r>
              <a:rPr lang="en-US" sz="2800" dirty="0"/>
              <a:t>-term </a:t>
            </a:r>
            <a:r>
              <a:rPr lang="en-US" sz="2800" dirty="0" err="1"/>
              <a:t>reorganisation</a:t>
            </a:r>
            <a:r>
              <a:rPr lang="en-US" sz="2800" dirty="0"/>
              <a:t> </a:t>
            </a:r>
            <a:endParaRPr lang="cs-CZ" sz="2800" dirty="0"/>
          </a:p>
          <a:p>
            <a:pPr lvl="1"/>
            <a:r>
              <a:rPr lang="cs-CZ" sz="2400" dirty="0"/>
              <a:t>a </a:t>
            </a:r>
            <a:r>
              <a:rPr lang="en-US" sz="2400" dirty="0"/>
              <a:t>basic form consists in the gradual and proportionate satisfaction of the debtor’s</a:t>
            </a:r>
            <a:r>
              <a:rPr lang="cs-CZ" sz="2400" dirty="0"/>
              <a:t> </a:t>
            </a:r>
            <a:r>
              <a:rPr lang="en-US" sz="2400" dirty="0"/>
              <a:t>receivables from the company’s operations </a:t>
            </a:r>
            <a:endParaRPr lang="cs-CZ" sz="2400" dirty="0"/>
          </a:p>
          <a:p>
            <a:r>
              <a:rPr lang="en-US" sz="2800" dirty="0"/>
              <a:t>the short-term </a:t>
            </a:r>
            <a:r>
              <a:rPr lang="en-US" sz="2800" dirty="0" err="1"/>
              <a:t>reorganisation</a:t>
            </a:r>
            <a:r>
              <a:rPr lang="en-US" sz="2800" dirty="0"/>
              <a:t> </a:t>
            </a:r>
            <a:endParaRPr lang="cs-CZ" sz="2800" dirty="0"/>
          </a:p>
          <a:p>
            <a:pPr lvl="1"/>
            <a:r>
              <a:rPr lang="en-US" sz="2400" dirty="0"/>
              <a:t>consists in one-off measures aimed at restructuring</a:t>
            </a:r>
            <a:r>
              <a:rPr lang="cs-CZ" sz="2400" dirty="0"/>
              <a:t> </a:t>
            </a:r>
            <a:r>
              <a:rPr lang="en-US" sz="2400" dirty="0"/>
              <a:t>of the company or providing capital benefits</a:t>
            </a:r>
            <a:endParaRPr lang="cs-CZ" sz="2400" dirty="0"/>
          </a:p>
          <a:p>
            <a:r>
              <a:rPr lang="en-US" sz="2800" dirty="0"/>
              <a:t>the </a:t>
            </a:r>
            <a:r>
              <a:rPr lang="en-US" sz="2800" dirty="0" err="1"/>
              <a:t>reorganisation</a:t>
            </a:r>
            <a:r>
              <a:rPr lang="en-US" sz="2800" dirty="0"/>
              <a:t> plan</a:t>
            </a:r>
            <a:endParaRPr lang="cs-CZ" sz="2800" dirty="0"/>
          </a:p>
          <a:p>
            <a:pPr lvl="1"/>
            <a:r>
              <a:rPr lang="en-US" sz="2400" dirty="0"/>
              <a:t>the basic document for carrying out the </a:t>
            </a:r>
            <a:r>
              <a:rPr lang="en-US" sz="2400" dirty="0" err="1"/>
              <a:t>reorganisation</a:t>
            </a:r>
            <a:endParaRPr lang="cs-CZ" sz="2400" dirty="0"/>
          </a:p>
          <a:p>
            <a:pPr lvl="1"/>
            <a:r>
              <a:rPr lang="en-US" sz="2400" dirty="0"/>
              <a:t>contains the method of </a:t>
            </a:r>
            <a:r>
              <a:rPr lang="en-US" sz="2400" dirty="0" err="1"/>
              <a:t>reorganisation</a:t>
            </a:r>
            <a:r>
              <a:rPr lang="en-US" sz="2400" dirty="0"/>
              <a:t>, dividing of creditors into groups, extent to which</a:t>
            </a:r>
            <a:r>
              <a:rPr lang="cs-CZ" sz="2400" dirty="0"/>
              <a:t> </a:t>
            </a:r>
            <a:r>
              <a:rPr lang="en-US" sz="2400" dirty="0"/>
              <a:t>creditors are satisfied, recovery measures, etc. </a:t>
            </a:r>
            <a:endParaRPr lang="cs-CZ" sz="2400" dirty="0"/>
          </a:p>
          <a:p>
            <a:pPr lvl="1"/>
            <a:r>
              <a:rPr lang="en-US" sz="2400" dirty="0"/>
              <a:t>discussed at a</a:t>
            </a:r>
            <a:r>
              <a:rPr lang="cs-CZ" sz="2400" dirty="0"/>
              <a:t> </a:t>
            </a:r>
            <a:r>
              <a:rPr lang="en-US" sz="2400" dirty="0"/>
              <a:t>meeting of creditors</a:t>
            </a:r>
            <a:r>
              <a:rPr lang="cs-CZ" sz="2400" dirty="0"/>
              <a:t>,</a:t>
            </a:r>
            <a:r>
              <a:rPr lang="en-US" sz="2400" dirty="0"/>
              <a:t> then proved by</a:t>
            </a:r>
            <a:r>
              <a:rPr lang="cs-CZ" sz="2400" dirty="0"/>
              <a:t> </a:t>
            </a:r>
            <a:r>
              <a:rPr lang="en-US" sz="2400" dirty="0"/>
              <a:t>the court</a:t>
            </a:r>
            <a:endParaRPr lang="cs-CZ" sz="2400" dirty="0"/>
          </a:p>
          <a:p>
            <a:r>
              <a:rPr lang="en-US" sz="2800" dirty="0"/>
              <a:t>ends upon the completion of the </a:t>
            </a:r>
            <a:r>
              <a:rPr lang="en-US" sz="2800" dirty="0" err="1"/>
              <a:t>reorganisation</a:t>
            </a:r>
            <a:r>
              <a:rPr lang="en-US" sz="2800" dirty="0"/>
              <a:t> plan confirmed by the court in</a:t>
            </a:r>
            <a:r>
              <a:rPr lang="cs-CZ" sz="2800" dirty="0"/>
              <a:t> </a:t>
            </a:r>
            <a:r>
              <a:rPr lang="en-US" sz="2800" dirty="0"/>
              <a:t>a special decision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A41C42-59C9-4C44-9A39-956F4D0C6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DF01E3-CA92-4EB1-81BC-14EAC3857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56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Insolvency procedure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type of legal proceedings </a:t>
            </a:r>
            <a:endParaRPr lang="cs-CZ" dirty="0"/>
          </a:p>
          <a:p>
            <a:r>
              <a:rPr lang="en-US" dirty="0"/>
              <a:t>aimed at choosing </a:t>
            </a:r>
            <a:r>
              <a:rPr lang="cs-CZ" dirty="0"/>
              <a:t>such </a:t>
            </a:r>
            <a:r>
              <a:rPr lang="en-US" dirty="0"/>
              <a:t>a way of settling debts </a:t>
            </a:r>
            <a:r>
              <a:rPr lang="cs-CZ" dirty="0"/>
              <a:t>so as</a:t>
            </a:r>
          </a:p>
          <a:p>
            <a:pPr lvl="1"/>
            <a:r>
              <a:rPr lang="en-US" dirty="0"/>
              <a:t>to achieve the maximum possible proportional satisfaction of all a debtor’s creditors</a:t>
            </a:r>
            <a:endParaRPr lang="cs-CZ" dirty="0"/>
          </a:p>
          <a:p>
            <a:r>
              <a:rPr lang="en-US" dirty="0"/>
              <a:t>the debtor can use to reduce and settle its debts</a:t>
            </a:r>
            <a:endParaRPr lang="cs-CZ" dirty="0"/>
          </a:p>
          <a:p>
            <a:r>
              <a:rPr lang="en-US" dirty="0"/>
              <a:t>a tool to pay at least a portion of the creditor's receivables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A7D2A1-BFCD-43A8-B212-F826AF2BF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Discharge from debts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E19003-1F6C-434F-B886-E486CCD10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frequently used instrument of the Insolvency Act</a:t>
            </a:r>
            <a:endParaRPr lang="cs-CZ" dirty="0"/>
          </a:p>
          <a:p>
            <a:r>
              <a:rPr lang="en-US" dirty="0"/>
              <a:t>applicable for</a:t>
            </a:r>
          </a:p>
          <a:p>
            <a:pPr lvl="1"/>
            <a:r>
              <a:rPr lang="en-US" dirty="0"/>
              <a:t>a legal entity 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US" dirty="0"/>
              <a:t>hat is not considered an entrepreneur by law </a:t>
            </a:r>
            <a:endParaRPr lang="cs-CZ" dirty="0"/>
          </a:p>
          <a:p>
            <a:pPr lvl="2"/>
            <a:r>
              <a:rPr lang="en-US" dirty="0"/>
              <a:t>does not have business debts</a:t>
            </a:r>
            <a:endParaRPr lang="cs-CZ" dirty="0"/>
          </a:p>
          <a:p>
            <a:pPr lvl="1"/>
            <a:r>
              <a:rPr lang="en-US" dirty="0"/>
              <a:t>a natural person </a:t>
            </a:r>
            <a:endParaRPr lang="cs-CZ" dirty="0"/>
          </a:p>
          <a:p>
            <a:pPr lvl="2"/>
            <a:r>
              <a:rPr lang="en-US" dirty="0"/>
              <a:t>does not have business debts</a:t>
            </a:r>
            <a:endParaRPr lang="cs-CZ" dirty="0"/>
          </a:p>
          <a:p>
            <a:r>
              <a:rPr lang="en-US" dirty="0"/>
              <a:t>may only be initiated</a:t>
            </a:r>
            <a:r>
              <a:rPr lang="cs-CZ" dirty="0"/>
              <a:t> </a:t>
            </a:r>
            <a:r>
              <a:rPr lang="en-US" dirty="0"/>
              <a:t>by the debtor</a:t>
            </a:r>
            <a:endParaRPr lang="cs-CZ" dirty="0"/>
          </a:p>
          <a:p>
            <a:r>
              <a:rPr lang="en-US" dirty="0"/>
              <a:t>if</a:t>
            </a:r>
            <a:r>
              <a:rPr lang="cs-CZ" dirty="0"/>
              <a:t> </a:t>
            </a:r>
            <a:r>
              <a:rPr lang="en-US" dirty="0"/>
              <a:t>the court rejects the application for discharge from debts</a:t>
            </a:r>
            <a:endParaRPr lang="cs-CZ" dirty="0"/>
          </a:p>
          <a:p>
            <a:pPr lvl="1"/>
            <a:r>
              <a:rPr lang="en-US" dirty="0"/>
              <a:t> it will be resolved by bankruptcy</a:t>
            </a:r>
            <a:r>
              <a:rPr lang="cs-CZ" dirty="0"/>
              <a:t> </a:t>
            </a:r>
            <a:r>
              <a:rPr lang="en-US" dirty="0"/>
              <a:t>procedure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C936C9-B97F-40EE-AB47-B77BBBBB4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3EA08C-6353-4827-B607-86E7FE52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21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F78F8-0007-4BF5-8855-66B7A952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Discharge from debts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048E45-DDB6-4051-BE9D-2E95E0AB8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methods of discharge from debts</a:t>
            </a:r>
            <a:endParaRPr lang="cs-CZ" sz="3600" dirty="0"/>
          </a:p>
          <a:p>
            <a:pPr lvl="1"/>
            <a:r>
              <a:rPr lang="en-US" sz="3200" dirty="0" err="1"/>
              <a:t>monetisation</a:t>
            </a:r>
            <a:r>
              <a:rPr lang="en-US" sz="3200" dirty="0"/>
              <a:t> of estate </a:t>
            </a:r>
            <a:endParaRPr lang="cs-CZ" sz="3200" dirty="0"/>
          </a:p>
          <a:p>
            <a:pPr lvl="2"/>
            <a:r>
              <a:rPr lang="en-US" sz="2800" dirty="0"/>
              <a:t>all movable and immovable</a:t>
            </a:r>
            <a:r>
              <a:rPr lang="cs-CZ" sz="2800" dirty="0"/>
              <a:t> </a:t>
            </a:r>
            <a:r>
              <a:rPr lang="en-US" sz="2800" dirty="0"/>
              <a:t>assets</a:t>
            </a:r>
          </a:p>
          <a:p>
            <a:pPr lvl="1"/>
            <a:r>
              <a:rPr lang="en-US" sz="3200" dirty="0"/>
              <a:t>performance of the </a:t>
            </a:r>
            <a:r>
              <a:rPr lang="cs-CZ" sz="3200" dirty="0"/>
              <a:t>re-</a:t>
            </a:r>
            <a:r>
              <a:rPr lang="en-US" sz="3200" dirty="0"/>
              <a:t>payment schedule </a:t>
            </a:r>
            <a:endParaRPr lang="cs-CZ" sz="3200" dirty="0"/>
          </a:p>
          <a:p>
            <a:pPr lvl="2"/>
            <a:r>
              <a:rPr lang="en-US" sz="2800" dirty="0"/>
              <a:t>the debtor is</a:t>
            </a:r>
            <a:r>
              <a:rPr lang="cs-CZ" sz="2800" dirty="0"/>
              <a:t> </a:t>
            </a:r>
            <a:r>
              <a:rPr lang="en-US" sz="2800" dirty="0"/>
              <a:t>obliged to make regular payments from his income for a period of five years</a:t>
            </a:r>
            <a:endParaRPr lang="cs-CZ" sz="2800" dirty="0"/>
          </a:p>
          <a:p>
            <a:pPr lvl="1"/>
            <a:r>
              <a:rPr lang="en-US" sz="3200" dirty="0"/>
              <a:t>performance of the </a:t>
            </a:r>
            <a:r>
              <a:rPr lang="cs-CZ" sz="3200" dirty="0"/>
              <a:t>re-</a:t>
            </a:r>
            <a:r>
              <a:rPr lang="en-US" sz="3200" dirty="0"/>
              <a:t>payment schedule with</a:t>
            </a:r>
            <a:r>
              <a:rPr lang="cs-CZ" sz="3200" dirty="0"/>
              <a:t> </a:t>
            </a:r>
            <a:r>
              <a:rPr lang="en-US" sz="3200" dirty="0" err="1"/>
              <a:t>monetisation</a:t>
            </a:r>
            <a:r>
              <a:rPr lang="en-US" sz="3200" dirty="0"/>
              <a:t> of estate</a:t>
            </a:r>
            <a:endParaRPr lang="cs-CZ" sz="3200" dirty="0"/>
          </a:p>
          <a:p>
            <a:pPr lvl="2"/>
            <a:r>
              <a:rPr lang="en-US" sz="2800" dirty="0"/>
              <a:t>the debtor will not</a:t>
            </a:r>
            <a:r>
              <a:rPr lang="cs-CZ" sz="2800" dirty="0"/>
              <a:t> </a:t>
            </a:r>
            <a:r>
              <a:rPr lang="en-US" sz="2800" dirty="0"/>
              <a:t>only pay regular monthly instalments, but its assets will be sold,</a:t>
            </a:r>
            <a:r>
              <a:rPr lang="cs-CZ" sz="2800" dirty="0"/>
              <a:t> as </a:t>
            </a:r>
            <a:r>
              <a:rPr lang="en-US" sz="2800" dirty="0"/>
              <a:t>well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56A3BE-548B-4C49-8ABE-C4AD2F192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7057C9-DB01-40C5-89B1-0F088792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1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F1044A-486E-47B0-8A29-9F110FE4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Discharge from debts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9E8ADE-F528-4766-8961-C4975CD76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debtor </a:t>
            </a:r>
          </a:p>
          <a:p>
            <a:pPr lvl="1"/>
            <a:r>
              <a:rPr lang="en-US" sz="3200" dirty="0"/>
              <a:t>shall engage in an adequate</a:t>
            </a:r>
            <a:r>
              <a:rPr lang="cs-CZ" sz="3200" dirty="0"/>
              <a:t> </a:t>
            </a:r>
            <a:r>
              <a:rPr lang="en-US" sz="3200" dirty="0"/>
              <a:t>profitable activity after the discharge from debts has been authorized</a:t>
            </a:r>
            <a:endParaRPr lang="cs-CZ" sz="3200" dirty="0"/>
          </a:p>
          <a:p>
            <a:pPr lvl="1"/>
            <a:r>
              <a:rPr lang="en-US" sz="3200" dirty="0"/>
              <a:t>shall submit to the</a:t>
            </a:r>
            <a:r>
              <a:rPr lang="cs-CZ" sz="3200" dirty="0"/>
              <a:t> </a:t>
            </a:r>
            <a:r>
              <a:rPr lang="en-US" sz="3200" dirty="0"/>
              <a:t>insolvency court an overview of their income for the past 6 calendar months</a:t>
            </a:r>
            <a:endParaRPr lang="cs-CZ" sz="3200" dirty="0"/>
          </a:p>
          <a:p>
            <a:pPr lvl="1"/>
            <a:r>
              <a:rPr lang="en-US" sz="3200" dirty="0"/>
              <a:t>as</a:t>
            </a:r>
            <a:r>
              <a:rPr lang="cs-CZ" sz="3200" dirty="0"/>
              <a:t> </a:t>
            </a:r>
            <a:r>
              <a:rPr lang="en-US" sz="3200" dirty="0"/>
              <a:t>soon</a:t>
            </a:r>
            <a:r>
              <a:rPr lang="cs-CZ" sz="3200" dirty="0"/>
              <a:t> </a:t>
            </a:r>
            <a:r>
              <a:rPr lang="en-US" sz="3200" dirty="0"/>
              <a:t>as the debtor fulfils all the obligations associated with the approved discharge from debts in a</a:t>
            </a:r>
            <a:r>
              <a:rPr lang="cs-CZ" sz="3200" dirty="0"/>
              <a:t> </a:t>
            </a:r>
            <a:r>
              <a:rPr lang="en-US" sz="3200" dirty="0"/>
              <a:t>proper and timely manner</a:t>
            </a:r>
            <a:endParaRPr lang="cs-CZ" sz="3200" dirty="0"/>
          </a:p>
          <a:p>
            <a:pPr lvl="2"/>
            <a:r>
              <a:rPr lang="en-US" sz="2800" dirty="0"/>
              <a:t> the insolvency court shall exempt the debtor from payment of the</a:t>
            </a:r>
            <a:r>
              <a:rPr lang="cs-CZ" sz="2800" dirty="0"/>
              <a:t> </a:t>
            </a:r>
            <a:r>
              <a:rPr lang="en-US" sz="2800" dirty="0"/>
              <a:t>claims in the amount that has not been satisfied yet</a:t>
            </a:r>
            <a:endParaRPr lang="cs-CZ" sz="28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77BC77-ED74-4469-B541-1197E46A1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5C09883-B735-4A48-8389-3DE3AB24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03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Bankruptcy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situation in which the debtor</a:t>
            </a:r>
            <a:endParaRPr lang="cs-CZ" dirty="0"/>
          </a:p>
          <a:p>
            <a:pPr lvl="1"/>
            <a:r>
              <a:rPr lang="en-US" dirty="0"/>
              <a:t>has payables to a number of creditors </a:t>
            </a:r>
            <a:endParaRPr lang="cs-CZ" dirty="0"/>
          </a:p>
          <a:p>
            <a:pPr lvl="1"/>
            <a:r>
              <a:rPr lang="en-US" dirty="0"/>
              <a:t>and it is not within its real ability to fulfil them</a:t>
            </a:r>
            <a:endParaRPr lang="cs-CZ" dirty="0"/>
          </a:p>
          <a:p>
            <a:r>
              <a:rPr lang="en-US" dirty="0"/>
              <a:t>when the debtor is </a:t>
            </a:r>
            <a:endParaRPr lang="cs-CZ" dirty="0"/>
          </a:p>
          <a:p>
            <a:pPr lvl="1"/>
            <a:r>
              <a:rPr lang="en-US" dirty="0"/>
              <a:t>a state, municipalities, public universities, the Czech National Bank, the General Public Health Insurance Company </a:t>
            </a:r>
            <a:endParaRPr lang="cs-CZ" dirty="0"/>
          </a:p>
          <a:p>
            <a:pPr lvl="2"/>
            <a:r>
              <a:rPr lang="en-US" dirty="0"/>
              <a:t>the Insolvency Act does not apply</a:t>
            </a:r>
            <a:endParaRPr lang="cs-CZ" dirty="0"/>
          </a:p>
          <a:p>
            <a:r>
              <a:rPr lang="en-US" dirty="0"/>
              <a:t>the Insolvency Act knows</a:t>
            </a:r>
            <a:r>
              <a:rPr lang="cs-CZ" dirty="0"/>
              <a:t> </a:t>
            </a:r>
            <a:r>
              <a:rPr lang="en-US" dirty="0"/>
              <a:t>three types of bankruptcy</a:t>
            </a:r>
          </a:p>
          <a:p>
            <a:pPr lvl="1"/>
            <a:r>
              <a:rPr lang="cs-CZ" dirty="0"/>
              <a:t>in</a:t>
            </a:r>
            <a:r>
              <a:rPr lang="en-US" dirty="0"/>
              <a:t>solvency</a:t>
            </a:r>
            <a:r>
              <a:rPr lang="cs-CZ" dirty="0"/>
              <a:t> </a:t>
            </a:r>
            <a:endParaRPr lang="en-US" dirty="0"/>
          </a:p>
          <a:p>
            <a:pPr lvl="1"/>
            <a:r>
              <a:rPr lang="en-US" dirty="0"/>
              <a:t>over-indebtedness </a:t>
            </a:r>
          </a:p>
          <a:p>
            <a:pPr lvl="1"/>
            <a:r>
              <a:rPr lang="en-US" dirty="0"/>
              <a:t>imminent bankruptcy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Insolvency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occurs when the debtor</a:t>
            </a:r>
            <a:endParaRPr lang="cs-CZ" sz="3600" dirty="0"/>
          </a:p>
          <a:p>
            <a:pPr lvl="1"/>
            <a:r>
              <a:rPr lang="cs-CZ" sz="3200" dirty="0"/>
              <a:t>has </a:t>
            </a:r>
            <a:r>
              <a:rPr lang="en-US" sz="3200" dirty="0"/>
              <a:t>several creditors (at least two)</a:t>
            </a:r>
            <a:endParaRPr lang="cs-CZ" sz="3200" dirty="0"/>
          </a:p>
          <a:p>
            <a:pPr lvl="1"/>
            <a:r>
              <a:rPr lang="en-US" sz="3200" dirty="0"/>
              <a:t>has monetary obligations more than 30 days overdue </a:t>
            </a:r>
            <a:endParaRPr lang="cs-CZ" sz="3200" dirty="0"/>
          </a:p>
          <a:p>
            <a:pPr lvl="1"/>
            <a:r>
              <a:rPr lang="en-US" sz="3200" dirty="0"/>
              <a:t>and is unable to settle those payables</a:t>
            </a:r>
            <a:endParaRPr lang="cs-CZ" sz="3200" dirty="0"/>
          </a:p>
          <a:p>
            <a:r>
              <a:rPr lang="en-US" sz="3600" dirty="0"/>
              <a:t>may occur in the case of all categories of debtors</a:t>
            </a:r>
            <a:endParaRPr lang="cs-CZ" sz="3600" dirty="0"/>
          </a:p>
          <a:p>
            <a:pPr lvl="1"/>
            <a:r>
              <a:rPr lang="cs-CZ" sz="3200" dirty="0"/>
              <a:t> a </a:t>
            </a:r>
            <a:r>
              <a:rPr lang="en-US" sz="3200" dirty="0"/>
              <a:t>natural person</a:t>
            </a:r>
            <a:r>
              <a:rPr lang="cs-CZ" sz="3200" dirty="0"/>
              <a:t> - </a:t>
            </a:r>
            <a:r>
              <a:rPr lang="en-US" sz="3200" dirty="0"/>
              <a:t>non-entrepreneur</a:t>
            </a:r>
            <a:endParaRPr lang="cs-CZ" sz="3200" dirty="0"/>
          </a:p>
          <a:p>
            <a:pPr lvl="1"/>
            <a:r>
              <a:rPr lang="cs-CZ" sz="3200" dirty="0"/>
              <a:t> a </a:t>
            </a:r>
            <a:r>
              <a:rPr lang="en-US" sz="3200" dirty="0"/>
              <a:t>natural person </a:t>
            </a:r>
            <a:r>
              <a:rPr lang="cs-CZ" sz="3200" dirty="0"/>
              <a:t>-</a:t>
            </a:r>
            <a:r>
              <a:rPr lang="en-US" sz="3200" dirty="0"/>
              <a:t> entrepreneur</a:t>
            </a:r>
            <a:endParaRPr lang="cs-CZ" sz="3200" dirty="0"/>
          </a:p>
          <a:p>
            <a:pPr lvl="1"/>
            <a:r>
              <a:rPr lang="cs-CZ" sz="3200" dirty="0"/>
              <a:t> </a:t>
            </a:r>
            <a:r>
              <a:rPr lang="en-US" sz="3200" dirty="0"/>
              <a:t>a legal entity</a:t>
            </a:r>
            <a:endParaRPr lang="de-DE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Over-indebtedness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occurs when </a:t>
            </a:r>
            <a:endParaRPr lang="cs-CZ" sz="3600" dirty="0"/>
          </a:p>
          <a:p>
            <a:pPr lvl="1"/>
            <a:r>
              <a:rPr lang="en-US" sz="3200" dirty="0"/>
              <a:t>the debtor has multiple creditors </a:t>
            </a:r>
            <a:endParaRPr lang="cs-CZ" sz="3200" dirty="0"/>
          </a:p>
          <a:p>
            <a:pPr lvl="1"/>
            <a:r>
              <a:rPr lang="en-US" sz="3200" dirty="0"/>
              <a:t>the total value of its payables exceeds the value of its assets</a:t>
            </a:r>
            <a:endParaRPr lang="cs-CZ" sz="3200" dirty="0"/>
          </a:p>
          <a:p>
            <a:pPr lvl="2"/>
            <a:r>
              <a:rPr lang="en-US" sz="2800" dirty="0"/>
              <a:t>all (even undue) payables of the debtor and assets</a:t>
            </a:r>
            <a:endParaRPr lang="cs-CZ" sz="2800" dirty="0"/>
          </a:p>
          <a:p>
            <a:pPr lvl="2"/>
            <a:r>
              <a:rPr lang="en-US" sz="2800" dirty="0"/>
              <a:t>assets shall also include the expected income</a:t>
            </a:r>
            <a:endParaRPr lang="cs-CZ" sz="2800" dirty="0"/>
          </a:p>
          <a:p>
            <a:r>
              <a:rPr lang="en-US" sz="3600" dirty="0"/>
              <a:t>may occur only with </a:t>
            </a:r>
            <a:endParaRPr lang="cs-CZ" sz="3600" dirty="0"/>
          </a:p>
          <a:p>
            <a:pPr lvl="1"/>
            <a:r>
              <a:rPr lang="cs-CZ" sz="3200" dirty="0"/>
              <a:t> </a:t>
            </a:r>
            <a:r>
              <a:rPr lang="en-US" sz="3200" dirty="0"/>
              <a:t>a natural person - entrepreneur </a:t>
            </a:r>
            <a:endParaRPr lang="cs-CZ" sz="3200" dirty="0"/>
          </a:p>
          <a:p>
            <a:pPr lvl="1"/>
            <a:r>
              <a:rPr lang="cs-CZ" sz="3200" dirty="0"/>
              <a:t> </a:t>
            </a:r>
            <a:r>
              <a:rPr lang="en-US" sz="3200" dirty="0"/>
              <a:t>a legal entity</a:t>
            </a:r>
            <a:endParaRPr lang="de-DE" sz="3200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Imminent </a:t>
            </a:r>
            <a:r>
              <a:rPr lang="en-US" dirty="0"/>
              <a:t>bankruptcy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is a situation where</a:t>
            </a:r>
            <a:r>
              <a:rPr lang="cs-CZ" sz="3600" dirty="0"/>
              <a:t> </a:t>
            </a:r>
          </a:p>
          <a:p>
            <a:pPr lvl="1"/>
            <a:r>
              <a:rPr lang="en-US" sz="3200" dirty="0"/>
              <a:t>it can be reasonably assumed that the debtor will not be able to fulfil a significant part of his monetary obligations in a proper and timely manner</a:t>
            </a:r>
            <a:endParaRPr lang="cs-CZ" sz="3200" dirty="0"/>
          </a:p>
          <a:p>
            <a:r>
              <a:rPr lang="en-US" sz="3600" dirty="0"/>
              <a:t>only the debtor shall be entitled to lodge an application </a:t>
            </a:r>
            <a:r>
              <a:rPr lang="cs-CZ" sz="3600" dirty="0"/>
              <a:t>to </a:t>
            </a:r>
            <a:r>
              <a:rPr lang="en-US" sz="3600" dirty="0"/>
              <a:t>initiate</a:t>
            </a:r>
            <a:r>
              <a:rPr lang="cs-CZ" sz="3600" dirty="0"/>
              <a:t> </a:t>
            </a:r>
            <a:r>
              <a:rPr lang="en-US" sz="3600" dirty="0"/>
              <a:t>insolvency procedure</a:t>
            </a:r>
            <a:endParaRPr lang="cs-CZ" sz="3600" dirty="0"/>
          </a:p>
          <a:p>
            <a:r>
              <a:rPr lang="cs-CZ" sz="3600" dirty="0"/>
              <a:t>t</a:t>
            </a:r>
            <a:r>
              <a:rPr lang="en-US" sz="3600" dirty="0"/>
              <a:t>he purpose </a:t>
            </a:r>
            <a:endParaRPr lang="cs-CZ" sz="3600" dirty="0"/>
          </a:p>
          <a:p>
            <a:pPr lvl="1"/>
            <a:r>
              <a:rPr lang="en-US" sz="3200" dirty="0"/>
              <a:t>to find a more </a:t>
            </a:r>
            <a:r>
              <a:rPr lang="en-US" sz="3200" dirty="0" err="1"/>
              <a:t>favourable</a:t>
            </a:r>
            <a:r>
              <a:rPr lang="en-US" sz="3200" dirty="0"/>
              <a:t> solution to its situation</a:t>
            </a:r>
          </a:p>
          <a:p>
            <a:endParaRPr lang="en-US" sz="3600" dirty="0"/>
          </a:p>
          <a:p>
            <a:endParaRPr lang="cs-CZ" sz="36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Insolvency application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t</a:t>
            </a:r>
            <a:r>
              <a:rPr lang="en-US" sz="2800" dirty="0"/>
              <a:t>he insolvency procedure shall be initiated </a:t>
            </a:r>
            <a:r>
              <a:rPr lang="cs-CZ" sz="2800" dirty="0"/>
              <a:t>by </a:t>
            </a:r>
            <a:r>
              <a:rPr lang="en-US" sz="2800" dirty="0"/>
              <a:t>application</a:t>
            </a:r>
            <a:endParaRPr lang="cs-CZ" sz="2800" dirty="0"/>
          </a:p>
          <a:p>
            <a:r>
              <a:rPr lang="en-US" sz="2800" dirty="0"/>
              <a:t>may be filed by</a:t>
            </a:r>
            <a:endParaRPr lang="cs-CZ" sz="2800" dirty="0"/>
          </a:p>
          <a:p>
            <a:pPr lvl="1"/>
            <a:r>
              <a:rPr lang="en-US" sz="2400" dirty="0"/>
              <a:t> the debtor </a:t>
            </a:r>
            <a:endParaRPr lang="cs-CZ" sz="2400" dirty="0"/>
          </a:p>
          <a:p>
            <a:pPr lvl="2"/>
            <a:r>
              <a:rPr lang="en-US" sz="2000" dirty="0"/>
              <a:t>a list of assets, including receivables, payables and employees</a:t>
            </a:r>
            <a:r>
              <a:rPr lang="cs-CZ" sz="2000" dirty="0"/>
              <a:t>, </a:t>
            </a:r>
            <a:r>
              <a:rPr lang="en-US" sz="2000" dirty="0"/>
              <a:t>documents proving bankruptcy, shall be attached to the application</a:t>
            </a:r>
            <a:endParaRPr lang="cs-CZ" sz="2000" dirty="0"/>
          </a:p>
          <a:p>
            <a:pPr lvl="2"/>
            <a:r>
              <a:rPr lang="en-US" sz="2000" dirty="0"/>
              <a:t>a legal entity or a natural person - entrepreneur shall file an insolvency application without undue delay after the debtor became or should have become aware of the insolvency in due diligence</a:t>
            </a:r>
            <a:endParaRPr lang="cs-CZ" sz="2000" dirty="0"/>
          </a:p>
          <a:p>
            <a:pPr lvl="1"/>
            <a:r>
              <a:rPr lang="cs-CZ" sz="2400" dirty="0"/>
              <a:t> </a:t>
            </a:r>
            <a:r>
              <a:rPr lang="en-US" sz="2400" dirty="0"/>
              <a:t>any of the creditors</a:t>
            </a:r>
            <a:endParaRPr lang="cs-CZ" sz="2400" dirty="0"/>
          </a:p>
          <a:p>
            <a:pPr lvl="2"/>
            <a:r>
              <a:rPr lang="cs-CZ" sz="2000" dirty="0"/>
              <a:t>a </a:t>
            </a:r>
            <a:r>
              <a:rPr lang="en-US" sz="2000" dirty="0"/>
              <a:t>creditor must prove</a:t>
            </a:r>
            <a:r>
              <a:rPr lang="cs-CZ" sz="2000" dirty="0"/>
              <a:t> </a:t>
            </a:r>
            <a:r>
              <a:rPr lang="en-US" sz="2000" dirty="0"/>
              <a:t>that other persons are also the debtor’s creditors</a:t>
            </a:r>
            <a:endParaRPr lang="cs-CZ" sz="2000" dirty="0"/>
          </a:p>
          <a:p>
            <a:pPr lvl="2"/>
            <a:r>
              <a:rPr lang="en-US" sz="2000" dirty="0"/>
              <a:t>the subject event certifying bankruptcy shall be indicated</a:t>
            </a:r>
          </a:p>
          <a:p>
            <a:pPr lvl="2"/>
            <a:r>
              <a:rPr lang="en-US" sz="2000" dirty="0"/>
              <a:t>the amount due and the application for the claim</a:t>
            </a:r>
            <a:r>
              <a:rPr lang="cs-CZ" sz="2000" dirty="0"/>
              <a:t> </a:t>
            </a:r>
            <a:r>
              <a:rPr lang="en-US" sz="2000" dirty="0"/>
              <a:t>shall</a:t>
            </a:r>
            <a:r>
              <a:rPr lang="cs-CZ" sz="2000" dirty="0"/>
              <a:t> </a:t>
            </a:r>
            <a:r>
              <a:rPr lang="en-US" sz="2000" dirty="0"/>
              <a:t>be attached</a:t>
            </a:r>
            <a:endParaRPr lang="cs-CZ" sz="2000" dirty="0"/>
          </a:p>
          <a:p>
            <a:r>
              <a:rPr lang="cs-CZ" sz="2800" dirty="0"/>
              <a:t>t</a:t>
            </a:r>
            <a:r>
              <a:rPr lang="en-US" sz="2800" dirty="0"/>
              <a:t>he applicant may </a:t>
            </a:r>
            <a:endParaRPr lang="cs-CZ" sz="2800" dirty="0"/>
          </a:p>
          <a:p>
            <a:pPr lvl="1"/>
            <a:r>
              <a:rPr lang="en-US" sz="2400" dirty="0"/>
              <a:t>withdraw the application pending the insolvency decision </a:t>
            </a:r>
            <a:endParaRPr lang="cs-CZ" sz="2400" dirty="0"/>
          </a:p>
          <a:p>
            <a:pPr lvl="1"/>
            <a:r>
              <a:rPr lang="en-US" sz="2400" dirty="0"/>
              <a:t>re-apply for the same receivable within six months</a:t>
            </a:r>
            <a:endParaRPr lang="de-DE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Insolvency procedure initiation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764044" cy="5567281"/>
          </a:xfrm>
        </p:spPr>
        <p:txBody>
          <a:bodyPr/>
          <a:lstStyle/>
          <a:p>
            <a:r>
              <a:rPr lang="cs-CZ" dirty="0"/>
              <a:t>in</a:t>
            </a:r>
            <a:r>
              <a:rPr lang="en-US" dirty="0"/>
              <a:t>solvency procedure</a:t>
            </a:r>
            <a:r>
              <a:rPr lang="cs-CZ" dirty="0"/>
              <a:t> </a:t>
            </a:r>
            <a:r>
              <a:rPr lang="en-US" dirty="0"/>
              <a:t>is initiated as soon as the insolvency application has been lodged with the competent court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court</a:t>
            </a:r>
            <a:r>
              <a:rPr lang="cs-CZ" dirty="0"/>
              <a:t> </a:t>
            </a:r>
            <a:r>
              <a:rPr lang="en-US" dirty="0"/>
              <a:t>announce</a:t>
            </a:r>
            <a:r>
              <a:rPr lang="cs-CZ" dirty="0"/>
              <a:t> </a:t>
            </a:r>
            <a:r>
              <a:rPr lang="en-US" dirty="0"/>
              <a:t>the procedure initiation in a decree</a:t>
            </a:r>
            <a:endParaRPr lang="cs-CZ" dirty="0"/>
          </a:p>
          <a:p>
            <a:pPr lvl="1"/>
            <a:r>
              <a:rPr lang="en-US" dirty="0"/>
              <a:t>it is no longer possible </a:t>
            </a:r>
            <a:endParaRPr lang="cs-CZ" dirty="0"/>
          </a:p>
          <a:p>
            <a:pPr lvl="2"/>
            <a:r>
              <a:rPr lang="en-US" dirty="0"/>
              <a:t>to</a:t>
            </a:r>
            <a:r>
              <a:rPr lang="cs-CZ" dirty="0"/>
              <a:t> </a:t>
            </a:r>
            <a:r>
              <a:rPr lang="en-US" dirty="0"/>
              <a:t>successfully bring an action for the receivables to be registered</a:t>
            </a:r>
          </a:p>
          <a:p>
            <a:pPr lvl="2"/>
            <a:r>
              <a:rPr lang="en-US" dirty="0"/>
              <a:t>to perform an execution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US" dirty="0"/>
              <a:t>o</a:t>
            </a:r>
            <a:r>
              <a:rPr lang="cs-CZ" dirty="0"/>
              <a:t> </a:t>
            </a:r>
            <a:r>
              <a:rPr lang="en-US" dirty="0"/>
              <a:t>exercise the right to deductions from wage or other income based on an agreement between</a:t>
            </a:r>
            <a:r>
              <a:rPr lang="cs-CZ" dirty="0"/>
              <a:t> </a:t>
            </a:r>
            <a:r>
              <a:rPr lang="en-US" dirty="0"/>
              <a:t>the creditor and the debtor</a:t>
            </a:r>
            <a:endParaRPr lang="cs-CZ" dirty="0"/>
          </a:p>
          <a:p>
            <a:pPr lvl="1"/>
            <a:r>
              <a:rPr lang="en-US" dirty="0"/>
              <a:t>the debtors right to dispose of property is</a:t>
            </a:r>
            <a:r>
              <a:rPr lang="cs-CZ" dirty="0"/>
              <a:t> </a:t>
            </a:r>
            <a:r>
              <a:rPr lang="en-US" dirty="0"/>
              <a:t>restricted</a:t>
            </a:r>
          </a:p>
          <a:p>
            <a:pPr marL="514350" indent="-457200"/>
            <a:r>
              <a:rPr lang="cs-CZ" dirty="0"/>
              <a:t>t</a:t>
            </a:r>
            <a:r>
              <a:rPr lang="en-US" dirty="0"/>
              <a:t>he parties to the procedure </a:t>
            </a:r>
            <a:r>
              <a:rPr lang="cs-CZ" dirty="0"/>
              <a:t>are</a:t>
            </a:r>
            <a:r>
              <a:rPr lang="en-US" dirty="0"/>
              <a:t> the debtor and the creditors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Declaring of </a:t>
            </a:r>
            <a:r>
              <a:rPr lang="cs-CZ" dirty="0"/>
              <a:t>moratorium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t</a:t>
            </a:r>
            <a:r>
              <a:rPr lang="en-US" sz="2400" dirty="0"/>
              <a:t>he latest possibility for entrepreneurs to reverse the adverse consequences of insolvency</a:t>
            </a:r>
            <a:r>
              <a:rPr lang="cs-CZ" sz="2400" dirty="0"/>
              <a:t> (</a:t>
            </a:r>
            <a:r>
              <a:rPr lang="en-US" sz="2400" dirty="0"/>
              <a:t>even after the insolvency procedure is initiated</a:t>
            </a:r>
            <a:r>
              <a:rPr lang="cs-CZ" sz="2400" dirty="0"/>
              <a:t>)</a:t>
            </a:r>
          </a:p>
          <a:p>
            <a:r>
              <a:rPr lang="cs-CZ" sz="2400" dirty="0"/>
              <a:t>t</a:t>
            </a:r>
            <a:r>
              <a:rPr lang="en-US" sz="2400" dirty="0"/>
              <a:t>he purpose </a:t>
            </a:r>
            <a:endParaRPr lang="cs-CZ" sz="2400" dirty="0"/>
          </a:p>
          <a:p>
            <a:pPr lvl="1"/>
            <a:r>
              <a:rPr lang="en-US" sz="2000" dirty="0"/>
              <a:t>to give the debtor the opportunity to settle up with the creditors before the</a:t>
            </a:r>
            <a:r>
              <a:rPr lang="cs-CZ" sz="1800" dirty="0"/>
              <a:t> </a:t>
            </a:r>
            <a:r>
              <a:rPr lang="en-US" sz="2000" dirty="0"/>
              <a:t>entire insolvency procedure takes place</a:t>
            </a:r>
            <a:endParaRPr lang="cs-CZ" sz="2000" dirty="0"/>
          </a:p>
          <a:p>
            <a:r>
              <a:rPr lang="cs-CZ" sz="2400" dirty="0"/>
              <a:t>t</a:t>
            </a:r>
            <a:r>
              <a:rPr lang="en-US" sz="2400" dirty="0"/>
              <a:t>he debtor's application for a moratorium shall contain</a:t>
            </a:r>
            <a:endParaRPr lang="cs-CZ" sz="2400" dirty="0"/>
          </a:p>
          <a:p>
            <a:pPr lvl="1"/>
            <a:r>
              <a:rPr lang="en-US" sz="2000" dirty="0"/>
              <a:t>the documents required </a:t>
            </a:r>
            <a:endParaRPr lang="cs-CZ" sz="2000" dirty="0"/>
          </a:p>
          <a:p>
            <a:pPr lvl="1"/>
            <a:r>
              <a:rPr lang="en-US" sz="2000" dirty="0"/>
              <a:t>proof of</a:t>
            </a:r>
            <a:r>
              <a:rPr lang="cs-CZ" sz="2000" dirty="0"/>
              <a:t> </a:t>
            </a:r>
            <a:r>
              <a:rPr lang="en-US" sz="2000" dirty="0"/>
              <a:t>the consent of the majority </a:t>
            </a:r>
            <a:r>
              <a:rPr lang="cs-CZ" sz="2000" dirty="0"/>
              <a:t>by</a:t>
            </a:r>
            <a:r>
              <a:rPr lang="en-US" sz="2000" dirty="0"/>
              <a:t> the creditors</a:t>
            </a:r>
            <a:endParaRPr lang="cs-CZ" sz="2000" dirty="0"/>
          </a:p>
          <a:p>
            <a:r>
              <a:rPr lang="en-US" sz="2400" dirty="0"/>
              <a:t>if the debtor fulfils the conditions </a:t>
            </a:r>
            <a:r>
              <a:rPr lang="cs-CZ" sz="2400" dirty="0"/>
              <a:t>as </a:t>
            </a:r>
            <a:r>
              <a:rPr lang="en-US" sz="2400" dirty="0"/>
              <a:t>laid down, the</a:t>
            </a:r>
            <a:r>
              <a:rPr lang="cs-CZ" sz="2400" dirty="0"/>
              <a:t> </a:t>
            </a:r>
            <a:r>
              <a:rPr lang="en-US" sz="2400" dirty="0"/>
              <a:t>court shall immediately declare the moratorium</a:t>
            </a:r>
            <a:endParaRPr lang="cs-CZ" sz="2400" dirty="0"/>
          </a:p>
          <a:p>
            <a:pPr lvl="1"/>
            <a:r>
              <a:rPr lang="en-US" sz="2000" dirty="0"/>
              <a:t>it</a:t>
            </a:r>
            <a:r>
              <a:rPr lang="cs-CZ" sz="2000" dirty="0"/>
              <a:t> </a:t>
            </a:r>
            <a:r>
              <a:rPr lang="en-US" sz="2000" dirty="0"/>
              <a:t>is impossible</a:t>
            </a:r>
            <a:r>
              <a:rPr lang="cs-CZ" sz="2000" dirty="0"/>
              <a:t> to </a:t>
            </a:r>
            <a:r>
              <a:rPr lang="en-US" sz="2000" dirty="0"/>
              <a:t>issue the insolvency decision</a:t>
            </a:r>
            <a:endParaRPr lang="cs-CZ" sz="2000" dirty="0"/>
          </a:p>
          <a:p>
            <a:r>
              <a:rPr lang="cs-CZ" sz="2400" dirty="0"/>
              <a:t>t</a:t>
            </a:r>
            <a:r>
              <a:rPr lang="en-US" sz="2400" dirty="0"/>
              <a:t>he moratorium lasts for the period for which it was declared</a:t>
            </a:r>
            <a:endParaRPr lang="cs-CZ" sz="2400" dirty="0"/>
          </a:p>
          <a:p>
            <a:pPr lvl="1"/>
            <a:r>
              <a:rPr lang="en-US" sz="2400" dirty="0"/>
              <a:t>but not longer than 3 months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1562</TotalTime>
  <Words>1733</Words>
  <Application>Microsoft Office PowerPoint</Application>
  <PresentationFormat>Vlastní</PresentationFormat>
  <Paragraphs>245</Paragraphs>
  <Slides>22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Clara Sans</vt:lpstr>
      <vt:lpstr>JU_OPVVV</vt:lpstr>
      <vt:lpstr>Insolvency procedure</vt:lpstr>
      <vt:lpstr>Insolvency procedure</vt:lpstr>
      <vt:lpstr>Bankruptcy</vt:lpstr>
      <vt:lpstr>Insolvency</vt:lpstr>
      <vt:lpstr>Over-indebtedness </vt:lpstr>
      <vt:lpstr>Imminent bankruptcy</vt:lpstr>
      <vt:lpstr>Insolvency application </vt:lpstr>
      <vt:lpstr>Insolvency procedure initiation</vt:lpstr>
      <vt:lpstr>Declaring of moratorium</vt:lpstr>
      <vt:lpstr>Division of the insolvency procedure</vt:lpstr>
      <vt:lpstr>Insolvency decision</vt:lpstr>
      <vt:lpstr>Creditors’ receivables</vt:lpstr>
      <vt:lpstr>Creditors’ receivables</vt:lpstr>
      <vt:lpstr>Creditors</vt:lpstr>
      <vt:lpstr>Methods of bankruptcy settlement</vt:lpstr>
      <vt:lpstr>Bankruptcy procedure</vt:lpstr>
      <vt:lpstr>Other liquidation methods of insolvency solution</vt:lpstr>
      <vt:lpstr>Reorganisation </vt:lpstr>
      <vt:lpstr>Reorganisation </vt:lpstr>
      <vt:lpstr>Discharge from debts</vt:lpstr>
      <vt:lpstr>Discharge from debts</vt:lpstr>
      <vt:lpstr>Discharge from debts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52</cp:revision>
  <dcterms:created xsi:type="dcterms:W3CDTF">2017-07-17T18:52:59Z</dcterms:created>
  <dcterms:modified xsi:type="dcterms:W3CDTF">2021-06-22T17:26:44Z</dcterms:modified>
</cp:coreProperties>
</file>