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58" r:id="rId4"/>
    <p:sldId id="297" r:id="rId5"/>
    <p:sldId id="279" r:id="rId6"/>
    <p:sldId id="280" r:id="rId7"/>
    <p:sldId id="259" r:id="rId8"/>
    <p:sldId id="260" r:id="rId9"/>
    <p:sldId id="261" r:id="rId10"/>
    <p:sldId id="262" r:id="rId11"/>
    <p:sldId id="264" r:id="rId12"/>
    <p:sldId id="265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2" r:id="rId24"/>
    <p:sldId id="293" r:id="rId25"/>
    <p:sldId id="294" r:id="rId26"/>
    <p:sldId id="295" r:id="rId27"/>
    <p:sldId id="27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10/22/2018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060848"/>
            <a:ext cx="7406640" cy="3960440"/>
          </a:xfrm>
        </p:spPr>
        <p:txBody>
          <a:bodyPr>
            <a:normAutofit/>
          </a:bodyPr>
          <a:lstStyle/>
          <a:p>
            <a:r>
              <a:rPr lang="cs-CZ" b="1" dirty="0" smtClean="0"/>
              <a:t>Definice</a:t>
            </a:r>
          </a:p>
          <a:p>
            <a:r>
              <a:rPr lang="cs-CZ" dirty="0" smtClean="0"/>
              <a:t>Epidemiologie studuje rozložení a determinanty stavů a událostí souvisejících se zdravím ve vymezených populačních skupinách a využívá výsledků tohoto studia ke zvládání zdravotních problémů.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Původně jen infekční onemocnění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Později i chronická neinfekční onemocnění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52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Články epidemického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Zdroj nákazy </a:t>
            </a:r>
            <a:r>
              <a:rPr lang="cs-CZ" dirty="0" smtClean="0"/>
              <a:t>– nemocný, nosič, rekonvalescent, kontaminovaný předmět, zvíře</a:t>
            </a:r>
          </a:p>
          <a:p>
            <a:r>
              <a:rPr lang="cs-CZ" b="1" dirty="0" smtClean="0"/>
              <a:t>Cesta přenosu nákazy </a:t>
            </a:r>
            <a:r>
              <a:rPr lang="cs-CZ" dirty="0" smtClean="0"/>
              <a:t>– různá podle toho, kde infekce probíhá a jakou cestou původce opouští hostitele</a:t>
            </a:r>
          </a:p>
          <a:p>
            <a:r>
              <a:rPr lang="cs-CZ" b="1" dirty="0" smtClean="0"/>
              <a:t>Vnímavý jedinec </a:t>
            </a:r>
            <a:r>
              <a:rPr lang="cs-CZ" dirty="0" smtClean="0"/>
              <a:t>– závisí na rezistenci (nespecifické imunitě) a na specifické buněčné a/nebo protilátkové imunitě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Cesta přenosu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/>
          <a:lstStyle/>
          <a:p>
            <a:r>
              <a:rPr lang="cs-CZ" dirty="0" smtClean="0"/>
              <a:t>Vylučování mikroorganismů – ze zdroje nákazy do vnějšího prostředí či přímo do dalšího hostitele.  Vektorem jsou kapénky</a:t>
            </a:r>
            <a:r>
              <a:rPr lang="cs-CZ" dirty="0"/>
              <a:t>, sliny, </a:t>
            </a:r>
            <a:r>
              <a:rPr lang="cs-CZ" dirty="0" smtClean="0"/>
              <a:t>krev, moč…</a:t>
            </a:r>
          </a:p>
          <a:p>
            <a:r>
              <a:rPr lang="cs-CZ" dirty="0" smtClean="0"/>
              <a:t>Přežívání mikroorganismů ve vnějším prostředí – předměty, půda, voda, prach atd. mohou být kontaminovány mikroby. Přežívají různě dlouho – hodiny až roky.</a:t>
            </a:r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Cesta přenosu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33156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Vniknutí mikroorganismu do vnímavého jedince – místo kudy mikrob vniká je vstupní brána infekce (do dýchacího traktu, trávicího traktu, kůží nebo sliznicemi)</a:t>
            </a:r>
          </a:p>
          <a:p>
            <a:r>
              <a:rPr lang="cs-CZ" dirty="0" smtClean="0"/>
              <a:t>Základní cesty přenosu nákazy</a:t>
            </a:r>
          </a:p>
          <a:p>
            <a:pPr lvl="1"/>
            <a:r>
              <a:rPr lang="cs-CZ" dirty="0" smtClean="0"/>
              <a:t>Přímým kontaktem – kůží nebo sliznicemi, placentou</a:t>
            </a:r>
          </a:p>
          <a:p>
            <a:pPr lvl="1"/>
            <a:r>
              <a:rPr lang="cs-CZ" dirty="0" smtClean="0"/>
              <a:t>Nepřímo – kontaminovaným předmětem, vodou, potravinami, biologickými produkty (krví)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Protiepidemická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dirty="0" smtClean="0"/>
              <a:t>Cílem je snížit výskyt infekčních onemocnění nebo je eradikovat.</a:t>
            </a:r>
          </a:p>
          <a:p>
            <a:r>
              <a:rPr lang="cs-CZ" b="1" dirty="0" smtClean="0"/>
              <a:t>Preventivní</a:t>
            </a:r>
            <a:r>
              <a:rPr lang="cs-CZ" dirty="0" smtClean="0"/>
              <a:t> – v době sporadického výskytu s cílem předejít epidemii</a:t>
            </a:r>
          </a:p>
          <a:p>
            <a:r>
              <a:rPr lang="cs-CZ" b="1" dirty="0" smtClean="0"/>
              <a:t>Represivní </a:t>
            </a:r>
            <a:r>
              <a:rPr lang="cs-CZ" dirty="0" smtClean="0"/>
              <a:t>– v době probíhající epidemie s cílem zabránit jejímu šíření</a:t>
            </a:r>
          </a:p>
          <a:p>
            <a:pPr marL="82296" indent="0">
              <a:buNone/>
            </a:pPr>
            <a:r>
              <a:rPr lang="cs-CZ" b="1" dirty="0" smtClean="0"/>
              <a:t> Základní zásady:</a:t>
            </a:r>
          </a:p>
          <a:p>
            <a:r>
              <a:rPr lang="cs-CZ" dirty="0" smtClean="0"/>
              <a:t>Zneškodnění zdrojů nákazy</a:t>
            </a:r>
          </a:p>
          <a:p>
            <a:r>
              <a:rPr lang="cs-CZ" dirty="0" smtClean="0"/>
              <a:t>Přerušení cest přenosu</a:t>
            </a:r>
          </a:p>
          <a:p>
            <a:r>
              <a:rPr lang="cs-CZ" dirty="0" smtClean="0"/>
              <a:t>Specifická profylaxe vnímavé populace (očkování)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Preventivní protiepidemická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r>
              <a:rPr lang="cs-CZ" dirty="0" smtClean="0"/>
              <a:t>Všeobecná hygienická opatření</a:t>
            </a:r>
          </a:p>
          <a:p>
            <a:r>
              <a:rPr lang="cs-CZ" dirty="0" smtClean="0"/>
              <a:t>Očkování populace</a:t>
            </a:r>
          </a:p>
          <a:p>
            <a:r>
              <a:rPr lang="cs-CZ" dirty="0" smtClean="0"/>
              <a:t>Preventivní </a:t>
            </a:r>
            <a:r>
              <a:rPr lang="cs-CZ" dirty="0" err="1" smtClean="0"/>
              <a:t>screening</a:t>
            </a:r>
            <a:endParaRPr lang="cs-CZ" dirty="0" smtClean="0"/>
          </a:p>
          <a:p>
            <a:r>
              <a:rPr lang="cs-CZ" dirty="0" smtClean="0"/>
              <a:t>Ochrana kolektivu před nákazou</a:t>
            </a:r>
          </a:p>
          <a:p>
            <a:r>
              <a:rPr lang="cs-CZ" dirty="0" smtClean="0"/>
              <a:t>Zdravotnická výchova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29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Represivní protiepidemická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Cílem je zabránit šíření hromadně se vyskytující infekce.</a:t>
            </a:r>
          </a:p>
          <a:p>
            <a:r>
              <a:rPr lang="cs-CZ" dirty="0" smtClean="0"/>
              <a:t>Izolace nemocného</a:t>
            </a:r>
          </a:p>
          <a:p>
            <a:r>
              <a:rPr lang="cs-CZ" dirty="0" smtClean="0"/>
              <a:t>Depistáž – aktivní pátraní po dalších případech onemocnění</a:t>
            </a:r>
          </a:p>
          <a:p>
            <a:r>
              <a:rPr lang="cs-CZ" dirty="0" smtClean="0"/>
              <a:t>Karanténa – izolace osob s podezřením na infekční onemocnění</a:t>
            </a:r>
          </a:p>
          <a:p>
            <a:r>
              <a:rPr lang="cs-CZ" dirty="0" smtClean="0"/>
              <a:t>Hlášení infekčního onemocnění – u vybraných </a:t>
            </a:r>
            <a:r>
              <a:rPr lang="cs-CZ" dirty="0" err="1" smtClean="0"/>
              <a:t>onem</a:t>
            </a:r>
            <a:r>
              <a:rPr lang="cs-CZ" dirty="0" smtClean="0"/>
              <a:t>. je ze zákona povinné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Přerušení cesty přenosu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 smtClean="0"/>
              <a:t>Dekontaminace – snaha zabránit šíření nákazy tím, že usmrtíme původce infekce dříve, než mohou nakazit další osoby.</a:t>
            </a:r>
          </a:p>
          <a:p>
            <a:r>
              <a:rPr lang="cs-CZ" dirty="0" smtClean="0"/>
              <a:t>Mechanická očista</a:t>
            </a:r>
          </a:p>
          <a:p>
            <a:r>
              <a:rPr lang="cs-CZ" dirty="0" smtClean="0"/>
              <a:t>Dezinfekce – fyzikální či chemická likvidace mikrobů</a:t>
            </a:r>
          </a:p>
          <a:p>
            <a:r>
              <a:rPr lang="cs-CZ" dirty="0" smtClean="0"/>
              <a:t>Dezinsekce – hubí hmyz</a:t>
            </a:r>
          </a:p>
          <a:p>
            <a:r>
              <a:rPr lang="cs-CZ" dirty="0" smtClean="0"/>
              <a:t>Deratizace – likviduje hlodavce</a:t>
            </a:r>
          </a:p>
          <a:p>
            <a:r>
              <a:rPr lang="cs-CZ" dirty="0" smtClean="0"/>
              <a:t>Sterilizace – nejúčinnější – hubí všechny živé mikroorganismy i </a:t>
            </a:r>
            <a:r>
              <a:rPr lang="cs-CZ" dirty="0" err="1" smtClean="0"/>
              <a:t>spóry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5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Zvyšování odolnosti imunizací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Imunizace – podání látky, která navozuje imunitu</a:t>
            </a:r>
          </a:p>
          <a:p>
            <a:r>
              <a:rPr lang="cs-CZ" dirty="0" smtClean="0"/>
              <a:t>Aktivní imunizace – očkování – podání látky, která navozuje produkci protilátek</a:t>
            </a:r>
          </a:p>
          <a:p>
            <a:r>
              <a:rPr lang="cs-CZ" dirty="0" smtClean="0"/>
              <a:t>Pasivní imunizace – podání hotové protilátky  – rychlý nástup imunity, ale také rychle pomíjí.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94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Očkování = nejvýznamnější protiepidemické opatření</a:t>
            </a:r>
          </a:p>
          <a:p>
            <a:pPr marL="82296" indent="0">
              <a:buNone/>
            </a:pPr>
            <a:r>
              <a:rPr lang="cs-CZ" dirty="0" smtClean="0"/>
              <a:t>Vakcíny – očkovací látky</a:t>
            </a:r>
          </a:p>
          <a:p>
            <a:r>
              <a:rPr lang="cs-CZ" b="1" dirty="0" smtClean="0"/>
              <a:t>Živé vakcíny </a:t>
            </a:r>
            <a:r>
              <a:rPr lang="cs-CZ" dirty="0" smtClean="0"/>
              <a:t>– oslabení původci onemocnění</a:t>
            </a:r>
          </a:p>
          <a:p>
            <a:r>
              <a:rPr lang="cs-CZ" b="1" dirty="0" smtClean="0"/>
              <a:t>Usmrcené vakcíny </a:t>
            </a:r>
            <a:r>
              <a:rPr lang="cs-CZ" dirty="0" smtClean="0"/>
              <a:t>– čištěné suspenze usmrcených mikroorganismů</a:t>
            </a:r>
          </a:p>
          <a:p>
            <a:r>
              <a:rPr lang="cs-CZ" b="1" dirty="0" smtClean="0"/>
              <a:t>Toxoidy</a:t>
            </a:r>
            <a:r>
              <a:rPr lang="cs-CZ" dirty="0" smtClean="0"/>
              <a:t> – toxiny bakterií zbavené toxicity, ale se zachovanou schopností stimulovat tvorbu protilátek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84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Očkovací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Očkují se zdraví lidé!</a:t>
            </a:r>
          </a:p>
          <a:p>
            <a:pPr marL="82296" indent="0">
              <a:buNone/>
            </a:pPr>
            <a:r>
              <a:rPr lang="cs-CZ" dirty="0" smtClean="0"/>
              <a:t>Při prvním (základním) očkování – jedna nebo více dávek očkovací látky. Protilátky se vytvoří obvykle za 10-14 dní. </a:t>
            </a:r>
          </a:p>
          <a:p>
            <a:pPr marL="82296" indent="0">
              <a:buNone/>
            </a:pPr>
            <a:r>
              <a:rPr lang="cs-CZ" dirty="0" smtClean="0"/>
              <a:t>Podle druhu očkování se po určité době provádí </a:t>
            </a:r>
            <a:r>
              <a:rPr lang="cs-CZ" b="1" dirty="0" smtClean="0"/>
              <a:t>přeočkování</a:t>
            </a:r>
            <a:r>
              <a:rPr lang="cs-CZ" dirty="0" smtClean="0"/>
              <a:t> jednou dávkou očkovací látky.</a:t>
            </a:r>
          </a:p>
          <a:p>
            <a:pPr marL="82296" indent="0">
              <a:buNone/>
            </a:pPr>
            <a:r>
              <a:rPr lang="cs-CZ" dirty="0" smtClean="0"/>
              <a:t>Záznamy - do očkovacího průkazu</a:t>
            </a:r>
          </a:p>
          <a:p>
            <a:pPr marL="82296" indent="0">
              <a:buNone/>
            </a:pPr>
            <a:r>
              <a:rPr lang="cs-CZ" dirty="0" smtClean="0"/>
              <a:t>Vyhláška MZ ČR č. </a:t>
            </a:r>
            <a:r>
              <a:rPr lang="cs-CZ" dirty="0" smtClean="0"/>
              <a:t>355/2017 </a:t>
            </a:r>
            <a:r>
              <a:rPr lang="cs-CZ" dirty="0" smtClean="0"/>
              <a:t>o očkování proti infekčním nemocem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97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/>
              <a:t>Význam</a:t>
            </a:r>
          </a:p>
          <a:p>
            <a:pPr marL="484632" indent="-457200"/>
            <a:r>
              <a:rPr lang="cs-CZ" dirty="0"/>
              <a:t>Epidemiologické metody se uplatňují při hodnocení zdravotního stavu obyvatelstva</a:t>
            </a:r>
          </a:p>
          <a:p>
            <a:r>
              <a:rPr lang="cs-CZ" dirty="0" smtClean="0"/>
              <a:t>Pomáhá porozumět vzniku a průběhu nemocí</a:t>
            </a:r>
          </a:p>
          <a:p>
            <a:r>
              <a:rPr lang="cs-CZ" dirty="0" smtClean="0"/>
              <a:t>Podílí se na volbě nejvhodnějšího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02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Pravidelné </a:t>
            </a:r>
          </a:p>
          <a:p>
            <a:pPr lvl="1"/>
            <a:r>
              <a:rPr lang="cs-CZ" dirty="0" smtClean="0"/>
              <a:t>Povinné pro všechny osoby stanoveného věku</a:t>
            </a:r>
          </a:p>
          <a:p>
            <a:pPr lvl="1"/>
            <a:r>
              <a:rPr lang="cs-CZ" dirty="0" smtClean="0"/>
              <a:t>Hrazené státem</a:t>
            </a:r>
          </a:p>
          <a:p>
            <a:pPr lvl="1"/>
            <a:r>
              <a:rPr lang="cs-CZ" dirty="0" smtClean="0"/>
              <a:t>Probíhá podle očkovacího kalendáře</a:t>
            </a:r>
            <a:endParaRPr lang="cs-CZ" dirty="0"/>
          </a:p>
          <a:p>
            <a:pPr marL="585216" indent="-457200"/>
            <a:r>
              <a:rPr lang="cs-CZ" b="1" dirty="0" smtClean="0"/>
              <a:t>Zvláštní</a:t>
            </a:r>
          </a:p>
          <a:p>
            <a:pPr lvl="1"/>
            <a:r>
              <a:rPr lang="cs-CZ" dirty="0" smtClean="0"/>
              <a:t>Očkování proti virové hepatitidě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  <a:endParaRPr lang="cs-CZ" dirty="0" smtClean="0"/>
          </a:p>
          <a:p>
            <a:pPr lvl="1"/>
            <a:r>
              <a:rPr lang="cs-CZ" dirty="0" smtClean="0"/>
              <a:t>Povinné u osob vystavených riziku nákazy z důvodu profese</a:t>
            </a:r>
          </a:p>
          <a:p>
            <a:pPr lvl="1"/>
            <a:r>
              <a:rPr lang="cs-CZ" dirty="0" smtClean="0"/>
              <a:t>Prováděno před zahájením rizikových činností (studenti medicíny, zdravotnických škol)</a:t>
            </a:r>
          </a:p>
        </p:txBody>
      </p:sp>
    </p:spTree>
    <p:extLst>
      <p:ext uri="{BB962C8B-B14F-4D97-AF65-F5344CB8AC3E}">
        <p14:creationId xmlns:p14="http://schemas.microsoft.com/office/powerpoint/2010/main" val="25515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očkování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Mimořádné</a:t>
            </a:r>
          </a:p>
          <a:p>
            <a:pPr lvl="1"/>
            <a:r>
              <a:rPr lang="cs-CZ" dirty="0" smtClean="0"/>
              <a:t>Vyhlašuje se při epidemii a nebezpečí jejího vzniku např. očkování proti chřipce</a:t>
            </a:r>
          </a:p>
          <a:p>
            <a:r>
              <a:rPr lang="cs-CZ" b="1" dirty="0" smtClean="0"/>
              <a:t>Při úrazech, poraněních a nehojících se ranách</a:t>
            </a:r>
            <a:endParaRPr lang="cs-CZ" dirty="0" smtClean="0"/>
          </a:p>
          <a:p>
            <a:pPr lvl="1"/>
            <a:r>
              <a:rPr lang="cs-CZ" dirty="0" smtClean="0"/>
              <a:t>Při úrazech, kdy hrozí riziko tetanu</a:t>
            </a:r>
          </a:p>
          <a:p>
            <a:pPr lvl="1"/>
            <a:r>
              <a:rPr lang="cs-CZ" dirty="0" smtClean="0"/>
              <a:t>Při pokousání zvířetem, kdy hrozí riziko vztekliny</a:t>
            </a:r>
          </a:p>
          <a:p>
            <a:pPr lvl="1"/>
            <a:r>
              <a:rPr lang="cs-CZ" dirty="0" smtClean="0"/>
              <a:t>Hrazeno ze zdravotního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145434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očkování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Před cestou do zahraničí</a:t>
            </a:r>
            <a:endParaRPr lang="cs-CZ" dirty="0" smtClean="0"/>
          </a:p>
          <a:p>
            <a:pPr lvl="1"/>
            <a:r>
              <a:rPr lang="cs-CZ" dirty="0" smtClean="0"/>
              <a:t>Před odjezdem podle platných předpisů</a:t>
            </a:r>
          </a:p>
          <a:p>
            <a:pPr lvl="1"/>
            <a:r>
              <a:rPr lang="cs-CZ" dirty="0" smtClean="0"/>
              <a:t>Očkování zajišťuje hygienická stanice</a:t>
            </a:r>
          </a:p>
          <a:p>
            <a:pPr lvl="1"/>
            <a:r>
              <a:rPr lang="cs-CZ" dirty="0" smtClean="0"/>
              <a:t>Očkovaný získá mezinárodní očkovací průkaz</a:t>
            </a:r>
          </a:p>
          <a:p>
            <a:pPr marL="585216" indent="-457200"/>
            <a:r>
              <a:rPr lang="cs-CZ" b="1" dirty="0" smtClean="0"/>
              <a:t>Očkování na vlastní žádost</a:t>
            </a:r>
          </a:p>
          <a:p>
            <a:pPr marL="859536" lvl="1" indent="-457200"/>
            <a:r>
              <a:rPr lang="cs-CZ" dirty="0" smtClean="0"/>
              <a:t>Očkuje se na žádost člověka, který chce být očkovaný proti infekci, proti níž existuje očkovací látka</a:t>
            </a:r>
          </a:p>
          <a:p>
            <a:pPr marL="859536" lvl="1" indent="-457200"/>
            <a:r>
              <a:rPr lang="cs-CZ" dirty="0" smtClean="0"/>
              <a:t>Jde o individuální prevenci </a:t>
            </a:r>
            <a:r>
              <a:rPr lang="cs-CZ" dirty="0" err="1" smtClean="0"/>
              <a:t>onem</a:t>
            </a:r>
            <a:r>
              <a:rPr lang="cs-CZ" dirty="0" smtClean="0"/>
              <a:t>., která nejsou zařazena do povinného očkování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18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pojmy epidemiologické statistiky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Je-li nemoc předmětem měření je třeba vymezit statistickou jednotku a sledovanou populaci.</a:t>
            </a:r>
          </a:p>
          <a:p>
            <a:pPr marL="82296" indent="0">
              <a:buNone/>
            </a:pPr>
            <a:r>
              <a:rPr lang="cs-CZ" dirty="0" smtClean="0"/>
              <a:t>Statistická jednotka:</a:t>
            </a:r>
          </a:p>
          <a:p>
            <a:r>
              <a:rPr lang="cs-CZ" dirty="0" smtClean="0"/>
              <a:t>Osoba jako nositel nemoci</a:t>
            </a:r>
          </a:p>
          <a:p>
            <a:r>
              <a:rPr lang="cs-CZ" dirty="0" smtClean="0"/>
              <a:t>Nemoc od svého vzniku po ukončení</a:t>
            </a:r>
          </a:p>
          <a:p>
            <a:r>
              <a:rPr lang="cs-CZ" dirty="0" smtClean="0"/>
              <a:t>Jiná událost související s onemocněním (hospitalizace, absence v práci atd.)</a:t>
            </a:r>
          </a:p>
        </p:txBody>
      </p:sp>
    </p:spTree>
    <p:extLst>
      <p:ext uri="{BB962C8B-B14F-4D97-AF65-F5344CB8AC3E}">
        <p14:creationId xmlns:p14="http://schemas.microsoft.com/office/powerpoint/2010/main" val="64992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pojmy epidemiologické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Vymezení sledované populace:</a:t>
            </a:r>
          </a:p>
          <a:p>
            <a:r>
              <a:rPr lang="cs-CZ" dirty="0" smtClean="0"/>
              <a:t>Neexistuje univerzální návod</a:t>
            </a:r>
          </a:p>
          <a:p>
            <a:r>
              <a:rPr lang="cs-CZ" dirty="0" smtClean="0"/>
              <a:t>Dobře zvážit koho zahrnout a koho vyloučit</a:t>
            </a:r>
          </a:p>
          <a:p>
            <a:pPr marL="82296" indent="0">
              <a:buNone/>
            </a:pPr>
            <a:r>
              <a:rPr lang="cs-CZ" dirty="0" smtClean="0"/>
              <a:t>Nemoc jako proces charakterizují tři základní ukazatele nemocnosti</a:t>
            </a:r>
          </a:p>
          <a:p>
            <a:r>
              <a:rPr lang="cs-CZ" dirty="0" smtClean="0"/>
              <a:t>Incidence</a:t>
            </a:r>
          </a:p>
          <a:p>
            <a:r>
              <a:rPr lang="cs-CZ" dirty="0" smtClean="0"/>
              <a:t>Průměrná délka trvání</a:t>
            </a:r>
          </a:p>
          <a:p>
            <a:r>
              <a:rPr lang="cs-CZ" dirty="0" smtClean="0"/>
              <a:t>Prevalence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2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pojmy epidemiologické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Incidence</a:t>
            </a:r>
            <a:r>
              <a:rPr lang="cs-CZ" dirty="0" smtClean="0"/>
              <a:t> – vztahuje se k určitému časovému intervalu (rok)</a:t>
            </a:r>
          </a:p>
          <a:p>
            <a:pPr lvl="1"/>
            <a:r>
              <a:rPr lang="cs-CZ" dirty="0" smtClean="0"/>
              <a:t>absolutní incidence - </a:t>
            </a:r>
            <a:r>
              <a:rPr lang="cs-CZ" dirty="0"/>
              <a:t>počet nových případů </a:t>
            </a:r>
            <a:r>
              <a:rPr lang="cs-CZ" dirty="0" err="1"/>
              <a:t>onem</a:t>
            </a:r>
            <a:r>
              <a:rPr lang="cs-CZ" dirty="0"/>
              <a:t>. na rok</a:t>
            </a:r>
          </a:p>
          <a:p>
            <a:pPr lvl="1"/>
            <a:r>
              <a:rPr lang="cs-CZ" dirty="0" smtClean="0"/>
              <a:t> relativní incidence – počet nových případů je dán do poměru k počtu osob ve sledované populaci</a:t>
            </a:r>
          </a:p>
          <a:p>
            <a:r>
              <a:rPr lang="cs-CZ" b="1" dirty="0" smtClean="0"/>
              <a:t>Průměrná délka trvání nemoci </a:t>
            </a:r>
            <a:r>
              <a:rPr lang="cs-CZ" dirty="0" smtClean="0"/>
              <a:t>– počet všech prostonaných dnů se dělí počtem případů nemoci</a:t>
            </a:r>
          </a:p>
        </p:txBody>
      </p:sp>
    </p:spTree>
    <p:extLst>
      <p:ext uri="{BB962C8B-B14F-4D97-AF65-F5344CB8AC3E}">
        <p14:creationId xmlns:p14="http://schemas.microsoft.com/office/powerpoint/2010/main" val="142946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pojmy epidemiologické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Prevalence</a:t>
            </a:r>
            <a:r>
              <a:rPr lang="cs-CZ" dirty="0" smtClean="0"/>
              <a:t> – informace o rozsahu nemoci v populaci</a:t>
            </a:r>
          </a:p>
          <a:p>
            <a:pPr lvl="1"/>
            <a:r>
              <a:rPr lang="cs-CZ" dirty="0" smtClean="0"/>
              <a:t>Opět je možné uvádět absolutní či relativní četnost</a:t>
            </a:r>
          </a:p>
          <a:p>
            <a:pPr lvl="1"/>
            <a:r>
              <a:rPr lang="cs-CZ" dirty="0" smtClean="0"/>
              <a:t>Údaje důležité zejména pro zdravotnictví – rozsah onemocnění v populaci informuje o potřebě prostředků na zdravotní péči</a:t>
            </a:r>
          </a:p>
          <a:p>
            <a:r>
              <a:rPr lang="cs-CZ" b="1" dirty="0" smtClean="0"/>
              <a:t>Smrtnost </a:t>
            </a:r>
          </a:p>
          <a:p>
            <a:pPr lvl="1"/>
            <a:r>
              <a:rPr lang="cs-CZ" dirty="0" smtClean="0"/>
              <a:t>Počet zemřelých na 100 nebo 1000 nemocných stejnou nemocí</a:t>
            </a:r>
          </a:p>
          <a:p>
            <a:pPr lvl="1"/>
            <a:r>
              <a:rPr lang="cs-CZ" dirty="0" smtClean="0"/>
              <a:t>Informace o závažnosti onemocnění či úspěšnosti léčby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5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HOLČÍK</a:t>
            </a:r>
            <a:r>
              <a:rPr lang="cs-CZ" dirty="0"/>
              <a:t>, J. a kol. </a:t>
            </a:r>
            <a:r>
              <a:rPr lang="cs-CZ" i="1" dirty="0"/>
              <a:t>Sociální lékařství</a:t>
            </a:r>
            <a:r>
              <a:rPr lang="cs-CZ" dirty="0"/>
              <a:t>, Brno 2007. str. </a:t>
            </a:r>
            <a:r>
              <a:rPr lang="cs-CZ" dirty="0" smtClean="0"/>
              <a:t>31-61</a:t>
            </a:r>
            <a:endParaRPr lang="cs-CZ" dirty="0"/>
          </a:p>
          <a:p>
            <a:r>
              <a:rPr lang="cs-CZ" dirty="0" smtClean="0"/>
              <a:t>NOVÁKOVÁ </a:t>
            </a:r>
            <a:r>
              <a:rPr lang="cs-CZ" dirty="0"/>
              <a:t>I.: </a:t>
            </a:r>
            <a:r>
              <a:rPr lang="cs-CZ" i="1" dirty="0"/>
              <a:t>Zdravotní nauka </a:t>
            </a:r>
            <a:r>
              <a:rPr lang="cs-CZ" i="1" dirty="0" smtClean="0"/>
              <a:t>3. </a:t>
            </a:r>
            <a:r>
              <a:rPr lang="cs-CZ" i="1" dirty="0"/>
              <a:t>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</a:t>
            </a:r>
            <a:r>
              <a:rPr lang="cs-CZ" dirty="0" smtClean="0"/>
              <a:t>str. 13-47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předpoklady 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Nemoci se u lidí neobjevují náhodou</a:t>
            </a:r>
          </a:p>
          <a:p>
            <a:endParaRPr lang="cs-CZ" dirty="0" smtClean="0"/>
          </a:p>
          <a:p>
            <a:r>
              <a:rPr lang="cs-CZ" dirty="0" smtClean="0"/>
              <a:t>Lze identifikovat příčinné i protektivní faktory nemocí</a:t>
            </a:r>
          </a:p>
          <a:p>
            <a:endParaRPr lang="cs-CZ" dirty="0" smtClean="0"/>
          </a:p>
          <a:p>
            <a:r>
              <a:rPr lang="cs-CZ" dirty="0" smtClean="0"/>
              <a:t>Lze přispět ke zvládnutí zdravotních problémů získanými </a:t>
            </a:r>
            <a:r>
              <a:rPr lang="cs-CZ" dirty="0" smtClean="0"/>
              <a:t>poznatky, volbou </a:t>
            </a:r>
            <a:r>
              <a:rPr lang="cs-CZ" dirty="0" smtClean="0"/>
              <a:t>a realizací správných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cs-CZ" dirty="0" smtClean="0"/>
              <a:t>Zdroje údajů o zdraví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Zdravotnická dokumentace – málo využívaná s ohledem na ochranu osobních údajů</a:t>
            </a:r>
          </a:p>
          <a:p>
            <a:r>
              <a:rPr lang="cs-CZ" dirty="0" smtClean="0"/>
              <a:t>Rutinní zdravotnické statistiky</a:t>
            </a:r>
          </a:p>
          <a:p>
            <a:pPr lvl="1"/>
            <a:r>
              <a:rPr lang="cs-CZ" dirty="0" smtClean="0"/>
              <a:t>Statistika úmrtnosti a příčin smrti</a:t>
            </a:r>
          </a:p>
          <a:p>
            <a:pPr lvl="1"/>
            <a:r>
              <a:rPr lang="cs-CZ" dirty="0" smtClean="0"/>
              <a:t>Statistika nemocnosti hospitalizovaných</a:t>
            </a:r>
          </a:p>
          <a:p>
            <a:pPr lvl="1"/>
            <a:r>
              <a:rPr lang="cs-CZ" dirty="0" smtClean="0"/>
              <a:t>Statistika nemocnosti spojené s pracovní neschopností</a:t>
            </a:r>
          </a:p>
          <a:p>
            <a:pPr lvl="1"/>
            <a:r>
              <a:rPr lang="cs-CZ" dirty="0" smtClean="0"/>
              <a:t>Nemoci povinně hlášené (dle zákona 258/2000 o ochraně veřejného zdraví)</a:t>
            </a:r>
          </a:p>
          <a:p>
            <a:pPr marL="402336" lvl="1" indent="0">
              <a:buNone/>
            </a:pPr>
            <a:r>
              <a:rPr lang="cs-CZ" dirty="0" smtClean="0"/>
              <a:t>Získané údaje slouží k vytváření </a:t>
            </a:r>
            <a:r>
              <a:rPr lang="cs-CZ" dirty="0" smtClean="0"/>
              <a:t>registrů </a:t>
            </a:r>
            <a:r>
              <a:rPr lang="cs-CZ" dirty="0" smtClean="0"/>
              <a:t>, které zpracovává Národní zdravotnický informační </a:t>
            </a:r>
            <a:r>
              <a:rPr lang="cs-CZ" dirty="0" smtClean="0"/>
              <a:t>systém </a:t>
            </a:r>
            <a:r>
              <a:rPr lang="cs-CZ" dirty="0" smtClean="0"/>
              <a:t>(národní onkologický registr, registr hospitalizovaných, registr nemocí z </a:t>
            </a:r>
            <a:r>
              <a:rPr lang="cs-CZ" dirty="0" smtClean="0"/>
              <a:t>povolání, registr léčby uživatelů drog </a:t>
            </a:r>
            <a:r>
              <a:rPr lang="cs-CZ" dirty="0" smtClean="0"/>
              <a:t>atd.)</a:t>
            </a:r>
          </a:p>
          <a:p>
            <a:pPr marL="402336" lvl="1" indent="0">
              <a:buNone/>
            </a:pPr>
            <a:r>
              <a:rPr lang="cs-CZ" dirty="0" smtClean="0"/>
              <a:t>Vše řídí a koordinuje ÚZIS.</a:t>
            </a:r>
          </a:p>
        </p:txBody>
      </p:sp>
    </p:spTree>
    <p:extLst>
      <p:ext uri="{BB962C8B-B14F-4D97-AF65-F5344CB8AC3E}">
        <p14:creationId xmlns:p14="http://schemas.microsoft.com/office/powerpoint/2010/main" val="175388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Epidemiologické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Jde o souhrn činností vykonávaných za účelem:</a:t>
            </a:r>
          </a:p>
          <a:p>
            <a:r>
              <a:rPr lang="cs-CZ" dirty="0" smtClean="0"/>
              <a:t>Poznání rozložení poruch zdraví v populaci a zdravotního stavu obyvatelstva</a:t>
            </a:r>
          </a:p>
          <a:p>
            <a:r>
              <a:rPr lang="cs-CZ" dirty="0" smtClean="0"/>
              <a:t>Poznání zákonitostí epidemického procesu jednotlivých poruch zdraví</a:t>
            </a:r>
          </a:p>
          <a:p>
            <a:r>
              <a:rPr lang="cs-CZ" dirty="0" smtClean="0"/>
              <a:t>Odhalení zdrojů infekčních </a:t>
            </a:r>
            <a:r>
              <a:rPr lang="cs-CZ" dirty="0" smtClean="0"/>
              <a:t>nákaz</a:t>
            </a:r>
          </a:p>
          <a:p>
            <a:pPr marL="82296" indent="0">
              <a:buNone/>
            </a:pPr>
            <a:r>
              <a:rPr lang="cs-CZ" dirty="0" smtClean="0"/>
              <a:t>Nesoustředí se jen na infekční onemocnění, ale i na civilizační onemocnění, nemoci z povolání apod.</a:t>
            </a:r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186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Epidemiologické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Opakovatelnost</a:t>
            </a:r>
            <a:r>
              <a:rPr lang="cs-CZ" dirty="0" smtClean="0"/>
              <a:t> – dává tytéž výsledky při opakovaných měřeních</a:t>
            </a:r>
          </a:p>
          <a:p>
            <a:r>
              <a:rPr lang="cs-CZ" b="1" dirty="0" smtClean="0"/>
              <a:t>Správnost</a:t>
            </a:r>
            <a:r>
              <a:rPr lang="cs-CZ" dirty="0" smtClean="0"/>
              <a:t> – shoda výsledků se skutečností – validita – má dva ukazatele</a:t>
            </a:r>
          </a:p>
          <a:p>
            <a:pPr lvl="1"/>
            <a:r>
              <a:rPr lang="cs-CZ" b="1" dirty="0" smtClean="0"/>
              <a:t>Senzitivita</a:t>
            </a:r>
            <a:r>
              <a:rPr lang="cs-CZ" dirty="0" smtClean="0"/>
              <a:t> – schopnost testu označit nemocnou osobu jako nemocnou</a:t>
            </a:r>
          </a:p>
          <a:p>
            <a:pPr lvl="1"/>
            <a:r>
              <a:rPr lang="cs-CZ" b="1" dirty="0" smtClean="0"/>
              <a:t>Specificita</a:t>
            </a:r>
            <a:r>
              <a:rPr lang="cs-CZ" dirty="0" smtClean="0"/>
              <a:t> – schopnost označit zdravou osobu jako zdravou</a:t>
            </a:r>
          </a:p>
          <a:p>
            <a:pPr marL="585216" indent="-457200"/>
            <a:r>
              <a:rPr lang="cs-CZ" b="1" dirty="0" smtClean="0"/>
              <a:t>Jednoduchost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důležité vzhledem k počtu vyšetřovaných osob</a:t>
            </a:r>
          </a:p>
          <a:p>
            <a:pPr marL="128016" indent="0">
              <a:buNone/>
            </a:pPr>
            <a:r>
              <a:rPr lang="cs-CZ" dirty="0" smtClean="0"/>
              <a:t>Využití – </a:t>
            </a:r>
            <a:r>
              <a:rPr lang="cs-CZ" dirty="0" err="1" smtClean="0"/>
              <a:t>screening</a:t>
            </a:r>
            <a:r>
              <a:rPr lang="cs-CZ" dirty="0" smtClean="0"/>
              <a:t> (tam kde existuje účinná léčba, pokud se onemocnění odhalí v časném stadiu)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32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cs-CZ" b="1" dirty="0"/>
              <a:t>Cíl: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/>
              <a:t>Objasnit příčiny vzniku přenosné choroby, zjistit, jak se nákaza šíří, zabránit šíření a provést preventivní opatření</a:t>
            </a:r>
          </a:p>
          <a:p>
            <a:endParaRPr lang="cs-CZ" dirty="0" smtClean="0"/>
          </a:p>
          <a:p>
            <a:r>
              <a:rPr lang="cs-CZ" dirty="0" smtClean="0"/>
              <a:t>Hromadný výskyt onemocnění, jímž je postiženo více jak 2 % obyvatel </a:t>
            </a:r>
          </a:p>
          <a:p>
            <a:pPr marL="82296" indent="0">
              <a:buNone/>
            </a:pPr>
            <a:r>
              <a:rPr lang="cs-CZ" dirty="0"/>
              <a:t> </a:t>
            </a:r>
            <a:r>
              <a:rPr lang="cs-CZ" dirty="0" smtClean="0"/>
              <a:t> (2 000 onemocnění na 100 000 obyvatel)</a:t>
            </a:r>
          </a:p>
          <a:p>
            <a:r>
              <a:rPr lang="cs-CZ" dirty="0" smtClean="0"/>
              <a:t>Infekční onemocnění – přenosná nákaza způsobená živými organismy</a:t>
            </a:r>
          </a:p>
          <a:p>
            <a:r>
              <a:rPr lang="cs-CZ" dirty="0" smtClean="0"/>
              <a:t>Patogenita – schopnost vyvolat </a:t>
            </a:r>
            <a:r>
              <a:rPr lang="cs-CZ" dirty="0" smtClean="0"/>
              <a:t>onemocnění</a:t>
            </a:r>
            <a:endParaRPr lang="cs-CZ" dirty="0" smtClean="0"/>
          </a:p>
          <a:p>
            <a:r>
              <a:rPr lang="cs-CZ" dirty="0" smtClean="0"/>
              <a:t>Virulence – míra patogenity</a:t>
            </a:r>
          </a:p>
          <a:p>
            <a:r>
              <a:rPr lang="cs-CZ" dirty="0" smtClean="0"/>
              <a:t>Onemocnění – vznik ovlivňuje i velikost infekční dávky a imunita hostitele.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infekčního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Zjevná forma </a:t>
            </a:r>
            <a:r>
              <a:rPr lang="cs-CZ" dirty="0" smtClean="0"/>
              <a:t>(manifestní) – 4 stadia</a:t>
            </a:r>
          </a:p>
          <a:p>
            <a:pPr lvl="1"/>
            <a:r>
              <a:rPr lang="cs-CZ" dirty="0" smtClean="0"/>
              <a:t>Inkubační doba</a:t>
            </a:r>
          </a:p>
          <a:p>
            <a:pPr lvl="1"/>
            <a:r>
              <a:rPr lang="cs-CZ" dirty="0" smtClean="0"/>
              <a:t>Prodromy</a:t>
            </a:r>
          </a:p>
          <a:p>
            <a:pPr lvl="1"/>
            <a:r>
              <a:rPr lang="cs-CZ" dirty="0" smtClean="0"/>
              <a:t>Klinické příznaky</a:t>
            </a:r>
          </a:p>
          <a:p>
            <a:pPr lvl="1"/>
            <a:r>
              <a:rPr lang="cs-CZ" dirty="0" smtClean="0"/>
              <a:t>Rekonvalescence</a:t>
            </a:r>
          </a:p>
          <a:p>
            <a:r>
              <a:rPr lang="cs-CZ" b="1" dirty="0" smtClean="0"/>
              <a:t>Skrytá forma </a:t>
            </a:r>
            <a:r>
              <a:rPr lang="cs-CZ" dirty="0" smtClean="0"/>
              <a:t>(</a:t>
            </a:r>
            <a:r>
              <a:rPr lang="cs-CZ" dirty="0" err="1" smtClean="0"/>
              <a:t>inaparentní</a:t>
            </a:r>
            <a:r>
              <a:rPr lang="cs-CZ" dirty="0" smtClean="0"/>
              <a:t>) – probíhá bez příznaků, lze prokázat laboratorními testy</a:t>
            </a:r>
          </a:p>
          <a:p>
            <a:r>
              <a:rPr lang="cs-CZ" b="1" dirty="0" smtClean="0"/>
              <a:t>Perzistentní</a:t>
            </a:r>
            <a:r>
              <a:rPr lang="cs-CZ" dirty="0" smtClean="0"/>
              <a:t> – původci dlouhodobě přežívají v ložisku 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Epidemický proces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Kontinuita – souvislý, přerušený</a:t>
            </a:r>
          </a:p>
          <a:p>
            <a:r>
              <a:rPr lang="cs-CZ" dirty="0" smtClean="0"/>
              <a:t>Struktura – různé typy přenosu – </a:t>
            </a:r>
            <a:r>
              <a:rPr lang="cs-CZ" dirty="0" smtClean="0"/>
              <a:t>nosič-zdravý</a:t>
            </a:r>
            <a:r>
              <a:rPr lang="cs-CZ" dirty="0" smtClean="0"/>
              <a:t>, chronicky </a:t>
            </a:r>
            <a:r>
              <a:rPr lang="cs-CZ" dirty="0" err="1" smtClean="0"/>
              <a:t>nemocný-zdravý</a:t>
            </a:r>
            <a:r>
              <a:rPr lang="cs-CZ" dirty="0" smtClean="0"/>
              <a:t>, </a:t>
            </a:r>
            <a:r>
              <a:rPr lang="cs-CZ" dirty="0" smtClean="0"/>
              <a:t>zvíře-člověk</a:t>
            </a:r>
            <a:endParaRPr lang="cs-CZ" dirty="0" smtClean="0"/>
          </a:p>
          <a:p>
            <a:r>
              <a:rPr lang="cs-CZ" dirty="0" smtClean="0"/>
              <a:t>Intenzita </a:t>
            </a:r>
          </a:p>
          <a:p>
            <a:pPr lvl="1"/>
            <a:r>
              <a:rPr lang="cs-CZ" dirty="0" smtClean="0"/>
              <a:t>Sporadický výskyt – ojedinělé nesouvisející případy</a:t>
            </a:r>
          </a:p>
          <a:p>
            <a:pPr lvl="1"/>
            <a:r>
              <a:rPr lang="cs-CZ" dirty="0"/>
              <a:t>Endemický </a:t>
            </a:r>
            <a:r>
              <a:rPr lang="cs-CZ" dirty="0" smtClean="0"/>
              <a:t>výskyt – případy související místně nikoli časově</a:t>
            </a:r>
            <a:endParaRPr lang="cs-CZ" dirty="0"/>
          </a:p>
          <a:p>
            <a:pPr lvl="1"/>
            <a:r>
              <a:rPr lang="cs-CZ" dirty="0" smtClean="0"/>
              <a:t>Epidemie – hromadný výskyt místně a časově ohraničený</a:t>
            </a:r>
          </a:p>
          <a:p>
            <a:pPr lvl="1"/>
            <a:r>
              <a:rPr lang="cs-CZ" dirty="0" smtClean="0"/>
              <a:t>Pandemie – nárůst výskytu bez místního a časového omezení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4929</TotalTime>
  <Words>1264</Words>
  <Application>Microsoft Office PowerPoint</Application>
  <PresentationFormat>Předvádění na obrazovce (4:3)</PresentationFormat>
  <Paragraphs>172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Slunovrat</vt:lpstr>
      <vt:lpstr>Epidemiologie</vt:lpstr>
      <vt:lpstr>Epidemiologie</vt:lpstr>
      <vt:lpstr>Základní předpoklady epidemiologie</vt:lpstr>
      <vt:lpstr>Zdroje údajů o zdraví lidí</vt:lpstr>
      <vt:lpstr>Epidemiologické šetření</vt:lpstr>
      <vt:lpstr>Epidemiologické testy</vt:lpstr>
      <vt:lpstr>Epidemie</vt:lpstr>
      <vt:lpstr>Formy infekčního onemocnění</vt:lpstr>
      <vt:lpstr>Epidemický proces</vt:lpstr>
      <vt:lpstr>Články epidemického procesu</vt:lpstr>
      <vt:lpstr>Cesta přenosu nákazy</vt:lpstr>
      <vt:lpstr>Cesta přenosu nákazy</vt:lpstr>
      <vt:lpstr>Protiepidemická opatření</vt:lpstr>
      <vt:lpstr>Preventivní protiepidemická opatření</vt:lpstr>
      <vt:lpstr>Represivní protiepidemická opatření</vt:lpstr>
      <vt:lpstr>Přerušení cesty přenosu nákazy</vt:lpstr>
      <vt:lpstr>Zvyšování odolnosti imunizací</vt:lpstr>
      <vt:lpstr>Očkování</vt:lpstr>
      <vt:lpstr>Očkovací praxe</vt:lpstr>
      <vt:lpstr>Druhy očkování</vt:lpstr>
      <vt:lpstr>Druhy očkování</vt:lpstr>
      <vt:lpstr>Druhy očkování</vt:lpstr>
      <vt:lpstr>Základní pojmy epidemiologické statistiky</vt:lpstr>
      <vt:lpstr>Základní pojmy epidemiologické statistiky</vt:lpstr>
      <vt:lpstr>Základní pojmy epidemiologické statistiky</vt:lpstr>
      <vt:lpstr>Základní pojmy epidemiologické statistiky</vt:lpstr>
      <vt:lpstr>LITERATURA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machulova</cp:lastModifiedBy>
  <cp:revision>125</cp:revision>
  <dcterms:created xsi:type="dcterms:W3CDTF">2014-09-10T08:37:37Z</dcterms:created>
  <dcterms:modified xsi:type="dcterms:W3CDTF">2018-10-22T11:16:33Z</dcterms:modified>
</cp:coreProperties>
</file>