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5"/>
  </p:notesMasterIdLst>
  <p:sldIdLst>
    <p:sldId id="258" r:id="rId2"/>
    <p:sldId id="259" r:id="rId3"/>
    <p:sldId id="260" r:id="rId4"/>
    <p:sldId id="261" r:id="rId5"/>
    <p:sldId id="262" r:id="rId6"/>
    <p:sldId id="263" r:id="rId7"/>
    <p:sldId id="264" r:id="rId8"/>
    <p:sldId id="276" r:id="rId9"/>
    <p:sldId id="267" r:id="rId10"/>
    <p:sldId id="265" r:id="rId11"/>
    <p:sldId id="268" r:id="rId12"/>
    <p:sldId id="278" r:id="rId13"/>
    <p:sldId id="270" r:id="rId14"/>
    <p:sldId id="271" r:id="rId15"/>
    <p:sldId id="279" r:id="rId16"/>
    <p:sldId id="269" r:id="rId17"/>
    <p:sldId id="273" r:id="rId18"/>
    <p:sldId id="280" r:id="rId19"/>
    <p:sldId id="272" r:id="rId20"/>
    <p:sldId id="274" r:id="rId21"/>
    <p:sldId id="266" r:id="rId22"/>
    <p:sldId id="275" r:id="rId23"/>
    <p:sldId id="277" r:id="rId24"/>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4" d="100"/>
          <a:sy n="104" d="100"/>
        </p:scale>
        <p:origin x="1356" y="9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pPr/>
              <a:t>12.05.2021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pPr/>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381000" y="685800"/>
            <a:ext cx="6096000" cy="3429000"/>
          </a:xfrm>
        </p:spPr>
      </p:sp>
      <p:sp>
        <p:nvSpPr>
          <p:cNvPr id="3" name="Zástupný symbol pro poznámky 2"/>
          <p:cNvSpPr>
            <a:spLocks noGrp="1"/>
          </p:cNvSpPr>
          <p:nvPr>
            <p:ph type="body" idx="1"/>
          </p:nvPr>
        </p:nvSpPr>
        <p:spPr/>
        <p:txBody>
          <a:bodyPr>
            <a:normAutofit/>
          </a:bodyPr>
          <a:lstStyle/>
          <a:p>
            <a:r>
              <a:rPr lang="cs-CZ" dirty="0" err="1"/>
              <a:t>Guardini</a:t>
            </a:r>
            <a:r>
              <a:rPr lang="cs-CZ" dirty="0"/>
              <a:t>, Romano. I </a:t>
            </a:r>
            <a:r>
              <a:rPr lang="cs-CZ" dirty="0" err="1"/>
              <a:t>diritti</a:t>
            </a:r>
            <a:r>
              <a:rPr lang="cs-CZ" dirty="0"/>
              <a:t> </a:t>
            </a:r>
            <a:r>
              <a:rPr lang="cs-CZ" dirty="0" err="1"/>
              <a:t>del</a:t>
            </a:r>
            <a:r>
              <a:rPr lang="cs-CZ" dirty="0"/>
              <a:t> </a:t>
            </a:r>
            <a:r>
              <a:rPr lang="cs-CZ" dirty="0" err="1"/>
              <a:t>nascituro</a:t>
            </a:r>
            <a:r>
              <a:rPr lang="cs-CZ" dirty="0"/>
              <a:t>. </a:t>
            </a:r>
            <a:r>
              <a:rPr lang="cs-CZ" dirty="0" err="1"/>
              <a:t>Studi</a:t>
            </a:r>
            <a:r>
              <a:rPr lang="cs-CZ" dirty="0"/>
              <a:t> </a:t>
            </a:r>
            <a:r>
              <a:rPr lang="cs-CZ" dirty="0" err="1"/>
              <a:t>cattolici</a:t>
            </a:r>
            <a:r>
              <a:rPr lang="cs-CZ" dirty="0"/>
              <a:t>, </a:t>
            </a:r>
            <a:r>
              <a:rPr lang="cs-CZ" dirty="0" err="1"/>
              <a:t>May</a:t>
            </a:r>
            <a:r>
              <a:rPr lang="cs-CZ" dirty="0"/>
              <a:t>/June, 1974.</a:t>
            </a:r>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9</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04888" y="685800"/>
            <a:ext cx="4848225" cy="3429000"/>
          </a:xfrm>
        </p:spPr>
      </p:sp>
      <p:sp>
        <p:nvSpPr>
          <p:cNvPr id="3" name="Zástupný symbol pro poznámky 2"/>
          <p:cNvSpPr>
            <a:spLocks noGrp="1"/>
          </p:cNvSpPr>
          <p:nvPr>
            <p:ph type="body" idx="1"/>
          </p:nvPr>
        </p:nvSpPr>
        <p:spPr/>
        <p:txBody>
          <a:bodyPr>
            <a:normAutofit/>
          </a:bodyPr>
          <a:lstStyle/>
          <a:p>
            <a:r>
              <a:rPr lang="en-GB" sz="1200" kern="1200" dirty="0">
                <a:solidFill>
                  <a:schemeClr val="tx1"/>
                </a:solidFill>
                <a:latin typeface="+mn-lt"/>
                <a:ea typeface="+mn-ea"/>
                <a:cs typeface="+mn-cs"/>
              </a:rPr>
              <a:t>One might seek to include freedom as a basic human interest, but freedom is not constitutive of our interests on this account. This particular concern lies at the heart of the so-called 'will approach' to human rights.</a:t>
            </a:r>
            <a:endParaRPr lang="cs-CZ" dirty="0"/>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14</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04888" y="685800"/>
            <a:ext cx="4848225" cy="3429000"/>
          </a:xfrm>
        </p:spPr>
      </p:sp>
      <p:sp>
        <p:nvSpPr>
          <p:cNvPr id="3" name="Zástupný symbol pro poznámky 2"/>
          <p:cNvSpPr>
            <a:spLocks noGrp="1"/>
          </p:cNvSpPr>
          <p:nvPr>
            <p:ph type="body" idx="1"/>
          </p:nvPr>
        </p:nvSpPr>
        <p:spPr/>
        <p:txBody>
          <a:bodyPr>
            <a:normAutofit/>
          </a:bodyPr>
          <a:lstStyle/>
          <a:p>
            <a:r>
              <a:rPr lang="en-GB" sz="1200" kern="1200" dirty="0">
                <a:solidFill>
                  <a:schemeClr val="tx1"/>
                </a:solidFill>
                <a:latin typeface="+mn-lt"/>
                <a:ea typeface="+mn-ea"/>
                <a:cs typeface="+mn-cs"/>
              </a:rPr>
              <a:t>One might seek to include freedom as a basic human interest, but freedom is not constitutive of our interests on this account. This particular concern lies at the heart of the so-called 'will approach' to human rights.</a:t>
            </a:r>
            <a:endParaRPr lang="cs-CZ" dirty="0"/>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15</a:t>
            </a:fld>
            <a:endParaRPr lang="cs-CZ"/>
          </a:p>
        </p:txBody>
      </p:sp>
    </p:spTree>
    <p:extLst>
      <p:ext uri="{BB962C8B-B14F-4D97-AF65-F5344CB8AC3E}">
        <p14:creationId xmlns:p14="http://schemas.microsoft.com/office/powerpoint/2010/main" val="8890208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pPr>
                <a:defRPr/>
              </a:pPr>
              <a:t>12.05.2021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pPr>
                <a:defRPr/>
              </a:pPr>
              <a:t>12.05.2021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pPr>
                <a:defRPr/>
              </a:pPr>
              <a:t>12.05.2021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pPr>
                <a:defRPr/>
              </a:pPr>
              <a:t>12.05.2021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pPr>
                <a:defRPr/>
              </a:pPr>
              <a:t>12.05.2021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pPr>
                <a:defRPr/>
              </a:pPr>
              <a:t>12.05.2021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pPr>
                <a:defRPr/>
              </a:pPr>
              <a:t>12.05.2021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pPr>
                <a:defRPr/>
              </a:pPr>
              <a:t>12.05.2021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pPr>
                <a:defRPr/>
              </a:pPr>
              <a:t>12.05.2021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pPr>
                <a:defRPr/>
              </a:pPr>
              <a:t>12.05.2021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pPr>
                <a:defRPr/>
              </a:pPr>
              <a:t>12.05.2021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pPr>
                <a:defRPr/>
              </a:pPr>
              <a:t>12.05.2021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ncbi.nlm.nih.gov/pubmed/10967949" TargetMode="External"/><Relationship Id="rId2" Type="http://schemas.openxmlformats.org/officeDocument/2006/relationships/hyperlink" Target="http://doi.org/10.1179/2050854915Y.0000000010" TargetMode="External"/><Relationship Id="rId1" Type="http://schemas.openxmlformats.org/officeDocument/2006/relationships/slideLayout" Target="../slideLayouts/slideLayout2.xml"/><Relationship Id="rId5" Type="http://schemas.openxmlformats.org/officeDocument/2006/relationships/hyperlink" Target="https://www.ncbi.nlm.nih.gov/pubmed/24559151" TargetMode="External"/><Relationship Id="rId4" Type="http://schemas.openxmlformats.org/officeDocument/2006/relationships/hyperlink" Target="https://www.ncbi.nlm.nih.gov/pubmed/16032789"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youtu.be/2ifdBoYEu5o" TargetMode="External"/><Relationship Id="rId2" Type="http://schemas.openxmlformats.org/officeDocument/2006/relationships/hyperlink" Target="https://youtu.be/HnweBU8UOO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svobodz@tf.jcu.cz"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336675" y="2641674"/>
            <a:ext cx="8020050" cy="1289334"/>
          </a:xfrm>
        </p:spPr>
        <p:txBody>
          <a:bodyPr/>
          <a:lstStyle/>
          <a:p>
            <a:r>
              <a:rPr lang="cs-CZ" dirty="0" err="1"/>
              <a:t>Theology</a:t>
            </a:r>
            <a:r>
              <a:rPr lang="cs-CZ" dirty="0"/>
              <a:t> </a:t>
            </a:r>
            <a:r>
              <a:rPr lang="cs-CZ" dirty="0" err="1"/>
              <a:t>and</a:t>
            </a:r>
            <a:r>
              <a:rPr lang="cs-CZ" dirty="0"/>
              <a:t> </a:t>
            </a:r>
            <a:r>
              <a:rPr lang="cs-CZ" dirty="0" err="1"/>
              <a:t>Human</a:t>
            </a:r>
            <a:r>
              <a:rPr lang="cs-CZ" dirty="0"/>
              <a:t> </a:t>
            </a:r>
            <a:r>
              <a:rPr lang="cs-CZ" dirty="0" err="1"/>
              <a:t>Rights</a:t>
            </a:r>
            <a:endParaRPr lang="cs-CZ" dirty="0"/>
          </a:p>
        </p:txBody>
      </p:sp>
      <p:sp>
        <p:nvSpPr>
          <p:cNvPr id="3" name="Podnadpis 2"/>
          <p:cNvSpPr>
            <a:spLocks noGrp="1"/>
          </p:cNvSpPr>
          <p:nvPr>
            <p:ph type="subTitle" idx="1"/>
          </p:nvPr>
        </p:nvSpPr>
        <p:spPr/>
        <p:txBody>
          <a:bodyPr/>
          <a:lstStyle/>
          <a:p>
            <a:pPr algn="r"/>
            <a:endParaRPr lang="cs-CZ" dirty="0"/>
          </a:p>
          <a:p>
            <a:pPr algn="r"/>
            <a:r>
              <a:rPr lang="cs-CZ" dirty="0"/>
              <a:t>Zuzana Svobodová</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 main issues of human rights, fundamental concepts</a:t>
            </a:r>
            <a:endParaRPr lang="cs-CZ" dirty="0"/>
          </a:p>
        </p:txBody>
      </p:sp>
      <p:sp>
        <p:nvSpPr>
          <p:cNvPr id="3" name="Zástupný symbol pro obsah 2"/>
          <p:cNvSpPr>
            <a:spLocks noGrp="1"/>
          </p:cNvSpPr>
          <p:nvPr>
            <p:ph idx="1"/>
          </p:nvPr>
        </p:nvSpPr>
        <p:spPr/>
        <p:txBody>
          <a:bodyPr/>
          <a:lstStyle/>
          <a:p>
            <a:r>
              <a:rPr lang="en-GB" dirty="0"/>
              <a:t>As a moral doctrine, human rights have to be demonstrated to be valid as </a:t>
            </a:r>
            <a:r>
              <a:rPr lang="en-GB" b="1" dirty="0"/>
              <a:t>norms</a:t>
            </a:r>
            <a:r>
              <a:rPr lang="en-GB" dirty="0"/>
              <a:t> and not facts.</a:t>
            </a:r>
            <a:endParaRPr lang="cs-CZ" dirty="0"/>
          </a:p>
          <a:p>
            <a:r>
              <a:rPr lang="en-GB" dirty="0"/>
              <a:t>Presently, two particular approaches to the question of the validity of human rights predominate:</a:t>
            </a:r>
            <a:endParaRPr lang="cs-CZ" dirty="0"/>
          </a:p>
          <a:p>
            <a:pPr lvl="1"/>
            <a:r>
              <a:rPr lang="en-GB" dirty="0"/>
              <a:t>the 'interests theory approach’</a:t>
            </a:r>
            <a:endParaRPr lang="cs-CZ" dirty="0"/>
          </a:p>
          <a:p>
            <a:pPr lvl="1"/>
            <a:r>
              <a:rPr lang="en-GB" dirty="0"/>
              <a:t>the ‘will theory approach’</a:t>
            </a:r>
            <a:endParaRPr lang="cs-CZ" dirty="0"/>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a:t>
            </a:r>
            <a:r>
              <a:rPr lang="cs-CZ" b="1" dirty="0"/>
              <a:t>I</a:t>
            </a:r>
            <a:r>
              <a:rPr lang="en-GB" b="1" dirty="0" err="1"/>
              <a:t>nterests</a:t>
            </a:r>
            <a:r>
              <a:rPr lang="en-GB" b="1" dirty="0"/>
              <a:t>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a:bodyPr>
          <a:lstStyle/>
          <a:p>
            <a:r>
              <a:rPr lang="en-GB" dirty="0"/>
              <a:t>the principal function of human rights is to protect and promote certain essential human interests</a:t>
            </a:r>
            <a:r>
              <a:rPr lang="cs-CZ" dirty="0"/>
              <a:t> → </a:t>
            </a:r>
            <a:r>
              <a:rPr lang="en-GB" dirty="0"/>
              <a:t>primarily concerned to identify the social and biological prerequisites for human beings leading a minimally good life</a:t>
            </a:r>
            <a:r>
              <a:rPr lang="cs-CZ" dirty="0"/>
              <a:t>, </a:t>
            </a:r>
            <a:r>
              <a:rPr lang="en-GB"/>
              <a:t>human well-being</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a:t>
            </a:r>
            <a:r>
              <a:rPr lang="cs-CZ" b="1" dirty="0"/>
              <a:t>I</a:t>
            </a:r>
            <a:r>
              <a:rPr lang="en-GB" b="1" dirty="0" err="1"/>
              <a:t>nterests</a:t>
            </a:r>
            <a:r>
              <a:rPr lang="en-GB" b="1" dirty="0"/>
              <a:t>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fontScale="85000" lnSpcReduction="10000"/>
          </a:bodyPr>
          <a:lstStyle/>
          <a:p>
            <a:r>
              <a:rPr lang="en-GB"/>
              <a:t>John </a:t>
            </a:r>
            <a:r>
              <a:rPr lang="en-GB" dirty="0" err="1"/>
              <a:t>Finnis</a:t>
            </a:r>
            <a:r>
              <a:rPr lang="en-GB" dirty="0"/>
              <a:t> (1980) argues that human rights are justifiable on the grounds of their instrumental value for securing the necessary conditions of human well-being. He identifies seven fundamental interests as providing the basis for human rights</a:t>
            </a:r>
            <a:r>
              <a:rPr lang="cs-CZ" dirty="0"/>
              <a:t> („</a:t>
            </a:r>
            <a:r>
              <a:rPr lang="en-GB" dirty="0"/>
              <a:t>basic forms of human good</a:t>
            </a:r>
            <a:r>
              <a:rPr lang="cs-CZ" dirty="0"/>
              <a:t>“, </a:t>
            </a:r>
            <a:r>
              <a:rPr lang="en-GB" dirty="0"/>
              <a:t>the essential prerequisites for human well-being, </a:t>
            </a:r>
            <a:r>
              <a:rPr lang="cs-CZ" dirty="0"/>
              <a:t> </a:t>
            </a:r>
            <a:r>
              <a:rPr lang="en-GB" dirty="0"/>
              <a:t>serve to justify our claims to the corresponding rights, whether they be of the claim right or liberty right variety</a:t>
            </a:r>
            <a:r>
              <a:rPr lang="cs-CZ" dirty="0"/>
              <a:t>)</a:t>
            </a:r>
            <a:r>
              <a:rPr lang="en-GB" dirty="0"/>
              <a:t>: </a:t>
            </a:r>
            <a:r>
              <a:rPr lang="cs-CZ" dirty="0"/>
              <a:t>(1) </a:t>
            </a:r>
            <a:r>
              <a:rPr lang="en-GB" b="1" dirty="0"/>
              <a:t>life</a:t>
            </a:r>
            <a:r>
              <a:rPr lang="en-GB" dirty="0"/>
              <a:t> and its capacity for development; </a:t>
            </a:r>
            <a:r>
              <a:rPr lang="cs-CZ" dirty="0"/>
              <a:t>(2) </a:t>
            </a:r>
            <a:r>
              <a:rPr lang="en-GB" dirty="0"/>
              <a:t>the acquisition of </a:t>
            </a:r>
            <a:r>
              <a:rPr lang="en-GB" b="1" dirty="0"/>
              <a:t>knowledge</a:t>
            </a:r>
            <a:r>
              <a:rPr lang="en-GB" dirty="0"/>
              <a:t>, as an end in itself; </a:t>
            </a:r>
            <a:r>
              <a:rPr lang="cs-CZ" dirty="0"/>
              <a:t>(3) </a:t>
            </a:r>
            <a:r>
              <a:rPr lang="en-GB" b="1" dirty="0"/>
              <a:t>play</a:t>
            </a:r>
            <a:r>
              <a:rPr lang="en-GB" dirty="0"/>
              <a:t>, as the capacity for recreation; </a:t>
            </a:r>
            <a:r>
              <a:rPr lang="cs-CZ" dirty="0"/>
              <a:t>(4) </a:t>
            </a:r>
            <a:r>
              <a:rPr lang="en-GB" b="1" dirty="0"/>
              <a:t>aesthetic</a:t>
            </a:r>
            <a:r>
              <a:rPr lang="en-GB" dirty="0"/>
              <a:t> expression; </a:t>
            </a:r>
            <a:r>
              <a:rPr lang="cs-CZ" dirty="0"/>
              <a:t>(5) </a:t>
            </a:r>
            <a:r>
              <a:rPr lang="en-GB" dirty="0"/>
              <a:t>sociability and </a:t>
            </a:r>
            <a:r>
              <a:rPr lang="en-GB" b="1" dirty="0"/>
              <a:t>friendship</a:t>
            </a:r>
            <a:r>
              <a:rPr lang="en-GB" dirty="0"/>
              <a:t>; </a:t>
            </a:r>
            <a:r>
              <a:rPr lang="cs-CZ" dirty="0"/>
              <a:t>(6) </a:t>
            </a:r>
            <a:r>
              <a:rPr lang="en-GB" dirty="0"/>
              <a:t>practical </a:t>
            </a:r>
            <a:r>
              <a:rPr lang="en-GB" b="1" dirty="0"/>
              <a:t>reasonableness</a:t>
            </a:r>
            <a:r>
              <a:rPr lang="en-GB" dirty="0"/>
              <a:t>, the capacity for intelligent and reasonable thought processes; </a:t>
            </a:r>
            <a:r>
              <a:rPr lang="cs-CZ" dirty="0"/>
              <a:t>(7) </a:t>
            </a:r>
            <a:r>
              <a:rPr lang="en-GB" b="1" dirty="0"/>
              <a:t>religion</a:t>
            </a:r>
            <a:r>
              <a:rPr lang="en-GB" dirty="0"/>
              <a:t>, or the capacity for spiritual experience.</a:t>
            </a:r>
            <a:endParaRPr lang="cs-CZ" dirty="0"/>
          </a:p>
          <a:p>
            <a:endParaRPr lang="cs-CZ" dirty="0"/>
          </a:p>
        </p:txBody>
      </p:sp>
    </p:spTree>
    <p:extLst>
      <p:ext uri="{BB962C8B-B14F-4D97-AF65-F5344CB8AC3E}">
        <p14:creationId xmlns:p14="http://schemas.microsoft.com/office/powerpoint/2010/main" val="2912911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a:t>
            </a:r>
            <a:r>
              <a:rPr lang="cs-CZ" b="1" dirty="0"/>
              <a:t>I</a:t>
            </a:r>
            <a:r>
              <a:rPr lang="en-GB" b="1" dirty="0" err="1"/>
              <a:t>nterests</a:t>
            </a:r>
            <a:r>
              <a:rPr lang="en-GB" b="1" dirty="0"/>
              <a:t>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a:bodyPr>
          <a:lstStyle/>
          <a:p>
            <a:r>
              <a:rPr lang="en-GB" dirty="0"/>
              <a:t>James Nickel (1987:84)</a:t>
            </a:r>
            <a:r>
              <a:rPr lang="cs-CZ" dirty="0"/>
              <a:t>: „</a:t>
            </a:r>
            <a:r>
              <a:rPr lang="en-GB" dirty="0"/>
              <a:t>a prudential argument from fundamental interests attempts to show that it would be reasonable to accept and comply with human rights, in circumstances where most others are likely to do so, because these norms are part of the best means for protecting one's fundamental interests against actions and omissions that endanger them.</a:t>
            </a:r>
            <a:r>
              <a:rPr lang="cs-CZ" dirty="0"/>
              <a:t>“ T</a:t>
            </a:r>
            <a:r>
              <a:rPr lang="en-GB" dirty="0"/>
              <a:t>he fundamental aim of which is not to promote the common good, but the protection and promotion of individuals' </a:t>
            </a:r>
            <a:r>
              <a:rPr lang="en-GB" b="1" dirty="0"/>
              <a:t>self-interest</a:t>
            </a:r>
            <a:r>
              <a:rPr lang="en-GB" dirty="0"/>
              <a:t> </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a:t>Critique</a:t>
            </a:r>
            <a:r>
              <a:rPr lang="cs-CZ" b="1" dirty="0"/>
              <a:t> </a:t>
            </a:r>
            <a:r>
              <a:rPr lang="cs-CZ" b="1" dirty="0" err="1"/>
              <a:t>of</a:t>
            </a:r>
            <a:r>
              <a:rPr lang="cs-CZ" b="1" dirty="0"/>
              <a:t> t</a:t>
            </a:r>
            <a:r>
              <a:rPr lang="en-GB" b="1" dirty="0"/>
              <a:t>he interests theory approach</a:t>
            </a:r>
            <a:endParaRPr lang="cs-CZ" dirty="0"/>
          </a:p>
        </p:txBody>
      </p:sp>
      <p:sp>
        <p:nvSpPr>
          <p:cNvPr id="3" name="Zástupný symbol pro obsah 2"/>
          <p:cNvSpPr>
            <a:spLocks noGrp="1"/>
          </p:cNvSpPr>
          <p:nvPr>
            <p:ph idx="1"/>
          </p:nvPr>
        </p:nvSpPr>
        <p:spPr/>
        <p:txBody>
          <a:bodyPr>
            <a:normAutofit/>
          </a:bodyPr>
          <a:lstStyle/>
          <a:p>
            <a:r>
              <a:rPr lang="en-GB" dirty="0"/>
              <a:t>economic philosopher </a:t>
            </a:r>
            <a:r>
              <a:rPr lang="en-GB" dirty="0" err="1"/>
              <a:t>Amartya</a:t>
            </a:r>
            <a:r>
              <a:rPr lang="en-GB" dirty="0"/>
              <a:t> </a:t>
            </a:r>
            <a:r>
              <a:rPr lang="en-GB" dirty="0" err="1"/>
              <a:t>Sen</a:t>
            </a:r>
            <a:r>
              <a:rPr lang="en-GB" dirty="0"/>
              <a:t> (1999</a:t>
            </a:r>
            <a:r>
              <a:rPr lang="cs-CZ" dirty="0"/>
              <a:t>): </a:t>
            </a:r>
            <a:r>
              <a:rPr lang="en-GB" dirty="0"/>
              <a:t>the minimal conditions for a decent life are socially and culturally relative. While the interests themselves may be ultimately identical, adequately protecting these interests will have to go beyond the mere specification of some purportedly general prerequisites for satisfying individuals' fundamental interests.</a:t>
            </a:r>
            <a:endParaRPr lang="cs-CZ" dirty="0"/>
          </a:p>
          <a:p>
            <a:r>
              <a:rPr lang="en-GB" dirty="0"/>
              <a:t>This approach is based upon the assumption that individuals occupy a condition of relatively equal vulnerability to one </a:t>
            </a:r>
            <a:r>
              <a:rPr lang="en-GB"/>
              <a:t>another.</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a:t>Critique</a:t>
            </a:r>
            <a:r>
              <a:rPr lang="cs-CZ" b="1" dirty="0"/>
              <a:t> </a:t>
            </a:r>
            <a:r>
              <a:rPr lang="cs-CZ" b="1" dirty="0" err="1"/>
              <a:t>of</a:t>
            </a:r>
            <a:r>
              <a:rPr lang="cs-CZ" b="1" dirty="0"/>
              <a:t> t</a:t>
            </a:r>
            <a:r>
              <a:rPr lang="en-GB" b="1" dirty="0"/>
              <a:t>he interests theory approach</a:t>
            </a:r>
            <a:endParaRPr lang="cs-CZ" dirty="0"/>
          </a:p>
        </p:txBody>
      </p:sp>
      <p:sp>
        <p:nvSpPr>
          <p:cNvPr id="3" name="Zástupný symbol pro obsah 2"/>
          <p:cNvSpPr>
            <a:spLocks noGrp="1"/>
          </p:cNvSpPr>
          <p:nvPr>
            <p:ph idx="1"/>
          </p:nvPr>
        </p:nvSpPr>
        <p:spPr/>
        <p:txBody>
          <a:bodyPr>
            <a:normAutofit/>
          </a:bodyPr>
          <a:lstStyle/>
          <a:p>
            <a:r>
              <a:rPr lang="en-GB"/>
              <a:t>the </a:t>
            </a:r>
            <a:r>
              <a:rPr lang="en-GB" dirty="0"/>
              <a:t>interests-based approach tends to construe our fundamental interests as pre-determinants of human moral agency</a:t>
            </a:r>
            <a:endParaRPr lang="cs-CZ" dirty="0"/>
          </a:p>
          <a:p>
            <a:endParaRPr lang="cs-CZ" dirty="0"/>
          </a:p>
        </p:txBody>
      </p:sp>
    </p:spTree>
    <p:extLst>
      <p:ext uri="{BB962C8B-B14F-4D97-AF65-F5344CB8AC3E}">
        <p14:creationId xmlns:p14="http://schemas.microsoft.com/office/powerpoint/2010/main" val="40786533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Will Theory Approach</a:t>
            </a:r>
            <a:endParaRPr lang="cs-CZ" dirty="0"/>
          </a:p>
        </p:txBody>
      </p:sp>
      <p:sp>
        <p:nvSpPr>
          <p:cNvPr id="3" name="Zástupný symbol pro obsah 2"/>
          <p:cNvSpPr>
            <a:spLocks noGrp="1"/>
          </p:cNvSpPr>
          <p:nvPr>
            <p:ph idx="1"/>
          </p:nvPr>
        </p:nvSpPr>
        <p:spPr/>
        <p:txBody>
          <a:bodyPr>
            <a:normAutofit/>
          </a:bodyPr>
          <a:lstStyle/>
          <a:p>
            <a:r>
              <a:rPr lang="en-GB" dirty="0"/>
              <a:t>attempts to establish the philosophical validity of human rights upon a single human attribute: the </a:t>
            </a:r>
            <a:r>
              <a:rPr lang="en-GB" b="1" dirty="0"/>
              <a:t>capacity for freedom</a:t>
            </a:r>
            <a:endParaRPr lang="cs-CZ" b="1" dirty="0"/>
          </a:p>
          <a:p>
            <a:r>
              <a:rPr lang="en-GB" dirty="0"/>
              <a:t>H.L.A. Hart</a:t>
            </a:r>
            <a:r>
              <a:rPr lang="cs-CZ" dirty="0"/>
              <a:t> </a:t>
            </a:r>
            <a:r>
              <a:rPr lang="en-GB" dirty="0"/>
              <a:t>(1955:77)</a:t>
            </a:r>
            <a:r>
              <a:rPr lang="cs-CZ" dirty="0"/>
              <a:t>: </a:t>
            </a:r>
            <a:r>
              <a:rPr lang="en-GB" dirty="0"/>
              <a:t>all rights are reducible to a single, fundamental right</a:t>
            </a:r>
            <a:r>
              <a:rPr lang="cs-CZ" dirty="0"/>
              <a:t>: „</a:t>
            </a:r>
            <a:r>
              <a:rPr lang="en-GB" dirty="0"/>
              <a:t>equal </a:t>
            </a:r>
            <a:r>
              <a:rPr lang="en-GB" b="1" dirty="0"/>
              <a:t>right of all men to be free</a:t>
            </a:r>
            <a:r>
              <a:rPr lang="cs-CZ" dirty="0"/>
              <a:t>“</a:t>
            </a:r>
          </a:p>
          <a:p>
            <a:r>
              <a:rPr lang="en-GB" dirty="0"/>
              <a:t>Henry </a:t>
            </a:r>
            <a:r>
              <a:rPr lang="en-GB" dirty="0" err="1"/>
              <a:t>Shue</a:t>
            </a:r>
            <a:r>
              <a:rPr lang="en-GB" dirty="0"/>
              <a:t> (1996) grounds rights upon </a:t>
            </a:r>
            <a:r>
              <a:rPr lang="en-GB" b="1" dirty="0"/>
              <a:t>liberty</a:t>
            </a:r>
            <a:r>
              <a:rPr lang="en-GB" dirty="0"/>
              <a:t>, </a:t>
            </a:r>
            <a:r>
              <a:rPr lang="en-GB" b="1" dirty="0"/>
              <a:t>security</a:t>
            </a:r>
            <a:r>
              <a:rPr lang="en-GB" dirty="0"/>
              <a:t>, and </a:t>
            </a:r>
            <a:r>
              <a:rPr lang="en-GB" b="1" dirty="0"/>
              <a:t>subsistence</a:t>
            </a:r>
            <a:r>
              <a:rPr lang="en-GB" dirty="0"/>
              <a:t>.</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Will Theory Approach</a:t>
            </a:r>
            <a:endParaRPr lang="cs-CZ" dirty="0"/>
          </a:p>
        </p:txBody>
      </p:sp>
      <p:sp>
        <p:nvSpPr>
          <p:cNvPr id="3" name="Zástupný symbol pro obsah 2"/>
          <p:cNvSpPr>
            <a:spLocks noGrp="1"/>
          </p:cNvSpPr>
          <p:nvPr>
            <p:ph idx="1"/>
          </p:nvPr>
        </p:nvSpPr>
        <p:spPr/>
        <p:txBody>
          <a:bodyPr>
            <a:normAutofit lnSpcReduction="10000"/>
          </a:bodyPr>
          <a:lstStyle/>
          <a:p>
            <a:r>
              <a:rPr lang="en-GB" dirty="0"/>
              <a:t>moral philosopher Alan </a:t>
            </a:r>
            <a:r>
              <a:rPr lang="en-GB" dirty="0" err="1"/>
              <a:t>Gewirth</a:t>
            </a:r>
            <a:r>
              <a:rPr lang="en-GB" dirty="0"/>
              <a:t> (1978, 1982)</a:t>
            </a:r>
            <a:r>
              <a:rPr lang="cs-CZ" dirty="0"/>
              <a:t>: </a:t>
            </a:r>
            <a:r>
              <a:rPr lang="en-GB" dirty="0"/>
              <a:t>the distinguishing characteristic of human beings generally: the capacity for </a:t>
            </a:r>
            <a:r>
              <a:rPr lang="en-GB" b="1" dirty="0"/>
              <a:t>rationally purposive agency</a:t>
            </a:r>
            <a:r>
              <a:rPr lang="cs-CZ" dirty="0"/>
              <a:t>, </a:t>
            </a:r>
            <a:r>
              <a:rPr lang="en-GB" dirty="0"/>
              <a:t>all human action is rationally purposive</a:t>
            </a:r>
            <a:r>
              <a:rPr lang="cs-CZ" dirty="0"/>
              <a:t>;</a:t>
            </a:r>
            <a:r>
              <a:rPr lang="en-GB" dirty="0"/>
              <a:t> what is required to be a rationally purposive agent in the first place? </a:t>
            </a:r>
            <a:r>
              <a:rPr lang="cs-CZ" dirty="0"/>
              <a:t>– </a:t>
            </a:r>
            <a:r>
              <a:rPr lang="en-GB" dirty="0"/>
              <a:t> freedom and well-being are the two necessary conditions for rationally purposive action</a:t>
            </a:r>
            <a:r>
              <a:rPr lang="cs-CZ" dirty="0"/>
              <a:t> – </a:t>
            </a:r>
            <a:r>
              <a:rPr lang="en-GB" dirty="0"/>
              <a:t>essential prerequisites for being human</a:t>
            </a:r>
            <a:r>
              <a:rPr lang="cs-CZ" dirty="0"/>
              <a:t>; </a:t>
            </a:r>
            <a:r>
              <a:rPr lang="en-GB" dirty="0"/>
              <a:t>to be human is to possess the capacity for rationally purposive action</a:t>
            </a:r>
            <a:r>
              <a:rPr lang="cs-CZ" dirty="0"/>
              <a:t>; </a:t>
            </a:r>
            <a:r>
              <a:rPr lang="en-GB" dirty="0"/>
              <a:t>the </a:t>
            </a:r>
            <a:r>
              <a:rPr lang="en-GB" b="1" dirty="0"/>
              <a:t>'principle of generic consistency' </a:t>
            </a:r>
            <a:r>
              <a:rPr lang="en-GB" dirty="0"/>
              <a:t>(</a:t>
            </a:r>
            <a:r>
              <a:rPr lang="en-GB"/>
              <a:t>PGC)</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Will Theory Approach</a:t>
            </a:r>
            <a:endParaRPr lang="cs-CZ" dirty="0"/>
          </a:p>
        </p:txBody>
      </p:sp>
      <p:sp>
        <p:nvSpPr>
          <p:cNvPr id="3" name="Zástupný symbol pro obsah 2"/>
          <p:cNvSpPr>
            <a:spLocks noGrp="1"/>
          </p:cNvSpPr>
          <p:nvPr>
            <p:ph idx="1"/>
          </p:nvPr>
        </p:nvSpPr>
        <p:spPr/>
        <p:txBody>
          <a:bodyPr>
            <a:normAutofit/>
          </a:bodyPr>
          <a:lstStyle/>
          <a:p>
            <a:r>
              <a:rPr lang="en-GB"/>
              <a:t>Will </a:t>
            </a:r>
            <a:r>
              <a:rPr lang="en-GB" dirty="0"/>
              <a:t>theorists attempt to establish the validity of human rights upon the ideal of personal autonomy: rights are a manifestation of the exercise of </a:t>
            </a:r>
            <a:r>
              <a:rPr lang="en-GB" b="1" dirty="0"/>
              <a:t>personal autonomy</a:t>
            </a:r>
            <a:r>
              <a:rPr lang="en-GB" dirty="0"/>
              <a:t>.</a:t>
            </a:r>
            <a:endParaRPr lang="cs-CZ" b="1" dirty="0"/>
          </a:p>
        </p:txBody>
      </p:sp>
    </p:spTree>
    <p:extLst>
      <p:ext uri="{BB962C8B-B14F-4D97-AF65-F5344CB8AC3E}">
        <p14:creationId xmlns:p14="http://schemas.microsoft.com/office/powerpoint/2010/main" val="22726544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a:t>Critique</a:t>
            </a:r>
            <a:r>
              <a:rPr lang="cs-CZ" b="1" dirty="0"/>
              <a:t> </a:t>
            </a:r>
            <a:r>
              <a:rPr lang="cs-CZ" b="1" dirty="0" err="1"/>
              <a:t>of</a:t>
            </a:r>
            <a:r>
              <a:rPr lang="cs-CZ" b="1" dirty="0"/>
              <a:t> t</a:t>
            </a:r>
            <a:r>
              <a:rPr lang="en-GB" b="1" dirty="0"/>
              <a:t>he </a:t>
            </a:r>
            <a:r>
              <a:rPr lang="cs-CZ" b="1" dirty="0"/>
              <a:t>w</a:t>
            </a:r>
            <a:r>
              <a:rPr lang="en-GB" b="1" dirty="0"/>
              <a:t>ill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a:bodyPr>
          <a:lstStyle/>
          <a:p>
            <a:r>
              <a:rPr lang="en-GB" dirty="0"/>
              <a:t>marginal cases</a:t>
            </a:r>
            <a:r>
              <a:rPr lang="cs-CZ" dirty="0"/>
              <a:t>:</a:t>
            </a:r>
            <a:r>
              <a:rPr lang="en-GB" dirty="0"/>
              <a:t> human beings who are temporarily or permanently incapable of acting in a rationally autonomous fashion</a:t>
            </a:r>
            <a:r>
              <a:rPr lang="cs-CZ" dirty="0"/>
              <a:t> (</a:t>
            </a:r>
            <a:r>
              <a:rPr lang="en-GB" dirty="0"/>
              <a:t>individuals diagnosed from suffering from dementia, schizophrenia, clinical depression, individuals who remain in a comatose condition, from which they may never recover</a:t>
            </a:r>
            <a:r>
              <a:rPr lang="cs-CZ" dirty="0"/>
              <a:t>) – </a:t>
            </a:r>
            <a:r>
              <a:rPr lang="en-GB" dirty="0"/>
              <a:t>individuals incapable of satisfying </a:t>
            </a:r>
            <a:r>
              <a:rPr lang="cs-CZ" dirty="0" err="1"/>
              <a:t>through</a:t>
            </a:r>
            <a:r>
              <a:rPr lang="cs-CZ" dirty="0"/>
              <a:t> </a:t>
            </a:r>
            <a:r>
              <a:rPr lang="cs-CZ" dirty="0" err="1"/>
              <a:t>the</a:t>
            </a:r>
            <a:r>
              <a:rPr lang="cs-CZ" dirty="0"/>
              <a:t> </a:t>
            </a:r>
            <a:r>
              <a:rPr lang="en-GB" dirty="0"/>
              <a:t>acting in a rationally purposive manner</a:t>
            </a:r>
            <a:r>
              <a:rPr lang="cs-CZ" dirty="0"/>
              <a:t> (</a:t>
            </a:r>
            <a:r>
              <a:rPr lang="cs-CZ" dirty="0" err="1"/>
              <a:t>or</a:t>
            </a:r>
            <a:r>
              <a:rPr lang="cs-CZ" dirty="0"/>
              <a:t> </a:t>
            </a:r>
            <a:r>
              <a:rPr lang="cs-CZ" dirty="0" err="1"/>
              <a:t>with</a:t>
            </a:r>
            <a:r>
              <a:rPr lang="cs-CZ" dirty="0"/>
              <a:t> free </a:t>
            </a:r>
            <a:r>
              <a:rPr lang="cs-CZ" dirty="0" err="1"/>
              <a:t>will</a:t>
            </a:r>
            <a:r>
              <a:rPr lang="cs-CZ" dirty="0"/>
              <a:t>, </a:t>
            </a:r>
            <a:r>
              <a:rPr lang="cs-CZ" dirty="0" err="1"/>
              <a:t>or</a:t>
            </a:r>
            <a:r>
              <a:rPr lang="cs-CZ" dirty="0"/>
              <a:t> </a:t>
            </a:r>
            <a:r>
              <a:rPr lang="cs-CZ" dirty="0" err="1"/>
              <a:t>with</a:t>
            </a:r>
            <a:r>
              <a:rPr lang="cs-CZ" dirty="0"/>
              <a:t> </a:t>
            </a:r>
            <a:r>
              <a:rPr lang="cs-CZ" dirty="0" err="1"/>
              <a:t>personal</a:t>
            </a:r>
            <a:r>
              <a:rPr lang="cs-CZ" dirty="0"/>
              <a:t> autonomy) </a:t>
            </a:r>
            <a:r>
              <a:rPr lang="en-GB" dirty="0"/>
              <a:t>have no legitimate claim to human rights. </a:t>
            </a:r>
            <a:endParaRPr lang="cs-CZ" b="1"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t>Course</a:t>
            </a:r>
            <a:r>
              <a:rPr lang="cs-CZ" dirty="0"/>
              <a:t> </a:t>
            </a:r>
            <a:r>
              <a:rPr lang="cs-CZ" dirty="0" err="1"/>
              <a:t>Description</a:t>
            </a:r>
            <a:endParaRPr lang="cs-CZ" dirty="0"/>
          </a:p>
        </p:txBody>
      </p:sp>
      <p:sp>
        <p:nvSpPr>
          <p:cNvPr id="3" name="Zástupný symbol pro obsah 2"/>
          <p:cNvSpPr>
            <a:spLocks noGrp="1"/>
          </p:cNvSpPr>
          <p:nvPr>
            <p:ph idx="1"/>
          </p:nvPr>
        </p:nvSpPr>
        <p:spPr/>
        <p:txBody>
          <a:bodyPr>
            <a:normAutofit/>
          </a:bodyPr>
          <a:lstStyle/>
          <a:p>
            <a:r>
              <a:rPr lang="cs-CZ" dirty="0" err="1"/>
              <a:t>The</a:t>
            </a:r>
            <a:r>
              <a:rPr lang="cs-CZ" dirty="0"/>
              <a:t> </a:t>
            </a:r>
            <a:r>
              <a:rPr lang="cs-CZ" dirty="0" err="1"/>
              <a:t>history</a:t>
            </a:r>
            <a:r>
              <a:rPr lang="cs-CZ" dirty="0"/>
              <a:t> </a:t>
            </a:r>
            <a:r>
              <a:rPr lang="cs-CZ" dirty="0" err="1"/>
              <a:t>of</a:t>
            </a:r>
            <a:r>
              <a:rPr lang="cs-CZ" dirty="0"/>
              <a:t> </a:t>
            </a:r>
            <a:r>
              <a:rPr lang="cs-CZ" dirty="0" err="1"/>
              <a:t>human</a:t>
            </a:r>
            <a:r>
              <a:rPr lang="cs-CZ" dirty="0"/>
              <a:t> </a:t>
            </a:r>
            <a:r>
              <a:rPr lang="cs-CZ" dirty="0" err="1"/>
              <a:t>rights</a:t>
            </a:r>
            <a:endParaRPr lang="cs-CZ" dirty="0"/>
          </a:p>
          <a:p>
            <a:r>
              <a:rPr lang="cs-CZ" dirty="0" err="1"/>
              <a:t>The</a:t>
            </a:r>
            <a:r>
              <a:rPr lang="cs-CZ" dirty="0"/>
              <a:t> </a:t>
            </a:r>
            <a:r>
              <a:rPr lang="cs-CZ" dirty="0" err="1"/>
              <a:t>philosophical</a:t>
            </a:r>
            <a:r>
              <a:rPr lang="cs-CZ" dirty="0"/>
              <a:t> </a:t>
            </a:r>
            <a:r>
              <a:rPr lang="cs-CZ" dirty="0" err="1"/>
              <a:t>and</a:t>
            </a:r>
            <a:r>
              <a:rPr lang="cs-CZ" dirty="0"/>
              <a:t> </a:t>
            </a:r>
            <a:r>
              <a:rPr lang="cs-CZ" dirty="0" err="1"/>
              <a:t>theological</a:t>
            </a:r>
            <a:r>
              <a:rPr lang="cs-CZ" dirty="0"/>
              <a:t> </a:t>
            </a:r>
            <a:r>
              <a:rPr lang="cs-CZ" dirty="0" err="1"/>
              <a:t>arguments</a:t>
            </a:r>
            <a:r>
              <a:rPr lang="cs-CZ" dirty="0"/>
              <a:t> </a:t>
            </a:r>
            <a:r>
              <a:rPr lang="cs-CZ" dirty="0" err="1"/>
              <a:t>that</a:t>
            </a:r>
            <a:r>
              <a:rPr lang="cs-CZ" dirty="0"/>
              <a:t> </a:t>
            </a:r>
            <a:r>
              <a:rPr lang="cs-CZ" dirty="0" err="1"/>
              <a:t>relate</a:t>
            </a:r>
            <a:r>
              <a:rPr lang="cs-CZ" dirty="0"/>
              <a:t> to </a:t>
            </a:r>
            <a:r>
              <a:rPr lang="cs-CZ" dirty="0" err="1"/>
              <a:t>rights</a:t>
            </a:r>
            <a:r>
              <a:rPr lang="cs-CZ" dirty="0"/>
              <a:t> </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a:t>the historical development of the concept of human rights</a:t>
            </a:r>
            <a:endParaRPr lang="cs-CZ" dirty="0"/>
          </a:p>
        </p:txBody>
      </p:sp>
      <p:sp>
        <p:nvSpPr>
          <p:cNvPr id="3" name="Zástupný symbol pro obsah 2"/>
          <p:cNvSpPr>
            <a:spLocks noGrp="1"/>
          </p:cNvSpPr>
          <p:nvPr>
            <p:ph idx="1"/>
          </p:nvPr>
        </p:nvSpPr>
        <p:spPr/>
        <p:txBody>
          <a:bodyPr/>
          <a:lstStyle/>
          <a:p>
            <a:r>
              <a:rPr lang="cs-CZ" dirty="0" err="1"/>
              <a:t>from</a:t>
            </a:r>
            <a:r>
              <a:rPr lang="cs-CZ" dirty="0"/>
              <a:t> </a:t>
            </a:r>
            <a:r>
              <a:rPr lang="en-GB" dirty="0"/>
              <a:t>the earliest philosophical</a:t>
            </a:r>
            <a:r>
              <a:rPr lang="cs-CZ" dirty="0"/>
              <a:t> </a:t>
            </a:r>
            <a:r>
              <a:rPr lang="cs-CZ" dirty="0" err="1"/>
              <a:t>and</a:t>
            </a:r>
            <a:r>
              <a:rPr lang="cs-CZ" dirty="0"/>
              <a:t> </a:t>
            </a:r>
            <a:r>
              <a:rPr lang="cs-CZ" dirty="0" err="1"/>
              <a:t>theological</a:t>
            </a:r>
            <a:r>
              <a:rPr lang="en-GB" dirty="0"/>
              <a:t> origins of the bases of human rights </a:t>
            </a:r>
            <a:r>
              <a:rPr lang="cs-CZ" dirty="0"/>
              <a:t>to </a:t>
            </a:r>
            <a:r>
              <a:rPr lang="cs-CZ" dirty="0" err="1"/>
              <a:t>the</a:t>
            </a:r>
            <a:r>
              <a:rPr lang="cs-CZ" dirty="0"/>
              <a:t> </a:t>
            </a:r>
            <a:r>
              <a:rPr lang="en-GB" dirty="0"/>
              <a:t>some of most recent developments in the codification of human rights</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a:t>The</a:t>
            </a:r>
            <a:r>
              <a:rPr lang="cs-CZ" dirty="0"/>
              <a:t> </a:t>
            </a:r>
            <a:r>
              <a:rPr lang="cs-CZ" dirty="0" err="1"/>
              <a:t>Law</a:t>
            </a:r>
            <a:r>
              <a:rPr lang="cs-CZ" dirty="0"/>
              <a:t> </a:t>
            </a:r>
            <a:r>
              <a:rPr lang="cs-CZ" dirty="0" err="1"/>
              <a:t>of</a:t>
            </a:r>
            <a:r>
              <a:rPr lang="cs-CZ" dirty="0"/>
              <a:t> </a:t>
            </a:r>
            <a:r>
              <a:rPr lang="cs-CZ" dirty="0" err="1"/>
              <a:t>the</a:t>
            </a:r>
            <a:r>
              <a:rPr lang="cs-CZ" dirty="0"/>
              <a:t> </a:t>
            </a:r>
            <a:r>
              <a:rPr lang="cs-CZ" dirty="0" err="1"/>
              <a:t>Jungle</a:t>
            </a:r>
            <a:r>
              <a:rPr lang="cs-CZ" dirty="0"/>
              <a:t> vs. Rule </a:t>
            </a:r>
            <a:r>
              <a:rPr lang="cs-CZ" dirty="0" err="1"/>
              <a:t>of</a:t>
            </a:r>
            <a:r>
              <a:rPr lang="cs-CZ" dirty="0"/>
              <a:t> </a:t>
            </a:r>
            <a:r>
              <a:rPr lang="cs-CZ" dirty="0" err="1"/>
              <a:t>Law</a:t>
            </a:r>
            <a:endParaRPr lang="cs-CZ" dirty="0"/>
          </a:p>
        </p:txBody>
      </p:sp>
      <p:sp>
        <p:nvSpPr>
          <p:cNvPr id="3" name="Zástupný symbol pro obsah 2"/>
          <p:cNvSpPr>
            <a:spLocks noGrp="1"/>
          </p:cNvSpPr>
          <p:nvPr>
            <p:ph idx="1"/>
          </p:nvPr>
        </p:nvSpPr>
        <p:spPr/>
        <p:txBody>
          <a:bodyPr/>
          <a:lstStyle/>
          <a:p>
            <a:r>
              <a:rPr lang="cs-CZ" dirty="0" err="1"/>
              <a:t>Human</a:t>
            </a:r>
            <a:r>
              <a:rPr lang="cs-CZ" dirty="0"/>
              <a:t> </a:t>
            </a:r>
            <a:r>
              <a:rPr lang="cs-CZ" dirty="0" err="1"/>
              <a:t>rights</a:t>
            </a:r>
            <a:r>
              <a:rPr lang="cs-CZ" dirty="0"/>
              <a:t> </a:t>
            </a:r>
            <a:r>
              <a:rPr lang="cs-CZ" dirty="0" err="1"/>
              <a:t>belong</a:t>
            </a:r>
            <a:r>
              <a:rPr lang="cs-CZ" dirty="0"/>
              <a:t> to man </a:t>
            </a:r>
            <a:r>
              <a:rPr lang="cs-CZ" b="1" dirty="0"/>
              <a:t>by </a:t>
            </a:r>
            <a:r>
              <a:rPr lang="cs-CZ" b="1" dirty="0" err="1"/>
              <a:t>nature</a:t>
            </a:r>
            <a:endParaRPr lang="cs-CZ" b="1" dirty="0"/>
          </a:p>
          <a:p>
            <a:r>
              <a:rPr lang="cs-CZ" dirty="0" err="1"/>
              <a:t>The</a:t>
            </a:r>
            <a:r>
              <a:rPr lang="cs-CZ" dirty="0"/>
              <a:t> </a:t>
            </a:r>
            <a:r>
              <a:rPr lang="cs-CZ" dirty="0" err="1"/>
              <a:t>law</a:t>
            </a:r>
            <a:r>
              <a:rPr lang="cs-CZ" dirty="0"/>
              <a:t> </a:t>
            </a:r>
            <a:r>
              <a:rPr lang="cs-CZ" dirty="0" err="1"/>
              <a:t>of</a:t>
            </a:r>
            <a:r>
              <a:rPr lang="cs-CZ" dirty="0"/>
              <a:t> </a:t>
            </a:r>
            <a:r>
              <a:rPr lang="cs-CZ" dirty="0" err="1"/>
              <a:t>the</a:t>
            </a:r>
            <a:r>
              <a:rPr lang="cs-CZ" dirty="0"/>
              <a:t> </a:t>
            </a:r>
            <a:r>
              <a:rPr lang="cs-CZ" dirty="0" err="1"/>
              <a:t>jungle</a:t>
            </a:r>
            <a:r>
              <a:rPr lang="cs-CZ" dirty="0"/>
              <a:t> – </a:t>
            </a:r>
            <a:r>
              <a:rPr lang="cs-CZ" dirty="0" err="1"/>
              <a:t>that</a:t>
            </a:r>
            <a:r>
              <a:rPr lang="cs-CZ" dirty="0"/>
              <a:t> </a:t>
            </a:r>
            <a:r>
              <a:rPr lang="cs-CZ" dirty="0" err="1"/>
              <a:t>law</a:t>
            </a:r>
            <a:r>
              <a:rPr lang="cs-CZ" dirty="0"/>
              <a:t> </a:t>
            </a:r>
            <a:r>
              <a:rPr lang="cs-CZ" dirty="0" err="1"/>
              <a:t>is</a:t>
            </a:r>
            <a:r>
              <a:rPr lang="cs-CZ" dirty="0"/>
              <a:t> </a:t>
            </a:r>
            <a:r>
              <a:rPr lang="cs-CZ" dirty="0" err="1"/>
              <a:t>based</a:t>
            </a:r>
            <a:r>
              <a:rPr lang="cs-CZ" dirty="0"/>
              <a:t> on </a:t>
            </a:r>
            <a:r>
              <a:rPr lang="cs-CZ" dirty="0" err="1"/>
              <a:t>power</a:t>
            </a:r>
            <a:endParaRPr lang="cs-CZ" dirty="0"/>
          </a:p>
          <a:p>
            <a:r>
              <a:rPr lang="cs-CZ" dirty="0" err="1"/>
              <a:t>The</a:t>
            </a:r>
            <a:r>
              <a:rPr lang="cs-CZ" dirty="0"/>
              <a:t> rule </a:t>
            </a:r>
            <a:r>
              <a:rPr lang="cs-CZ" dirty="0" err="1"/>
              <a:t>of</a:t>
            </a:r>
            <a:r>
              <a:rPr lang="cs-CZ" dirty="0"/>
              <a:t> </a:t>
            </a:r>
            <a:r>
              <a:rPr lang="cs-CZ" dirty="0" err="1"/>
              <a:t>law</a:t>
            </a:r>
            <a:r>
              <a:rPr lang="cs-CZ" dirty="0"/>
              <a:t>:</a:t>
            </a:r>
          </a:p>
          <a:p>
            <a:pPr lvl="1"/>
            <a:r>
              <a:rPr lang="cs-CZ" dirty="0" err="1"/>
              <a:t>all</a:t>
            </a:r>
            <a:r>
              <a:rPr lang="cs-CZ" dirty="0"/>
              <a:t> </a:t>
            </a:r>
            <a:r>
              <a:rPr lang="cs-CZ" dirty="0" err="1"/>
              <a:t>who</a:t>
            </a:r>
            <a:r>
              <a:rPr lang="cs-CZ" dirty="0"/>
              <a:t> </a:t>
            </a:r>
            <a:r>
              <a:rPr lang="cs-CZ" dirty="0" err="1"/>
              <a:t>share</a:t>
            </a:r>
            <a:r>
              <a:rPr lang="cs-CZ" dirty="0"/>
              <a:t> a </a:t>
            </a:r>
            <a:r>
              <a:rPr lang="cs-CZ" dirty="0" err="1"/>
              <a:t>common</a:t>
            </a:r>
            <a:r>
              <a:rPr lang="cs-CZ" dirty="0"/>
              <a:t> humanity are </a:t>
            </a:r>
            <a:r>
              <a:rPr lang="cs-CZ" dirty="0" err="1"/>
              <a:t>fundamentally</a:t>
            </a:r>
            <a:r>
              <a:rPr lang="cs-CZ" dirty="0"/>
              <a:t> </a:t>
            </a:r>
            <a:r>
              <a:rPr lang="cs-CZ" dirty="0" err="1"/>
              <a:t>equal</a:t>
            </a:r>
            <a:r>
              <a:rPr lang="cs-CZ" dirty="0"/>
              <a:t> </a:t>
            </a:r>
          </a:p>
          <a:p>
            <a:pPr lvl="1"/>
            <a:r>
              <a:rPr lang="cs-CZ" dirty="0"/>
              <a:t>my </a:t>
            </a:r>
            <a:r>
              <a:rPr lang="cs-CZ" dirty="0" err="1"/>
              <a:t>freedom</a:t>
            </a:r>
            <a:r>
              <a:rPr lang="cs-CZ" dirty="0"/>
              <a:t> </a:t>
            </a:r>
            <a:r>
              <a:rPr lang="cs-CZ" dirty="0" err="1"/>
              <a:t>does</a:t>
            </a:r>
            <a:r>
              <a:rPr lang="cs-CZ" dirty="0"/>
              <a:t> not </a:t>
            </a:r>
            <a:r>
              <a:rPr lang="cs-CZ" dirty="0" err="1"/>
              <a:t>infringe</a:t>
            </a:r>
            <a:r>
              <a:rPr lang="cs-CZ" dirty="0"/>
              <a:t> </a:t>
            </a:r>
            <a:r>
              <a:rPr lang="cs-CZ" dirty="0" err="1"/>
              <a:t>the</a:t>
            </a:r>
            <a:r>
              <a:rPr lang="cs-CZ" dirty="0"/>
              <a:t> </a:t>
            </a:r>
            <a:r>
              <a:rPr lang="cs-CZ" dirty="0" err="1"/>
              <a:t>rights</a:t>
            </a:r>
            <a:r>
              <a:rPr lang="cs-CZ" dirty="0"/>
              <a:t> </a:t>
            </a:r>
            <a:r>
              <a:rPr lang="cs-CZ" dirty="0" err="1"/>
              <a:t>of</a:t>
            </a:r>
            <a:r>
              <a:rPr lang="cs-CZ" dirty="0"/>
              <a:t> </a:t>
            </a:r>
            <a:r>
              <a:rPr lang="cs-CZ" dirty="0" err="1"/>
              <a:t>others</a:t>
            </a:r>
            <a:endParaRPr lang="cs-CZ" dirty="0"/>
          </a:p>
          <a:p>
            <a:pPr>
              <a:buNone/>
            </a:pPr>
            <a:endParaRPr lang="cs-CZ" b="1"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92500"/>
          </a:bodyPr>
          <a:lstStyle/>
          <a:p>
            <a:r>
              <a:rPr lang="en-US" dirty="0" err="1"/>
              <a:t>Genuis</a:t>
            </a:r>
            <a:r>
              <a:rPr lang="en-US" dirty="0"/>
              <a:t>, Q. I. T. (2016). Dignity reevaluated: A theological examination of human dignity and the role of the Church in bioethics and end-of-life care. </a:t>
            </a:r>
            <a:r>
              <a:rPr lang="en-US" i="1" dirty="0"/>
              <a:t>The Linacre Quarterly</a:t>
            </a:r>
            <a:r>
              <a:rPr lang="en-US" dirty="0"/>
              <a:t>, </a:t>
            </a:r>
            <a:r>
              <a:rPr lang="en-US" i="1" dirty="0"/>
              <a:t>83</a:t>
            </a:r>
            <a:r>
              <a:rPr lang="en-US" dirty="0"/>
              <a:t>(1), 6–14. </a:t>
            </a:r>
            <a:r>
              <a:rPr lang="en-US" dirty="0">
                <a:hlinkClick r:id="rId2"/>
              </a:rPr>
              <a:t>http://doi.org/10.1179/2050854915Y.0000000010</a:t>
            </a:r>
            <a:endParaRPr lang="cs-CZ" dirty="0"/>
          </a:p>
          <a:p>
            <a:r>
              <a:rPr lang="cs-CZ" dirty="0">
                <a:hlinkClick r:id="rId3"/>
              </a:rPr>
              <a:t>https://www.ncbi.nlm.nih.gov/pubmed/10967949</a:t>
            </a:r>
            <a:endParaRPr lang="cs-CZ" dirty="0"/>
          </a:p>
          <a:p>
            <a:r>
              <a:rPr lang="cs-CZ" dirty="0">
                <a:hlinkClick r:id="rId4"/>
              </a:rPr>
              <a:t>https://www.ncbi.nlm.nih.gov/pubmed/16032789</a:t>
            </a:r>
            <a:endParaRPr lang="cs-CZ" dirty="0"/>
          </a:p>
          <a:p>
            <a:r>
              <a:rPr lang="cs-CZ" dirty="0">
                <a:hlinkClick r:id="rId5"/>
              </a:rPr>
              <a:t>https://www.ncbi.nlm.nih.gov/pubmed</a:t>
            </a:r>
            <a:r>
              <a:rPr lang="cs-CZ">
                <a:hlinkClick r:id="rId5"/>
              </a:rPr>
              <a:t>/24559151</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a:bodyPr>
          <a:lstStyle/>
          <a:p>
            <a:r>
              <a:rPr lang="cs-CZ"/>
              <a:t>Islamic </a:t>
            </a:r>
            <a:r>
              <a:rPr lang="cs-CZ" dirty="0" err="1"/>
              <a:t>Bioethics</a:t>
            </a:r>
            <a:r>
              <a:rPr lang="cs-CZ" dirty="0"/>
              <a:t>: </a:t>
            </a:r>
            <a:r>
              <a:rPr lang="cs-CZ" dirty="0">
                <a:hlinkClick r:id="rId2"/>
              </a:rPr>
              <a:t>https://youtu.be/HnweBU8UOOE</a:t>
            </a:r>
            <a:endParaRPr lang="cs-CZ" dirty="0"/>
          </a:p>
          <a:p>
            <a:r>
              <a:rPr lang="de-DE" dirty="0"/>
              <a:t>Aspekte der Medizinethik aus buddhistischer Sicht</a:t>
            </a:r>
            <a:r>
              <a:rPr lang="cs-CZ"/>
              <a:t>: </a:t>
            </a:r>
            <a:r>
              <a:rPr lang="cs-CZ">
                <a:hlinkClick r:id="rId3"/>
              </a:rPr>
              <a:t>https://youtu.be/2ifdBoYEu5o</a:t>
            </a:r>
            <a:endParaRPr lang="cs-CZ"/>
          </a:p>
          <a:p>
            <a:endParaRPr lang="de-DE" dirty="0"/>
          </a:p>
          <a:p>
            <a:endParaRPr lang="cs-CZ" dirty="0"/>
          </a:p>
          <a:p>
            <a:endParaRPr lang="cs-CZ" dirty="0"/>
          </a:p>
        </p:txBody>
      </p:sp>
    </p:spTree>
    <p:extLst>
      <p:ext uri="{BB962C8B-B14F-4D97-AF65-F5344CB8AC3E}">
        <p14:creationId xmlns:p14="http://schemas.microsoft.com/office/powerpoint/2010/main" val="25218019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t>Course</a:t>
            </a:r>
            <a:r>
              <a:rPr lang="cs-CZ" dirty="0"/>
              <a:t> </a:t>
            </a:r>
            <a:r>
              <a:rPr lang="cs-CZ" dirty="0" err="1"/>
              <a:t>Objectives</a:t>
            </a:r>
            <a:endParaRPr lang="cs-CZ" dirty="0"/>
          </a:p>
        </p:txBody>
      </p:sp>
      <p:sp>
        <p:nvSpPr>
          <p:cNvPr id="3" name="Zástupný symbol pro obsah 2"/>
          <p:cNvSpPr>
            <a:spLocks noGrp="1"/>
          </p:cNvSpPr>
          <p:nvPr>
            <p:ph idx="1"/>
          </p:nvPr>
        </p:nvSpPr>
        <p:spPr/>
        <p:txBody>
          <a:bodyPr>
            <a:normAutofit/>
          </a:bodyPr>
          <a:lstStyle/>
          <a:p>
            <a:r>
              <a:rPr lang="cs-CZ" dirty="0"/>
              <a:t>To </a:t>
            </a:r>
            <a:r>
              <a:rPr lang="cs-CZ" dirty="0" err="1"/>
              <a:t>introduce</a:t>
            </a:r>
            <a:r>
              <a:rPr lang="cs-CZ" dirty="0"/>
              <a:t> </a:t>
            </a:r>
            <a:r>
              <a:rPr lang="cs-CZ" dirty="0" err="1"/>
              <a:t>students</a:t>
            </a:r>
            <a:r>
              <a:rPr lang="cs-CZ" dirty="0"/>
              <a:t> to </a:t>
            </a:r>
            <a:r>
              <a:rPr lang="cs-CZ" dirty="0" err="1"/>
              <a:t>the</a:t>
            </a:r>
            <a:r>
              <a:rPr lang="cs-CZ" dirty="0"/>
              <a:t> </a:t>
            </a:r>
            <a:r>
              <a:rPr lang="cs-CZ" dirty="0" err="1"/>
              <a:t>history</a:t>
            </a:r>
            <a:r>
              <a:rPr lang="cs-CZ" dirty="0"/>
              <a:t> </a:t>
            </a:r>
            <a:r>
              <a:rPr lang="cs-CZ" dirty="0" err="1"/>
              <a:t>of</a:t>
            </a:r>
            <a:r>
              <a:rPr lang="cs-CZ" dirty="0"/>
              <a:t> </a:t>
            </a:r>
            <a:r>
              <a:rPr lang="cs-CZ" dirty="0" err="1"/>
              <a:t>human</a:t>
            </a:r>
            <a:r>
              <a:rPr lang="cs-CZ" dirty="0"/>
              <a:t> </a:t>
            </a:r>
            <a:r>
              <a:rPr lang="cs-CZ" dirty="0" err="1"/>
              <a:t>rights</a:t>
            </a:r>
            <a:r>
              <a:rPr lang="cs-CZ" dirty="0"/>
              <a:t>.</a:t>
            </a:r>
          </a:p>
          <a:p>
            <a:r>
              <a:rPr lang="cs-CZ" dirty="0"/>
              <a:t>To </a:t>
            </a:r>
            <a:r>
              <a:rPr lang="cs-CZ" dirty="0" err="1"/>
              <a:t>introduce</a:t>
            </a:r>
            <a:r>
              <a:rPr lang="cs-CZ" dirty="0"/>
              <a:t> </a:t>
            </a:r>
            <a:r>
              <a:rPr lang="cs-CZ" dirty="0" err="1"/>
              <a:t>students</a:t>
            </a:r>
            <a:r>
              <a:rPr lang="cs-CZ" dirty="0"/>
              <a:t> to </a:t>
            </a:r>
            <a:r>
              <a:rPr lang="cs-CZ" dirty="0" err="1"/>
              <a:t>some</a:t>
            </a:r>
            <a:r>
              <a:rPr lang="cs-CZ" dirty="0"/>
              <a:t> </a:t>
            </a:r>
            <a:r>
              <a:rPr lang="cs-CZ" dirty="0" err="1"/>
              <a:t>of</a:t>
            </a:r>
            <a:r>
              <a:rPr lang="cs-CZ" dirty="0"/>
              <a:t> </a:t>
            </a:r>
            <a:r>
              <a:rPr lang="cs-CZ" dirty="0" err="1"/>
              <a:t>the</a:t>
            </a:r>
            <a:r>
              <a:rPr lang="cs-CZ" dirty="0"/>
              <a:t> </a:t>
            </a:r>
            <a:r>
              <a:rPr lang="cs-CZ" dirty="0" err="1"/>
              <a:t>philosophical</a:t>
            </a:r>
            <a:r>
              <a:rPr lang="cs-CZ" dirty="0"/>
              <a:t> </a:t>
            </a:r>
            <a:r>
              <a:rPr lang="cs-CZ" dirty="0" err="1"/>
              <a:t>and</a:t>
            </a:r>
            <a:r>
              <a:rPr lang="cs-CZ" dirty="0"/>
              <a:t> </a:t>
            </a:r>
            <a:r>
              <a:rPr lang="cs-CZ" dirty="0" err="1"/>
              <a:t>theological</a:t>
            </a:r>
            <a:r>
              <a:rPr lang="cs-CZ" dirty="0"/>
              <a:t> </a:t>
            </a:r>
            <a:r>
              <a:rPr lang="cs-CZ" dirty="0" err="1"/>
              <a:t>arguments</a:t>
            </a:r>
            <a:r>
              <a:rPr lang="cs-CZ" dirty="0"/>
              <a:t>.</a:t>
            </a:r>
          </a:p>
          <a:p>
            <a:r>
              <a:rPr lang="cs-CZ" dirty="0"/>
              <a:t>To </a:t>
            </a:r>
            <a:r>
              <a:rPr lang="cs-CZ" dirty="0" err="1"/>
              <a:t>iniciate</a:t>
            </a:r>
            <a:r>
              <a:rPr lang="cs-CZ" dirty="0"/>
              <a:t> </a:t>
            </a:r>
            <a:r>
              <a:rPr lang="cs-CZ" dirty="0" err="1"/>
              <a:t>students</a:t>
            </a:r>
            <a:r>
              <a:rPr lang="cs-CZ" dirty="0"/>
              <a:t> to </a:t>
            </a:r>
            <a:r>
              <a:rPr lang="cs-CZ" dirty="0" err="1"/>
              <a:t>articulate</a:t>
            </a:r>
            <a:r>
              <a:rPr lang="cs-CZ" dirty="0"/>
              <a:t> </a:t>
            </a:r>
            <a:r>
              <a:rPr lang="cs-CZ" dirty="0" err="1"/>
              <a:t>their</a:t>
            </a:r>
            <a:r>
              <a:rPr lang="cs-CZ" dirty="0"/>
              <a:t> </a:t>
            </a:r>
            <a:r>
              <a:rPr lang="cs-CZ" dirty="0" err="1"/>
              <a:t>own</a:t>
            </a:r>
            <a:r>
              <a:rPr lang="cs-CZ" dirty="0"/>
              <a:t> </a:t>
            </a:r>
            <a:r>
              <a:rPr lang="cs-CZ" dirty="0" err="1"/>
              <a:t>perception</a:t>
            </a:r>
            <a:r>
              <a:rPr lang="cs-CZ" dirty="0"/>
              <a:t> </a:t>
            </a:r>
            <a:r>
              <a:rPr lang="cs-CZ" dirty="0" err="1"/>
              <a:t>the</a:t>
            </a:r>
            <a:r>
              <a:rPr lang="cs-CZ" dirty="0"/>
              <a:t> </a:t>
            </a:r>
            <a:r>
              <a:rPr lang="cs-CZ" dirty="0" err="1"/>
              <a:t>roots</a:t>
            </a:r>
            <a:r>
              <a:rPr lang="cs-CZ" dirty="0"/>
              <a:t> </a:t>
            </a:r>
            <a:r>
              <a:rPr lang="cs-CZ" dirty="0" err="1"/>
              <a:t>of</a:t>
            </a:r>
            <a:r>
              <a:rPr lang="cs-CZ" dirty="0"/>
              <a:t> </a:t>
            </a:r>
            <a:r>
              <a:rPr lang="cs-CZ" dirty="0" err="1"/>
              <a:t>human</a:t>
            </a:r>
            <a:r>
              <a:rPr lang="cs-CZ" dirty="0"/>
              <a:t> </a:t>
            </a:r>
            <a:r>
              <a:rPr lang="cs-CZ" dirty="0" err="1"/>
              <a:t>rights</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Requirements</a:t>
            </a:r>
            <a:r>
              <a:rPr lang="cs-CZ" dirty="0"/>
              <a:t> </a:t>
            </a:r>
            <a:r>
              <a:rPr lang="cs-CZ" dirty="0" err="1"/>
              <a:t>and</a:t>
            </a:r>
            <a:r>
              <a:rPr lang="cs-CZ" dirty="0"/>
              <a:t> </a:t>
            </a:r>
            <a:r>
              <a:rPr lang="cs-CZ" dirty="0" err="1"/>
              <a:t>grading</a:t>
            </a:r>
            <a:endParaRPr lang="cs-CZ" dirty="0"/>
          </a:p>
        </p:txBody>
      </p:sp>
      <p:sp>
        <p:nvSpPr>
          <p:cNvPr id="3" name="Zástupný symbol pro obsah 2"/>
          <p:cNvSpPr>
            <a:spLocks noGrp="1"/>
          </p:cNvSpPr>
          <p:nvPr>
            <p:ph idx="1"/>
          </p:nvPr>
        </p:nvSpPr>
        <p:spPr/>
        <p:txBody>
          <a:bodyPr/>
          <a:lstStyle/>
          <a:p>
            <a:r>
              <a:rPr lang="en-US" dirty="0"/>
              <a:t>Answers to interpretative questions </a:t>
            </a:r>
            <a:r>
              <a:rPr lang="cs-CZ" dirty="0" err="1"/>
              <a:t>of</a:t>
            </a:r>
            <a:r>
              <a:rPr lang="en-US" dirty="0"/>
              <a:t> given texts</a:t>
            </a:r>
            <a:endParaRPr lang="cs-CZ" dirty="0"/>
          </a:p>
          <a:p>
            <a:r>
              <a:rPr lang="cs-CZ" dirty="0" err="1"/>
              <a:t>Paper</a:t>
            </a:r>
            <a:r>
              <a:rPr lang="cs-CZ" dirty="0"/>
              <a:t> – </a:t>
            </a:r>
            <a:r>
              <a:rPr lang="cs-CZ" dirty="0" err="1"/>
              <a:t>essay</a:t>
            </a:r>
            <a:r>
              <a:rPr lang="cs-CZ" dirty="0"/>
              <a:t>: 7 </a:t>
            </a:r>
            <a:r>
              <a:rPr lang="cs-CZ" dirty="0" err="1"/>
              <a:t>pages</a:t>
            </a:r>
            <a:r>
              <a:rPr lang="cs-CZ" dirty="0"/>
              <a:t>, on e-mail: </a:t>
            </a:r>
            <a:r>
              <a:rPr lang="cs-CZ" dirty="0">
                <a:hlinkClick r:id="rId2"/>
              </a:rPr>
              <a:t>svobodz@tf.jcu.cz</a:t>
            </a:r>
            <a:r>
              <a:rPr lang="cs-CZ" dirty="0"/>
              <a:t>, </a:t>
            </a:r>
            <a:r>
              <a:rPr lang="cs-CZ" dirty="0" err="1"/>
              <a:t>theme</a:t>
            </a:r>
            <a:r>
              <a:rPr lang="cs-CZ" dirty="0"/>
              <a:t>: </a:t>
            </a:r>
            <a:r>
              <a:rPr lang="cs-CZ" dirty="0" err="1"/>
              <a:t>theology</a:t>
            </a:r>
            <a:r>
              <a:rPr lang="cs-CZ" dirty="0"/>
              <a:t> and </a:t>
            </a:r>
            <a:r>
              <a:rPr lang="cs-CZ" dirty="0" err="1"/>
              <a:t>human</a:t>
            </a:r>
            <a:r>
              <a:rPr lang="cs-CZ" dirty="0"/>
              <a:t> </a:t>
            </a:r>
            <a:r>
              <a:rPr lang="cs-CZ" dirty="0" err="1"/>
              <a:t>rights</a:t>
            </a:r>
            <a:r>
              <a:rPr lang="cs-CZ" dirty="0"/>
              <a:t>, </a:t>
            </a:r>
            <a:r>
              <a:rPr lang="cs-CZ" dirty="0" err="1"/>
              <a:t>or</a:t>
            </a:r>
            <a:r>
              <a:rPr lang="cs-CZ" dirty="0"/>
              <a:t>/and </a:t>
            </a:r>
            <a:r>
              <a:rPr lang="cs-CZ" dirty="0" err="1"/>
              <a:t>philosophy</a:t>
            </a:r>
            <a:r>
              <a:rPr lang="cs-CZ" dirty="0"/>
              <a:t> and </a:t>
            </a:r>
            <a:r>
              <a:rPr lang="cs-CZ" dirty="0" err="1"/>
              <a:t>human</a:t>
            </a:r>
            <a:r>
              <a:rPr lang="cs-CZ" dirty="0"/>
              <a:t> </a:t>
            </a:r>
            <a:r>
              <a:rPr lang="cs-CZ" dirty="0" err="1"/>
              <a:t>rights</a:t>
            </a:r>
            <a:endParaRPr lang="cs-CZ" dirty="0"/>
          </a:p>
          <a:p>
            <a:r>
              <a:rPr lang="cs-CZ" dirty="0"/>
              <a:t>4 </a:t>
            </a:r>
            <a:r>
              <a:rPr lang="cs-CZ" dirty="0" err="1"/>
              <a:t>credits</a:t>
            </a:r>
            <a:endParaRPr lang="cs-CZ" dirty="0"/>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Schedules</a:t>
            </a:r>
            <a:endParaRPr lang="cs-CZ" dirty="0"/>
          </a:p>
        </p:txBody>
      </p:sp>
      <p:sp>
        <p:nvSpPr>
          <p:cNvPr id="3" name="Zástupný symbol pro obsah 2"/>
          <p:cNvSpPr>
            <a:spLocks noGrp="1"/>
          </p:cNvSpPr>
          <p:nvPr>
            <p:ph idx="1"/>
          </p:nvPr>
        </p:nvSpPr>
        <p:spPr/>
        <p:txBody>
          <a:bodyPr>
            <a:normAutofit fontScale="92500" lnSpcReduction="20000"/>
          </a:bodyPr>
          <a:lstStyle/>
          <a:p>
            <a:pPr marL="451136" indent="-451136">
              <a:buFont typeface="+mj-lt"/>
              <a:buAutoNum type="arabicPeriod"/>
            </a:pPr>
            <a:r>
              <a:rPr lang="en-US" dirty="0"/>
              <a:t>Human Rights</a:t>
            </a:r>
            <a:r>
              <a:rPr lang="cs-CZ" dirty="0"/>
              <a:t> – </a:t>
            </a:r>
            <a:r>
              <a:rPr lang="en-US" dirty="0"/>
              <a:t>inclusion in various disciplines</a:t>
            </a:r>
            <a:endParaRPr lang="cs-CZ" dirty="0"/>
          </a:p>
          <a:p>
            <a:pPr marL="451136" indent="-451136">
              <a:buFont typeface="+mj-lt"/>
              <a:buAutoNum type="arabicPeriod"/>
            </a:pPr>
            <a:r>
              <a:rPr lang="en-US" dirty="0"/>
              <a:t>Origins of Human Rights, fundamental sources</a:t>
            </a:r>
            <a:endParaRPr lang="cs-CZ" dirty="0"/>
          </a:p>
          <a:p>
            <a:pPr marL="451136" indent="-451136">
              <a:buFont typeface="+mj-lt"/>
              <a:buAutoNum type="arabicPeriod"/>
            </a:pPr>
            <a:r>
              <a:rPr lang="en-US" dirty="0"/>
              <a:t>The main issues of human rights, fundamental concepts</a:t>
            </a:r>
            <a:endParaRPr lang="cs-CZ" dirty="0"/>
          </a:p>
          <a:p>
            <a:pPr marL="451136" indent="-451136">
              <a:buFont typeface="+mj-lt"/>
              <a:buAutoNum type="arabicPeriod"/>
            </a:pPr>
            <a:r>
              <a:rPr lang="en-US" dirty="0"/>
              <a:t>The development of human rights theory, basic historical events</a:t>
            </a:r>
            <a:endParaRPr lang="cs-CZ" dirty="0"/>
          </a:p>
          <a:p>
            <a:pPr marL="451136" indent="-451136">
              <a:buFont typeface="+mj-lt"/>
              <a:buAutoNum type="arabicPeriod"/>
            </a:pPr>
            <a:r>
              <a:rPr lang="en-US" dirty="0"/>
              <a:t>Basic human rights documents</a:t>
            </a:r>
            <a:endParaRPr lang="cs-CZ" dirty="0"/>
          </a:p>
          <a:p>
            <a:pPr marL="451136" indent="-451136">
              <a:buFont typeface="+mj-lt"/>
              <a:buAutoNum type="arabicPeriod"/>
            </a:pPr>
            <a:r>
              <a:rPr lang="en-US" dirty="0"/>
              <a:t>Teaching human rights</a:t>
            </a:r>
            <a:r>
              <a:rPr lang="cs-CZ" dirty="0"/>
              <a:t> – </a:t>
            </a:r>
            <a:r>
              <a:rPr lang="en-US" dirty="0"/>
              <a:t>support </a:t>
            </a:r>
            <a:r>
              <a:rPr lang="en-US" dirty="0" err="1"/>
              <a:t>fr</a:t>
            </a:r>
            <a:r>
              <a:rPr lang="cs-CZ" dirty="0" err="1"/>
              <a:t>om</a:t>
            </a:r>
            <a:r>
              <a:rPr lang="en-US" dirty="0"/>
              <a:t> the EU</a:t>
            </a:r>
            <a:r>
              <a:rPr lang="cs-CZ" dirty="0"/>
              <a:t> –</a:t>
            </a:r>
            <a:r>
              <a:rPr lang="en-US" dirty="0"/>
              <a:t> basic materials for teaching human rights issues in schools</a:t>
            </a:r>
            <a:endParaRPr lang="cs-CZ" dirty="0"/>
          </a:p>
          <a:p>
            <a:pPr marL="451136" indent="-451136">
              <a:buFont typeface="+mj-lt"/>
              <a:buAutoNum type="arabicPeriod"/>
            </a:pPr>
            <a:r>
              <a:rPr lang="cs-CZ" dirty="0"/>
              <a:t>T</a:t>
            </a:r>
            <a:r>
              <a:rPr lang="en-US" dirty="0"/>
              <a:t>he essential characteristic of teaching methods in the field of human rights</a:t>
            </a:r>
            <a:endParaRPr lang="cs-CZ" dirty="0"/>
          </a:p>
          <a:p>
            <a:pPr marL="451136" indent="-451136">
              <a:buFont typeface="+mj-lt"/>
              <a:buAutoNum type="arabicPeriod"/>
            </a:pPr>
            <a:r>
              <a:rPr lang="en-US" dirty="0"/>
              <a:t>Relevant human rights issues and their solutions</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Theology</a:t>
            </a:r>
            <a:r>
              <a:rPr lang="cs-CZ" dirty="0"/>
              <a:t> </a:t>
            </a:r>
            <a:r>
              <a:rPr lang="cs-CZ" dirty="0" err="1"/>
              <a:t>and</a:t>
            </a:r>
            <a:r>
              <a:rPr lang="cs-CZ" dirty="0"/>
              <a:t> </a:t>
            </a:r>
            <a:r>
              <a:rPr lang="cs-CZ" dirty="0" err="1"/>
              <a:t>Human</a:t>
            </a:r>
            <a:r>
              <a:rPr lang="cs-CZ" dirty="0"/>
              <a:t> </a:t>
            </a:r>
            <a:r>
              <a:rPr lang="cs-CZ" dirty="0" err="1"/>
              <a:t>Rights</a:t>
            </a:r>
            <a:endParaRPr lang="cs-CZ" dirty="0"/>
          </a:p>
        </p:txBody>
      </p:sp>
      <p:sp>
        <p:nvSpPr>
          <p:cNvPr id="3" name="Zástupný symbol pro obsah 2"/>
          <p:cNvSpPr>
            <a:spLocks noGrp="1"/>
          </p:cNvSpPr>
          <p:nvPr>
            <p:ph idx="1"/>
          </p:nvPr>
        </p:nvSpPr>
        <p:spPr/>
        <p:txBody>
          <a:bodyPr/>
          <a:lstStyle/>
          <a:p>
            <a:pPr>
              <a:buNone/>
            </a:pPr>
            <a:r>
              <a:rPr lang="cs-CZ" dirty="0" err="1"/>
              <a:t>Special</a:t>
            </a:r>
            <a:r>
              <a:rPr lang="cs-CZ" dirty="0"/>
              <a:t> </a:t>
            </a:r>
            <a:r>
              <a:rPr lang="cs-CZ" dirty="0" err="1"/>
              <a:t>Topic</a:t>
            </a:r>
            <a:r>
              <a:rPr lang="cs-CZ" dirty="0"/>
              <a:t> in</a:t>
            </a:r>
          </a:p>
          <a:p>
            <a:pPr>
              <a:buNone/>
            </a:pPr>
            <a:r>
              <a:rPr lang="cs-CZ" dirty="0"/>
              <a:t>				 Christian </a:t>
            </a:r>
            <a:r>
              <a:rPr lang="cs-CZ" dirty="0" err="1"/>
              <a:t>Ethics</a:t>
            </a:r>
            <a:r>
              <a:rPr lang="cs-CZ" dirty="0"/>
              <a:t>?</a:t>
            </a:r>
          </a:p>
          <a:p>
            <a:pPr>
              <a:buNone/>
            </a:pPr>
            <a:r>
              <a:rPr lang="cs-CZ" dirty="0"/>
              <a:t>				 </a:t>
            </a:r>
            <a:r>
              <a:rPr lang="cs-CZ" dirty="0" err="1"/>
              <a:t>Ethics</a:t>
            </a:r>
            <a:r>
              <a:rPr lang="cs-CZ" dirty="0"/>
              <a:t>?</a:t>
            </a:r>
          </a:p>
          <a:p>
            <a:pPr>
              <a:buNone/>
            </a:pPr>
            <a:r>
              <a:rPr lang="cs-CZ" dirty="0"/>
              <a:t>				 </a:t>
            </a:r>
            <a:r>
              <a:rPr lang="cs-CZ" dirty="0" err="1"/>
              <a:t>Theology</a:t>
            </a:r>
            <a:r>
              <a:rPr lang="cs-CZ" dirty="0"/>
              <a:t>?	</a:t>
            </a:r>
          </a:p>
          <a:p>
            <a:pPr>
              <a:buNone/>
            </a:pPr>
            <a:r>
              <a:rPr lang="cs-CZ" dirty="0"/>
              <a:t>				 </a:t>
            </a:r>
            <a:r>
              <a:rPr lang="cs-CZ" dirty="0" err="1"/>
              <a:t>Humanities</a:t>
            </a:r>
            <a:r>
              <a:rPr lang="cs-CZ" dirty="0"/>
              <a:t>?</a:t>
            </a:r>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a:bodyPr>
          <a:lstStyle/>
          <a:p>
            <a:r>
              <a:rPr lang="en-GB" dirty="0"/>
              <a:t>Human rights originate as moral rights. </a:t>
            </a:r>
            <a:endParaRPr lang="cs-CZ" dirty="0"/>
          </a:p>
          <a:p>
            <a:r>
              <a:rPr lang="cs-CZ" dirty="0" err="1"/>
              <a:t>Cyros</a:t>
            </a:r>
            <a:endParaRPr lang="cs-CZ" dirty="0"/>
          </a:p>
          <a:p>
            <a:r>
              <a:rPr lang="cs-CZ" dirty="0"/>
              <a:t>Bible, </a:t>
            </a:r>
            <a:r>
              <a:rPr lang="cs-CZ" dirty="0" err="1"/>
              <a:t>Old</a:t>
            </a:r>
            <a:r>
              <a:rPr lang="cs-CZ" dirty="0"/>
              <a:t> Testament  (Gen 9:5-6), New Testament (</a:t>
            </a:r>
            <a:r>
              <a:rPr lang="cs-CZ" dirty="0" err="1"/>
              <a:t>Mt</a:t>
            </a:r>
            <a:r>
              <a:rPr lang="cs-CZ" dirty="0"/>
              <a:t> 5-7; L 6,20-42; J 17,15; 1C 10,23; </a:t>
            </a:r>
            <a:r>
              <a:rPr lang="cs-CZ" dirty="0" err="1"/>
              <a:t>Ga</a:t>
            </a:r>
            <a:r>
              <a:rPr lang="cs-CZ" dirty="0"/>
              <a:t> 5,1.13;	Co 3,11.22; R 13,1-7)</a:t>
            </a:r>
          </a:p>
          <a:p>
            <a:r>
              <a:rPr lang="cs-CZ"/>
              <a:t>? Coran</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a:bodyPr>
          <a:lstStyle/>
          <a:p>
            <a:r>
              <a:rPr lang="cs-CZ"/>
              <a:t>? </a:t>
            </a:r>
            <a:r>
              <a:rPr lang="cs-CZ" dirty="0" err="1"/>
              <a:t>other</a:t>
            </a:r>
            <a:r>
              <a:rPr lang="cs-CZ" dirty="0"/>
              <a:t> </a:t>
            </a:r>
            <a:r>
              <a:rPr lang="cs-CZ" dirty="0" err="1"/>
              <a:t>religions</a:t>
            </a:r>
            <a:endParaRPr lang="cs-CZ" dirty="0"/>
          </a:p>
          <a:p>
            <a:r>
              <a:rPr lang="cs-CZ" dirty="0" err="1"/>
              <a:t>philosophical</a:t>
            </a:r>
            <a:r>
              <a:rPr lang="cs-CZ" dirty="0"/>
              <a:t> </a:t>
            </a:r>
            <a:r>
              <a:rPr lang="cs-CZ" dirty="0" err="1"/>
              <a:t>ideas</a:t>
            </a:r>
            <a:r>
              <a:rPr lang="cs-CZ" dirty="0"/>
              <a:t> – </a:t>
            </a:r>
            <a:r>
              <a:rPr lang="cs-CZ" dirty="0" err="1"/>
              <a:t>universalism</a:t>
            </a:r>
            <a:r>
              <a:rPr lang="cs-CZ" dirty="0"/>
              <a:t>, </a:t>
            </a:r>
            <a:r>
              <a:rPr lang="cs-CZ" dirty="0" err="1"/>
              <a:t>universal</a:t>
            </a:r>
            <a:r>
              <a:rPr lang="cs-CZ" dirty="0"/>
              <a:t> </a:t>
            </a:r>
            <a:r>
              <a:rPr lang="cs-CZ" dirty="0" err="1"/>
              <a:t>values</a:t>
            </a:r>
            <a:r>
              <a:rPr lang="cs-CZ" dirty="0"/>
              <a:t>, </a:t>
            </a:r>
            <a:r>
              <a:rPr lang="cs-CZ" dirty="0" err="1"/>
              <a:t>laws</a:t>
            </a:r>
            <a:endParaRPr lang="cs-CZ" dirty="0"/>
          </a:p>
          <a:p>
            <a:r>
              <a:rPr lang="cs-CZ" dirty="0"/>
              <a:t>identity </a:t>
            </a:r>
            <a:r>
              <a:rPr lang="cs-CZ" dirty="0" err="1"/>
              <a:t>of</a:t>
            </a:r>
            <a:r>
              <a:rPr lang="cs-CZ" dirty="0"/>
              <a:t> man: </a:t>
            </a:r>
            <a:r>
              <a:rPr lang="cs-CZ" dirty="0" err="1"/>
              <a:t>sacred</a:t>
            </a:r>
            <a:r>
              <a:rPr lang="cs-CZ" dirty="0"/>
              <a:t> (</a:t>
            </a:r>
            <a:r>
              <a:rPr lang="cs-CZ" dirty="0" err="1"/>
              <a:t>because</a:t>
            </a:r>
            <a:r>
              <a:rPr lang="cs-CZ" dirty="0"/>
              <a:t> man </a:t>
            </a:r>
            <a:r>
              <a:rPr lang="cs-CZ" dirty="0" err="1"/>
              <a:t>is</a:t>
            </a:r>
            <a:r>
              <a:rPr lang="cs-CZ" dirty="0"/>
              <a:t> </a:t>
            </a:r>
            <a:r>
              <a:rPr lang="cs-CZ" dirty="0" err="1"/>
              <a:t>made</a:t>
            </a:r>
            <a:r>
              <a:rPr lang="cs-CZ" dirty="0"/>
              <a:t> in </a:t>
            </a:r>
            <a:r>
              <a:rPr lang="cs-CZ" dirty="0" err="1"/>
              <a:t>God</a:t>
            </a:r>
            <a:r>
              <a:rPr lang="cs-CZ" dirty="0"/>
              <a:t>´s image </a:t>
            </a:r>
            <a:r>
              <a:rPr lang="cs-CZ" dirty="0" err="1"/>
              <a:t>and</a:t>
            </a:r>
            <a:r>
              <a:rPr lang="cs-CZ" dirty="0"/>
              <a:t> </a:t>
            </a:r>
            <a:r>
              <a:rPr lang="cs-CZ" dirty="0" err="1"/>
              <a:t>likeness</a:t>
            </a:r>
            <a:r>
              <a:rPr lang="cs-CZ" dirty="0"/>
              <a:t>)</a:t>
            </a:r>
          </a:p>
          <a:p>
            <a:pPr>
              <a:buNone/>
            </a:pPr>
            <a:endParaRPr lang="cs-CZ" dirty="0"/>
          </a:p>
          <a:p>
            <a:pPr>
              <a:buNone/>
            </a:pPr>
            <a:endParaRPr lang="cs-CZ" dirty="0"/>
          </a:p>
        </p:txBody>
      </p:sp>
    </p:spTree>
    <p:extLst>
      <p:ext uri="{BB962C8B-B14F-4D97-AF65-F5344CB8AC3E}">
        <p14:creationId xmlns:p14="http://schemas.microsoft.com/office/powerpoint/2010/main" val="34381798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dirty="0"/>
              <a:t>personality – </a:t>
            </a:r>
            <a:r>
              <a:rPr lang="cs-CZ" dirty="0" err="1"/>
              <a:t>subject</a:t>
            </a:r>
            <a:r>
              <a:rPr lang="cs-CZ" dirty="0"/>
              <a:t> (x </a:t>
            </a:r>
            <a:r>
              <a:rPr lang="cs-CZ" dirty="0" err="1"/>
              <a:t>object</a:t>
            </a:r>
            <a:r>
              <a:rPr lang="cs-CZ" dirty="0"/>
              <a:t>, </a:t>
            </a:r>
            <a:r>
              <a:rPr lang="cs-CZ" dirty="0" err="1"/>
              <a:t>thing</a:t>
            </a:r>
            <a:r>
              <a:rPr lang="cs-CZ" dirty="0"/>
              <a:t>): „</a:t>
            </a:r>
            <a:r>
              <a:rPr lang="cs-CZ" dirty="0" err="1"/>
              <a:t>The</a:t>
            </a:r>
            <a:r>
              <a:rPr lang="cs-CZ" dirty="0"/>
              <a:t> </a:t>
            </a:r>
            <a:r>
              <a:rPr lang="cs-CZ" dirty="0" err="1"/>
              <a:t>prohibition</a:t>
            </a:r>
            <a:r>
              <a:rPr lang="cs-CZ" dirty="0"/>
              <a:t> </a:t>
            </a:r>
            <a:r>
              <a:rPr lang="cs-CZ" dirty="0" err="1"/>
              <a:t>against</a:t>
            </a:r>
            <a:r>
              <a:rPr lang="cs-CZ" dirty="0"/>
              <a:t> </a:t>
            </a:r>
            <a:r>
              <a:rPr lang="cs-CZ" dirty="0" err="1"/>
              <a:t>taking</a:t>
            </a:r>
            <a:r>
              <a:rPr lang="cs-CZ" dirty="0"/>
              <a:t> </a:t>
            </a:r>
            <a:r>
              <a:rPr lang="cs-CZ" dirty="0" err="1"/>
              <a:t>human</a:t>
            </a:r>
            <a:r>
              <a:rPr lang="cs-CZ" dirty="0"/>
              <a:t> </a:t>
            </a:r>
            <a:r>
              <a:rPr lang="cs-CZ" dirty="0" err="1"/>
              <a:t>life</a:t>
            </a:r>
            <a:r>
              <a:rPr lang="cs-CZ" dirty="0"/>
              <a:t> </a:t>
            </a:r>
            <a:r>
              <a:rPr lang="cs-CZ" dirty="0" err="1"/>
              <a:t>expresses</a:t>
            </a:r>
            <a:r>
              <a:rPr lang="cs-CZ" dirty="0"/>
              <a:t> in </a:t>
            </a:r>
            <a:r>
              <a:rPr lang="cs-CZ" dirty="0" err="1"/>
              <a:t>the</a:t>
            </a:r>
            <a:r>
              <a:rPr lang="cs-CZ" dirty="0"/>
              <a:t> most </a:t>
            </a:r>
            <a:r>
              <a:rPr lang="cs-CZ" dirty="0" err="1"/>
              <a:t>acute</a:t>
            </a:r>
            <a:r>
              <a:rPr lang="cs-CZ" dirty="0"/>
              <a:t> </a:t>
            </a:r>
            <a:r>
              <a:rPr lang="cs-CZ" dirty="0" err="1"/>
              <a:t>form</a:t>
            </a:r>
            <a:r>
              <a:rPr lang="cs-CZ" dirty="0"/>
              <a:t> </a:t>
            </a:r>
            <a:r>
              <a:rPr lang="cs-CZ" dirty="0" err="1"/>
              <a:t>the</a:t>
            </a:r>
            <a:r>
              <a:rPr lang="cs-CZ" dirty="0"/>
              <a:t> </a:t>
            </a:r>
            <a:r>
              <a:rPr lang="cs-CZ" dirty="0" err="1"/>
              <a:t>prohibition</a:t>
            </a:r>
            <a:r>
              <a:rPr lang="cs-CZ" dirty="0"/>
              <a:t> </a:t>
            </a:r>
            <a:r>
              <a:rPr lang="cs-CZ" dirty="0" err="1"/>
              <a:t>of</a:t>
            </a:r>
            <a:r>
              <a:rPr lang="cs-CZ" dirty="0"/>
              <a:t> </a:t>
            </a:r>
            <a:r>
              <a:rPr lang="cs-CZ" dirty="0" err="1"/>
              <a:t>treating</a:t>
            </a:r>
            <a:r>
              <a:rPr lang="cs-CZ" dirty="0"/>
              <a:t> a man as </a:t>
            </a:r>
            <a:r>
              <a:rPr lang="cs-CZ" dirty="0" err="1"/>
              <a:t>if</a:t>
            </a:r>
            <a:r>
              <a:rPr lang="cs-CZ" dirty="0"/>
              <a:t> he </a:t>
            </a:r>
            <a:r>
              <a:rPr lang="cs-CZ" dirty="0" err="1"/>
              <a:t>were</a:t>
            </a:r>
            <a:r>
              <a:rPr lang="cs-CZ" dirty="0"/>
              <a:t> a </a:t>
            </a:r>
            <a:r>
              <a:rPr lang="cs-CZ" dirty="0" err="1"/>
              <a:t>thing</a:t>
            </a:r>
            <a:r>
              <a:rPr lang="cs-CZ" dirty="0"/>
              <a:t>.“ (R. </a:t>
            </a:r>
            <a:r>
              <a:rPr lang="cs-CZ" dirty="0" err="1"/>
              <a:t>Guardini</a:t>
            </a:r>
            <a:r>
              <a:rPr lang="cs-CZ" dirty="0"/>
              <a:t>, 1974)</a:t>
            </a:r>
          </a:p>
          <a:p>
            <a:pPr>
              <a:buNone/>
            </a:pPr>
            <a:r>
              <a:rPr lang="cs-CZ" dirty="0" err="1"/>
              <a:t>the</a:t>
            </a:r>
            <a:r>
              <a:rPr lang="cs-CZ" dirty="0"/>
              <a:t> look </a:t>
            </a:r>
            <a:r>
              <a:rPr lang="cs-CZ" dirty="0" err="1"/>
              <a:t>of</a:t>
            </a:r>
            <a:r>
              <a:rPr lang="cs-CZ" dirty="0"/>
              <a:t> </a:t>
            </a:r>
            <a:r>
              <a:rPr lang="cs-CZ" dirty="0" err="1"/>
              <a:t>God</a:t>
            </a:r>
            <a:r>
              <a:rPr lang="cs-CZ" dirty="0"/>
              <a:t>´s </a:t>
            </a:r>
            <a:r>
              <a:rPr lang="cs-CZ" dirty="0" err="1"/>
              <a:t>mercy</a:t>
            </a:r>
            <a:r>
              <a:rPr lang="cs-CZ" dirty="0"/>
              <a:t> – look </a:t>
            </a:r>
            <a:r>
              <a:rPr lang="cs-CZ" dirty="0" err="1"/>
              <a:t>of</a:t>
            </a:r>
            <a:r>
              <a:rPr lang="cs-CZ" dirty="0"/>
              <a:t> love: </a:t>
            </a:r>
            <a:r>
              <a:rPr lang="cs-CZ" dirty="0" err="1"/>
              <a:t>essential</a:t>
            </a:r>
            <a:r>
              <a:rPr lang="cs-CZ" dirty="0"/>
              <a:t> </a:t>
            </a:r>
            <a:r>
              <a:rPr lang="cs-CZ" dirty="0" err="1"/>
              <a:t>message</a:t>
            </a:r>
            <a:r>
              <a:rPr lang="cs-CZ" dirty="0"/>
              <a:t> </a:t>
            </a:r>
            <a:r>
              <a:rPr lang="cs-CZ" dirty="0" err="1"/>
              <a:t>for</a:t>
            </a:r>
            <a:r>
              <a:rPr lang="cs-CZ" dirty="0"/>
              <a:t> man´s </a:t>
            </a:r>
            <a:r>
              <a:rPr lang="cs-CZ" dirty="0" err="1"/>
              <a:t>life</a:t>
            </a:r>
            <a:r>
              <a:rPr lang="cs-CZ" dirty="0"/>
              <a:t> </a:t>
            </a:r>
            <a:r>
              <a:rPr lang="cs-CZ" dirty="0" err="1"/>
              <a:t>and</a:t>
            </a:r>
            <a:r>
              <a:rPr lang="cs-CZ" dirty="0"/>
              <a:t> </a:t>
            </a:r>
            <a:r>
              <a:rPr lang="cs-CZ" dirty="0" err="1"/>
              <a:t>for</a:t>
            </a:r>
            <a:r>
              <a:rPr lang="cs-CZ" dirty="0"/>
              <a:t> his </a:t>
            </a:r>
            <a:r>
              <a:rPr lang="cs-CZ" dirty="0" err="1"/>
              <a:t>future</a:t>
            </a:r>
            <a:r>
              <a:rPr lang="cs-CZ" dirty="0"/>
              <a:t>:  </a:t>
            </a:r>
            <a:r>
              <a:rPr lang="cs-CZ" dirty="0" err="1"/>
              <a:t>the</a:t>
            </a:r>
            <a:r>
              <a:rPr lang="cs-CZ" dirty="0"/>
              <a:t> dignity </a:t>
            </a:r>
            <a:r>
              <a:rPr lang="cs-CZ" dirty="0" err="1"/>
              <a:t>of</a:t>
            </a:r>
            <a:r>
              <a:rPr lang="cs-CZ" dirty="0"/>
              <a:t> man </a:t>
            </a:r>
            <a:r>
              <a:rPr lang="cs-CZ" dirty="0" err="1"/>
              <a:t>and</a:t>
            </a:r>
            <a:r>
              <a:rPr lang="cs-CZ" dirty="0"/>
              <a:t> </a:t>
            </a:r>
            <a:r>
              <a:rPr lang="cs-CZ" dirty="0" err="1"/>
              <a:t>the</a:t>
            </a:r>
            <a:r>
              <a:rPr lang="cs-CZ" dirty="0"/>
              <a:t> </a:t>
            </a:r>
            <a:r>
              <a:rPr lang="cs-CZ" dirty="0" err="1"/>
              <a:t>duties</a:t>
            </a:r>
            <a:r>
              <a:rPr lang="cs-CZ" dirty="0"/>
              <a:t> </a:t>
            </a:r>
            <a:r>
              <a:rPr lang="cs-CZ" dirty="0" err="1"/>
              <a:t>respecting</a:t>
            </a:r>
            <a:r>
              <a:rPr lang="cs-CZ" dirty="0"/>
              <a:t> </a:t>
            </a:r>
            <a:r>
              <a:rPr lang="cs-CZ" dirty="0" err="1"/>
              <a:t>life</a:t>
            </a:r>
            <a:endParaRPr lang="cs-CZ" dirty="0"/>
          </a:p>
          <a:p>
            <a:pPr>
              <a:buNone/>
            </a:pPr>
            <a:r>
              <a:rPr lang="cs-CZ" dirty="0" err="1"/>
              <a:t>Letter</a:t>
            </a:r>
            <a:r>
              <a:rPr lang="cs-CZ" dirty="0"/>
              <a:t> to </a:t>
            </a:r>
            <a:r>
              <a:rPr lang="cs-CZ" dirty="0" err="1"/>
              <a:t>Diognetus</a:t>
            </a:r>
            <a:r>
              <a:rPr lang="cs-CZ" dirty="0"/>
              <a:t>: „/</a:t>
            </a:r>
            <a:r>
              <a:rPr lang="cs-CZ" dirty="0" err="1"/>
              <a:t>Christians</a:t>
            </a:r>
            <a:r>
              <a:rPr lang="cs-CZ" dirty="0"/>
              <a:t>/ </a:t>
            </a:r>
            <a:r>
              <a:rPr lang="cs-CZ" dirty="0" err="1"/>
              <a:t>obey</a:t>
            </a:r>
            <a:r>
              <a:rPr lang="cs-CZ" dirty="0"/>
              <a:t> </a:t>
            </a:r>
            <a:r>
              <a:rPr lang="cs-CZ" dirty="0" err="1"/>
              <a:t>the</a:t>
            </a:r>
            <a:r>
              <a:rPr lang="cs-CZ" dirty="0"/>
              <a:t> </a:t>
            </a:r>
            <a:r>
              <a:rPr lang="cs-CZ" dirty="0" err="1"/>
              <a:t>laws</a:t>
            </a:r>
            <a:r>
              <a:rPr lang="cs-CZ" dirty="0"/>
              <a:t> </a:t>
            </a:r>
            <a:r>
              <a:rPr lang="cs-CZ" dirty="0" err="1"/>
              <a:t>that</a:t>
            </a:r>
            <a:r>
              <a:rPr lang="cs-CZ" dirty="0"/>
              <a:t> </a:t>
            </a:r>
            <a:r>
              <a:rPr lang="cs-CZ" dirty="0" err="1"/>
              <a:t>have</a:t>
            </a:r>
            <a:r>
              <a:rPr lang="cs-CZ" dirty="0"/>
              <a:t> </a:t>
            </a:r>
            <a:r>
              <a:rPr lang="cs-CZ" dirty="0" err="1"/>
              <a:t>been</a:t>
            </a:r>
            <a:r>
              <a:rPr lang="cs-CZ" dirty="0"/>
              <a:t> </a:t>
            </a:r>
            <a:r>
              <a:rPr lang="cs-CZ" dirty="0" err="1"/>
              <a:t>laid</a:t>
            </a:r>
            <a:r>
              <a:rPr lang="cs-CZ" dirty="0"/>
              <a:t> </a:t>
            </a:r>
            <a:r>
              <a:rPr lang="cs-CZ" dirty="0" err="1"/>
              <a:t>down</a:t>
            </a:r>
            <a:r>
              <a:rPr lang="cs-CZ" dirty="0"/>
              <a:t>, </a:t>
            </a:r>
            <a:r>
              <a:rPr lang="cs-CZ" dirty="0" err="1"/>
              <a:t>but</a:t>
            </a:r>
            <a:r>
              <a:rPr lang="cs-CZ" dirty="0"/>
              <a:t> </a:t>
            </a:r>
            <a:r>
              <a:rPr lang="cs-CZ" dirty="0" err="1"/>
              <a:t>with</a:t>
            </a:r>
            <a:r>
              <a:rPr lang="cs-CZ" dirty="0"/>
              <a:t> </a:t>
            </a:r>
            <a:r>
              <a:rPr lang="cs-CZ" dirty="0" err="1"/>
              <a:t>their</a:t>
            </a:r>
            <a:r>
              <a:rPr lang="cs-CZ" dirty="0"/>
              <a:t> </a:t>
            </a:r>
            <a:r>
              <a:rPr lang="cs-CZ" dirty="0" err="1"/>
              <a:t>manner</a:t>
            </a:r>
            <a:r>
              <a:rPr lang="cs-CZ" dirty="0"/>
              <a:t> </a:t>
            </a:r>
            <a:r>
              <a:rPr lang="cs-CZ" dirty="0" err="1"/>
              <a:t>of</a:t>
            </a:r>
            <a:r>
              <a:rPr lang="cs-CZ" dirty="0"/>
              <a:t> </a:t>
            </a:r>
            <a:r>
              <a:rPr lang="cs-CZ" dirty="0" err="1"/>
              <a:t>life</a:t>
            </a:r>
            <a:r>
              <a:rPr lang="cs-CZ" dirty="0"/>
              <a:t> </a:t>
            </a:r>
            <a:r>
              <a:rPr lang="cs-CZ" dirty="0" err="1"/>
              <a:t>they</a:t>
            </a:r>
            <a:r>
              <a:rPr lang="cs-CZ" dirty="0"/>
              <a:t> </a:t>
            </a:r>
            <a:r>
              <a:rPr lang="cs-CZ" dirty="0" err="1"/>
              <a:t>rise</a:t>
            </a:r>
            <a:r>
              <a:rPr lang="cs-CZ" dirty="0"/>
              <a:t> </a:t>
            </a:r>
            <a:r>
              <a:rPr lang="cs-CZ" dirty="0" err="1"/>
              <a:t>above</a:t>
            </a:r>
            <a:r>
              <a:rPr lang="cs-CZ" dirty="0"/>
              <a:t> </a:t>
            </a:r>
            <a:r>
              <a:rPr lang="cs-CZ" dirty="0" err="1"/>
              <a:t>the</a:t>
            </a:r>
            <a:r>
              <a:rPr lang="cs-CZ" dirty="0"/>
              <a:t> </a:t>
            </a:r>
            <a:r>
              <a:rPr lang="cs-CZ" dirty="0" err="1"/>
              <a:t>laws</a:t>
            </a:r>
            <a:r>
              <a:rPr lang="cs-CZ" dirty="0"/>
              <a:t>. … </a:t>
            </a:r>
            <a:r>
              <a:rPr lang="cs-CZ" dirty="0" err="1"/>
              <a:t>God</a:t>
            </a:r>
            <a:r>
              <a:rPr lang="cs-CZ" dirty="0"/>
              <a:t> has </a:t>
            </a:r>
            <a:r>
              <a:rPr lang="cs-CZ" dirty="0" err="1"/>
              <a:t>assigned</a:t>
            </a:r>
            <a:r>
              <a:rPr lang="cs-CZ" dirty="0"/>
              <a:t> </a:t>
            </a:r>
            <a:r>
              <a:rPr lang="cs-CZ" dirty="0" err="1"/>
              <a:t>them</a:t>
            </a:r>
            <a:r>
              <a:rPr lang="cs-CZ" dirty="0"/>
              <a:t> such a </a:t>
            </a:r>
            <a:r>
              <a:rPr lang="cs-CZ" dirty="0" err="1"/>
              <a:t>high</a:t>
            </a:r>
            <a:r>
              <a:rPr lang="cs-CZ" dirty="0"/>
              <a:t> </a:t>
            </a:r>
            <a:r>
              <a:rPr lang="cs-CZ" dirty="0" err="1"/>
              <a:t>position</a:t>
            </a:r>
            <a:r>
              <a:rPr lang="cs-CZ" dirty="0"/>
              <a:t>, </a:t>
            </a:r>
            <a:r>
              <a:rPr lang="cs-CZ" dirty="0" err="1"/>
              <a:t>and</a:t>
            </a:r>
            <a:r>
              <a:rPr lang="cs-CZ" dirty="0"/>
              <a:t> </a:t>
            </a:r>
            <a:r>
              <a:rPr lang="cs-CZ" dirty="0" err="1"/>
              <a:t>they</a:t>
            </a:r>
            <a:r>
              <a:rPr lang="cs-CZ" dirty="0"/>
              <a:t> are not </a:t>
            </a:r>
            <a:r>
              <a:rPr lang="cs-CZ" dirty="0" err="1"/>
              <a:t>allowed</a:t>
            </a:r>
            <a:r>
              <a:rPr lang="cs-CZ" dirty="0"/>
              <a:t> to abandon </a:t>
            </a:r>
            <a:r>
              <a:rPr lang="cs-CZ" dirty="0" err="1"/>
              <a:t>it</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TotalTime>
  <Words>1470</Words>
  <Application>Microsoft Office PowerPoint</Application>
  <PresentationFormat>Vlastní</PresentationFormat>
  <Paragraphs>91</Paragraphs>
  <Slides>23</Slides>
  <Notes>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23</vt:i4>
      </vt:variant>
    </vt:vector>
  </HeadingPairs>
  <TitlesOfParts>
    <vt:vector size="27" baseType="lpstr">
      <vt:lpstr>Arial</vt:lpstr>
      <vt:lpstr>Calibri</vt:lpstr>
      <vt:lpstr>Clara Sans</vt:lpstr>
      <vt:lpstr>JU_OPVVV</vt:lpstr>
      <vt:lpstr>Theology and Human Rights</vt:lpstr>
      <vt:lpstr>Course Description</vt:lpstr>
      <vt:lpstr>Course Objectives</vt:lpstr>
      <vt:lpstr>Requirements and grading</vt:lpstr>
      <vt:lpstr>Schedules</vt:lpstr>
      <vt:lpstr>Theology and Human Rights</vt:lpstr>
      <vt:lpstr>Origins of Human Rights</vt:lpstr>
      <vt:lpstr>Origins of Human Rights</vt:lpstr>
      <vt:lpstr>Origins of Human Rights</vt:lpstr>
      <vt:lpstr>The main issues of human rights, fundamental concepts</vt:lpstr>
      <vt:lpstr>The Interests Theory Approach</vt:lpstr>
      <vt:lpstr>The Interests Theory Approach</vt:lpstr>
      <vt:lpstr>The Interests Theory Approach</vt:lpstr>
      <vt:lpstr>Critique of the interests theory approach</vt:lpstr>
      <vt:lpstr>Critique of the interests theory approach</vt:lpstr>
      <vt:lpstr>The Will Theory Approach</vt:lpstr>
      <vt:lpstr>The Will Theory Approach</vt:lpstr>
      <vt:lpstr>The Will Theory Approach</vt:lpstr>
      <vt:lpstr>Critique of the will theory approach</vt:lpstr>
      <vt:lpstr>the historical development of the concept of human rights</vt:lpstr>
      <vt:lpstr>The Law of the Jungle vs. Rule of Law</vt:lpstr>
      <vt:lpstr>Bibliography</vt:lpstr>
      <vt:lpstr>Bibliography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Svobodová Zuzana PhDr. Ph.D.</cp:lastModifiedBy>
  <cp:revision>4</cp:revision>
  <dcterms:created xsi:type="dcterms:W3CDTF">2017-07-17T18:52:59Z</dcterms:created>
  <dcterms:modified xsi:type="dcterms:W3CDTF">2021-05-12T06:44:44Z</dcterms:modified>
</cp:coreProperties>
</file>