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450" r:id="rId3"/>
    <p:sldId id="451" r:id="rId4"/>
    <p:sldId id="452" r:id="rId5"/>
    <p:sldId id="453" r:id="rId6"/>
    <p:sldId id="454" r:id="rId7"/>
    <p:sldId id="455" r:id="rId8"/>
    <p:sldId id="456" r:id="rId9"/>
    <p:sldId id="457" r:id="rId10"/>
    <p:sldId id="458" r:id="rId11"/>
    <p:sldId id="459" r:id="rId12"/>
    <p:sldId id="460" r:id="rId13"/>
    <p:sldId id="461" r:id="rId14"/>
    <p:sldId id="462" r:id="rId15"/>
    <p:sldId id="463" r:id="rId16"/>
    <p:sldId id="464" r:id="rId17"/>
    <p:sldId id="465" r:id="rId18"/>
    <p:sldId id="466" r:id="rId19"/>
    <p:sldId id="467" r:id="rId20"/>
    <p:sldId id="468" r:id="rId21"/>
    <p:sldId id="469" r:id="rId22"/>
    <p:sldId id="470" r:id="rId23"/>
    <p:sldId id="471" r:id="rId24"/>
    <p:sldId id="472" r:id="rId25"/>
    <p:sldId id="473" r:id="rId26"/>
    <p:sldId id="474" r:id="rId27"/>
    <p:sldId id="475" r:id="rId28"/>
    <p:sldId id="476" r:id="rId29"/>
    <p:sldId id="477" r:id="rId30"/>
    <p:sldId id="478" r:id="rId31"/>
    <p:sldId id="324" r:id="rId32"/>
    <p:sldId id="326" r:id="rId33"/>
    <p:sldId id="325" r:id="rId34"/>
    <p:sldId id="314" r:id="rId35"/>
    <p:sldId id="420" r:id="rId36"/>
    <p:sldId id="421" r:id="rId37"/>
    <p:sldId id="442" r:id="rId38"/>
    <p:sldId id="443" r:id="rId39"/>
    <p:sldId id="444" r:id="rId40"/>
    <p:sldId id="316" r:id="rId41"/>
    <p:sldId id="328" r:id="rId42"/>
    <p:sldId id="317" r:id="rId43"/>
    <p:sldId id="425" r:id="rId44"/>
    <p:sldId id="423" r:id="rId45"/>
    <p:sldId id="424" r:id="rId46"/>
    <p:sldId id="422" r:id="rId47"/>
    <p:sldId id="318" r:id="rId48"/>
    <p:sldId id="330" r:id="rId49"/>
    <p:sldId id="309" r:id="rId50"/>
    <p:sldId id="310" r:id="rId51"/>
    <p:sldId id="308" r:id="rId52"/>
    <p:sldId id="311" r:id="rId53"/>
    <p:sldId id="378" r:id="rId54"/>
    <p:sldId id="379" r:id="rId55"/>
    <p:sldId id="380" r:id="rId56"/>
    <p:sldId id="447" r:id="rId57"/>
    <p:sldId id="332" r:id="rId58"/>
    <p:sldId id="333" r:id="rId59"/>
    <p:sldId id="312" r:id="rId60"/>
    <p:sldId id="381" r:id="rId61"/>
    <p:sldId id="357" r:id="rId62"/>
    <p:sldId id="382" r:id="rId63"/>
    <p:sldId id="377" r:id="rId64"/>
    <p:sldId id="384" r:id="rId65"/>
    <p:sldId id="385" r:id="rId66"/>
    <p:sldId id="386" r:id="rId67"/>
    <p:sldId id="387" r:id="rId68"/>
    <p:sldId id="428" r:id="rId69"/>
    <p:sldId id="388" r:id="rId70"/>
    <p:sldId id="429" r:id="rId71"/>
    <p:sldId id="389" r:id="rId72"/>
    <p:sldId id="448" r:id="rId73"/>
    <p:sldId id="449" r:id="rId74"/>
    <p:sldId id="430" r:id="rId75"/>
    <p:sldId id="426" r:id="rId76"/>
    <p:sldId id="479" r:id="rId77"/>
    <p:sldId id="480" r:id="rId78"/>
    <p:sldId id="481" r:id="rId79"/>
    <p:sldId id="482"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10" autoAdjust="0"/>
  </p:normalViewPr>
  <p:slideViewPr>
    <p:cSldViewPr>
      <p:cViewPr>
        <p:scale>
          <a:sx n="66" d="100"/>
          <a:sy n="66" d="100"/>
        </p:scale>
        <p:origin x="-1853" y="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B76806-87CA-4E63-B6F9-EB5ECC8CEE4F}" type="datetimeFigureOut">
              <a:rPr lang="en-US" smtClean="0"/>
              <a:t>5/14/2019</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10A9BC-CE29-45A8-8BA1-1CABC5A79478}" type="slidenum">
              <a:rPr lang="en-US" smtClean="0"/>
              <a:t>‹#›</a:t>
            </a:fld>
            <a:endParaRPr lang="en-US"/>
          </a:p>
        </p:txBody>
      </p:sp>
    </p:spTree>
    <p:extLst>
      <p:ext uri="{BB962C8B-B14F-4D97-AF65-F5344CB8AC3E}">
        <p14:creationId xmlns:p14="http://schemas.microsoft.com/office/powerpoint/2010/main" val="232537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73/pnas.101958110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heinakroon.com</a:t>
            </a:r>
            <a:r>
              <a:rPr lang="cs-CZ" dirty="0" smtClean="0"/>
              <a:t>/2013/01/25/</a:t>
            </a:r>
            <a:r>
              <a:rPr lang="cs-CZ" dirty="0" err="1" smtClean="0"/>
              <a:t>eve</a:t>
            </a:r>
            <a:r>
              <a:rPr lang="cs-CZ" dirty="0" smtClean="0"/>
              <a:t>-</a:t>
            </a:r>
            <a:r>
              <a:rPr lang="cs-CZ" dirty="0" err="1" smtClean="0"/>
              <a:t>adam</a:t>
            </a:r>
            <a:r>
              <a:rPr lang="cs-CZ" dirty="0" smtClean="0"/>
              <a:t>-and-</a:t>
            </a:r>
            <a:r>
              <a:rPr lang="cs-CZ" dirty="0" err="1" smtClean="0"/>
              <a:t>how</a:t>
            </a:r>
            <a:r>
              <a:rPr lang="cs-CZ" dirty="0" smtClean="0"/>
              <a:t>-</a:t>
            </a:r>
            <a:r>
              <a:rPr lang="cs-CZ" dirty="0" err="1" smtClean="0"/>
              <a:t>we</a:t>
            </a:r>
            <a:r>
              <a:rPr lang="cs-CZ" dirty="0" smtClean="0"/>
              <a:t>-</a:t>
            </a:r>
            <a:r>
              <a:rPr lang="cs-CZ" dirty="0" err="1" smtClean="0"/>
              <a:t>almost</a:t>
            </a:r>
            <a:r>
              <a:rPr lang="cs-CZ" dirty="0" smtClean="0"/>
              <a:t>-</a:t>
            </a:r>
            <a:r>
              <a:rPr lang="cs-CZ" dirty="0" err="1" smtClean="0"/>
              <a:t>didnt</a:t>
            </a:r>
            <a:r>
              <a:rPr lang="cs-CZ" dirty="0" smtClean="0"/>
              <a:t>-make-</a:t>
            </a:r>
            <a:r>
              <a:rPr lang="cs-CZ" dirty="0" err="1" smtClean="0"/>
              <a:t>it</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a:t>
            </a:fld>
            <a:endParaRPr lang="en-US"/>
          </a:p>
        </p:txBody>
      </p:sp>
    </p:spTree>
    <p:extLst>
      <p:ext uri="{BB962C8B-B14F-4D97-AF65-F5344CB8AC3E}">
        <p14:creationId xmlns:p14="http://schemas.microsoft.com/office/powerpoint/2010/main" val="742991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Produkty genů</a:t>
            </a:r>
            <a:r>
              <a:rPr lang="cs-CZ" baseline="0" dirty="0" smtClean="0"/>
              <a:t> na </a:t>
            </a:r>
            <a:r>
              <a:rPr lang="cs-CZ" baseline="0" dirty="0" err="1" smtClean="0"/>
              <a:t>mtDNA</a:t>
            </a:r>
            <a:r>
              <a:rPr lang="cs-CZ" baseline="0" dirty="0" smtClean="0"/>
              <a:t> fungují uvnitř mitochondrie, ale vyžadují spolupráci produktů řady jaderných genů. Proteiny kódované jadernými geny jsou syntetizovány v cytosolu a transportovány do mitochondrie.  </a:t>
            </a:r>
            <a:r>
              <a:rPr lang="cs-CZ" baseline="0" dirty="0" err="1" smtClean="0"/>
              <a:t>Ribosomy</a:t>
            </a:r>
            <a:r>
              <a:rPr lang="cs-CZ" baseline="0" dirty="0" smtClean="0"/>
              <a:t> mitochondrií jsou složeny s </a:t>
            </a:r>
            <a:r>
              <a:rPr lang="cs-CZ" baseline="0" dirty="0" err="1" smtClean="0"/>
              <a:t>rRNA</a:t>
            </a:r>
            <a:r>
              <a:rPr lang="cs-CZ" baseline="0" dirty="0" smtClean="0"/>
              <a:t> mitochondrií a ribosomálních proteinů kódovaných v jádře (</a:t>
            </a:r>
            <a:r>
              <a:rPr lang="cs-CZ" baseline="0" dirty="0" err="1" smtClean="0"/>
              <a:t>ribosomy</a:t>
            </a:r>
            <a:r>
              <a:rPr lang="cs-CZ" baseline="0" dirty="0" smtClean="0"/>
              <a:t> se sestavují v mitochondrii). Některé enzymy klíčové pro oxidativní fosforylaci jsou složeny z různých podjednotek, z nichž některé jsou kódovaných jádrem a jiné </a:t>
            </a:r>
            <a:r>
              <a:rPr lang="cs-CZ" baseline="0" dirty="0" err="1" smtClean="0"/>
              <a:t>mtDNA</a:t>
            </a:r>
            <a:r>
              <a:rPr lang="cs-CZ" baseline="0" dirty="0" smtClean="0"/>
              <a:t>. </a:t>
            </a:r>
          </a:p>
          <a:p>
            <a:r>
              <a:rPr lang="cs-CZ" baseline="0" dirty="0" smtClean="0"/>
              <a:t>  U mitochondrií bylo nalezeno i neuniverzální využití některých kodónů. Např. kodón </a:t>
            </a:r>
            <a:r>
              <a:rPr lang="cs-CZ" baseline="0" dirty="0" err="1" smtClean="0"/>
              <a:t>UGA</a:t>
            </a:r>
            <a:r>
              <a:rPr lang="cs-CZ" baseline="0" dirty="0" smtClean="0"/>
              <a:t> v univerzálním kódu znamená stop, ale v </a:t>
            </a:r>
            <a:r>
              <a:rPr lang="cs-CZ" baseline="0" dirty="0" err="1" smtClean="0"/>
              <a:t>mtDNA</a:t>
            </a:r>
            <a:r>
              <a:rPr lang="cs-CZ" baseline="0" dirty="0" smtClean="0"/>
              <a:t> drozofily, kvasinek a obratlovců kóduje tryptofan, </a:t>
            </a:r>
            <a:r>
              <a:rPr lang="cs-CZ" baseline="0" dirty="0" err="1" smtClean="0"/>
              <a:t>AUA</a:t>
            </a:r>
            <a:r>
              <a:rPr lang="cs-CZ" baseline="0" dirty="0" smtClean="0"/>
              <a:t> (</a:t>
            </a:r>
            <a:r>
              <a:rPr lang="cs-CZ" baseline="0" dirty="0" err="1" smtClean="0"/>
              <a:t>Isoleucin</a:t>
            </a:r>
            <a:r>
              <a:rPr lang="cs-CZ" baseline="0" dirty="0" smtClean="0"/>
              <a:t>) v </a:t>
            </a:r>
            <a:r>
              <a:rPr lang="cs-CZ" baseline="0" dirty="0" err="1" smtClean="0"/>
              <a:t>mtDNA</a:t>
            </a:r>
            <a:r>
              <a:rPr lang="cs-CZ" baseline="0" dirty="0" smtClean="0"/>
              <a:t> znamená </a:t>
            </a:r>
            <a:r>
              <a:rPr lang="cs-CZ" baseline="0" dirty="0" err="1" smtClean="0"/>
              <a:t>methionin</a:t>
            </a:r>
            <a:r>
              <a:rPr lang="cs-CZ" baseline="0" dirty="0" smtClean="0"/>
              <a:t>. Rozdíly mohou být i u </a:t>
            </a:r>
            <a:r>
              <a:rPr lang="cs-CZ" baseline="0" dirty="0" err="1" smtClean="0"/>
              <a:t>mtDNA</a:t>
            </a:r>
            <a:r>
              <a:rPr lang="cs-CZ" baseline="0" dirty="0" smtClean="0"/>
              <a:t> různých druhů, např. AGA (Arginin) u obratlovčí </a:t>
            </a:r>
            <a:r>
              <a:rPr lang="cs-CZ" baseline="0" dirty="0" err="1" smtClean="0"/>
              <a:t>mtDNA</a:t>
            </a:r>
            <a:r>
              <a:rPr lang="cs-CZ" baseline="0" dirty="0" smtClean="0"/>
              <a:t> znamená stop a u </a:t>
            </a:r>
            <a:r>
              <a:rPr lang="cs-CZ" baseline="0" dirty="0" err="1" smtClean="0"/>
              <a:t>mtDNA</a:t>
            </a:r>
            <a:r>
              <a:rPr lang="cs-CZ" baseline="0" dirty="0" smtClean="0"/>
              <a:t> drozofily serin.  </a:t>
            </a:r>
          </a:p>
          <a:p>
            <a:endParaRPr lang="cs-CZ" baseline="0" dirty="0" smtClean="0"/>
          </a:p>
          <a:p>
            <a:r>
              <a:rPr lang="cs-CZ" dirty="0" err="1" smtClean="0"/>
              <a:t>Info</a:t>
            </a:r>
            <a:r>
              <a:rPr lang="cs-CZ" dirty="0" smtClean="0"/>
              <a:t> z:</a:t>
            </a:r>
          </a:p>
          <a:p>
            <a:r>
              <a:rPr lang="cs-CZ" dirty="0" err="1" smtClean="0"/>
              <a:t>Snustad</a:t>
            </a:r>
            <a:r>
              <a:rPr lang="cs-CZ" dirty="0" smtClean="0"/>
              <a:t> a </a:t>
            </a:r>
            <a:r>
              <a:rPr lang="cs-CZ" dirty="0" err="1" smtClean="0"/>
              <a:t>Simmons</a:t>
            </a:r>
            <a:r>
              <a:rPr lang="cs-CZ" dirty="0" smtClean="0"/>
              <a:t> (2009) Genetika</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Pierce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11</a:t>
            </a:fld>
            <a:endParaRPr lang="en-US"/>
          </a:p>
        </p:txBody>
      </p:sp>
    </p:spTree>
    <p:extLst>
      <p:ext uri="{BB962C8B-B14F-4D97-AF65-F5344CB8AC3E}">
        <p14:creationId xmlns:p14="http://schemas.microsoft.com/office/powerpoint/2010/main" val="2085862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Kóduje</a:t>
            </a:r>
            <a:r>
              <a:rPr lang="cs-CZ" baseline="0" dirty="0" smtClean="0"/>
              <a:t> geny potřebné pro oxidativní fosforylaci, které se přepisují ve formě </a:t>
            </a:r>
            <a:r>
              <a:rPr lang="cs-CZ" baseline="0" dirty="0" err="1" smtClean="0"/>
              <a:t>polycistronické</a:t>
            </a:r>
            <a:r>
              <a:rPr lang="cs-CZ" baseline="0" dirty="0" smtClean="0"/>
              <a:t> </a:t>
            </a:r>
            <a:r>
              <a:rPr lang="cs-CZ" baseline="0" dirty="0" err="1" smtClean="0"/>
              <a:t>mRNA</a:t>
            </a:r>
            <a:r>
              <a:rPr lang="cs-CZ" baseline="0" dirty="0" smtClean="0"/>
              <a:t> (tj. jedna </a:t>
            </a:r>
            <a:r>
              <a:rPr lang="cs-CZ" baseline="0" dirty="0" err="1" smtClean="0"/>
              <a:t>mRNA</a:t>
            </a:r>
            <a:r>
              <a:rPr lang="cs-CZ" baseline="0" dirty="0" smtClean="0"/>
              <a:t> obsahuje instrukce pro syntézu více proteinů). Téměř neobsahuje nekódující DNA. Přepisují se obě vlákna.</a:t>
            </a:r>
          </a:p>
          <a:p>
            <a:endParaRPr lang="cs-CZ" baseline="0" dirty="0" smtClean="0"/>
          </a:p>
          <a:p>
            <a:r>
              <a:rPr lang="cs-CZ" baseline="0" dirty="0" smtClean="0"/>
              <a:t>Obrázek z http://</a:t>
            </a:r>
            <a:r>
              <a:rPr lang="cs-CZ" baseline="0" dirty="0" err="1" smtClean="0"/>
              <a:t>www.nature.com</a:t>
            </a:r>
            <a:r>
              <a:rPr lang="cs-CZ" baseline="0" dirty="0" smtClean="0"/>
              <a:t>/</a:t>
            </a:r>
            <a:r>
              <a:rPr lang="cs-CZ" baseline="0" dirty="0" err="1" smtClean="0"/>
              <a:t>gt</a:t>
            </a:r>
            <a:r>
              <a:rPr lang="cs-CZ" baseline="0" dirty="0" smtClean="0"/>
              <a:t>/</a:t>
            </a:r>
            <a:r>
              <a:rPr lang="cs-CZ" baseline="0" dirty="0" err="1" smtClean="0"/>
              <a:t>journal</a:t>
            </a:r>
            <a:r>
              <a:rPr lang="cs-CZ" baseline="0" dirty="0" smtClean="0"/>
              <a:t>/</a:t>
            </a:r>
            <a:r>
              <a:rPr lang="cs-CZ" baseline="0" dirty="0" err="1" smtClean="0"/>
              <a:t>v15</a:t>
            </a:r>
            <a:r>
              <a:rPr lang="cs-CZ" baseline="0" dirty="0" smtClean="0"/>
              <a:t>/</a:t>
            </a:r>
            <a:r>
              <a:rPr lang="cs-CZ" baseline="0" dirty="0" err="1" smtClean="0"/>
              <a:t>n14</a:t>
            </a:r>
            <a:r>
              <a:rPr lang="cs-CZ" baseline="0" dirty="0" smtClean="0"/>
              <a:t>/</a:t>
            </a:r>
            <a:r>
              <a:rPr lang="cs-CZ" baseline="0" dirty="0" err="1" smtClean="0"/>
              <a:t>fig_tab</a:t>
            </a:r>
            <a:r>
              <a:rPr lang="cs-CZ" baseline="0" dirty="0" smtClean="0"/>
              <a:t>/</a:t>
            </a:r>
            <a:r>
              <a:rPr lang="cs-CZ" baseline="0" dirty="0" err="1" smtClean="0"/>
              <a:t>gt200891f1.html</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12</a:t>
            </a:fld>
            <a:endParaRPr lang="en-US"/>
          </a:p>
        </p:txBody>
      </p:sp>
    </p:spTree>
    <p:extLst>
      <p:ext uri="{BB962C8B-B14F-4D97-AF65-F5344CB8AC3E}">
        <p14:creationId xmlns:p14="http://schemas.microsoft.com/office/powerpoint/2010/main" val="77727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Dalším využitím </a:t>
            </a:r>
            <a:r>
              <a:rPr lang="cs-CZ" dirty="0" err="1" smtClean="0"/>
              <a:t>mtDNA</a:t>
            </a:r>
            <a:r>
              <a:rPr lang="cs-CZ" dirty="0" smtClean="0"/>
              <a:t> je tzv.</a:t>
            </a:r>
            <a:r>
              <a:rPr lang="cs-CZ" baseline="0" dirty="0" smtClean="0"/>
              <a:t> </a:t>
            </a:r>
            <a:r>
              <a:rPr lang="cs-CZ" dirty="0" err="1" smtClean="0"/>
              <a:t>barcoding</a:t>
            </a:r>
            <a:r>
              <a:rPr lang="cs-CZ" dirty="0" smtClean="0"/>
              <a:t>. </a:t>
            </a:r>
            <a:r>
              <a:rPr lang="cs-CZ" dirty="0" err="1" smtClean="0"/>
              <a:t>Bardode</a:t>
            </a:r>
            <a:r>
              <a:rPr lang="cs-CZ" dirty="0" smtClean="0"/>
              <a:t> </a:t>
            </a:r>
            <a:r>
              <a:rPr lang="cs-CZ" dirty="0" err="1" smtClean="0"/>
              <a:t>of</a:t>
            </a:r>
            <a:r>
              <a:rPr lang="cs-CZ" dirty="0" smtClean="0"/>
              <a:t> </a:t>
            </a:r>
            <a:r>
              <a:rPr lang="cs-CZ" dirty="0" err="1" smtClean="0"/>
              <a:t>life</a:t>
            </a:r>
            <a:r>
              <a:rPr lang="cs-CZ" dirty="0" smtClean="0"/>
              <a:t> je iniciativa, která se snaží vytvořit databázi</a:t>
            </a:r>
            <a:r>
              <a:rPr lang="cs-CZ" baseline="0" dirty="0" smtClean="0"/>
              <a:t> sekvencí, podle kterých bude možné jen na základě krátkého úseku DNA určit libovolný druh mnohobuněčného eukaryotického organismu. V ideálním případě by tak bylo možné určit jedince bez znalosti daného druhu (nepotřebujete taxonoma) nebo z malé části nebo vývojového stádia, ve kterém daný druh nepozná ani odborník. K </a:t>
            </a:r>
            <a:r>
              <a:rPr lang="cs-CZ" baseline="0" dirty="0" err="1" smtClean="0"/>
              <a:t>barcodingu</a:t>
            </a:r>
            <a:r>
              <a:rPr lang="cs-CZ" baseline="0" dirty="0" smtClean="0"/>
              <a:t> u zvířat se používá úsek mitochondriálního genu cytochrom oxidázy I dlouhý 648 </a:t>
            </a:r>
            <a:r>
              <a:rPr lang="cs-CZ" baseline="0" dirty="0" err="1" smtClean="0"/>
              <a:t>bp</a:t>
            </a:r>
            <a:r>
              <a:rPr lang="cs-CZ" baseline="0" dirty="0" smtClean="0"/>
              <a:t>. Tento úsek byl vybrán proto, že jeho rychlost mutací je dostatečně pomalá, aby jedinci stejného druhu měli sekvenci </a:t>
            </a:r>
            <a:r>
              <a:rPr lang="cs-CZ" baseline="0" dirty="0" err="1" smtClean="0"/>
              <a:t>COI</a:t>
            </a:r>
            <a:r>
              <a:rPr lang="cs-CZ" baseline="0" dirty="0" smtClean="0"/>
              <a:t> stejnou nebo velmi podobnou, a zároveň dost rychlá, aby se jedinci různých druhů v </a:t>
            </a:r>
            <a:r>
              <a:rPr lang="cs-CZ" baseline="0" dirty="0" err="1" smtClean="0"/>
              <a:t>COI</a:t>
            </a:r>
            <a:r>
              <a:rPr lang="cs-CZ" baseline="0" dirty="0" smtClean="0"/>
              <a:t> dostatečně lišili. Jedinci, jejichž sekvence </a:t>
            </a:r>
            <a:r>
              <a:rPr lang="cs-CZ" baseline="0" dirty="0" err="1" smtClean="0"/>
              <a:t>COI</a:t>
            </a:r>
            <a:r>
              <a:rPr lang="cs-CZ" baseline="0" dirty="0" smtClean="0"/>
              <a:t> se do databáze posílá jako referenční, musí být samozřejmě klasickým způsobem správně určeni do druhu. Cílem je vytvořit databázi, ve které bude možné vyhledat podle sekvence </a:t>
            </a:r>
            <a:r>
              <a:rPr lang="cs-CZ" baseline="0" dirty="0" err="1" smtClean="0"/>
              <a:t>COI</a:t>
            </a:r>
            <a:r>
              <a:rPr lang="cs-CZ" baseline="0" dirty="0" smtClean="0"/>
              <a:t> neznámého druhu, který nás zajímá, stejnou referenční sekvenci a podle toho u svého vzorku určit druh. Metoda má svá úskalí, např. u některých skupin může být rychlost mutací v </a:t>
            </a:r>
            <a:r>
              <a:rPr lang="cs-CZ" baseline="0" dirty="0" err="1" smtClean="0"/>
              <a:t>COI</a:t>
            </a:r>
            <a:r>
              <a:rPr lang="cs-CZ" baseline="0" dirty="0" smtClean="0"/>
              <a:t> jiná, např. </a:t>
            </a:r>
            <a:r>
              <a:rPr lang="cs-CZ" baseline="0" dirty="0" err="1" smtClean="0"/>
              <a:t>COI</a:t>
            </a:r>
            <a:r>
              <a:rPr lang="cs-CZ" baseline="0" dirty="0" smtClean="0"/>
              <a:t> funguje sice docela dobře na ptáky, motýly, ryby, atd., ale nefunguje dobře u rostlin, protože tam je její mutační rychlost pomalejší a tím nedostatečná (místo </a:t>
            </a:r>
            <a:r>
              <a:rPr lang="cs-CZ" baseline="0" dirty="0" err="1" smtClean="0"/>
              <a:t>COI</a:t>
            </a:r>
            <a:r>
              <a:rPr lang="cs-CZ" baseline="0" dirty="0" smtClean="0"/>
              <a:t> se používají dva úseky chloroplastové DNA). Dalším problémem je to, že se potřebný druh zatím nemusí v databázi nacházet, může jít o kryptické druhy, genový tok mezi druhy, atd.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www.barcodeoflife.org</a:t>
            </a:r>
            <a:r>
              <a:rPr lang="en-US" dirty="0" smtClean="0"/>
              <a:t>/</a:t>
            </a: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z https://</a:t>
            </a:r>
            <a:r>
              <a:rPr lang="cs-CZ" dirty="0" err="1" smtClean="0"/>
              <a:t>phe.rockefeller.edu</a:t>
            </a:r>
            <a:r>
              <a:rPr lang="cs-CZ" dirty="0" smtClean="0"/>
              <a:t>/</a:t>
            </a:r>
            <a:r>
              <a:rPr lang="cs-CZ" dirty="0" err="1" smtClean="0"/>
              <a:t>barcode</a:t>
            </a:r>
            <a:r>
              <a:rPr lang="cs-CZ" dirty="0" smtClean="0"/>
              <a:t>/</a:t>
            </a:r>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13</a:t>
            </a:fld>
            <a:endParaRPr lang="en-US"/>
          </a:p>
        </p:txBody>
      </p:sp>
    </p:spTree>
    <p:extLst>
      <p:ext uri="{BB962C8B-B14F-4D97-AF65-F5344CB8AC3E}">
        <p14:creationId xmlns:p14="http://schemas.microsoft.com/office/powerpoint/2010/main" val="318698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Ve spermiích se nacházejí mitochondrie pod hlavičkou</a:t>
            </a:r>
            <a:r>
              <a:rPr lang="cs-CZ" baseline="0" dirty="0" smtClean="0"/>
              <a:t> v bázi bičíku, kde poskytují ATP potřebné pro pohyb bičíku. Spolu se spermií sice pronikají do vajíčka, ale následně jsou označené </a:t>
            </a:r>
            <a:r>
              <a:rPr lang="cs-CZ" baseline="0" dirty="0" err="1" smtClean="0"/>
              <a:t>ubiquitinem</a:t>
            </a:r>
            <a:r>
              <a:rPr lang="cs-CZ" baseline="0" dirty="0" smtClean="0"/>
              <a:t> a zlikvidovány. Důvodem je patrně vysoká pravděpodobnost poškození jejich DNA po extrémní metabolické aktivitě při cestě za vajíčkem. V zygotě se tak nacházejí výhradně mitochondrie od matky, mitochondriální DNA (</a:t>
            </a:r>
            <a:r>
              <a:rPr lang="cs-CZ" baseline="0" dirty="0" err="1" smtClean="0"/>
              <a:t>mtDNA</a:t>
            </a:r>
            <a:r>
              <a:rPr lang="cs-CZ" baseline="0" dirty="0" smtClean="0"/>
              <a:t>) se tak dědí </a:t>
            </a:r>
            <a:r>
              <a:rPr lang="cs-CZ" baseline="0" dirty="0" err="1" smtClean="0"/>
              <a:t>maternálně</a:t>
            </a:r>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99BC49E7-D79C-4BD7-96CB-8E983826288B}" type="slidenum">
              <a:rPr lang="en-US" smtClean="0"/>
              <a:t>14</a:t>
            </a:fld>
            <a:endParaRPr lang="en-US"/>
          </a:p>
        </p:txBody>
      </p:sp>
    </p:spTree>
    <p:extLst>
      <p:ext uri="{BB962C8B-B14F-4D97-AF65-F5344CB8AC3E}">
        <p14:creationId xmlns:p14="http://schemas.microsoft.com/office/powerpoint/2010/main" val="140062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Podle </a:t>
            </a:r>
            <a:r>
              <a:rPr lang="cs-CZ" baseline="0" dirty="0" err="1" smtClean="0"/>
              <a:t>Useful</a:t>
            </a:r>
            <a:r>
              <a:rPr lang="cs-CZ" baseline="0" dirty="0" smtClean="0"/>
              <a:t> </a:t>
            </a:r>
            <a:r>
              <a:rPr lang="cs-CZ" baseline="0" dirty="0" err="1" smtClean="0"/>
              <a:t>genetics</a:t>
            </a:r>
            <a:r>
              <a:rPr lang="cs-CZ" baseline="0" dirty="0" smtClean="0"/>
              <a:t> 11C (https://www.youtube.com/watch?v=GvgXe-3RJeU</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15</a:t>
            </a:fld>
            <a:endParaRPr lang="en-US"/>
          </a:p>
        </p:txBody>
      </p:sp>
    </p:spTree>
    <p:extLst>
      <p:ext uri="{BB962C8B-B14F-4D97-AF65-F5344CB8AC3E}">
        <p14:creationId xmlns:p14="http://schemas.microsoft.com/office/powerpoint/2010/main" val="292936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80000"/>
              </a:lnSpc>
            </a:pPr>
            <a:r>
              <a:rPr lang="cs-CZ" dirty="0" smtClean="0"/>
              <a:t>Odečtem</a:t>
            </a:r>
            <a:r>
              <a:rPr lang="cs-CZ" baseline="0" dirty="0" smtClean="0"/>
              <a:t> </a:t>
            </a:r>
            <a:r>
              <a:rPr lang="cs-CZ" dirty="0" smtClean="0"/>
              <a:t>mutací v </a:t>
            </a:r>
            <a:r>
              <a:rPr lang="cs-CZ" dirty="0" err="1" smtClean="0"/>
              <a:t>mtDNA</a:t>
            </a:r>
            <a:r>
              <a:rPr lang="cs-CZ" dirty="0" smtClean="0"/>
              <a:t> různých jedinců v současnosti můžeme</a:t>
            </a:r>
            <a:r>
              <a:rPr lang="cs-CZ" baseline="0" dirty="0" smtClean="0"/>
              <a:t> pomyslně cestovat časem a odhadnout stáří jednotlivých </a:t>
            </a:r>
            <a:r>
              <a:rPr lang="cs-CZ" baseline="0" dirty="0" err="1" smtClean="0"/>
              <a:t>haploskupin</a:t>
            </a:r>
            <a:r>
              <a:rPr lang="cs-CZ" baseline="0" dirty="0" smtClean="0"/>
              <a:t> a jejich vzájemný vztah, čehož se používá např. při studiu lidských migrací. Tímto způsobem můžeme doputovat až k tzv. mitochondriální Evě, ženě, jejíž mitochondrie jsou posledním společným předkem mitochondrií všech současných lidí po celém světě. Tato žena žila před </a:t>
            </a:r>
            <a:r>
              <a:rPr lang="cs-CZ" altLang="en-US" sz="1200" dirty="0" smtClean="0"/>
              <a:t>cca 140-200 tisíci let ve východní Africe a nazývá se též matrilineární </a:t>
            </a:r>
            <a:r>
              <a:rPr lang="cs-CZ" altLang="en-US" sz="1200" dirty="0" err="1" smtClean="0"/>
              <a:t>MRCA</a:t>
            </a:r>
            <a:r>
              <a:rPr lang="cs-CZ" altLang="en-US" sz="1200" dirty="0" smtClean="0"/>
              <a:t> (</a:t>
            </a:r>
            <a:r>
              <a:rPr lang="cs-CZ" altLang="en-US" sz="1200" i="1" dirty="0" smtClean="0"/>
              <a:t>most </a:t>
            </a:r>
            <a:r>
              <a:rPr lang="cs-CZ" altLang="en-US" sz="1200" i="1" dirty="0" err="1" smtClean="0"/>
              <a:t>recent</a:t>
            </a:r>
            <a:r>
              <a:rPr lang="cs-CZ" altLang="en-US" sz="1200" i="1" dirty="0" smtClean="0"/>
              <a:t> </a:t>
            </a:r>
            <a:r>
              <a:rPr lang="cs-CZ" altLang="en-US" sz="1200" i="1" dirty="0" err="1" smtClean="0"/>
              <a:t>common</a:t>
            </a:r>
            <a:r>
              <a:rPr lang="cs-CZ" altLang="en-US" sz="1200" i="1" dirty="0" smtClean="0"/>
              <a:t> </a:t>
            </a:r>
            <a:r>
              <a:rPr lang="cs-CZ" altLang="en-US" sz="1200" i="1" dirty="0" err="1" smtClean="0"/>
              <a:t>ancestor</a:t>
            </a:r>
            <a:r>
              <a:rPr lang="cs-CZ" altLang="en-US" sz="1200" dirty="0" smtClean="0"/>
              <a:t>) dnešních lidí. Mitochondriální Eva nebyla</a:t>
            </a:r>
            <a:r>
              <a:rPr lang="cs-CZ" altLang="en-US" sz="1200" baseline="0" dirty="0" smtClean="0"/>
              <a:t> samozřejmě jedinou ženou ve své době, ale mitochondriální linie jejích současnic byla v historii přerušena tím, že některá z žen v jejich linii neměla děti nebo měla jen syny (ti jsou pro mitochondrie slepou uličkou, protože své mitochondrie potomkům nepředávají). </a:t>
            </a:r>
          </a:p>
          <a:p>
            <a:pPr>
              <a:lnSpc>
                <a:spcPct val="80000"/>
              </a:lnSpc>
            </a:pPr>
            <a:r>
              <a:rPr lang="cs-CZ" altLang="en-US" sz="1200" baseline="0" dirty="0" smtClean="0"/>
              <a:t>  Podobně jako lze přes mitochondrie sledovat </a:t>
            </a:r>
            <a:r>
              <a:rPr lang="cs-CZ" altLang="en-US" sz="1200" baseline="0" dirty="0" err="1" smtClean="0"/>
              <a:t>maternální</a:t>
            </a:r>
            <a:r>
              <a:rPr lang="cs-CZ" altLang="en-US" sz="1200" baseline="0" dirty="0" smtClean="0"/>
              <a:t> linii lidstva, lze totéž udělat pro </a:t>
            </a:r>
            <a:r>
              <a:rPr lang="cs-CZ" altLang="en-US" sz="1200" baseline="0" dirty="0" err="1" smtClean="0"/>
              <a:t>paternální</a:t>
            </a:r>
            <a:r>
              <a:rPr lang="cs-CZ" altLang="en-US" sz="1200" baseline="0" dirty="0" smtClean="0"/>
              <a:t> linii přes chromosom Y, který je sice součástí jaderné DNA, ale jehož velká část nerekombinuje a vzniklé mutace tak dědí společné v rámci linie. </a:t>
            </a:r>
            <a:endParaRPr lang="cs-CZ" altLang="en-US" sz="1200"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17</a:t>
            </a:fld>
            <a:endParaRPr lang="en-US"/>
          </a:p>
        </p:txBody>
      </p:sp>
    </p:spTree>
    <p:extLst>
      <p:ext uri="{BB962C8B-B14F-4D97-AF65-F5344CB8AC3E}">
        <p14:creationId xmlns:p14="http://schemas.microsoft.com/office/powerpoint/2010/main" val="268591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cs-CZ" altLang="en-US" dirty="0" smtClean="0"/>
              <a:t>Mutace, které vzniknou na homologních chromosomech v jaderné DNA</a:t>
            </a:r>
            <a:r>
              <a:rPr lang="cs-CZ" altLang="en-US" baseline="0" dirty="0" smtClean="0"/>
              <a:t> u různých jedinců v populaci, se mohou v dalších generacích vlivem rekombinace ocitnout na jednom chromosomu nebo se naopak zase oddělit. U </a:t>
            </a:r>
            <a:r>
              <a:rPr lang="cs-CZ" altLang="en-US" baseline="0" dirty="0" err="1" smtClean="0"/>
              <a:t>mtDNA</a:t>
            </a:r>
            <a:r>
              <a:rPr lang="cs-CZ" altLang="en-US" baseline="0" dirty="0" smtClean="0"/>
              <a:t> to tak není. </a:t>
            </a:r>
            <a:r>
              <a:rPr lang="cs-CZ" altLang="en-US" baseline="0" dirty="0" err="1" smtClean="0"/>
              <a:t>mtDNA</a:t>
            </a:r>
            <a:r>
              <a:rPr lang="cs-CZ" altLang="en-US" baseline="0" dirty="0" smtClean="0"/>
              <a:t> nerekombinuje, takže mutace (alela) se nemůže přenést na jinou molekulu </a:t>
            </a:r>
            <a:r>
              <a:rPr lang="cs-CZ" altLang="en-US" baseline="0" dirty="0" err="1" smtClean="0"/>
              <a:t>mtDNA</a:t>
            </a:r>
            <a:r>
              <a:rPr lang="cs-CZ" altLang="en-US" baseline="0" dirty="0" smtClean="0"/>
              <a:t> a dědí se jen v rámci klonu. V rámci klonu mitochondrií se tak postupně shromažďují mutace a protože si je klony nemohou vyměňovat, jsou tyto mutace pro každý klon charakteristické. Společně děděným mutacím u jedince se říká </a:t>
            </a:r>
            <a:r>
              <a:rPr lang="cs-CZ" altLang="en-US" baseline="0" dirty="0" err="1" smtClean="0"/>
              <a:t>haplotyp</a:t>
            </a:r>
            <a:r>
              <a:rPr lang="cs-CZ" altLang="en-US" baseline="0" dirty="0" smtClean="0"/>
              <a:t> (neplatí jen pro </a:t>
            </a:r>
            <a:r>
              <a:rPr lang="cs-CZ" altLang="en-US" baseline="0" dirty="0" err="1" smtClean="0"/>
              <a:t>mtDNA</a:t>
            </a:r>
            <a:r>
              <a:rPr lang="cs-CZ" altLang="en-US" baseline="0" dirty="0" smtClean="0"/>
              <a:t>, ale i pro nerekombinující úseky jaderné DNA). </a:t>
            </a:r>
            <a:r>
              <a:rPr lang="cs-CZ" altLang="en-US" baseline="0" dirty="0" err="1" smtClean="0"/>
              <a:t>Haplotypy</a:t>
            </a:r>
            <a:r>
              <a:rPr lang="cs-CZ" altLang="en-US" baseline="0" dirty="0" smtClean="0"/>
              <a:t> se řadí do </a:t>
            </a:r>
            <a:r>
              <a:rPr lang="cs-CZ" altLang="en-US" baseline="0" dirty="0" err="1" smtClean="0"/>
              <a:t>haploskupin</a:t>
            </a:r>
            <a:r>
              <a:rPr lang="cs-CZ" altLang="en-US" baseline="0" dirty="0" smtClean="0"/>
              <a:t>, které jsou definované určitými mutacemi, např. máte-li mitochondriální </a:t>
            </a:r>
            <a:r>
              <a:rPr lang="cs-CZ" altLang="en-US" baseline="0" dirty="0" err="1" smtClean="0"/>
              <a:t>haplotyp</a:t>
            </a:r>
            <a:r>
              <a:rPr lang="cs-CZ" altLang="en-US" baseline="0" dirty="0" smtClean="0"/>
              <a:t> s mutacemi v pozici </a:t>
            </a:r>
            <a:r>
              <a:rPr lang="en-US" dirty="0" smtClean="0"/>
              <a:t>295, 462, 489, 10398, 12612, 13708, 16069</a:t>
            </a:r>
            <a:r>
              <a:rPr lang="cs-CZ" dirty="0" smtClean="0"/>
              <a:t>, patříte</a:t>
            </a:r>
            <a:r>
              <a:rPr lang="cs-CZ" baseline="0" dirty="0" smtClean="0"/>
              <a:t> do </a:t>
            </a:r>
            <a:r>
              <a:rPr lang="cs-CZ" altLang="en-US" baseline="0" dirty="0" err="1" smtClean="0"/>
              <a:t>haploskupiny</a:t>
            </a:r>
            <a:r>
              <a:rPr lang="cs-CZ" altLang="en-US" baseline="0" dirty="0" smtClean="0"/>
              <a:t> J (Jasmína). </a:t>
            </a:r>
            <a:endParaRPr lang="cs-CZ" altLang="en-US" dirty="0" smtClean="0"/>
          </a:p>
          <a:p>
            <a:pPr eaLnBrk="1" hangingPunct="1"/>
            <a:endParaRPr lang="cs-CZ" altLang="en-US" dirty="0" smtClean="0"/>
          </a:p>
          <a:p>
            <a:pPr eaLnBrk="1" hangingPunct="1"/>
            <a:r>
              <a:rPr lang="cs-CZ" altLang="en-US" dirty="0" err="1" smtClean="0"/>
              <a:t>Haplotyp</a:t>
            </a:r>
            <a:r>
              <a:rPr lang="cs-CZ" altLang="en-US" dirty="0" smtClean="0"/>
              <a:t> = skupina alel, které se vždy dědí spolu </a:t>
            </a:r>
            <a:br>
              <a:rPr lang="cs-CZ" altLang="en-US" dirty="0" smtClean="0"/>
            </a:br>
            <a:r>
              <a:rPr lang="cs-CZ" altLang="en-US" dirty="0" err="1" smtClean="0"/>
              <a:t>Haploskupina</a:t>
            </a:r>
            <a:r>
              <a:rPr lang="cs-CZ" altLang="en-US" dirty="0" smtClean="0"/>
              <a:t> = skupina </a:t>
            </a:r>
            <a:r>
              <a:rPr lang="cs-CZ" altLang="en-US" dirty="0" err="1" smtClean="0"/>
              <a:t>haplotypů</a:t>
            </a:r>
            <a:r>
              <a:rPr lang="cs-CZ" altLang="en-US" dirty="0" smtClean="0"/>
              <a:t>, definovaných určitými mutacemi (</a:t>
            </a:r>
            <a:r>
              <a:rPr lang="cs-CZ" altLang="en-US" dirty="0" err="1" smtClean="0"/>
              <a:t>markery</a:t>
            </a:r>
            <a:r>
              <a:rPr lang="cs-CZ" altLang="en-US" dirty="0" smtClean="0"/>
              <a:t>)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18</a:t>
            </a:fld>
            <a:endParaRPr lang="en-US"/>
          </a:p>
        </p:txBody>
      </p:sp>
    </p:spTree>
    <p:extLst>
      <p:ext uri="{BB962C8B-B14F-4D97-AF65-F5344CB8AC3E}">
        <p14:creationId xmlns:p14="http://schemas.microsoft.com/office/powerpoint/2010/main" val="206703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Mitochondriální DNA se používá mimo jiné i k mapování migrací</a:t>
            </a:r>
            <a:r>
              <a:rPr lang="cs-CZ" baseline="0" dirty="0" smtClean="0"/>
              <a:t> lidských populací. Původní </a:t>
            </a:r>
            <a:r>
              <a:rPr lang="cs-CZ" baseline="0" dirty="0" err="1" smtClean="0"/>
              <a:t>haploskupina</a:t>
            </a:r>
            <a:r>
              <a:rPr lang="cs-CZ" baseline="0" dirty="0" smtClean="0"/>
              <a:t> (označována jako L), kterou měla mitochondriální Eva, pocházela z Afriky. Stávající </a:t>
            </a:r>
            <a:r>
              <a:rPr lang="cs-CZ" baseline="0" dirty="0" err="1" smtClean="0"/>
              <a:t>haploskupiny</a:t>
            </a:r>
            <a:r>
              <a:rPr lang="cs-CZ" baseline="0" dirty="0" smtClean="0"/>
              <a:t> se od ní v různé míře liší, podle mutací, které </a:t>
            </a:r>
            <a:r>
              <a:rPr lang="cs-CZ" baseline="0" dirty="0" err="1" smtClean="0"/>
              <a:t>haploskupiny</a:t>
            </a:r>
            <a:r>
              <a:rPr lang="cs-CZ" baseline="0" dirty="0" smtClean="0"/>
              <a:t> obsahují, lze zjistit jejich fylogenetickou příbuznost, a lze i odhadnou kdy a kde která vznikla. </a:t>
            </a:r>
            <a:r>
              <a:rPr lang="cs-CZ" baseline="0" dirty="0" err="1" smtClean="0"/>
              <a:t>Haploskupiny</a:t>
            </a:r>
            <a:r>
              <a:rPr lang="cs-CZ" baseline="0" dirty="0" smtClean="0"/>
              <a:t>, které jsou nejčastější v Evropě, vznikly z </a:t>
            </a:r>
            <a:r>
              <a:rPr lang="cs-CZ" baseline="0" dirty="0" err="1" smtClean="0"/>
              <a:t>haploskupiny</a:t>
            </a:r>
            <a:r>
              <a:rPr lang="cs-CZ" baseline="0" dirty="0" smtClean="0"/>
              <a:t> R (Rohani). Od té se odvozuje např. Helena (nejčastější </a:t>
            </a:r>
            <a:r>
              <a:rPr lang="cs-CZ" baseline="0" dirty="0" err="1" smtClean="0"/>
              <a:t>haploskupina</a:t>
            </a:r>
            <a:r>
              <a:rPr lang="cs-CZ" baseline="0" dirty="0" smtClean="0"/>
              <a:t> v Evropě), Jasmína (</a:t>
            </a:r>
            <a:r>
              <a:rPr lang="cs-CZ" baseline="0" dirty="0" err="1" smtClean="0"/>
              <a:t>haploskupina</a:t>
            </a:r>
            <a:r>
              <a:rPr lang="cs-CZ" baseline="0" dirty="0" smtClean="0"/>
              <a:t> vzniklá na blízkém východě, jejíž vlastníci přinesli do Evropy zemědělství), nebo třeba Uršula (stará evropská </a:t>
            </a:r>
            <a:r>
              <a:rPr lang="cs-CZ" baseline="0" dirty="0" err="1" smtClean="0"/>
              <a:t>haploskupina</a:t>
            </a:r>
            <a:r>
              <a:rPr lang="cs-CZ" baseline="0" dirty="0" smtClean="0"/>
              <a:t> patřící lovcům medvědů). V současné době e</a:t>
            </a:r>
            <a:r>
              <a:rPr lang="cs-CZ" altLang="en-US" sz="1200" dirty="0" smtClean="0">
                <a:sym typeface="Wingdings" pitchFamily="2" charset="2"/>
              </a:rPr>
              <a:t>xistují komerční firmy, které Vám mohou zjistit,</a:t>
            </a:r>
            <a:r>
              <a:rPr lang="cs-CZ" altLang="en-US" sz="1200" baseline="0" dirty="0" smtClean="0">
                <a:sym typeface="Wingdings" pitchFamily="2" charset="2"/>
              </a:rPr>
              <a:t> ke které </a:t>
            </a:r>
            <a:r>
              <a:rPr lang="cs-CZ" altLang="en-US" sz="1200" baseline="0" dirty="0" err="1" smtClean="0">
                <a:sym typeface="Wingdings" pitchFamily="2" charset="2"/>
              </a:rPr>
              <a:t>haploskupině</a:t>
            </a:r>
            <a:r>
              <a:rPr lang="cs-CZ" altLang="en-US" sz="1200" baseline="0" dirty="0" smtClean="0">
                <a:sym typeface="Wingdings" pitchFamily="2" charset="2"/>
              </a:rPr>
              <a:t> patří Vaše </a:t>
            </a:r>
            <a:r>
              <a:rPr lang="cs-CZ" altLang="en-US" sz="1200" baseline="0" dirty="0" err="1" smtClean="0">
                <a:sym typeface="Wingdings" pitchFamily="2" charset="2"/>
              </a:rPr>
              <a:t>mtDNA</a:t>
            </a:r>
            <a:r>
              <a:rPr lang="cs-CZ" altLang="en-US" sz="1200" baseline="0" dirty="0" smtClean="0">
                <a:sym typeface="Wingdings" pitchFamily="2" charset="2"/>
              </a:rPr>
              <a:t>. </a:t>
            </a:r>
            <a:endParaRPr lang="cs-CZ" altLang="en-US" sz="1200" dirty="0" smtClean="0">
              <a:sym typeface="Wingdings" pitchFamily="2" charset="2"/>
            </a:endParaRPr>
          </a:p>
          <a:p>
            <a:endParaRPr lang="cs-CZ" baseline="0" dirty="0" smtClean="0"/>
          </a:p>
          <a:p>
            <a:r>
              <a:rPr lang="cs-CZ" baseline="0" dirty="0" smtClean="0"/>
              <a:t>Spoustu dalších informací </a:t>
            </a:r>
            <a:r>
              <a:rPr lang="cs-CZ" baseline="0" dirty="0" err="1" smtClean="0"/>
              <a:t>na:https</a:t>
            </a:r>
            <a:r>
              <a:rPr lang="cs-CZ" baseline="0" dirty="0" smtClean="0"/>
              <a:t>://</a:t>
            </a:r>
            <a:r>
              <a:rPr lang="cs-CZ" baseline="0" dirty="0" err="1" smtClean="0"/>
              <a:t>en.wikipedia.org</a:t>
            </a:r>
            <a:r>
              <a:rPr lang="cs-CZ" baseline="0" dirty="0" smtClean="0"/>
              <a:t>/wiki/</a:t>
            </a:r>
            <a:r>
              <a:rPr lang="cs-CZ" baseline="0" dirty="0" err="1" smtClean="0"/>
              <a:t>Human_mitochondrial_DNA_haplogroup</a:t>
            </a:r>
            <a:endParaRPr lang="cs-CZ" baseline="0" dirty="0" smtClean="0"/>
          </a:p>
          <a:p>
            <a:endParaRPr lang="cs-CZ" baseline="0" dirty="0" smtClean="0"/>
          </a:p>
          <a:p>
            <a:r>
              <a:rPr lang="cs-CZ" baseline="0" dirty="0" smtClean="0"/>
              <a:t>Pro zajímavost:</a:t>
            </a:r>
          </a:p>
          <a:p>
            <a:pPr eaLnBrk="1" hangingPunct="1">
              <a:lnSpc>
                <a:spcPct val="90000"/>
              </a:lnSpc>
            </a:pPr>
            <a:r>
              <a:rPr lang="cs-CZ" altLang="en-US" sz="1200" dirty="0" smtClean="0"/>
              <a:t>všechny patří do </a:t>
            </a:r>
            <a:r>
              <a:rPr lang="cs-CZ" altLang="en-US" sz="1200" dirty="0" err="1" smtClean="0"/>
              <a:t>západoeurasijské</a:t>
            </a:r>
            <a:r>
              <a:rPr lang="cs-CZ" altLang="en-US" sz="1200" dirty="0" smtClean="0"/>
              <a:t> </a:t>
            </a:r>
            <a:r>
              <a:rPr lang="cs-CZ" altLang="en-US" sz="1200" dirty="0" err="1" smtClean="0"/>
              <a:t>haploskupiny</a:t>
            </a:r>
            <a:r>
              <a:rPr lang="cs-CZ" altLang="en-US" sz="1200" dirty="0" smtClean="0"/>
              <a:t> N (</a:t>
            </a:r>
            <a:r>
              <a:rPr lang="cs-CZ" altLang="en-US" sz="1200" i="1" dirty="0" smtClean="0"/>
              <a:t>Naomi </a:t>
            </a:r>
            <a:r>
              <a:rPr lang="cs-CZ" altLang="en-US" sz="1200" dirty="0" smtClean="0"/>
              <a:t>=</a:t>
            </a:r>
            <a:r>
              <a:rPr lang="cs-CZ" altLang="en-US" sz="1200" i="1" dirty="0" smtClean="0"/>
              <a:t> </a:t>
            </a:r>
            <a:r>
              <a:rPr lang="cs-CZ" altLang="en-US" sz="1200" i="1" dirty="0" err="1" smtClean="0"/>
              <a:t>Nasreen</a:t>
            </a:r>
            <a:r>
              <a:rPr lang="cs-CZ" altLang="en-US" sz="1200" dirty="0" smtClean="0"/>
              <a:t>) a většinou do podskupiny R (</a:t>
            </a:r>
            <a:r>
              <a:rPr lang="cs-CZ" altLang="en-US" sz="1200" i="1" dirty="0" smtClean="0"/>
              <a:t>Rohani</a:t>
            </a:r>
            <a:r>
              <a:rPr lang="cs-CZ" altLang="en-US" sz="1200" dirty="0" smtClean="0"/>
              <a:t>)</a:t>
            </a:r>
          </a:p>
          <a:p>
            <a:pPr eaLnBrk="1" hangingPunct="1">
              <a:lnSpc>
                <a:spcPct val="90000"/>
              </a:lnSpc>
            </a:pPr>
            <a:r>
              <a:rPr lang="cs-CZ" altLang="en-US" sz="1200" dirty="0" smtClean="0">
                <a:solidFill>
                  <a:schemeClr val="accent2"/>
                </a:solidFill>
              </a:rPr>
              <a:t>U (</a:t>
            </a:r>
            <a:r>
              <a:rPr lang="cs-CZ" altLang="en-US" sz="1200" i="1" dirty="0" smtClean="0">
                <a:solidFill>
                  <a:schemeClr val="accent2"/>
                </a:solidFill>
              </a:rPr>
              <a:t>Uršula</a:t>
            </a:r>
            <a:r>
              <a:rPr lang="cs-CZ" altLang="en-US" sz="1200" dirty="0" smtClean="0">
                <a:solidFill>
                  <a:schemeClr val="accent2"/>
                </a:solidFill>
              </a:rPr>
              <a:t>)</a:t>
            </a:r>
            <a:r>
              <a:rPr lang="cs-CZ" altLang="en-US" sz="1200" dirty="0" smtClean="0"/>
              <a:t> – 50 </a:t>
            </a:r>
            <a:r>
              <a:rPr lang="cs-CZ" altLang="en-US" sz="1200" dirty="0" err="1" smtClean="0"/>
              <a:t>kya</a:t>
            </a:r>
            <a:r>
              <a:rPr lang="cs-CZ" altLang="en-US" sz="1200" dirty="0" smtClean="0"/>
              <a:t> (11 % Evropanů, nejvíc Skandinávie, Británie): „evropský klan“</a:t>
            </a:r>
          </a:p>
          <a:p>
            <a:pPr eaLnBrk="1" hangingPunct="1">
              <a:lnSpc>
                <a:spcPct val="90000"/>
              </a:lnSpc>
            </a:pPr>
            <a:r>
              <a:rPr lang="cs-CZ" altLang="en-US" sz="1200" dirty="0" smtClean="0">
                <a:solidFill>
                  <a:schemeClr val="accent2"/>
                </a:solidFill>
              </a:rPr>
              <a:t>K (</a:t>
            </a:r>
            <a:r>
              <a:rPr lang="cs-CZ" altLang="en-US" sz="1200" i="1" dirty="0" smtClean="0">
                <a:solidFill>
                  <a:schemeClr val="accent2"/>
                </a:solidFill>
              </a:rPr>
              <a:t>Kateřina</a:t>
            </a:r>
            <a:r>
              <a:rPr lang="cs-CZ" altLang="en-US" sz="1200" dirty="0" smtClean="0">
                <a:solidFill>
                  <a:schemeClr val="accent2"/>
                </a:solidFill>
              </a:rPr>
              <a:t>)</a:t>
            </a:r>
            <a:r>
              <a:rPr lang="cs-CZ" altLang="en-US" sz="1200" dirty="0" smtClean="0"/>
              <a:t> – 15 </a:t>
            </a:r>
            <a:r>
              <a:rPr lang="cs-CZ" altLang="en-US" sz="1200" dirty="0" err="1" smtClean="0"/>
              <a:t>kya</a:t>
            </a:r>
            <a:r>
              <a:rPr lang="cs-CZ" altLang="en-US" sz="1200" dirty="0" smtClean="0"/>
              <a:t> (10 %, hlavně J a </a:t>
            </a:r>
            <a:r>
              <a:rPr lang="cs-CZ" altLang="en-US" sz="1200" dirty="0" err="1" smtClean="0"/>
              <a:t>Stř</a:t>
            </a:r>
            <a:r>
              <a:rPr lang="cs-CZ" altLang="en-US" sz="1200" dirty="0" smtClean="0"/>
              <a:t> Evropa, </a:t>
            </a:r>
            <a:r>
              <a:rPr lang="cs-CZ" altLang="en-US" sz="1200" dirty="0" err="1" smtClean="0"/>
              <a:t>Ötzi</a:t>
            </a:r>
            <a:r>
              <a:rPr lang="cs-CZ" altLang="en-US" sz="1200" dirty="0" smtClean="0"/>
              <a:t>: </a:t>
            </a:r>
            <a:r>
              <a:rPr lang="cs-CZ" altLang="en-US" sz="1200" dirty="0" err="1" smtClean="0"/>
              <a:t>K1</a:t>
            </a:r>
            <a:r>
              <a:rPr lang="cs-CZ" altLang="en-US" sz="1200" dirty="0" smtClean="0"/>
              <a:t>)</a:t>
            </a:r>
          </a:p>
          <a:p>
            <a:pPr eaLnBrk="1" hangingPunct="1">
              <a:lnSpc>
                <a:spcPct val="90000"/>
              </a:lnSpc>
            </a:pPr>
            <a:r>
              <a:rPr lang="cs-CZ" altLang="en-US" sz="1200" dirty="0" smtClean="0">
                <a:solidFill>
                  <a:srgbClr val="0099FF"/>
                </a:solidFill>
              </a:rPr>
              <a:t>H (</a:t>
            </a:r>
            <a:r>
              <a:rPr lang="cs-CZ" altLang="en-US" sz="1200" i="1" dirty="0" smtClean="0">
                <a:solidFill>
                  <a:srgbClr val="0099FF"/>
                </a:solidFill>
              </a:rPr>
              <a:t>Helena</a:t>
            </a:r>
            <a:r>
              <a:rPr lang="cs-CZ" altLang="en-US" sz="1200" dirty="0" smtClean="0">
                <a:solidFill>
                  <a:srgbClr val="0099FF"/>
                </a:solidFill>
              </a:rPr>
              <a:t>)</a:t>
            </a:r>
            <a:r>
              <a:rPr lang="cs-CZ" altLang="en-US" sz="1200" dirty="0" smtClean="0"/>
              <a:t> – 20 </a:t>
            </a:r>
            <a:r>
              <a:rPr lang="cs-CZ" altLang="en-US" sz="1200" dirty="0" err="1" smtClean="0"/>
              <a:t>kya</a:t>
            </a:r>
            <a:r>
              <a:rPr lang="cs-CZ" altLang="en-US" sz="1200" dirty="0" smtClean="0"/>
              <a:t> (41 %)</a:t>
            </a:r>
          </a:p>
          <a:p>
            <a:pPr eaLnBrk="1" hangingPunct="1">
              <a:lnSpc>
                <a:spcPct val="90000"/>
              </a:lnSpc>
            </a:pPr>
            <a:r>
              <a:rPr lang="cs-CZ" altLang="en-US" sz="1200" dirty="0" smtClean="0">
                <a:solidFill>
                  <a:srgbClr val="0099FF"/>
                </a:solidFill>
              </a:rPr>
              <a:t>V (</a:t>
            </a:r>
            <a:r>
              <a:rPr lang="cs-CZ" altLang="en-US" sz="1200" i="1" dirty="0" err="1" smtClean="0">
                <a:solidFill>
                  <a:srgbClr val="0099FF"/>
                </a:solidFill>
              </a:rPr>
              <a:t>Velda</a:t>
            </a:r>
            <a:r>
              <a:rPr lang="cs-CZ" altLang="en-US" sz="1200" dirty="0" smtClean="0">
                <a:solidFill>
                  <a:srgbClr val="0099FF"/>
                </a:solidFill>
              </a:rPr>
              <a:t>)</a:t>
            </a:r>
            <a:r>
              <a:rPr lang="cs-CZ" altLang="en-US" sz="1200" dirty="0" smtClean="0"/>
              <a:t> – 17 </a:t>
            </a:r>
            <a:r>
              <a:rPr lang="cs-CZ" altLang="en-US" sz="1200" dirty="0" err="1" smtClean="0"/>
              <a:t>kya</a:t>
            </a:r>
            <a:r>
              <a:rPr lang="cs-CZ" altLang="en-US" sz="1200" dirty="0" smtClean="0"/>
              <a:t> (4 %, Z a S Evropa, Baskové, </a:t>
            </a:r>
            <a:r>
              <a:rPr lang="cs-CZ" altLang="en-US" sz="1200" dirty="0" err="1" smtClean="0"/>
              <a:t>Saamové</a:t>
            </a:r>
            <a:r>
              <a:rPr lang="cs-CZ" altLang="en-US" sz="1200" dirty="0" smtClean="0"/>
              <a:t>)</a:t>
            </a:r>
          </a:p>
          <a:p>
            <a:pPr eaLnBrk="1" hangingPunct="1">
              <a:lnSpc>
                <a:spcPct val="90000"/>
              </a:lnSpc>
            </a:pPr>
            <a:r>
              <a:rPr lang="cs-CZ" altLang="en-US" sz="1200" dirty="0" smtClean="0">
                <a:solidFill>
                  <a:srgbClr val="99CCFF"/>
                </a:solidFill>
              </a:rPr>
              <a:t>T (</a:t>
            </a:r>
            <a:r>
              <a:rPr lang="cs-CZ" altLang="en-US" sz="1200" i="1" dirty="0" smtClean="0">
                <a:solidFill>
                  <a:srgbClr val="99CCFF"/>
                </a:solidFill>
              </a:rPr>
              <a:t>Tara</a:t>
            </a:r>
            <a:r>
              <a:rPr lang="cs-CZ" altLang="en-US" sz="1200" dirty="0" smtClean="0">
                <a:solidFill>
                  <a:srgbClr val="99CCFF"/>
                </a:solidFill>
              </a:rPr>
              <a:t>)</a:t>
            </a:r>
            <a:r>
              <a:rPr lang="cs-CZ" altLang="en-US" sz="1200" dirty="0" smtClean="0"/>
              <a:t> – 17 </a:t>
            </a:r>
            <a:r>
              <a:rPr lang="cs-CZ" altLang="en-US" sz="1200" dirty="0" err="1" smtClean="0"/>
              <a:t>kya</a:t>
            </a:r>
            <a:r>
              <a:rPr lang="cs-CZ" altLang="en-US" sz="1200" dirty="0" smtClean="0"/>
              <a:t> (10 %, Z a J Evropa)</a:t>
            </a:r>
          </a:p>
          <a:p>
            <a:pPr eaLnBrk="1" hangingPunct="1">
              <a:lnSpc>
                <a:spcPct val="90000"/>
              </a:lnSpc>
            </a:pPr>
            <a:r>
              <a:rPr lang="cs-CZ" altLang="en-US" sz="1200" dirty="0" smtClean="0">
                <a:solidFill>
                  <a:srgbClr val="99CCFF"/>
                </a:solidFill>
              </a:rPr>
              <a:t>J (</a:t>
            </a:r>
            <a:r>
              <a:rPr lang="cs-CZ" altLang="en-US" sz="1200" i="1" dirty="0" err="1" smtClean="0">
                <a:solidFill>
                  <a:srgbClr val="99CCFF"/>
                </a:solidFill>
              </a:rPr>
              <a:t>Jasmina</a:t>
            </a:r>
            <a:r>
              <a:rPr lang="cs-CZ" altLang="en-US" sz="1200" dirty="0" smtClean="0">
                <a:solidFill>
                  <a:srgbClr val="99CCFF"/>
                </a:solidFill>
              </a:rPr>
              <a:t>)</a:t>
            </a:r>
            <a:r>
              <a:rPr lang="cs-CZ" altLang="en-US" sz="1200" dirty="0" smtClean="0"/>
              <a:t> – 8.5 </a:t>
            </a:r>
            <a:r>
              <a:rPr lang="cs-CZ" altLang="en-US" sz="1200" dirty="0" err="1" smtClean="0"/>
              <a:t>kya</a:t>
            </a:r>
            <a:r>
              <a:rPr lang="cs-CZ" altLang="en-US" sz="1200" dirty="0" smtClean="0"/>
              <a:t> (z Blízkého východu se zemědělstvím, 12 %)</a:t>
            </a:r>
          </a:p>
          <a:p>
            <a:pPr eaLnBrk="1" hangingPunct="1">
              <a:lnSpc>
                <a:spcPct val="90000"/>
              </a:lnSpc>
            </a:pPr>
            <a:r>
              <a:rPr lang="cs-CZ" altLang="en-US" sz="1200" dirty="0" smtClean="0">
                <a:solidFill>
                  <a:schemeClr val="tx2"/>
                </a:solidFill>
              </a:rPr>
              <a:t>X (</a:t>
            </a:r>
            <a:r>
              <a:rPr lang="cs-CZ" altLang="en-US" sz="1200" i="1" dirty="0" smtClean="0">
                <a:solidFill>
                  <a:schemeClr val="tx2"/>
                </a:solidFill>
              </a:rPr>
              <a:t>Xenie</a:t>
            </a:r>
            <a:r>
              <a:rPr lang="cs-CZ" altLang="en-US" sz="1200" dirty="0" smtClean="0">
                <a:solidFill>
                  <a:schemeClr val="tx2"/>
                </a:solidFill>
              </a:rPr>
              <a:t>) </a:t>
            </a:r>
            <a:r>
              <a:rPr lang="cs-CZ" altLang="en-US" sz="1200" dirty="0" smtClean="0"/>
              <a:t>– 25 </a:t>
            </a:r>
            <a:r>
              <a:rPr lang="cs-CZ" altLang="en-US" sz="1200" dirty="0" err="1" smtClean="0"/>
              <a:t>kya</a:t>
            </a:r>
            <a:r>
              <a:rPr lang="cs-CZ" altLang="en-US" sz="1200" dirty="0" smtClean="0"/>
              <a:t> (7 %) </a:t>
            </a:r>
            <a:r>
              <a:rPr lang="en-US" altLang="en-US" sz="1200" dirty="0" smtClean="0">
                <a:sym typeface="Wingdings" pitchFamily="2" charset="2"/>
              </a:rPr>
              <a:t> Amerika</a:t>
            </a:r>
            <a:endParaRPr lang="cs-CZ" altLang="en-US" sz="1200" dirty="0" smtClean="0">
              <a:sym typeface="Wingdings" pitchFamily="2" charset="2"/>
            </a:endParaRPr>
          </a:p>
          <a:p>
            <a:pPr eaLnBrk="1" hangingPunct="1">
              <a:lnSpc>
                <a:spcPct val="90000"/>
              </a:lnSpc>
            </a:pPr>
            <a:endParaRPr lang="cs-CZ" altLang="en-US" sz="1200" dirty="0" smtClean="0">
              <a:sym typeface="Wingdings" pitchFamily="2" charset="2"/>
            </a:endParaRPr>
          </a:p>
          <a:p>
            <a:pPr eaLnBrk="1" hangingPunct="1">
              <a:lnSpc>
                <a:spcPct val="90000"/>
              </a:lnSpc>
            </a:pPr>
            <a:r>
              <a:rPr lang="cs-CZ" sz="1200" dirty="0" err="1" smtClean="0">
                <a:sym typeface="Wingdings" pitchFamily="2" charset="2"/>
              </a:rPr>
              <a:t>Kya</a:t>
            </a:r>
            <a:r>
              <a:rPr lang="cs-CZ" sz="1200" dirty="0" smtClean="0">
                <a:sym typeface="Wingdings" pitchFamily="2" charset="2"/>
              </a:rPr>
              <a:t> = před tisíci lety</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19</a:t>
            </a:fld>
            <a:endParaRPr lang="en-US"/>
          </a:p>
        </p:txBody>
      </p:sp>
    </p:spTree>
    <p:extLst>
      <p:ext uri="{BB962C8B-B14F-4D97-AF65-F5344CB8AC3E}">
        <p14:creationId xmlns:p14="http://schemas.microsoft.com/office/powerpoint/2010/main" val="2269758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aseline="0" dirty="0" smtClean="0"/>
              <a:t>Některá poškození </a:t>
            </a:r>
            <a:r>
              <a:rPr lang="cs-CZ" sz="1200" baseline="0" dirty="0" err="1" smtClean="0"/>
              <a:t>mtDNA</a:t>
            </a:r>
            <a:r>
              <a:rPr lang="cs-CZ" sz="1200" baseline="0" dirty="0" smtClean="0"/>
              <a:t> můžeme zdědit. Vzhledem k tomu, že všechny mitochondrie v zygotě jsou </a:t>
            </a:r>
            <a:r>
              <a:rPr lang="cs-CZ" sz="1200" baseline="0" dirty="0" err="1" smtClean="0"/>
              <a:t>maternálního</a:t>
            </a:r>
            <a:r>
              <a:rPr lang="cs-CZ" sz="1200" baseline="0" dirty="0" smtClean="0"/>
              <a:t> původu, tak se onemocnění spojená s poškozením mitochondrií dědí po </a:t>
            </a:r>
            <a:r>
              <a:rPr lang="cs-CZ" sz="1200" baseline="0" dirty="0" err="1" smtClean="0"/>
              <a:t>maternální</a:t>
            </a:r>
            <a:r>
              <a:rPr lang="cs-CZ" sz="1200" baseline="0" dirty="0" smtClean="0"/>
              <a:t> linii, muži jimi mohou trpět, ale nepředají je svým potomkům. </a:t>
            </a:r>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Další choroby způsobené mutací v </a:t>
            </a:r>
            <a:r>
              <a:rPr lang="cs-CZ" baseline="0" dirty="0" err="1" smtClean="0"/>
              <a:t>mtDNA</a:t>
            </a:r>
            <a:r>
              <a:rPr lang="cs-CZ" baseline="0" dirty="0" smtClean="0"/>
              <a:t> na </a:t>
            </a:r>
            <a:r>
              <a:rPr lang="en-US" sz="1200" dirty="0" smtClean="0"/>
              <a:t>https://</a:t>
            </a:r>
            <a:r>
              <a:rPr lang="en-US" sz="1200" dirty="0" err="1" smtClean="0"/>
              <a:t>www.nature.com</a:t>
            </a:r>
            <a:r>
              <a:rPr lang="en-US" sz="1200" dirty="0" smtClean="0"/>
              <a:t>/</a:t>
            </a:r>
            <a:r>
              <a:rPr lang="en-US" sz="1200" dirty="0" err="1" smtClean="0"/>
              <a:t>scitable</a:t>
            </a:r>
            <a:r>
              <a:rPr lang="en-US" sz="1200" dirty="0" smtClean="0"/>
              <a:t>/</a:t>
            </a:r>
            <a:r>
              <a:rPr lang="en-US" sz="1200" dirty="0" err="1" smtClean="0"/>
              <a:t>topicpage</a:t>
            </a:r>
            <a:r>
              <a:rPr lang="en-US" sz="1200" dirty="0" smtClean="0"/>
              <a:t>/</a:t>
            </a:r>
            <a:r>
              <a:rPr lang="en-US" sz="1200" dirty="0" err="1" smtClean="0"/>
              <a:t>mtdna</a:t>
            </a:r>
            <a:r>
              <a:rPr lang="en-US" sz="1200" dirty="0" smtClean="0"/>
              <a:t>-and-mitochondrial-diseases-903</a:t>
            </a:r>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20</a:t>
            </a:fld>
            <a:endParaRPr lang="en-US"/>
          </a:p>
        </p:txBody>
      </p:sp>
    </p:spTree>
    <p:extLst>
      <p:ext uri="{BB962C8B-B14F-4D97-AF65-F5344CB8AC3E}">
        <p14:creationId xmlns:p14="http://schemas.microsoft.com/office/powerpoint/2010/main" val="1065489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21</a:t>
            </a:fld>
            <a:endParaRPr lang="en-US"/>
          </a:p>
        </p:txBody>
      </p:sp>
    </p:spTree>
    <p:extLst>
      <p:ext uri="{BB962C8B-B14F-4D97-AF65-F5344CB8AC3E}">
        <p14:creationId xmlns:p14="http://schemas.microsoft.com/office/powerpoint/2010/main" val="264916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Velikost</a:t>
            </a:r>
            <a:r>
              <a:rPr lang="cs-CZ" baseline="0" dirty="0" smtClean="0"/>
              <a:t> mitochondrií je 0,5-1 </a:t>
            </a:r>
            <a:r>
              <a:rPr lang="cs-CZ" baseline="0" dirty="0" smtClean="0">
                <a:latin typeface="Symbol" panose="05050102010706020507" pitchFamily="18" charset="2"/>
              </a:rPr>
              <a:t>u</a:t>
            </a:r>
            <a:r>
              <a:rPr lang="cs-CZ" baseline="0" dirty="0" smtClean="0"/>
              <a:t>m (odpovídá běžné bakterii), chloroplasty mají 4-6 </a:t>
            </a:r>
            <a:r>
              <a:rPr lang="cs-CZ" baseline="0" dirty="0" smtClean="0">
                <a:latin typeface="Symbol" panose="05050102010706020507" pitchFamily="18" charset="2"/>
              </a:rPr>
              <a:t>u</a:t>
            </a:r>
            <a:r>
              <a:rPr lang="cs-CZ" baseline="0" dirty="0" smtClean="0"/>
              <a:t>m. Dvě membrány ohraničují vnitřní prostor (matrix u mitochondrií, stroma u chloroplastů), který obsahuje DNA, RNA, </a:t>
            </a:r>
            <a:r>
              <a:rPr lang="cs-CZ" baseline="0" dirty="0" err="1" smtClean="0"/>
              <a:t>ribosomy</a:t>
            </a:r>
            <a:r>
              <a:rPr lang="cs-CZ" baseline="0" dirty="0" smtClean="0"/>
              <a:t> (podobné bakteriálním) a enzymy. Chloroplasty mají třetí tzv. tylakoidní membránu, na které jsou enzymy a pigmenty potřebné pro fotofosforylaci. Mitochondrie a chloroplasty se množí výhradně dělením stávajících organel. Pokud jsou v buňce zničeny, buňka je neumí vytvořit </a:t>
            </a:r>
            <a:r>
              <a:rPr lang="cs-CZ" i="1" baseline="0" dirty="0" smtClean="0"/>
              <a:t>de novo</a:t>
            </a:r>
            <a:r>
              <a:rPr lang="cs-CZ"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Vlastnictví více membrán vedla k formování dnes už široce přijímané </a:t>
            </a:r>
            <a:r>
              <a:rPr lang="cs-CZ" baseline="0" dirty="0" err="1" smtClean="0"/>
              <a:t>endosymbiotické</a:t>
            </a:r>
            <a:r>
              <a:rPr lang="cs-CZ" baseline="0" dirty="0" smtClean="0"/>
              <a:t> teorie, podle které vznikly mitochondrie a chloroplasty z eubakterií, které vnikly do hostitelské buňky (nebo jí byly pozřeny) a poskytly jí výhody aerobního metabolismu a fotosyntézy. Podle sekvencí DNA patří mitochondrie mezi alfa-</a:t>
            </a:r>
            <a:r>
              <a:rPr lang="cs-CZ" baseline="0" dirty="0" err="1" smtClean="0"/>
              <a:t>proteobakterie</a:t>
            </a:r>
            <a:r>
              <a:rPr lang="cs-CZ" baseline="0" dirty="0" smtClean="0"/>
              <a:t>, chloroplasty jsou původem cyanobakterie.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a:t>
            </a:fld>
            <a:endParaRPr lang="en-US"/>
          </a:p>
        </p:txBody>
      </p:sp>
    </p:spTree>
    <p:extLst>
      <p:ext uri="{BB962C8B-B14F-4D97-AF65-F5344CB8AC3E}">
        <p14:creationId xmlns:p14="http://schemas.microsoft.com/office/powerpoint/2010/main" val="67471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Pokud máme v jedné buňce mitochondrie více druhů (např. zdravé</a:t>
            </a:r>
            <a:r>
              <a:rPr lang="cs-CZ" baseline="0" dirty="0" smtClean="0"/>
              <a:t> a mutované), může se vlivem náhody stát, že se během buněčného dělení do některých dceřiných buněk dostanou jen mitochondrie jednoho druhu (zdravé nebo nemocné). Mitochondrie se totiž během dělení buňky rozcházejí náhodně. Vzniklý organismus je tak chimérou složenou z populací buněk se zdravými mitochondriemi, poškozenými mitochondriemi a se směsí mitochondrií obojího typu v různých poměrech.  </a:t>
            </a: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dědičnosti mitochondrií podle </a:t>
            </a:r>
            <a:r>
              <a:rPr lang="cs-CZ" baseline="0" dirty="0" err="1" smtClean="0"/>
              <a:t>Pierce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22</a:t>
            </a:fld>
            <a:endParaRPr lang="en-US"/>
          </a:p>
        </p:txBody>
      </p:sp>
    </p:spTree>
    <p:extLst>
      <p:ext uri="{BB962C8B-B14F-4D97-AF65-F5344CB8AC3E}">
        <p14:creationId xmlns:p14="http://schemas.microsoft.com/office/powerpoint/2010/main" val="1363491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Díky</a:t>
            </a:r>
            <a:r>
              <a:rPr lang="cs-CZ" baseline="0" dirty="0" smtClean="0"/>
              <a:t> tomu, že se mitochondrie do dceřiných buněk rozcházejí náhodně, mohou se i sourozenci dramaticky lišit v množství poškozených mitochondrií. Dva rodokmeny představují dvě rodiny, ve kterých se dědí </a:t>
            </a:r>
            <a:r>
              <a:rPr lang="cs-CZ" baseline="0" dirty="0" err="1" smtClean="0"/>
              <a:t>Leighův</a:t>
            </a:r>
            <a:r>
              <a:rPr lang="cs-CZ" baseline="0" dirty="0" smtClean="0"/>
              <a:t> syndrom, což je </a:t>
            </a:r>
            <a:r>
              <a:rPr lang="cs-CZ" dirty="0" err="1" smtClean="0"/>
              <a:t>je</a:t>
            </a:r>
            <a:r>
              <a:rPr lang="cs-CZ" dirty="0" smtClean="0"/>
              <a:t> velice vzácné neléčitelné metabolické</a:t>
            </a:r>
            <a:r>
              <a:rPr lang="cs-CZ" baseline="0" dirty="0" smtClean="0"/>
              <a:t> onemocnění, které vede k postižení centrální nervové soustavy. U některých jedinců se měřilo množství poškozených mitochondrií, ze kterého vyplynulo, že někteří jedinci mají malé množství poškozených mitochondrií a jsou bez symptomů, zatímco jiní mají větší množství, které vede k onemocnění a předčasné smrti.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Rodokmeny z </a:t>
            </a:r>
            <a:r>
              <a:rPr lang="cs-CZ" baseline="0" dirty="0" err="1" smtClean="0"/>
              <a:t>Sallevelt</a:t>
            </a:r>
            <a:r>
              <a:rPr lang="cs-CZ" baseline="0" dirty="0" smtClean="0"/>
              <a:t> et al. (2013)</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Převzato z </a:t>
            </a:r>
            <a:r>
              <a:rPr lang="cs-CZ" baseline="0" dirty="0" err="1" smtClean="0"/>
              <a:t>Useful</a:t>
            </a:r>
            <a:r>
              <a:rPr lang="cs-CZ" baseline="0" dirty="0" smtClean="0"/>
              <a:t> </a:t>
            </a:r>
            <a:r>
              <a:rPr lang="cs-CZ" baseline="0" dirty="0" err="1" smtClean="0"/>
              <a:t>genetics</a:t>
            </a:r>
            <a:r>
              <a:rPr lang="cs-CZ" baseline="0" dirty="0" smtClean="0"/>
              <a:t> 11C (https://www.youtube.com/</a:t>
            </a:r>
            <a:r>
              <a:rPr lang="cs-CZ" baseline="0" dirty="0" err="1" smtClean="0"/>
              <a:t>watch?v</a:t>
            </a:r>
            <a:r>
              <a:rPr lang="cs-CZ" baseline="0" dirty="0" smtClean="0"/>
              <a:t>=GvgXe-3RJeU). </a:t>
            </a:r>
            <a:endParaRPr lang="en-US" dirty="0" smtClean="0"/>
          </a:p>
          <a:p>
            <a:endParaRPr lang="cs-CZ" dirty="0" smtClean="0"/>
          </a:p>
          <a:p>
            <a:endParaRPr lang="cs-CZ" dirty="0" smtClean="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23</a:t>
            </a:fld>
            <a:endParaRPr lang="en-US"/>
          </a:p>
        </p:txBody>
      </p:sp>
    </p:spTree>
    <p:extLst>
      <p:ext uri="{BB962C8B-B14F-4D97-AF65-F5344CB8AC3E}">
        <p14:creationId xmlns:p14="http://schemas.microsoft.com/office/powerpoint/2010/main" val="3244881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 nemocí způsobených mutací v jaderném genu lze použít </a:t>
            </a:r>
            <a:r>
              <a:rPr lang="cs-CZ" dirty="0" err="1" smtClean="0"/>
              <a:t>preimplantační</a:t>
            </a:r>
            <a:r>
              <a:rPr lang="cs-CZ" dirty="0" smtClean="0"/>
              <a:t> diagnostiku, čili vajíčko</a:t>
            </a:r>
            <a:r>
              <a:rPr lang="cs-CZ" baseline="0" dirty="0" smtClean="0"/>
              <a:t> je oplozeno spermií in vitro, vzniklá zygota se nechá dělit do stádia několika buněk, pak se jedna buňka odebere a provede se test na přítomnost mutace. Mamince se pak dá embryo, které mutaci nemá. U mutací v mitochondriální DNA toto nelze, protože mitochondrií je v buňce mnoho a poškozené a zdravé se do dceřiných buněk rozcházejí náhodně, takže prakticky nelze získat embryo, ve kterém by byly jen zdravé mitochondrie. Navíc díky </a:t>
            </a:r>
            <a:r>
              <a:rPr lang="cs-CZ" baseline="0" dirty="0" err="1" smtClean="0"/>
              <a:t>heteroplasmii</a:t>
            </a:r>
            <a:r>
              <a:rPr lang="cs-CZ" baseline="0" dirty="0" smtClean="0"/>
              <a:t> budou mít i různé buňky v embryu různé množství zdravých mitochondrií, takže analýza jedné buňky nic nevypovídá o těch ostatních. </a:t>
            </a:r>
            <a:endParaRPr lang="cs-CZ" dirty="0" smtClean="0"/>
          </a:p>
          <a:p>
            <a:endParaRPr lang="cs-CZ" dirty="0" smtClean="0"/>
          </a:p>
          <a:p>
            <a:r>
              <a:rPr lang="cs-CZ" dirty="0" smtClean="0"/>
              <a:t>Obrázek z http://www.ivfpittsburgh.com/babys-first-report-card-embryo-grading/</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24</a:t>
            </a:fld>
            <a:endParaRPr lang="en-US"/>
          </a:p>
        </p:txBody>
      </p:sp>
    </p:spTree>
    <p:extLst>
      <p:ext uri="{BB962C8B-B14F-4D97-AF65-F5344CB8AC3E}">
        <p14:creationId xmlns:p14="http://schemas.microsoft.com/office/powerpoint/2010/main" val="2794876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Řešením je použít vajíčko od zdravé dárkyně, ze kterého se odebere</a:t>
            </a:r>
            <a:r>
              <a:rPr lang="cs-CZ" baseline="0" dirty="0" smtClean="0"/>
              <a:t> prvojádro a nahradí se prvojádrem z vajíčka s poškozenými mitochondriemi. Vznikne tak potomek, ve kterém se sešla DNA ze tří osob: </a:t>
            </a:r>
            <a:r>
              <a:rPr lang="cs-CZ" baseline="0" dirty="0" err="1" smtClean="0"/>
              <a:t>mtDNA</a:t>
            </a:r>
            <a:r>
              <a:rPr lang="cs-CZ" baseline="0" dirty="0" smtClean="0"/>
              <a:t> pochází z dárkyně, zatímco jaderná DNA pochází od matky a otce. </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25</a:t>
            </a:fld>
            <a:endParaRPr lang="en-US"/>
          </a:p>
        </p:txBody>
      </p:sp>
    </p:spTree>
    <p:extLst>
      <p:ext uri="{BB962C8B-B14F-4D97-AF65-F5344CB8AC3E}">
        <p14:creationId xmlns:p14="http://schemas.microsoft.com/office/powerpoint/2010/main" val="4240631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Mitochondrie jsou nesmírně důležitá energetická centra buňky, produkující ATP oxidativní fosforylací (OF). OF vyžaduje řadu proteinů, některé jsou kódovány v jádře, ale některé si kóduje mitochondrie sama. Intenzita OF se ale s věkem snižuje a může dosáhnout určité hranice, kdy její úroveň buňkám nestačí a začnou se projevovat různá onemocnění, za která je zodpovědný nedostatek energie v buňkách. Většina lidí však tuto hranici během života nepřekročí. Pokud se ale někdo narodí s mutací v </a:t>
            </a:r>
            <a:r>
              <a:rPr lang="cs-CZ" baseline="0" dirty="0" err="1" smtClean="0"/>
              <a:t>mtDNA</a:t>
            </a:r>
            <a:r>
              <a:rPr lang="cs-CZ" baseline="0" dirty="0" smtClean="0"/>
              <a:t>, která sníží úroveň OF, vede to k některým onemocněním, která se obvykle začínají projevovat ve středním nebo pozdním věku (rodíme se s určitou rezervou OF) a jejich závažnost se s věkem postupně zhoršuje. Experimenty na myších ukázaly, že zvýšené poškození </a:t>
            </a:r>
            <a:r>
              <a:rPr lang="cs-CZ" baseline="0" dirty="0" err="1" smtClean="0"/>
              <a:t>mtDNA</a:t>
            </a:r>
            <a:r>
              <a:rPr lang="cs-CZ" baseline="0" dirty="0" smtClean="0"/>
              <a:t> vede k předčasnému stárnutí, hubnutí, ztrátě chlupů a snížení fertility. U člověka bylo pozorováno zvýšené poškození </a:t>
            </a:r>
            <a:r>
              <a:rPr lang="cs-CZ" baseline="0" dirty="0" err="1" smtClean="0"/>
              <a:t>mtDNA</a:t>
            </a:r>
            <a:r>
              <a:rPr lang="cs-CZ" baseline="0" dirty="0" smtClean="0"/>
              <a:t> např. u diabetes </a:t>
            </a:r>
            <a:r>
              <a:rPr lang="cs-CZ" baseline="0" dirty="0" err="1" smtClean="0"/>
              <a:t>mellitus</a:t>
            </a:r>
            <a:r>
              <a:rPr lang="cs-CZ" baseline="0" dirty="0" smtClean="0"/>
              <a:t>, ischemické choroby srdeční, Parkinsonovy a Alzheimerovy choroby.  Obecně jsou nefunkčností mitochondrií poškozeny tkáně, které vyžadují hodně energie, tedy mozek, srdce, svaly, slinivka, játra a ledviny.</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a:t>
            </a:r>
            <a:r>
              <a:rPr lang="cs-CZ" baseline="0" dirty="0" err="1" smtClean="0"/>
              <a:t>mtDNA</a:t>
            </a:r>
            <a:r>
              <a:rPr lang="cs-CZ" dirty="0" smtClean="0"/>
              <a:t> se samozřejmě</a:t>
            </a:r>
            <a:r>
              <a:rPr lang="cs-CZ" baseline="0" dirty="0" smtClean="0"/>
              <a:t> poškozuje i v průběhu života (mutační rychlost </a:t>
            </a:r>
            <a:r>
              <a:rPr lang="cs-CZ" baseline="0" dirty="0" err="1" smtClean="0"/>
              <a:t>mtDNA</a:t>
            </a:r>
            <a:r>
              <a:rPr lang="cs-CZ" baseline="0" dirty="0" smtClean="0"/>
              <a:t> je cca </a:t>
            </a:r>
            <a:r>
              <a:rPr lang="cs-CZ" baseline="0" dirty="0" err="1" smtClean="0"/>
              <a:t>100x</a:t>
            </a:r>
            <a:r>
              <a:rPr lang="cs-CZ" baseline="0" dirty="0" smtClean="0"/>
              <a:t> vyšší než u jaderné DNA), což má příčinu jednak ve vysoké chybovosti DNA polymerázy gama, která DNA mitochondrií replikuje, ale i vznikem ROS (</a:t>
            </a:r>
            <a:r>
              <a:rPr lang="cs-CZ" baseline="0" dirty="0" err="1" smtClean="0"/>
              <a:t>reactive</a:t>
            </a:r>
            <a:r>
              <a:rPr lang="cs-CZ" baseline="0" dirty="0" smtClean="0"/>
              <a:t> oxygen species), což jsou reaktivní molekuly obsahující kyslík, které vznikají jako vedlejší produkt OF, a poškozují DNA. </a:t>
            </a:r>
            <a:r>
              <a:rPr lang="cs-CZ" baseline="0" dirty="0" err="1" smtClean="0"/>
              <a:t>mtDNA</a:t>
            </a:r>
            <a:r>
              <a:rPr lang="cs-CZ" baseline="0" dirty="0" smtClean="0"/>
              <a:t> je díky malé fyzické vzdálenosti působení ROS vystavena více než jaderná DNA, takže mitochondrie b</a:t>
            </a:r>
            <a:r>
              <a:rPr lang="cs-CZ" dirty="0" smtClean="0"/>
              <a:t>ěhem</a:t>
            </a:r>
            <a:r>
              <a:rPr lang="cs-CZ" baseline="0" dirty="0" smtClean="0"/>
              <a:t> života akumuluje mutace, až je její DNA tak poškozená, že se buňky již dále nemohou dělit a nastává stárnutí.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Info</a:t>
            </a:r>
            <a:r>
              <a:rPr lang="cs-CZ" baseline="0" dirty="0" smtClean="0"/>
              <a:t> z </a:t>
            </a:r>
            <a:r>
              <a:rPr lang="cs-CZ" baseline="0" dirty="0" err="1" smtClean="0"/>
              <a:t>Pierce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26</a:t>
            </a:fld>
            <a:endParaRPr lang="en-US"/>
          </a:p>
        </p:txBody>
      </p:sp>
    </p:spTree>
    <p:extLst>
      <p:ext uri="{BB962C8B-B14F-4D97-AF65-F5344CB8AC3E}">
        <p14:creationId xmlns:p14="http://schemas.microsoft.com/office/powerpoint/2010/main" val="2495502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Žijeme</a:t>
            </a:r>
            <a:r>
              <a:rPr lang="en-US" dirty="0" smtClean="0"/>
              <a:t> v </a:t>
            </a:r>
            <a:r>
              <a:rPr lang="en-US" dirty="0" err="1" smtClean="0"/>
              <a:t>době</a:t>
            </a:r>
            <a:r>
              <a:rPr lang="en-US" dirty="0" smtClean="0"/>
              <a:t> </a:t>
            </a:r>
            <a:r>
              <a:rPr lang="en-US" dirty="0" err="1" smtClean="0"/>
              <a:t>epidemie</a:t>
            </a:r>
            <a:r>
              <a:rPr lang="en-US" dirty="0" smtClean="0"/>
              <a:t> </a:t>
            </a:r>
            <a:r>
              <a:rPr lang="en-US" dirty="0" err="1" smtClean="0"/>
              <a:t>moderních</a:t>
            </a:r>
            <a:r>
              <a:rPr lang="en-US" dirty="0" smtClean="0"/>
              <a:t> </a:t>
            </a:r>
            <a:r>
              <a:rPr lang="en-US" dirty="0" err="1" smtClean="0"/>
              <a:t>chronických</a:t>
            </a:r>
            <a:r>
              <a:rPr lang="en-US" dirty="0" smtClean="0"/>
              <a:t> </a:t>
            </a:r>
            <a:r>
              <a:rPr lang="en-US" dirty="0" err="1" smtClean="0"/>
              <a:t>onemocnění</a:t>
            </a:r>
            <a:r>
              <a:rPr lang="en-US" dirty="0" smtClean="0"/>
              <a:t>, </a:t>
            </a:r>
            <a:r>
              <a:rPr lang="en-US" dirty="0" err="1" smtClean="0"/>
              <a:t>za</a:t>
            </a:r>
            <a:r>
              <a:rPr lang="en-US" dirty="0" smtClean="0"/>
              <a:t> </a:t>
            </a:r>
            <a:r>
              <a:rPr lang="en-US" dirty="0" err="1" smtClean="0"/>
              <a:t>které</a:t>
            </a:r>
            <a:r>
              <a:rPr lang="en-US" dirty="0" smtClean="0"/>
              <a:t> </a:t>
            </a:r>
            <a:r>
              <a:rPr lang="en-US" dirty="0" err="1" smtClean="0"/>
              <a:t>může</a:t>
            </a:r>
            <a:r>
              <a:rPr lang="en-US" dirty="0" smtClean="0"/>
              <a:t> </a:t>
            </a:r>
            <a:r>
              <a:rPr lang="en-US" dirty="0" err="1" smtClean="0"/>
              <a:t>sedentární</a:t>
            </a:r>
            <a:r>
              <a:rPr lang="en-US" dirty="0" smtClean="0"/>
              <a:t> </a:t>
            </a:r>
            <a:r>
              <a:rPr lang="en-US" dirty="0" err="1" smtClean="0"/>
              <a:t>životní</a:t>
            </a:r>
            <a:r>
              <a:rPr lang="en-US" dirty="0" smtClean="0"/>
              <a:t> </a:t>
            </a:r>
            <a:r>
              <a:rPr lang="en-US" dirty="0" err="1" smtClean="0"/>
              <a:t>styl</a:t>
            </a:r>
            <a:r>
              <a:rPr lang="en-US" dirty="0" smtClean="0"/>
              <a:t> a </a:t>
            </a:r>
            <a:r>
              <a:rPr lang="en-US" dirty="0" err="1" smtClean="0"/>
              <a:t>nadbytek</a:t>
            </a:r>
            <a:r>
              <a:rPr lang="en-US" dirty="0" smtClean="0"/>
              <a:t> </a:t>
            </a:r>
            <a:r>
              <a:rPr lang="en-US" dirty="0" err="1" smtClean="0"/>
              <a:t>příjmu</a:t>
            </a:r>
            <a:r>
              <a:rPr lang="en-US" dirty="0" smtClean="0"/>
              <a:t> </a:t>
            </a:r>
            <a:r>
              <a:rPr lang="en-US" dirty="0" err="1" smtClean="0"/>
              <a:t>potravy</a:t>
            </a:r>
            <a:r>
              <a:rPr lang="en-US" dirty="0" smtClean="0"/>
              <a:t>. </a:t>
            </a:r>
            <a:r>
              <a:rPr lang="en-US" dirty="0" err="1" smtClean="0"/>
              <a:t>Epidemiologické</a:t>
            </a:r>
            <a:r>
              <a:rPr lang="en-US" dirty="0" smtClean="0"/>
              <a:t> </a:t>
            </a:r>
            <a:r>
              <a:rPr lang="en-US" dirty="0" err="1" smtClean="0"/>
              <a:t>studie</a:t>
            </a:r>
            <a:r>
              <a:rPr lang="en-US" dirty="0" smtClean="0"/>
              <a:t> </a:t>
            </a:r>
            <a:r>
              <a:rPr lang="en-US" dirty="0" err="1" smtClean="0"/>
              <a:t>prokázaly</a:t>
            </a:r>
            <a:r>
              <a:rPr lang="en-US" dirty="0" smtClean="0"/>
              <a:t>, </a:t>
            </a:r>
            <a:r>
              <a:rPr lang="en-US" dirty="0" err="1" smtClean="0"/>
              <a:t>že</a:t>
            </a:r>
            <a:r>
              <a:rPr lang="en-US" dirty="0" smtClean="0"/>
              <a:t> </a:t>
            </a:r>
            <a:r>
              <a:rPr lang="en-US" dirty="0" err="1" smtClean="0"/>
              <a:t>fyzická</a:t>
            </a:r>
            <a:r>
              <a:rPr lang="en-US" dirty="0" smtClean="0"/>
              <a:t> </a:t>
            </a:r>
            <a:r>
              <a:rPr lang="en-US" dirty="0" err="1" smtClean="0"/>
              <a:t>námaha</a:t>
            </a:r>
            <a:r>
              <a:rPr lang="en-US" dirty="0" smtClean="0"/>
              <a:t> </a:t>
            </a:r>
            <a:r>
              <a:rPr lang="en-US" dirty="0" err="1" smtClean="0"/>
              <a:t>prodlužuje</a:t>
            </a:r>
            <a:r>
              <a:rPr lang="en-US" dirty="0" smtClean="0"/>
              <a:t> </a:t>
            </a:r>
            <a:r>
              <a:rPr lang="en-US" dirty="0" err="1" smtClean="0"/>
              <a:t>délku</a:t>
            </a:r>
            <a:r>
              <a:rPr lang="en-US" dirty="0" smtClean="0"/>
              <a:t> </a:t>
            </a:r>
            <a:r>
              <a:rPr lang="en-US" dirty="0" err="1" smtClean="0"/>
              <a:t>života</a:t>
            </a:r>
            <a:r>
              <a:rPr lang="en-US" dirty="0" smtClean="0"/>
              <a:t> a </a:t>
            </a:r>
            <a:r>
              <a:rPr lang="en-US" dirty="0" err="1" smtClean="0"/>
              <a:t>snižuje</a:t>
            </a:r>
            <a:r>
              <a:rPr lang="en-US" dirty="0" smtClean="0"/>
              <a:t> </a:t>
            </a:r>
            <a:r>
              <a:rPr lang="en-US" dirty="0" err="1" smtClean="0"/>
              <a:t>riziko</a:t>
            </a:r>
            <a:r>
              <a:rPr lang="en-US" dirty="0" smtClean="0"/>
              <a:t> </a:t>
            </a:r>
            <a:r>
              <a:rPr lang="en-US" dirty="0" err="1" smtClean="0"/>
              <a:t>chronických</a:t>
            </a:r>
            <a:r>
              <a:rPr lang="en-US" dirty="0" smtClean="0"/>
              <a:t> </a:t>
            </a:r>
            <a:r>
              <a:rPr lang="en-US" dirty="0" err="1" smtClean="0"/>
              <a:t>chorob</a:t>
            </a:r>
            <a:r>
              <a:rPr lang="en-US" dirty="0" smtClean="0"/>
              <a:t>. </a:t>
            </a:r>
            <a:r>
              <a:rPr lang="en-US" dirty="0" err="1" smtClean="0"/>
              <a:t>Příčinou</a:t>
            </a:r>
            <a:r>
              <a:rPr lang="en-US" dirty="0" smtClean="0"/>
              <a:t> by </a:t>
            </a:r>
            <a:r>
              <a:rPr lang="en-US" dirty="0" err="1" smtClean="0"/>
              <a:t>mohlo</a:t>
            </a:r>
            <a:r>
              <a:rPr lang="en-US" dirty="0" smtClean="0"/>
              <a:t> </a:t>
            </a:r>
            <a:r>
              <a:rPr lang="en-US" dirty="0" err="1" smtClean="0"/>
              <a:t>být</a:t>
            </a:r>
            <a:r>
              <a:rPr lang="en-US" dirty="0" smtClean="0"/>
              <a:t> </a:t>
            </a:r>
            <a:r>
              <a:rPr lang="en-US" dirty="0" err="1" smtClean="0"/>
              <a:t>zvýšené</a:t>
            </a:r>
            <a:r>
              <a:rPr lang="en-US" dirty="0" smtClean="0"/>
              <a:t> </a:t>
            </a:r>
            <a:r>
              <a:rPr lang="en-US" dirty="0" err="1" smtClean="0"/>
              <a:t>množení</a:t>
            </a:r>
            <a:r>
              <a:rPr lang="en-US" dirty="0" smtClean="0"/>
              <a:t> </a:t>
            </a:r>
            <a:r>
              <a:rPr lang="en-US" dirty="0" err="1" smtClean="0"/>
              <a:t>mitochondrií</a:t>
            </a:r>
            <a:r>
              <a:rPr lang="en-US" dirty="0" smtClean="0"/>
              <a:t> v </a:t>
            </a:r>
            <a:r>
              <a:rPr lang="en-US" dirty="0" err="1" smtClean="0"/>
              <a:t>kosterních</a:t>
            </a:r>
            <a:r>
              <a:rPr lang="en-US" dirty="0" smtClean="0"/>
              <a:t> </a:t>
            </a:r>
            <a:r>
              <a:rPr lang="en-US" dirty="0" err="1" smtClean="0"/>
              <a:t>svalech</a:t>
            </a:r>
            <a:r>
              <a:rPr lang="en-US" dirty="0" smtClean="0"/>
              <a:t> a </a:t>
            </a:r>
            <a:r>
              <a:rPr lang="en-US" dirty="0" err="1" smtClean="0"/>
              <a:t>zlepšení</a:t>
            </a:r>
            <a:r>
              <a:rPr lang="en-US" dirty="0" smtClean="0"/>
              <a:t> </a:t>
            </a:r>
            <a:r>
              <a:rPr lang="en-US" dirty="0" err="1" smtClean="0"/>
              <a:t>metabolismus</a:t>
            </a:r>
            <a:r>
              <a:rPr lang="en-US" dirty="0" smtClean="0"/>
              <a:t> v </a:t>
            </a:r>
            <a:r>
              <a:rPr lang="en-US" dirty="0" err="1" smtClean="0"/>
              <a:t>dalších</a:t>
            </a:r>
            <a:r>
              <a:rPr lang="en-US" dirty="0" smtClean="0"/>
              <a:t> t</a:t>
            </a:r>
            <a:r>
              <a:rPr lang="cs-CZ" dirty="0" smtClean="0"/>
              <a:t>k</a:t>
            </a:r>
            <a:r>
              <a:rPr lang="en-US" dirty="0" err="1" smtClean="0"/>
              <a:t>áních</a:t>
            </a:r>
            <a:r>
              <a:rPr lang="en-US" dirty="0" smtClean="0"/>
              <a:t> </a:t>
            </a:r>
            <a:r>
              <a:rPr lang="en-US" dirty="0" err="1" smtClean="0"/>
              <a:t>včetně</a:t>
            </a:r>
            <a:r>
              <a:rPr lang="en-US" dirty="0" smtClean="0"/>
              <a:t> </a:t>
            </a:r>
            <a:r>
              <a:rPr lang="en-US" dirty="0" err="1" smtClean="0"/>
              <a:t>mozku</a:t>
            </a:r>
            <a:r>
              <a:rPr lang="en-US" dirty="0" smtClean="0"/>
              <a:t>, </a:t>
            </a:r>
            <a:r>
              <a:rPr lang="en-US" dirty="0" err="1" smtClean="0"/>
              <a:t>srdce</a:t>
            </a:r>
            <a:r>
              <a:rPr lang="en-US" dirty="0" smtClean="0"/>
              <a:t> a </a:t>
            </a:r>
            <a:r>
              <a:rPr lang="en-US" dirty="0" err="1" smtClean="0"/>
              <a:t>jater</a:t>
            </a:r>
            <a:r>
              <a:rPr lang="en-US" dirty="0" smtClean="0"/>
              <a:t>. </a:t>
            </a:r>
          </a:p>
          <a:p>
            <a:r>
              <a:rPr lang="en-US" dirty="0" smtClean="0"/>
              <a:t>  V</a:t>
            </a:r>
            <a:r>
              <a:rPr lang="cs-CZ" dirty="0" err="1" smtClean="0"/>
              <a:t>ěd</a:t>
            </a:r>
            <a:r>
              <a:rPr lang="en-US" dirty="0" smtClean="0"/>
              <a:t>ci </a:t>
            </a:r>
            <a:r>
              <a:rPr lang="en-US" dirty="0" err="1" smtClean="0"/>
              <a:t>učinili</a:t>
            </a:r>
            <a:r>
              <a:rPr lang="en-US" dirty="0" smtClean="0"/>
              <a:t> </a:t>
            </a:r>
            <a:r>
              <a:rPr lang="en-US" dirty="0" err="1" smtClean="0"/>
              <a:t>pokus</a:t>
            </a:r>
            <a:r>
              <a:rPr lang="en-US" dirty="0" smtClean="0"/>
              <a:t> </a:t>
            </a:r>
            <a:r>
              <a:rPr lang="en-US" dirty="0" err="1" smtClean="0"/>
              <a:t>na</a:t>
            </a:r>
            <a:r>
              <a:rPr lang="en-US" dirty="0" smtClean="0"/>
              <a:t> </a:t>
            </a:r>
            <a:r>
              <a:rPr lang="en-US" dirty="0" err="1" smtClean="0"/>
              <a:t>linii</a:t>
            </a:r>
            <a:r>
              <a:rPr lang="en-US" dirty="0" smtClean="0"/>
              <a:t> </a:t>
            </a:r>
            <a:r>
              <a:rPr lang="en-US" dirty="0" err="1" smtClean="0"/>
              <a:t>myši</a:t>
            </a:r>
            <a:r>
              <a:rPr lang="en-US" dirty="0" smtClean="0"/>
              <a:t>, </a:t>
            </a:r>
            <a:r>
              <a:rPr lang="en-US" dirty="0" err="1" smtClean="0"/>
              <a:t>která</a:t>
            </a:r>
            <a:r>
              <a:rPr lang="en-US" dirty="0" smtClean="0"/>
              <a:t> </a:t>
            </a:r>
            <a:r>
              <a:rPr lang="en-US" dirty="0" err="1" smtClean="0"/>
              <a:t>nese</a:t>
            </a:r>
            <a:r>
              <a:rPr lang="en-US" dirty="0" smtClean="0"/>
              <a:t> </a:t>
            </a:r>
            <a:r>
              <a:rPr lang="en-US" dirty="0" err="1" smtClean="0"/>
              <a:t>mutaci</a:t>
            </a:r>
            <a:r>
              <a:rPr lang="en-US" dirty="0" smtClean="0"/>
              <a:t> v genu pro DNA </a:t>
            </a:r>
            <a:r>
              <a:rPr lang="en-US" dirty="0" err="1" smtClean="0"/>
              <a:t>polymerázu</a:t>
            </a:r>
            <a:r>
              <a:rPr lang="en-US" dirty="0" smtClean="0"/>
              <a:t>, </a:t>
            </a:r>
            <a:r>
              <a:rPr lang="en-US" dirty="0" err="1" smtClean="0"/>
              <a:t>která</a:t>
            </a:r>
            <a:r>
              <a:rPr lang="en-US" dirty="0" smtClean="0"/>
              <a:t> </a:t>
            </a:r>
            <a:r>
              <a:rPr lang="en-US" dirty="0" err="1" smtClean="0"/>
              <a:t>replikuje</a:t>
            </a:r>
            <a:r>
              <a:rPr lang="en-US" dirty="0" smtClean="0"/>
              <a:t> </a:t>
            </a:r>
            <a:r>
              <a:rPr lang="en-US" dirty="0" err="1" smtClean="0"/>
              <a:t>mtDNA</a:t>
            </a:r>
            <a:r>
              <a:rPr lang="en-US" dirty="0" smtClean="0"/>
              <a:t>. </a:t>
            </a:r>
            <a:r>
              <a:rPr lang="en-US" dirty="0" err="1" smtClean="0"/>
              <a:t>Jejich</a:t>
            </a:r>
            <a:r>
              <a:rPr lang="en-US" dirty="0" smtClean="0"/>
              <a:t> </a:t>
            </a:r>
            <a:r>
              <a:rPr lang="en-US" dirty="0" err="1" smtClean="0"/>
              <a:t>DNApol</a:t>
            </a:r>
            <a:r>
              <a:rPr lang="en-US" dirty="0" smtClean="0"/>
              <a:t> </a:t>
            </a:r>
            <a:r>
              <a:rPr lang="en-US" dirty="0" err="1" smtClean="0"/>
              <a:t>nemá</a:t>
            </a:r>
            <a:r>
              <a:rPr lang="en-US" dirty="0" smtClean="0"/>
              <a:t> </a:t>
            </a:r>
            <a:r>
              <a:rPr lang="en-US" dirty="0" err="1" smtClean="0"/>
              <a:t>proofreadingovou</a:t>
            </a:r>
            <a:r>
              <a:rPr lang="en-US" dirty="0" smtClean="0"/>
              <a:t> </a:t>
            </a:r>
            <a:r>
              <a:rPr lang="en-US" dirty="0" err="1" smtClean="0"/>
              <a:t>aktivitu</a:t>
            </a:r>
            <a:r>
              <a:rPr lang="en-US" dirty="0" smtClean="0"/>
              <a:t>, </a:t>
            </a:r>
            <a:r>
              <a:rPr lang="en-US" dirty="0" err="1" smtClean="0"/>
              <a:t>takže</a:t>
            </a:r>
            <a:r>
              <a:rPr lang="en-US" dirty="0" smtClean="0"/>
              <a:t> </a:t>
            </a:r>
            <a:r>
              <a:rPr lang="en-US" dirty="0" err="1" smtClean="0"/>
              <a:t>při</a:t>
            </a:r>
            <a:r>
              <a:rPr lang="en-US" dirty="0" smtClean="0"/>
              <a:t> </a:t>
            </a:r>
            <a:r>
              <a:rPr lang="en-US" dirty="0" err="1" smtClean="0"/>
              <a:t>syntéze</a:t>
            </a:r>
            <a:r>
              <a:rPr lang="en-US" dirty="0" smtClean="0"/>
              <a:t> DNA </a:t>
            </a:r>
            <a:r>
              <a:rPr lang="en-US" dirty="0" err="1" smtClean="0"/>
              <a:t>častěji</a:t>
            </a:r>
            <a:r>
              <a:rPr lang="en-US" dirty="0" smtClean="0"/>
              <a:t> </a:t>
            </a:r>
            <a:r>
              <a:rPr lang="en-US" dirty="0" err="1" smtClean="0"/>
              <a:t>chybuje</a:t>
            </a:r>
            <a:r>
              <a:rPr lang="en-US" dirty="0" smtClean="0"/>
              <a:t>. </a:t>
            </a:r>
            <a:r>
              <a:rPr lang="en-US" dirty="0" err="1" smtClean="0"/>
              <a:t>Tyto</a:t>
            </a:r>
            <a:r>
              <a:rPr lang="en-US" dirty="0" smtClean="0"/>
              <a:t> </a:t>
            </a:r>
            <a:r>
              <a:rPr lang="en-US" dirty="0" err="1" smtClean="0"/>
              <a:t>myši</a:t>
            </a:r>
            <a:r>
              <a:rPr lang="en-US" dirty="0" smtClean="0"/>
              <a:t> </a:t>
            </a:r>
            <a:r>
              <a:rPr lang="en-US" dirty="0" err="1" smtClean="0"/>
              <a:t>tak</a:t>
            </a:r>
            <a:r>
              <a:rPr lang="en-US" dirty="0" smtClean="0"/>
              <a:t> </a:t>
            </a:r>
            <a:r>
              <a:rPr lang="en-US" dirty="0" err="1" smtClean="0"/>
              <a:t>mají</a:t>
            </a:r>
            <a:r>
              <a:rPr lang="en-US" dirty="0" smtClean="0"/>
              <a:t> </a:t>
            </a:r>
            <a:r>
              <a:rPr lang="en-US" dirty="0" err="1" smtClean="0"/>
              <a:t>dříve</a:t>
            </a:r>
            <a:r>
              <a:rPr lang="en-US" dirty="0" smtClean="0"/>
              <a:t> </a:t>
            </a:r>
            <a:r>
              <a:rPr lang="en-US" dirty="0" err="1" smtClean="0"/>
              <a:t>poškozené</a:t>
            </a:r>
            <a:r>
              <a:rPr lang="en-US" dirty="0" smtClean="0"/>
              <a:t> </a:t>
            </a:r>
            <a:r>
              <a:rPr lang="en-US" dirty="0" err="1" smtClean="0"/>
              <a:t>mitochondrie</a:t>
            </a:r>
            <a:r>
              <a:rPr lang="en-US" dirty="0" smtClean="0"/>
              <a:t> </a:t>
            </a:r>
            <a:r>
              <a:rPr lang="en-US" dirty="0" err="1" smtClean="0"/>
              <a:t>než</a:t>
            </a:r>
            <a:r>
              <a:rPr lang="en-US" dirty="0" smtClean="0"/>
              <a:t> </a:t>
            </a:r>
            <a:r>
              <a:rPr lang="en-US" dirty="0" err="1" smtClean="0"/>
              <a:t>nemutované</a:t>
            </a:r>
            <a:r>
              <a:rPr lang="en-US" dirty="0" smtClean="0"/>
              <a:t> </a:t>
            </a:r>
            <a:r>
              <a:rPr lang="en-US" dirty="0" err="1" smtClean="0"/>
              <a:t>myši</a:t>
            </a:r>
            <a:r>
              <a:rPr lang="en-US" dirty="0" smtClean="0"/>
              <a:t> proto se </a:t>
            </a:r>
            <a:r>
              <a:rPr lang="en-US" dirty="0" err="1" smtClean="0"/>
              <a:t>používají</a:t>
            </a:r>
            <a:r>
              <a:rPr lang="en-US" dirty="0" smtClean="0"/>
              <a:t> </a:t>
            </a:r>
            <a:r>
              <a:rPr lang="en-US" dirty="0" err="1" smtClean="0"/>
              <a:t>jako</a:t>
            </a:r>
            <a:r>
              <a:rPr lang="en-US" dirty="0" smtClean="0"/>
              <a:t> model </a:t>
            </a:r>
            <a:r>
              <a:rPr lang="en-US" dirty="0" err="1" smtClean="0"/>
              <a:t>stárnutí</a:t>
            </a:r>
            <a:r>
              <a:rPr lang="en-US" dirty="0" smtClean="0"/>
              <a:t> </a:t>
            </a:r>
            <a:r>
              <a:rPr lang="en-US" dirty="0" err="1" smtClean="0"/>
              <a:t>organismu</a:t>
            </a:r>
            <a:r>
              <a:rPr lang="en-US" dirty="0" smtClean="0"/>
              <a:t>. V </a:t>
            </a:r>
            <a:r>
              <a:rPr lang="en-US" dirty="0" err="1" smtClean="0"/>
              <a:t>tomto</a:t>
            </a:r>
            <a:r>
              <a:rPr lang="en-US" dirty="0" smtClean="0"/>
              <a:t> </a:t>
            </a:r>
            <a:r>
              <a:rPr lang="en-US" dirty="0" err="1" smtClean="0"/>
              <a:t>pokusu</a:t>
            </a:r>
            <a:r>
              <a:rPr lang="en-US" dirty="0" smtClean="0"/>
              <a:t> </a:t>
            </a:r>
            <a:r>
              <a:rPr lang="en-US" dirty="0" err="1" smtClean="0"/>
              <a:t>byla</a:t>
            </a:r>
            <a:r>
              <a:rPr lang="en-US" dirty="0" smtClean="0"/>
              <a:t> </a:t>
            </a:r>
            <a:r>
              <a:rPr lang="en-US" dirty="0" err="1" smtClean="0"/>
              <a:t>jedna</a:t>
            </a:r>
            <a:r>
              <a:rPr lang="en-US" dirty="0" smtClean="0"/>
              <a:t> </a:t>
            </a:r>
            <a:r>
              <a:rPr lang="en-US" dirty="0" err="1" smtClean="0"/>
              <a:t>skupina</a:t>
            </a:r>
            <a:r>
              <a:rPr lang="en-US" dirty="0" smtClean="0"/>
              <a:t> </a:t>
            </a:r>
            <a:r>
              <a:rPr lang="en-US" dirty="0" err="1" smtClean="0"/>
              <a:t>myší</a:t>
            </a:r>
            <a:r>
              <a:rPr lang="en-US" dirty="0" smtClean="0"/>
              <a:t> </a:t>
            </a:r>
            <a:r>
              <a:rPr lang="en-US" dirty="0" err="1" smtClean="0"/>
              <a:t>nucena</a:t>
            </a:r>
            <a:r>
              <a:rPr lang="en-US" dirty="0" smtClean="0"/>
              <a:t> </a:t>
            </a:r>
            <a:r>
              <a:rPr lang="en-US" dirty="0" err="1" smtClean="0"/>
              <a:t>cvičit</a:t>
            </a:r>
            <a:r>
              <a:rPr lang="en-US" dirty="0" smtClean="0"/>
              <a:t> </a:t>
            </a:r>
            <a:r>
              <a:rPr lang="en-US" dirty="0" err="1" smtClean="0"/>
              <a:t>na</a:t>
            </a:r>
            <a:r>
              <a:rPr lang="en-US" dirty="0" smtClean="0"/>
              <a:t> </a:t>
            </a:r>
            <a:r>
              <a:rPr lang="en-US" dirty="0" err="1" smtClean="0"/>
              <a:t>speciálním</a:t>
            </a:r>
            <a:r>
              <a:rPr lang="en-US" dirty="0" smtClean="0"/>
              <a:t> </a:t>
            </a:r>
            <a:r>
              <a:rPr lang="en-US" dirty="0" err="1" smtClean="0"/>
              <a:t>běžícím</a:t>
            </a:r>
            <a:r>
              <a:rPr lang="en-US" dirty="0" smtClean="0"/>
              <a:t> </a:t>
            </a:r>
            <a:r>
              <a:rPr lang="en-US" dirty="0" err="1" smtClean="0"/>
              <a:t>pásu</a:t>
            </a:r>
            <a:r>
              <a:rPr lang="en-US" dirty="0" smtClean="0"/>
              <a:t> (15 m/min </a:t>
            </a:r>
            <a:r>
              <a:rPr lang="en-US" dirty="0" err="1" smtClean="0"/>
              <a:t>po</a:t>
            </a:r>
            <a:r>
              <a:rPr lang="en-US" dirty="0" smtClean="0"/>
              <a:t> </a:t>
            </a:r>
            <a:r>
              <a:rPr lang="en-US" dirty="0" err="1" smtClean="0"/>
              <a:t>dobu</a:t>
            </a:r>
            <a:r>
              <a:rPr lang="en-US" dirty="0" smtClean="0"/>
              <a:t> 45 min, </a:t>
            </a:r>
            <a:r>
              <a:rPr lang="en-US" dirty="0" err="1" smtClean="0"/>
              <a:t>3x</a:t>
            </a:r>
            <a:r>
              <a:rPr lang="en-US" dirty="0" smtClean="0"/>
              <a:t> </a:t>
            </a:r>
            <a:r>
              <a:rPr lang="en-US" dirty="0" err="1" smtClean="0"/>
              <a:t>týdně</a:t>
            </a:r>
            <a:r>
              <a:rPr lang="en-US" dirty="0" smtClean="0"/>
              <a:t>), </a:t>
            </a:r>
            <a:r>
              <a:rPr lang="en-US" dirty="0" err="1" smtClean="0"/>
              <a:t>zatímco</a:t>
            </a:r>
            <a:r>
              <a:rPr lang="en-US" dirty="0" smtClean="0"/>
              <a:t> </a:t>
            </a:r>
            <a:r>
              <a:rPr lang="en-US" dirty="0" err="1" smtClean="0"/>
              <a:t>druhá</a:t>
            </a:r>
            <a:r>
              <a:rPr lang="en-US" dirty="0" smtClean="0"/>
              <a:t> </a:t>
            </a:r>
            <a:r>
              <a:rPr lang="en-US" dirty="0" err="1" smtClean="0"/>
              <a:t>skupina</a:t>
            </a:r>
            <a:r>
              <a:rPr lang="en-US" dirty="0" smtClean="0"/>
              <a:t> </a:t>
            </a:r>
            <a:r>
              <a:rPr lang="en-US" dirty="0" err="1" smtClean="0"/>
              <a:t>vedla</a:t>
            </a:r>
            <a:r>
              <a:rPr lang="en-US" dirty="0" smtClean="0"/>
              <a:t> </a:t>
            </a:r>
            <a:r>
              <a:rPr lang="en-US" dirty="0" err="1" smtClean="0"/>
              <a:t>normální</a:t>
            </a:r>
            <a:r>
              <a:rPr lang="en-US" dirty="0" smtClean="0"/>
              <a:t> </a:t>
            </a:r>
            <a:r>
              <a:rPr lang="en-US" dirty="0" err="1" smtClean="0"/>
              <a:t>sedentární</a:t>
            </a:r>
            <a:r>
              <a:rPr lang="en-US" dirty="0" smtClean="0"/>
              <a:t> </a:t>
            </a:r>
            <a:r>
              <a:rPr lang="en-US" dirty="0" err="1" smtClean="0"/>
              <a:t>život</a:t>
            </a:r>
            <a:r>
              <a:rPr lang="en-US" dirty="0" smtClean="0"/>
              <a:t>. V </a:t>
            </a:r>
            <a:r>
              <a:rPr lang="en-US" dirty="0" err="1" smtClean="0"/>
              <a:t>osmi</a:t>
            </a:r>
            <a:r>
              <a:rPr lang="en-US" dirty="0" smtClean="0"/>
              <a:t> </a:t>
            </a:r>
            <a:r>
              <a:rPr lang="en-US" dirty="0" err="1" smtClean="0"/>
              <a:t>měsících</a:t>
            </a:r>
            <a:r>
              <a:rPr lang="en-US" dirty="0" smtClean="0"/>
              <a:t> </a:t>
            </a:r>
            <a:r>
              <a:rPr lang="en-US" dirty="0" err="1" smtClean="0"/>
              <a:t>začaly</a:t>
            </a:r>
            <a:r>
              <a:rPr lang="en-US" dirty="0" smtClean="0"/>
              <a:t> </a:t>
            </a:r>
            <a:r>
              <a:rPr lang="en-US" dirty="0" err="1" smtClean="0"/>
              <a:t>ssendentární</a:t>
            </a:r>
            <a:r>
              <a:rPr lang="en-US" dirty="0" smtClean="0"/>
              <a:t> </a:t>
            </a:r>
            <a:r>
              <a:rPr lang="en-US" dirty="0" err="1" smtClean="0"/>
              <a:t>myši</a:t>
            </a:r>
            <a:r>
              <a:rPr lang="en-US" dirty="0" smtClean="0"/>
              <a:t> </a:t>
            </a:r>
            <a:r>
              <a:rPr lang="en-US" dirty="0" err="1" smtClean="0"/>
              <a:t>vykazovat</a:t>
            </a:r>
            <a:r>
              <a:rPr lang="en-US" dirty="0" smtClean="0"/>
              <a:t> </a:t>
            </a:r>
            <a:r>
              <a:rPr lang="en-US" dirty="0" err="1" smtClean="0"/>
              <a:t>příznaky</a:t>
            </a:r>
            <a:r>
              <a:rPr lang="en-US" dirty="0" smtClean="0"/>
              <a:t> </a:t>
            </a:r>
            <a:r>
              <a:rPr lang="en-US" dirty="0" err="1" smtClean="0"/>
              <a:t>stárnutí</a:t>
            </a:r>
            <a:r>
              <a:rPr lang="en-US" dirty="0" smtClean="0"/>
              <a:t>: </a:t>
            </a:r>
            <a:r>
              <a:rPr lang="en-US" dirty="0" err="1" smtClean="0"/>
              <a:t>šedé</a:t>
            </a:r>
            <a:r>
              <a:rPr lang="en-US" dirty="0" smtClean="0"/>
              <a:t> </a:t>
            </a:r>
            <a:r>
              <a:rPr lang="en-US" dirty="0" err="1" smtClean="0"/>
              <a:t>chlu</a:t>
            </a:r>
            <a:r>
              <a:rPr lang="cs-CZ" dirty="0" smtClean="0"/>
              <a:t>p</a:t>
            </a:r>
            <a:r>
              <a:rPr lang="en-US" dirty="0" smtClean="0"/>
              <a:t>y, </a:t>
            </a:r>
            <a:r>
              <a:rPr lang="en-US" dirty="0" err="1" smtClean="0"/>
              <a:t>řídká</a:t>
            </a:r>
            <a:r>
              <a:rPr lang="en-US" dirty="0" smtClean="0"/>
              <a:t> </a:t>
            </a:r>
            <a:r>
              <a:rPr lang="en-US" dirty="0" err="1" smtClean="0"/>
              <a:t>srst</a:t>
            </a:r>
            <a:r>
              <a:rPr lang="en-US" dirty="0" smtClean="0"/>
              <a:t> </a:t>
            </a:r>
            <a:r>
              <a:rPr lang="en-US" dirty="0" err="1" smtClean="0"/>
              <a:t>až</a:t>
            </a:r>
            <a:r>
              <a:rPr lang="en-US" dirty="0" smtClean="0"/>
              <a:t> </a:t>
            </a:r>
            <a:r>
              <a:rPr lang="en-US" dirty="0" err="1" smtClean="0"/>
              <a:t>plešatost</a:t>
            </a:r>
            <a:r>
              <a:rPr lang="en-US" dirty="0" smtClean="0"/>
              <a:t>, </a:t>
            </a:r>
            <a:r>
              <a:rPr lang="en-US" dirty="0" err="1" smtClean="0"/>
              <a:t>zhoršená</a:t>
            </a:r>
            <a:r>
              <a:rPr lang="en-US" dirty="0" smtClean="0"/>
              <a:t> </a:t>
            </a:r>
            <a:r>
              <a:rPr lang="en-US" dirty="0" err="1" smtClean="0"/>
              <a:t>schopnost</a:t>
            </a:r>
            <a:r>
              <a:rPr lang="en-US" dirty="0" smtClean="0"/>
              <a:t> </a:t>
            </a:r>
            <a:r>
              <a:rPr lang="en-US" dirty="0" err="1" smtClean="0"/>
              <a:t>pohybu</a:t>
            </a:r>
            <a:r>
              <a:rPr lang="en-US" dirty="0" smtClean="0"/>
              <a:t> a </a:t>
            </a:r>
            <a:r>
              <a:rPr lang="en-US" dirty="0" err="1" smtClean="0"/>
              <a:t>ztráta</a:t>
            </a:r>
            <a:r>
              <a:rPr lang="en-US" dirty="0" smtClean="0"/>
              <a:t> </a:t>
            </a:r>
            <a:r>
              <a:rPr lang="en-US" dirty="0" err="1" smtClean="0"/>
              <a:t>tělesné</a:t>
            </a:r>
            <a:r>
              <a:rPr lang="en-US" dirty="0" smtClean="0"/>
              <a:t> </a:t>
            </a:r>
            <a:r>
              <a:rPr lang="en-US" dirty="0" err="1" smtClean="0"/>
              <a:t>hmotnosti</a:t>
            </a:r>
            <a:r>
              <a:rPr lang="en-US" dirty="0" smtClean="0"/>
              <a:t>. </a:t>
            </a:r>
            <a:r>
              <a:rPr lang="en-US" dirty="0" err="1" smtClean="0"/>
              <a:t>Myši</a:t>
            </a:r>
            <a:r>
              <a:rPr lang="en-US" dirty="0" smtClean="0"/>
              <a:t>, </a:t>
            </a:r>
            <a:r>
              <a:rPr lang="en-US" dirty="0" err="1" smtClean="0"/>
              <a:t>které</a:t>
            </a:r>
            <a:r>
              <a:rPr lang="en-US" dirty="0" smtClean="0"/>
              <a:t> </a:t>
            </a:r>
            <a:r>
              <a:rPr lang="en-US" dirty="0" err="1" smtClean="0"/>
              <a:t>byly</a:t>
            </a:r>
            <a:r>
              <a:rPr lang="en-US" dirty="0" smtClean="0"/>
              <a:t> </a:t>
            </a:r>
            <a:r>
              <a:rPr lang="en-US" dirty="0" err="1" smtClean="0"/>
              <a:t>nuceny</a:t>
            </a:r>
            <a:r>
              <a:rPr lang="en-US" dirty="0" smtClean="0"/>
              <a:t> </a:t>
            </a:r>
            <a:r>
              <a:rPr lang="en-US" dirty="0" err="1" smtClean="0"/>
              <a:t>cvičit</a:t>
            </a:r>
            <a:r>
              <a:rPr lang="en-US" dirty="0" smtClean="0"/>
              <a:t>, </a:t>
            </a:r>
            <a:r>
              <a:rPr lang="en-US" dirty="0" err="1" smtClean="0"/>
              <a:t>tyto</a:t>
            </a:r>
            <a:r>
              <a:rPr lang="en-US" dirty="0" smtClean="0"/>
              <a:t> </a:t>
            </a:r>
            <a:r>
              <a:rPr lang="en-US" dirty="0" err="1" smtClean="0"/>
              <a:t>příznaky</a:t>
            </a:r>
            <a:r>
              <a:rPr lang="en-US" dirty="0" smtClean="0"/>
              <a:t> </a:t>
            </a:r>
            <a:r>
              <a:rPr lang="en-US" dirty="0" err="1" smtClean="0"/>
              <a:t>neměly</a:t>
            </a:r>
            <a:r>
              <a:rPr lang="en-US" dirty="0" smtClean="0"/>
              <a:t> a </a:t>
            </a:r>
            <a:r>
              <a:rPr lang="en-US" dirty="0" err="1" smtClean="0"/>
              <a:t>vypadaly</a:t>
            </a:r>
            <a:r>
              <a:rPr lang="en-US" dirty="0" smtClean="0"/>
              <a:t> </a:t>
            </a:r>
            <a:r>
              <a:rPr lang="en-US" dirty="0" err="1" smtClean="0"/>
              <a:t>stejně</a:t>
            </a:r>
            <a:r>
              <a:rPr lang="en-US" dirty="0" smtClean="0"/>
              <a:t> </a:t>
            </a:r>
            <a:r>
              <a:rPr lang="en-US" dirty="0" err="1" smtClean="0"/>
              <a:t>jako</a:t>
            </a:r>
            <a:r>
              <a:rPr lang="en-US" dirty="0" smtClean="0"/>
              <a:t> </a:t>
            </a:r>
            <a:r>
              <a:rPr lang="en-US" dirty="0" err="1" smtClean="0"/>
              <a:t>stejně</a:t>
            </a:r>
            <a:r>
              <a:rPr lang="en-US" dirty="0" smtClean="0"/>
              <a:t> </a:t>
            </a:r>
            <a:r>
              <a:rPr lang="en-US" dirty="0" err="1" smtClean="0"/>
              <a:t>staré</a:t>
            </a:r>
            <a:r>
              <a:rPr lang="en-US" dirty="0" smtClean="0"/>
              <a:t> </a:t>
            </a:r>
            <a:r>
              <a:rPr lang="en-US" dirty="0" err="1" smtClean="0"/>
              <a:t>nemutované</a:t>
            </a:r>
            <a:r>
              <a:rPr lang="en-US" dirty="0" smtClean="0"/>
              <a:t> </a:t>
            </a:r>
            <a:r>
              <a:rPr lang="en-US" dirty="0" err="1" smtClean="0"/>
              <a:t>myši</a:t>
            </a:r>
            <a:r>
              <a:rPr lang="en-US" dirty="0" smtClean="0"/>
              <a:t> (</a:t>
            </a:r>
            <a:r>
              <a:rPr lang="en-US" dirty="0" err="1" smtClean="0"/>
              <a:t>wt</a:t>
            </a:r>
            <a:r>
              <a:rPr lang="en-US" dirty="0" smtClean="0"/>
              <a:t>). </a:t>
            </a:r>
            <a:endParaRPr lang="cs-CZ" dirty="0" smtClean="0"/>
          </a:p>
          <a:p>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err="1" smtClean="0"/>
              <a:t>Info</a:t>
            </a:r>
            <a:r>
              <a:rPr lang="cs-CZ" dirty="0" smtClean="0"/>
              <a:t> z </a:t>
            </a:r>
            <a:r>
              <a:rPr lang="cs-CZ" dirty="0" err="1" smtClean="0"/>
              <a:t>Useful</a:t>
            </a:r>
            <a:r>
              <a:rPr lang="cs-CZ" dirty="0" smtClean="0"/>
              <a:t> </a:t>
            </a:r>
            <a:r>
              <a:rPr lang="cs-CZ" dirty="0" err="1" smtClean="0"/>
              <a:t>genetics</a:t>
            </a:r>
            <a:r>
              <a:rPr lang="cs-CZ" dirty="0" smtClean="0"/>
              <a:t> a </a:t>
            </a:r>
            <a:r>
              <a:rPr lang="cs-CZ" dirty="0" err="1" smtClean="0"/>
              <a:t>Safdar</a:t>
            </a:r>
            <a:r>
              <a:rPr lang="cs-CZ" dirty="0" smtClean="0"/>
              <a:t> et al. 2011</a:t>
            </a:r>
            <a:r>
              <a:rPr lang="cs-CZ" baseline="0" dirty="0" smtClean="0"/>
              <a:t> (</a:t>
            </a:r>
            <a:r>
              <a:rPr lang="en-US" dirty="0" smtClean="0">
                <a:hlinkClick r:id="rId3"/>
              </a:rPr>
              <a:t>https://</a:t>
            </a:r>
            <a:r>
              <a:rPr lang="en-US" dirty="0" err="1" smtClean="0">
                <a:hlinkClick r:id="rId3"/>
              </a:rPr>
              <a:t>doi.org</a:t>
            </a:r>
            <a:r>
              <a:rPr lang="en-US" dirty="0" smtClean="0">
                <a:hlinkClick r:id="rId3"/>
              </a:rPr>
              <a:t>/10.1073/</a:t>
            </a:r>
            <a:r>
              <a:rPr lang="en-US" dirty="0" err="1" smtClean="0">
                <a:hlinkClick r:id="rId3"/>
              </a:rPr>
              <a:t>pnas.1019581108</a:t>
            </a:r>
            <a:r>
              <a:rPr lang="cs-CZ" dirty="0" smtClean="0"/>
              <a:t>)</a:t>
            </a:r>
          </a:p>
          <a:p>
            <a:r>
              <a:rPr lang="cs-CZ" dirty="0" smtClean="0"/>
              <a:t>Obrázky z </a:t>
            </a:r>
            <a:r>
              <a:rPr lang="cs-CZ" dirty="0" err="1" smtClean="0"/>
              <a:t>Safdar</a:t>
            </a:r>
            <a:r>
              <a:rPr lang="cs-CZ" dirty="0" smtClean="0"/>
              <a:t> et al. 2011</a:t>
            </a:r>
            <a:r>
              <a:rPr lang="cs-CZ" baseline="0" dirty="0" smtClean="0"/>
              <a:t> </a:t>
            </a:r>
          </a:p>
          <a:p>
            <a:r>
              <a:rPr lang="cs-CZ" baseline="0" dirty="0" smtClean="0"/>
              <a:t>a </a:t>
            </a:r>
            <a:r>
              <a:rPr lang="cs-CZ" dirty="0" smtClean="0"/>
              <a:t>https://</a:t>
            </a:r>
            <a:r>
              <a:rPr lang="cs-CZ" dirty="0" err="1" smtClean="0"/>
              <a:t>www.the-scientist.com</a:t>
            </a:r>
            <a:r>
              <a:rPr lang="cs-CZ" dirty="0" smtClean="0"/>
              <a:t>/?</a:t>
            </a:r>
            <a:r>
              <a:rPr lang="cs-CZ" dirty="0" err="1" smtClean="0"/>
              <a:t>articles.view</a:t>
            </a:r>
            <a:r>
              <a:rPr lang="cs-CZ" dirty="0" smtClean="0"/>
              <a:t>/</a:t>
            </a:r>
            <a:r>
              <a:rPr lang="cs-CZ" dirty="0" err="1" smtClean="0"/>
              <a:t>articleNo</a:t>
            </a:r>
            <a:r>
              <a:rPr lang="cs-CZ" dirty="0" smtClean="0"/>
              <a:t>/42362/</a:t>
            </a:r>
            <a:r>
              <a:rPr lang="cs-CZ" dirty="0" err="1" smtClean="0"/>
              <a:t>title</a:t>
            </a:r>
            <a:r>
              <a:rPr lang="cs-CZ" dirty="0" smtClean="0"/>
              <a:t>/</a:t>
            </a:r>
            <a:r>
              <a:rPr lang="cs-CZ" dirty="0" err="1" smtClean="0"/>
              <a:t>Modifying-Memories-During-Sleep</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27</a:t>
            </a:fld>
            <a:endParaRPr lang="en-US"/>
          </a:p>
        </p:txBody>
      </p:sp>
    </p:spTree>
    <p:extLst>
      <p:ext uri="{BB962C8B-B14F-4D97-AF65-F5344CB8AC3E}">
        <p14:creationId xmlns:p14="http://schemas.microsoft.com/office/powerpoint/2010/main" val="1519608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Bakteriální genom</a:t>
            </a:r>
            <a:r>
              <a:rPr lang="cs-CZ" baseline="0" dirty="0" smtClean="0"/>
              <a:t> se nachází volně v cytoplazmě (čili není ohraničen membránou jako u </a:t>
            </a:r>
            <a:r>
              <a:rPr lang="cs-CZ" baseline="0" dirty="0" err="1" smtClean="0"/>
              <a:t>eukaryot</a:t>
            </a:r>
            <a:r>
              <a:rPr lang="cs-CZ" baseline="0" dirty="0" smtClean="0"/>
              <a:t>) a DNA není navázána na histony. Bakteriální genomy jsou ve srovnání s mnohobuněčnými </a:t>
            </a:r>
            <a:r>
              <a:rPr lang="cs-CZ" baseline="0" dirty="0" err="1" smtClean="0"/>
              <a:t>eukaryoty</a:t>
            </a:r>
            <a:r>
              <a:rPr lang="cs-CZ" baseline="0" dirty="0" smtClean="0"/>
              <a:t> mnohem menší a velmi úsporné. Jejich velikost je obvykle několik milionů </a:t>
            </a:r>
            <a:r>
              <a:rPr lang="cs-CZ" baseline="0" dirty="0" err="1" smtClean="0"/>
              <a:t>bazí</a:t>
            </a:r>
            <a:r>
              <a:rPr lang="cs-CZ" baseline="0" dirty="0" smtClean="0"/>
              <a:t> (např. modelový druh </a:t>
            </a:r>
            <a:r>
              <a:rPr lang="cs-CZ" i="1" baseline="0" dirty="0" err="1" smtClean="0"/>
              <a:t>Escherichia</a:t>
            </a:r>
            <a:r>
              <a:rPr lang="cs-CZ" i="1" baseline="0" dirty="0" smtClean="0"/>
              <a:t> coli </a:t>
            </a:r>
            <a:r>
              <a:rPr lang="cs-CZ" baseline="0" dirty="0" smtClean="0"/>
              <a:t>má genom velký 4,6 </a:t>
            </a:r>
            <a:r>
              <a:rPr lang="cs-CZ" baseline="0" dirty="0" err="1" smtClean="0"/>
              <a:t>Mbp</a:t>
            </a:r>
            <a:r>
              <a:rPr lang="cs-CZ" baseline="0" dirty="0" smtClean="0"/>
              <a:t>), mezi geny jsou jen malé vzdálenosti. Většina bakterií má genom tvořený jedinou kruhovou molekulou DNA, ale existují výjimky, např. </a:t>
            </a:r>
            <a:r>
              <a:rPr lang="cs-CZ" i="1" baseline="0" dirty="0" smtClean="0"/>
              <a:t>Vibrio </a:t>
            </a:r>
            <a:r>
              <a:rPr lang="cs-CZ" i="1" baseline="0" dirty="0" err="1" smtClean="0"/>
              <a:t>cholera</a:t>
            </a:r>
            <a:r>
              <a:rPr lang="cs-CZ" baseline="0" dirty="0" err="1" smtClean="0"/>
              <a:t>e</a:t>
            </a:r>
            <a:r>
              <a:rPr lang="cs-CZ" baseline="0" dirty="0" smtClean="0"/>
              <a:t> (původce cholery) má genom tvořen více kruhovými chromosomy, nebo např. </a:t>
            </a:r>
            <a:r>
              <a:rPr lang="cs-CZ" i="1" baseline="0" dirty="0" err="1" smtClean="0"/>
              <a:t>Borrelia</a:t>
            </a:r>
            <a:r>
              <a:rPr lang="cs-CZ" i="1" baseline="0" dirty="0" smtClean="0"/>
              <a:t> </a:t>
            </a:r>
            <a:r>
              <a:rPr lang="cs-CZ" i="1" baseline="0" dirty="0" err="1" smtClean="0"/>
              <a:t>burgdorferi</a:t>
            </a:r>
            <a:r>
              <a:rPr lang="cs-CZ" i="1" baseline="0" dirty="0" smtClean="0"/>
              <a:t> </a:t>
            </a:r>
            <a:r>
              <a:rPr lang="cs-CZ" baseline="0" dirty="0" smtClean="0"/>
              <a:t>(původce </a:t>
            </a:r>
            <a:r>
              <a:rPr lang="cs-CZ" baseline="0" dirty="0" err="1" smtClean="0"/>
              <a:t>lymské</a:t>
            </a:r>
            <a:r>
              <a:rPr lang="cs-CZ" baseline="0" dirty="0" smtClean="0"/>
              <a:t> boreliózy) má lineární genom. V bakteriální buňce se kromě genomové DNA může nacházet i jeden nebo více </a:t>
            </a:r>
            <a:r>
              <a:rPr lang="cs-CZ" baseline="0" dirty="0" err="1" smtClean="0"/>
              <a:t>plazmidů</a:t>
            </a:r>
            <a:r>
              <a:rPr lang="cs-CZ" baseline="0" dirty="0" smtClean="0"/>
              <a:t>, které bakterii mohou přinášet nějakou výhodu (schopnost konjugace, resistence k </a:t>
            </a:r>
            <a:r>
              <a:rPr lang="cs-CZ" baseline="0" dirty="0" err="1" smtClean="0"/>
              <a:t>antibiotiků</a:t>
            </a:r>
            <a:r>
              <a:rPr lang="cs-CZ" baseline="0" dirty="0" smtClean="0"/>
              <a:t>, schopnost transformovat hostitelskou rostlinu).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31</a:t>
            </a:fld>
            <a:endParaRPr lang="en-US"/>
          </a:p>
        </p:txBody>
      </p:sp>
    </p:spTree>
    <p:extLst>
      <p:ext uri="{BB962C8B-B14F-4D97-AF65-F5344CB8AC3E}">
        <p14:creationId xmlns:p14="http://schemas.microsoft.com/office/powerpoint/2010/main" val="2881225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Existují v zásadě dva typy genomů: viry, bakterie,</a:t>
            </a:r>
            <a:r>
              <a:rPr lang="cs-CZ" baseline="0" dirty="0" smtClean="0"/>
              <a:t> </a:t>
            </a:r>
            <a:r>
              <a:rPr lang="cs-CZ" baseline="0" dirty="0" err="1" smtClean="0"/>
              <a:t>archea</a:t>
            </a:r>
            <a:r>
              <a:rPr lang="cs-CZ" baseline="0" dirty="0" smtClean="0"/>
              <a:t> a jednobuněčná </a:t>
            </a:r>
            <a:r>
              <a:rPr lang="cs-CZ" baseline="0" dirty="0" err="1" smtClean="0"/>
              <a:t>eukaryota</a:t>
            </a:r>
            <a:r>
              <a:rPr lang="cs-CZ" baseline="0" dirty="0" smtClean="0"/>
              <a:t> mají velice úsporné genomy, zatímco mnohobuněčná </a:t>
            </a:r>
            <a:r>
              <a:rPr lang="cs-CZ" baseline="0" dirty="0" err="1" smtClean="0"/>
              <a:t>eukaryota</a:t>
            </a:r>
            <a:r>
              <a:rPr lang="cs-CZ" baseline="0" dirty="0" smtClean="0"/>
              <a:t> mají obvykle velké množství </a:t>
            </a:r>
            <a:r>
              <a:rPr lang="cs-CZ" baseline="0" dirty="0" err="1" smtClean="0"/>
              <a:t>mezigenových</a:t>
            </a:r>
            <a:r>
              <a:rPr lang="cs-CZ" baseline="0" dirty="0" smtClean="0"/>
              <a:t> nekódujících sekvencí a geny přerušované exony. </a:t>
            </a:r>
          </a:p>
          <a:p>
            <a:r>
              <a:rPr lang="cs-CZ" baseline="0" dirty="0" smtClean="0"/>
              <a:t>  Nejúspornější genomy mají viry, jejichž velikost genomu je limitována velikostí kapsidy, takže není místo pro zbytečnou nekódující DNA (RNA). Úspornost jde až tak daleko, že se geny překrývají. </a:t>
            </a:r>
          </a:p>
          <a:p>
            <a:r>
              <a:rPr lang="cs-CZ" baseline="0" dirty="0" smtClean="0"/>
              <a:t>  </a:t>
            </a:r>
            <a:r>
              <a:rPr lang="cs-CZ" baseline="0" dirty="0" err="1" smtClean="0"/>
              <a:t>Prokaryota</a:t>
            </a:r>
            <a:r>
              <a:rPr lang="cs-CZ" baseline="0" dirty="0" smtClean="0"/>
              <a:t> (bakterie a </a:t>
            </a:r>
            <a:r>
              <a:rPr lang="cs-CZ" baseline="0" dirty="0" err="1" smtClean="0"/>
              <a:t>archea</a:t>
            </a:r>
            <a:r>
              <a:rPr lang="cs-CZ" baseline="0" dirty="0" smtClean="0"/>
              <a:t>) mají také malé genomy, i když geny se nepřekrývají a malé </a:t>
            </a:r>
            <a:r>
              <a:rPr lang="cs-CZ" baseline="0" dirty="0" err="1" smtClean="0"/>
              <a:t>mezigenové</a:t>
            </a:r>
            <a:r>
              <a:rPr lang="cs-CZ" baseline="0" dirty="0" smtClean="0"/>
              <a:t> oblasti existují. Geny jsou často uspořádány do jednotek zvaných operony, kde jsou společně transkribovány do jedné </a:t>
            </a:r>
            <a:r>
              <a:rPr lang="cs-CZ" baseline="0" dirty="0" err="1" smtClean="0"/>
              <a:t>polycistronické</a:t>
            </a:r>
            <a:r>
              <a:rPr lang="cs-CZ" baseline="0" dirty="0" smtClean="0"/>
              <a:t> </a:t>
            </a:r>
            <a:r>
              <a:rPr lang="cs-CZ" baseline="0" dirty="0" err="1" smtClean="0"/>
              <a:t>mRNA</a:t>
            </a:r>
            <a:r>
              <a:rPr lang="cs-CZ" baseline="0" dirty="0" smtClean="0"/>
              <a:t>. </a:t>
            </a:r>
          </a:p>
          <a:p>
            <a:r>
              <a:rPr lang="cs-CZ" baseline="0" dirty="0" smtClean="0"/>
              <a:t>  Velikosti genomů </a:t>
            </a:r>
            <a:r>
              <a:rPr lang="cs-CZ" baseline="0" dirty="0" err="1" smtClean="0"/>
              <a:t>eukaryot</a:t>
            </a:r>
            <a:r>
              <a:rPr lang="cs-CZ" baseline="0" dirty="0" smtClean="0"/>
              <a:t> jsou velmi různé a liší se o několik řádů. Zatímco genomy jednobuněčných </a:t>
            </a:r>
            <a:r>
              <a:rPr lang="cs-CZ" baseline="0" dirty="0" err="1" smtClean="0"/>
              <a:t>eukaryot</a:t>
            </a:r>
            <a:r>
              <a:rPr lang="cs-CZ" baseline="0" dirty="0" smtClean="0"/>
              <a:t> připomínají spíše prokaryotický genom, protože jsou kompaktní, s maličkými introny a minimálními </a:t>
            </a:r>
            <a:r>
              <a:rPr lang="cs-CZ" baseline="0" dirty="0" err="1" smtClean="0"/>
              <a:t>mezigenovými</a:t>
            </a:r>
            <a:r>
              <a:rPr lang="cs-CZ" baseline="0" dirty="0" smtClean="0"/>
              <a:t> oblastmi. U mnohobuněčných </a:t>
            </a:r>
            <a:r>
              <a:rPr lang="cs-CZ" baseline="0" dirty="0" err="1" smtClean="0"/>
              <a:t>eukaryot</a:t>
            </a:r>
            <a:r>
              <a:rPr lang="cs-CZ" baseline="0" dirty="0" smtClean="0"/>
              <a:t> kódující DNA často tvoří menší část genomu, převládají introny a nekódující </a:t>
            </a:r>
            <a:r>
              <a:rPr lang="cs-CZ" baseline="0" dirty="0" err="1" smtClean="0"/>
              <a:t>mezigenové</a:t>
            </a:r>
            <a:r>
              <a:rPr lang="cs-CZ" baseline="0" dirty="0" smtClean="0"/>
              <a:t> oblasti. Zatímco u virů a bakterií je velikost genomu úměrná množství genů, u </a:t>
            </a:r>
            <a:r>
              <a:rPr lang="cs-CZ" baseline="0" dirty="0" err="1" smtClean="0"/>
              <a:t>eukaryot</a:t>
            </a:r>
            <a:r>
              <a:rPr lang="cs-CZ" baseline="0" dirty="0" smtClean="0"/>
              <a:t> toto neplatí (viz paradox hodnoty C v přednášce 10)</a:t>
            </a:r>
          </a:p>
          <a:p>
            <a:endParaRPr lang="cs-CZ" baseline="0" dirty="0" smtClean="0"/>
          </a:p>
          <a:p>
            <a:r>
              <a:rPr lang="cs-CZ" baseline="0" dirty="0" smtClean="0"/>
              <a:t>Na obrázku je schématické uspořádání genomu u </a:t>
            </a:r>
            <a:r>
              <a:rPr lang="cs-CZ" baseline="0" dirty="0" err="1" smtClean="0"/>
              <a:t>prokaryot</a:t>
            </a:r>
            <a:r>
              <a:rPr lang="cs-CZ" baseline="0" dirty="0" smtClean="0"/>
              <a:t>, jednobuněčných </a:t>
            </a:r>
            <a:r>
              <a:rPr lang="cs-CZ" baseline="0" dirty="0" err="1" smtClean="0"/>
              <a:t>eukaryot</a:t>
            </a:r>
            <a:r>
              <a:rPr lang="cs-CZ" baseline="0" dirty="0" smtClean="0"/>
              <a:t> a mnohobuněčných </a:t>
            </a:r>
            <a:r>
              <a:rPr lang="cs-CZ" baseline="0" dirty="0" err="1" smtClean="0"/>
              <a:t>eukaryot</a:t>
            </a:r>
            <a:r>
              <a:rPr lang="cs-CZ" baseline="0" dirty="0" smtClean="0"/>
              <a:t>. Šipky = geny (šipka ukazuje orientaci genu), obdélníky bez šipky = exony, vlnité čáry = introny, rovné čáry = </a:t>
            </a:r>
            <a:r>
              <a:rPr lang="cs-CZ" baseline="0" dirty="0" err="1" smtClean="0"/>
              <a:t>mezigenové</a:t>
            </a:r>
            <a:r>
              <a:rPr lang="cs-CZ" baseline="0" dirty="0" smtClean="0"/>
              <a:t> nekódující oblasti.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Obrázek podle </a:t>
            </a:r>
            <a:r>
              <a:rPr lang="en-US" dirty="0" err="1" smtClean="0"/>
              <a:t>Koonin</a:t>
            </a:r>
            <a:r>
              <a:rPr lang="en-US" dirty="0" smtClean="0"/>
              <a:t> 2008, </a:t>
            </a:r>
            <a:r>
              <a:rPr lang="en-US" dirty="0" err="1" smtClean="0"/>
              <a:t>doi</a:t>
            </a:r>
            <a:r>
              <a:rPr lang="en-US" dirty="0" smtClean="0"/>
              <a:t>: 10.1016/</a:t>
            </a:r>
            <a:r>
              <a:rPr lang="en-US" dirty="0" err="1" smtClean="0"/>
              <a:t>j.biocel.2008.09.015</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32</a:t>
            </a:fld>
            <a:endParaRPr lang="en-US"/>
          </a:p>
        </p:txBody>
      </p:sp>
    </p:spTree>
    <p:extLst>
      <p:ext uri="{BB962C8B-B14F-4D97-AF65-F5344CB8AC3E}">
        <p14:creationId xmlns:p14="http://schemas.microsoft.com/office/powerpoint/2010/main" val="490770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Popisek k obrázku</a:t>
            </a:r>
          </a:p>
          <a:p>
            <a:r>
              <a:rPr lang="en-US" dirty="0" err="1" smtClean="0"/>
              <a:t>Velikosti</a:t>
            </a:r>
            <a:r>
              <a:rPr lang="en-US" dirty="0" smtClean="0"/>
              <a:t> </a:t>
            </a:r>
            <a:r>
              <a:rPr lang="en-US" dirty="0" err="1" smtClean="0"/>
              <a:t>genomu</a:t>
            </a:r>
            <a:r>
              <a:rPr lang="en-US" dirty="0" smtClean="0"/>
              <a:t> vs. </a:t>
            </a:r>
            <a:r>
              <a:rPr lang="en-US" dirty="0" err="1" smtClean="0"/>
              <a:t>počet</a:t>
            </a:r>
            <a:r>
              <a:rPr lang="en-US" dirty="0" smtClean="0"/>
              <a:t> protein </a:t>
            </a:r>
            <a:r>
              <a:rPr lang="en-US" dirty="0" err="1" smtClean="0"/>
              <a:t>kódujících</a:t>
            </a:r>
            <a:r>
              <a:rPr lang="en-US" dirty="0" smtClean="0"/>
              <a:t> </a:t>
            </a:r>
            <a:r>
              <a:rPr lang="en-US" dirty="0" err="1" smtClean="0"/>
              <a:t>genů</a:t>
            </a:r>
            <a:r>
              <a:rPr lang="en-US" dirty="0" smtClean="0"/>
              <a:t> u </a:t>
            </a:r>
            <a:r>
              <a:rPr lang="en-US" dirty="0" err="1" smtClean="0"/>
              <a:t>různých</a:t>
            </a:r>
            <a:r>
              <a:rPr lang="en-US" dirty="0" smtClean="0"/>
              <a:t> </a:t>
            </a:r>
            <a:r>
              <a:rPr lang="en-US" dirty="0" err="1" smtClean="0"/>
              <a:t>organismů</a:t>
            </a:r>
            <a:r>
              <a:rPr lang="en-US" dirty="0" smtClean="0"/>
              <a:t>. </a:t>
            </a:r>
            <a:r>
              <a:rPr lang="en-US" dirty="0" err="1" smtClean="0"/>
              <a:t>Černé</a:t>
            </a:r>
            <a:r>
              <a:rPr lang="en-US" dirty="0" smtClean="0"/>
              <a:t> </a:t>
            </a:r>
            <a:r>
              <a:rPr lang="en-US" dirty="0" err="1" smtClean="0"/>
              <a:t>čtverečky</a:t>
            </a:r>
            <a:r>
              <a:rPr lang="en-US" dirty="0" smtClean="0"/>
              <a:t> = </a:t>
            </a:r>
            <a:r>
              <a:rPr lang="en-US" dirty="0" err="1" smtClean="0"/>
              <a:t>viry</a:t>
            </a:r>
            <a:r>
              <a:rPr lang="en-US" dirty="0" smtClean="0"/>
              <a:t>, </a:t>
            </a:r>
            <a:r>
              <a:rPr lang="en-US" dirty="0" err="1" smtClean="0"/>
              <a:t>zelené</a:t>
            </a:r>
            <a:r>
              <a:rPr lang="en-US" dirty="0" smtClean="0"/>
              <a:t> </a:t>
            </a:r>
            <a:r>
              <a:rPr lang="en-US" dirty="0" err="1" smtClean="0"/>
              <a:t>kosočtverce</a:t>
            </a:r>
            <a:r>
              <a:rPr lang="en-US" dirty="0" smtClean="0"/>
              <a:t> = </a:t>
            </a:r>
            <a:r>
              <a:rPr lang="en-US" dirty="0" err="1" smtClean="0"/>
              <a:t>bakterie</a:t>
            </a:r>
            <a:r>
              <a:rPr lang="en-US" dirty="0" smtClean="0"/>
              <a:t>, </a:t>
            </a:r>
            <a:r>
              <a:rPr lang="en-US" dirty="0" err="1" smtClean="0"/>
              <a:t>červené</a:t>
            </a:r>
            <a:r>
              <a:rPr lang="en-US" dirty="0" smtClean="0"/>
              <a:t> </a:t>
            </a:r>
            <a:r>
              <a:rPr lang="en-US" dirty="0" err="1" smtClean="0"/>
              <a:t>kosočtverce</a:t>
            </a:r>
            <a:r>
              <a:rPr lang="en-US" dirty="0" smtClean="0"/>
              <a:t> = </a:t>
            </a:r>
            <a:r>
              <a:rPr lang="en-US" dirty="0" err="1" smtClean="0"/>
              <a:t>archea</a:t>
            </a:r>
            <a:r>
              <a:rPr lang="en-US" dirty="0" smtClean="0"/>
              <a:t>, </a:t>
            </a:r>
            <a:r>
              <a:rPr lang="en-US" dirty="0" err="1" smtClean="0"/>
              <a:t>modrá</a:t>
            </a:r>
            <a:r>
              <a:rPr lang="en-US" dirty="0" smtClean="0"/>
              <a:t> </a:t>
            </a:r>
            <a:r>
              <a:rPr lang="en-US" dirty="0" err="1" smtClean="0"/>
              <a:t>kolečka</a:t>
            </a:r>
            <a:r>
              <a:rPr lang="en-US" dirty="0" smtClean="0"/>
              <a:t> = </a:t>
            </a:r>
            <a:r>
              <a:rPr lang="en-US" dirty="0" err="1" smtClean="0"/>
              <a:t>jednobuněčná</a:t>
            </a:r>
            <a:r>
              <a:rPr lang="en-US" dirty="0" smtClean="0"/>
              <a:t> </a:t>
            </a:r>
            <a:r>
              <a:rPr lang="en-US" dirty="0" err="1" smtClean="0"/>
              <a:t>eukaryota</a:t>
            </a:r>
            <a:r>
              <a:rPr lang="en-US" dirty="0" smtClean="0"/>
              <a:t>, </a:t>
            </a:r>
            <a:r>
              <a:rPr lang="en-US" dirty="0" err="1" smtClean="0"/>
              <a:t>oranžová</a:t>
            </a:r>
            <a:r>
              <a:rPr lang="en-US" dirty="0" smtClean="0"/>
              <a:t> </a:t>
            </a:r>
            <a:r>
              <a:rPr lang="en-US" dirty="0" err="1" smtClean="0"/>
              <a:t>kolečka</a:t>
            </a:r>
            <a:r>
              <a:rPr lang="en-US" dirty="0" smtClean="0"/>
              <a:t> = </a:t>
            </a:r>
            <a:r>
              <a:rPr lang="en-US" dirty="0" err="1" smtClean="0"/>
              <a:t>mnohobuněčná</a:t>
            </a:r>
            <a:r>
              <a:rPr lang="en-US" dirty="0" smtClean="0"/>
              <a:t> </a:t>
            </a:r>
            <a:r>
              <a:rPr lang="en-US" dirty="0" err="1" smtClean="0"/>
              <a:t>euka</a:t>
            </a:r>
            <a:r>
              <a:rPr lang="cs-CZ" dirty="0" smtClean="0"/>
              <a:t>r</a:t>
            </a:r>
            <a:r>
              <a:rPr lang="en-US" dirty="0" err="1" smtClean="0"/>
              <a:t>yota</a:t>
            </a:r>
            <a:r>
              <a:rPr lang="en-US" dirty="0" smtClean="0"/>
              <a:t>. </a:t>
            </a:r>
            <a:r>
              <a:rPr lang="en-US" dirty="0" err="1" smtClean="0"/>
              <a:t>Obrázek</a:t>
            </a:r>
            <a:r>
              <a:rPr lang="en-US" dirty="0" smtClean="0"/>
              <a:t> z </a:t>
            </a:r>
            <a:r>
              <a:rPr lang="en-US" dirty="0" err="1" smtClean="0"/>
              <a:t>Koonin</a:t>
            </a:r>
            <a:r>
              <a:rPr lang="en-US" dirty="0" smtClean="0"/>
              <a:t> 2008, </a:t>
            </a:r>
            <a:r>
              <a:rPr lang="en-US" dirty="0" err="1" smtClean="0"/>
              <a:t>doi</a:t>
            </a:r>
            <a:r>
              <a:rPr lang="en-US" dirty="0" smtClean="0"/>
              <a:t>: 10.1016/</a:t>
            </a:r>
            <a:r>
              <a:rPr lang="en-US" dirty="0" err="1" smtClean="0"/>
              <a:t>j.biocel.2008.09.015</a:t>
            </a:r>
            <a:endParaRPr lang="cs-CZ" dirty="0" smtClean="0"/>
          </a:p>
          <a:p>
            <a:r>
              <a:rPr lang="cs-CZ" dirty="0" smtClean="0"/>
              <a:t>U virů a bakterií odpovídá velikost genomu počtu</a:t>
            </a:r>
            <a:r>
              <a:rPr lang="cs-CZ" baseline="0" dirty="0" smtClean="0"/>
              <a:t> genů, u mnohobuněčných </a:t>
            </a:r>
            <a:r>
              <a:rPr lang="cs-CZ" baseline="0" dirty="0" err="1" smtClean="0"/>
              <a:t>eukaryot</a:t>
            </a:r>
            <a:r>
              <a:rPr lang="cs-CZ" baseline="0" dirty="0" smtClean="0"/>
              <a:t> ne (paradox hodnoty C).</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33</a:t>
            </a:fld>
            <a:endParaRPr lang="en-US"/>
          </a:p>
        </p:txBody>
      </p:sp>
    </p:spTree>
    <p:extLst>
      <p:ext uri="{BB962C8B-B14F-4D97-AF65-F5344CB8AC3E}">
        <p14:creationId xmlns:p14="http://schemas.microsoft.com/office/powerpoint/2010/main" val="2887266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Jen část genů, které má bakterie ve své</a:t>
            </a:r>
            <a:r>
              <a:rPr lang="cs-CZ" baseline="0" dirty="0" smtClean="0"/>
              <a:t> genetické výbavě, je potřeba stále. Tyto geny se nazývají konstitutivní (tzv. </a:t>
            </a:r>
            <a:r>
              <a:rPr lang="cs-CZ" baseline="0" dirty="0" err="1" smtClean="0"/>
              <a:t>housekeeping</a:t>
            </a:r>
            <a:r>
              <a:rPr lang="cs-CZ" baseline="0" dirty="0" smtClean="0"/>
              <a:t> </a:t>
            </a:r>
            <a:r>
              <a:rPr lang="cs-CZ" baseline="0" dirty="0" err="1" smtClean="0"/>
              <a:t>genes</a:t>
            </a:r>
            <a:r>
              <a:rPr lang="cs-CZ" baseline="0" dirty="0" smtClean="0"/>
              <a:t>), a jsou to např. geny pro ribosomální proteiny, </a:t>
            </a:r>
            <a:r>
              <a:rPr lang="cs-CZ" baseline="0" dirty="0" err="1" smtClean="0"/>
              <a:t>rRNA</a:t>
            </a:r>
            <a:r>
              <a:rPr lang="cs-CZ" baseline="0" dirty="0" smtClean="0"/>
              <a:t>, </a:t>
            </a:r>
            <a:r>
              <a:rPr lang="cs-CZ" baseline="0" dirty="0" err="1" smtClean="0"/>
              <a:t>tRNA</a:t>
            </a:r>
            <a:r>
              <a:rPr lang="cs-CZ" baseline="0" dirty="0" smtClean="0"/>
              <a:t> nebo RNA polymerázu. Produkty ostatních genů jsou potřeba jen někdy a jejich neustálá transkripce by byla plýtváním energií. Buňky (nejen bakteriální, ale i eukaryotické), tak pečlivě regulují transkripci svých genů, aby optimalizovaly hospodaření s energií. </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34</a:t>
            </a:fld>
            <a:endParaRPr lang="en-US"/>
          </a:p>
        </p:txBody>
      </p:sp>
    </p:spTree>
    <p:extLst>
      <p:ext uri="{BB962C8B-B14F-4D97-AF65-F5344CB8AC3E}">
        <p14:creationId xmlns:p14="http://schemas.microsoft.com/office/powerpoint/2010/main" val="372140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Cytoplazmatická dědičnost popsaná na panašování u nocenky zahradní (</a:t>
            </a:r>
            <a:r>
              <a:rPr lang="cs-CZ" i="1" dirty="0" err="1" smtClean="0"/>
              <a:t>Mirabilis</a:t>
            </a:r>
            <a:r>
              <a:rPr lang="cs-CZ" i="1" baseline="0" dirty="0" smtClean="0"/>
              <a:t> </a:t>
            </a:r>
            <a:r>
              <a:rPr lang="cs-CZ" i="1" baseline="0" dirty="0" err="1" smtClean="0"/>
              <a:t>jalapa</a:t>
            </a:r>
            <a:r>
              <a:rPr lang="cs-CZ" i="0" baseline="0" dirty="0" smtClean="0"/>
              <a:t>)</a:t>
            </a:r>
            <a:r>
              <a:rPr lang="cs-CZ" i="1" baseline="0" dirty="0" smtClean="0"/>
              <a:t> </a:t>
            </a:r>
            <a:r>
              <a:rPr lang="cs-CZ" dirty="0" smtClean="0"/>
              <a:t>byla jednou</a:t>
            </a:r>
            <a:r>
              <a:rPr lang="cs-CZ" baseline="0" dirty="0" smtClean="0"/>
              <a:t> z prvních popsaných výjimek z mendelistické dědičnosti (pozorovaná biologem Carlem </a:t>
            </a:r>
            <a:r>
              <a:rPr lang="cs-CZ" baseline="0" dirty="0" err="1" smtClean="0"/>
              <a:t>Corrensem</a:t>
            </a:r>
            <a:r>
              <a:rPr lang="cs-CZ" baseline="0" dirty="0" smtClean="0"/>
              <a:t> už v roce 1909, tedy krátce po znovuobjevení Mendelových zákonů). </a:t>
            </a:r>
            <a:r>
              <a:rPr lang="cs-CZ" baseline="0" dirty="0" err="1" smtClean="0"/>
              <a:t>Correns</a:t>
            </a:r>
            <a:r>
              <a:rPr lang="cs-CZ" baseline="0" dirty="0" smtClean="0"/>
              <a:t> si všiml u panašované variety nocenky, že některé větvičky jsou zcela zelené, jiné zcela bílé a další jsou mozaikou bílých a zelených skvrn (panašované). Protože každá z těchto větviček kvetla, mohl </a:t>
            </a:r>
            <a:r>
              <a:rPr lang="cs-CZ" baseline="0" dirty="0" err="1" smtClean="0"/>
              <a:t>Correns</a:t>
            </a:r>
            <a:r>
              <a:rPr lang="cs-CZ" baseline="0" dirty="0" smtClean="0"/>
              <a:t> dělat všechny kombinace opylování panašovaných, zelených a bílých květů. Výsledkem bylo, že ze semen na zelených větvičkách vznikalo výhradně zelené potomstvo, z bílých větviček bílé a z panašovaných panašované, bílé a zelené v </a:t>
            </a:r>
            <a:r>
              <a:rPr lang="cs-CZ" baseline="0" dirty="0" err="1" smtClean="0"/>
              <a:t>nepredikovatelném</a:t>
            </a:r>
            <a:r>
              <a:rPr lang="cs-CZ" baseline="0" dirty="0" smtClean="0"/>
              <a:t> poměru. Důležité je, že bylo jedno, z jaké větvičky pocházel pyl, ten se na zbarvení nijak nepodílel. O zbarvení tak rozhodovala mateřská část rostliny. </a:t>
            </a:r>
            <a:endParaRPr lang="en-US" dirty="0" smtClean="0"/>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baseline="0" dirty="0" err="1" smtClean="0"/>
              <a:t>Pierce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a:t>
            </a:fld>
            <a:endParaRPr lang="en-US"/>
          </a:p>
        </p:txBody>
      </p:sp>
    </p:spTree>
    <p:extLst>
      <p:ext uri="{BB962C8B-B14F-4D97-AF65-F5344CB8AC3E}">
        <p14:creationId xmlns:p14="http://schemas.microsoft.com/office/powerpoint/2010/main" val="3740759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 </a:t>
            </a:r>
            <a:r>
              <a:rPr lang="cs-CZ" dirty="0" err="1" smtClean="0"/>
              <a:t>prokaryot</a:t>
            </a:r>
            <a:r>
              <a:rPr lang="cs-CZ" dirty="0" smtClean="0"/>
              <a:t> jsou geny, jejichž proteiny</a:t>
            </a:r>
            <a:r>
              <a:rPr lang="cs-CZ" baseline="0" dirty="0" smtClean="0"/>
              <a:t> spolu funkčně spolupracují (např. enzymy jedné katabolické dráhy), často součástí tzv. operonu (operony vzácně existují i u </a:t>
            </a:r>
            <a:r>
              <a:rPr lang="cs-CZ" baseline="0" dirty="0" err="1" smtClean="0"/>
              <a:t>eukaryot</a:t>
            </a:r>
            <a:r>
              <a:rPr lang="cs-CZ" baseline="0" dirty="0" smtClean="0"/>
              <a:t>, konkrétně u skupin </a:t>
            </a:r>
            <a:r>
              <a:rPr lang="cs-CZ" baseline="0" dirty="0" err="1" smtClean="0"/>
              <a:t>Nematoda</a:t>
            </a:r>
            <a:r>
              <a:rPr lang="cs-CZ" baseline="0" dirty="0" smtClean="0"/>
              <a:t> a </a:t>
            </a:r>
            <a:r>
              <a:rPr lang="cs-CZ" baseline="0" dirty="0" err="1" smtClean="0"/>
              <a:t>Kinetoplastida</a:t>
            </a:r>
            <a:r>
              <a:rPr lang="cs-CZ" baseline="0" dirty="0" smtClean="0"/>
              <a:t>). Geny jsou lokalizovány blízko sebe a mají společný promotor a tzv. operátor, což je </a:t>
            </a:r>
            <a:r>
              <a:rPr lang="cs-CZ" baseline="0" dirty="0" err="1" smtClean="0"/>
              <a:t>nasedací</a:t>
            </a:r>
            <a:r>
              <a:rPr lang="cs-CZ" baseline="0" dirty="0" smtClean="0"/>
              <a:t> místo pro regulační molekulu (represor nebo aktivátor). Produktem transkripce všech genů je společná molekula </a:t>
            </a:r>
            <a:r>
              <a:rPr lang="cs-CZ" baseline="0" dirty="0" err="1" smtClean="0"/>
              <a:t>mRNA</a:t>
            </a:r>
            <a:r>
              <a:rPr lang="cs-CZ" baseline="0" dirty="0" smtClean="0"/>
              <a:t>, podle které se na ribozomech syntetizují jednotlivé proteiny. Tím je zajištěno, že jsou všechny genové produkty přítomny najednou a když je jich zapotřebí.  </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35</a:t>
            </a:fld>
            <a:endParaRPr lang="en-US"/>
          </a:p>
        </p:txBody>
      </p:sp>
    </p:spTree>
    <p:extLst>
      <p:ext uri="{BB962C8B-B14F-4D97-AF65-F5344CB8AC3E}">
        <p14:creationId xmlns:p14="http://schemas.microsoft.com/office/powerpoint/2010/main" val="1542672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Model operonu byl vymyšlen na základě informací</a:t>
            </a:r>
            <a:r>
              <a:rPr lang="cs-CZ" baseline="0" dirty="0" smtClean="0"/>
              <a:t> o laktózovém (</a:t>
            </a:r>
            <a:r>
              <a:rPr lang="cs-CZ" baseline="0" dirty="0" err="1" smtClean="0"/>
              <a:t>lac</a:t>
            </a:r>
            <a:r>
              <a:rPr lang="cs-CZ" baseline="0" dirty="0" smtClean="0"/>
              <a:t>) operonu u bakterie </a:t>
            </a:r>
            <a:r>
              <a:rPr lang="cs-CZ" i="1" baseline="0" dirty="0" err="1" smtClean="0"/>
              <a:t>Escherichia</a:t>
            </a:r>
            <a:r>
              <a:rPr lang="cs-CZ" i="1" baseline="0" dirty="0" smtClean="0"/>
              <a:t> coli</a:t>
            </a:r>
            <a:r>
              <a:rPr lang="cs-CZ" baseline="0" dirty="0" smtClean="0"/>
              <a:t>. Tento operon obsahuje geny potřebné pro štěpení laktózy. Obsahuje tři strukturní geny kódující enzymy </a:t>
            </a:r>
            <a:r>
              <a:rPr lang="cs-CZ" baseline="0" dirty="0" smtClean="0">
                <a:latin typeface="Symbol" panose="05050102010706020507" pitchFamily="18" charset="2"/>
              </a:rPr>
              <a:t>b</a:t>
            </a:r>
            <a:r>
              <a:rPr lang="cs-CZ" baseline="0" dirty="0" smtClean="0"/>
              <a:t>-</a:t>
            </a:r>
            <a:r>
              <a:rPr lang="cs-CZ" baseline="0" dirty="0" err="1" smtClean="0"/>
              <a:t>galaktosidázu</a:t>
            </a:r>
            <a:r>
              <a:rPr lang="cs-CZ" baseline="0" dirty="0" smtClean="0"/>
              <a:t>, která štěpí laktózu na glukózu a galaktózu, </a:t>
            </a:r>
            <a:r>
              <a:rPr lang="cs-CZ" baseline="0" dirty="0" smtClean="0">
                <a:latin typeface="Symbol" panose="05050102010706020507" pitchFamily="18" charset="2"/>
              </a:rPr>
              <a:t>b</a:t>
            </a:r>
            <a:r>
              <a:rPr lang="cs-CZ" baseline="0" dirty="0" smtClean="0"/>
              <a:t>-</a:t>
            </a:r>
            <a:r>
              <a:rPr lang="cs-CZ" baseline="0" dirty="0" err="1" smtClean="0"/>
              <a:t>galaktosidpermeázu</a:t>
            </a:r>
            <a:r>
              <a:rPr lang="cs-CZ" baseline="0" dirty="0" smtClean="0"/>
              <a:t>, která transportuje laktózu do buňky, a </a:t>
            </a:r>
            <a:r>
              <a:rPr lang="cs-CZ" baseline="0" dirty="0" smtClean="0">
                <a:latin typeface="Symbol" panose="05050102010706020507" pitchFamily="18" charset="2"/>
              </a:rPr>
              <a:t>b</a:t>
            </a:r>
            <a:r>
              <a:rPr lang="cs-CZ" baseline="0" dirty="0" smtClean="0"/>
              <a:t>-</a:t>
            </a:r>
            <a:r>
              <a:rPr lang="cs-CZ" baseline="0" dirty="0" err="1" smtClean="0"/>
              <a:t>galaktosidtransacetylázu</a:t>
            </a:r>
            <a:r>
              <a:rPr lang="cs-CZ" baseline="0" dirty="0" smtClean="0"/>
              <a:t>, jejíž funkce není známa. Všechny geny mají společný promotor a operátor. Operátor je regulační sekvence, na kterou za nepřítomnosti laktózy nasedá represor, kódovaným genem </a:t>
            </a:r>
            <a:r>
              <a:rPr lang="cs-CZ" i="1" baseline="0" dirty="0" smtClean="0"/>
              <a:t>I</a:t>
            </a:r>
            <a:r>
              <a:rPr lang="cs-CZ" baseline="0" dirty="0" smtClean="0"/>
              <a:t>, který leží poblíž </a:t>
            </a:r>
            <a:r>
              <a:rPr lang="cs-CZ" baseline="0" dirty="0" err="1" smtClean="0"/>
              <a:t>lac</a:t>
            </a:r>
            <a:r>
              <a:rPr lang="cs-CZ" baseline="0" dirty="0" smtClean="0"/>
              <a:t> operonu, ale není jeho součástí.  Represor zajišťuje, aby geny </a:t>
            </a:r>
            <a:r>
              <a:rPr lang="cs-CZ" baseline="0" dirty="0" err="1" smtClean="0"/>
              <a:t>lac</a:t>
            </a:r>
            <a:r>
              <a:rPr lang="cs-CZ" baseline="0" dirty="0" smtClean="0"/>
              <a:t> operonu nebyly exprimovány v nepřítomnosti laktózy, kdy by pro ně nebylo žádné využití. Exprese ale není potlačena úplně, takže malé množství produktů je v buňce stále přítomno. To je důležité k aktivaci </a:t>
            </a:r>
            <a:r>
              <a:rPr lang="cs-CZ" baseline="0" dirty="0" err="1" smtClean="0"/>
              <a:t>lac</a:t>
            </a:r>
            <a:r>
              <a:rPr lang="cs-CZ" baseline="0" dirty="0" smtClean="0"/>
              <a:t> operonu v případě, že se laktóza v prostředí objeví, protože díky tomuto malému množství enzymu se laktóza rozštěpí a vzniklá molekula </a:t>
            </a:r>
            <a:r>
              <a:rPr lang="cs-CZ" baseline="0" dirty="0" err="1" smtClean="0"/>
              <a:t>allolaktózy</a:t>
            </a:r>
            <a:r>
              <a:rPr lang="cs-CZ" baseline="0" dirty="0" smtClean="0"/>
              <a:t> vyváže represor a exprese </a:t>
            </a:r>
            <a:r>
              <a:rPr lang="cs-CZ" baseline="0" dirty="0" err="1" smtClean="0"/>
              <a:t>lac</a:t>
            </a:r>
            <a:r>
              <a:rPr lang="cs-CZ" baseline="0" dirty="0" smtClean="0"/>
              <a:t> operonu se spustí. </a:t>
            </a:r>
            <a:r>
              <a:rPr lang="cs-CZ" baseline="0" dirty="0" err="1" smtClean="0"/>
              <a:t>Lac</a:t>
            </a:r>
            <a:r>
              <a:rPr lang="cs-CZ" baseline="0" dirty="0" smtClean="0"/>
              <a:t> operon je tak negativní </a:t>
            </a:r>
            <a:r>
              <a:rPr lang="cs-CZ" baseline="0" dirty="0" err="1" smtClean="0"/>
              <a:t>inducibilní</a:t>
            </a:r>
            <a:r>
              <a:rPr lang="cs-CZ" baseline="0" dirty="0" smtClean="0"/>
              <a:t> systém, protože jeho exprese je negativně regulována represorem (produkt genu</a:t>
            </a:r>
            <a:r>
              <a:rPr lang="cs-CZ" i="1" baseline="0" dirty="0" smtClean="0"/>
              <a:t> I</a:t>
            </a:r>
            <a:r>
              <a:rPr lang="cs-CZ" baseline="0" dirty="0" smtClean="0"/>
              <a:t>) a aktivována přítomnosti induktoru, což je </a:t>
            </a:r>
            <a:r>
              <a:rPr lang="cs-CZ" baseline="0" dirty="0" err="1" smtClean="0"/>
              <a:t>allolaktóza</a:t>
            </a:r>
            <a:r>
              <a:rPr lang="cs-CZ" baseline="0" dirty="0" smtClean="0"/>
              <a:t>. </a:t>
            </a:r>
          </a:p>
          <a:p>
            <a:r>
              <a:rPr lang="cs-CZ" baseline="0" dirty="0" smtClean="0"/>
              <a:t>    Situace je trochu komplikovanější, protože </a:t>
            </a:r>
            <a:r>
              <a:rPr lang="cs-CZ" baseline="0" dirty="0" err="1" smtClean="0"/>
              <a:t>lac</a:t>
            </a:r>
            <a:r>
              <a:rPr lang="cs-CZ" baseline="0" dirty="0" smtClean="0"/>
              <a:t> operon může být inaktivní i za přítomnosti laktózy a to v případě, že se v buňce nachází glukóza, což je výhodnější zdroj energie než laktóza. Aby byl </a:t>
            </a:r>
            <a:r>
              <a:rPr lang="cs-CZ" baseline="0" dirty="0" err="1" smtClean="0"/>
              <a:t>lac</a:t>
            </a:r>
            <a:r>
              <a:rPr lang="cs-CZ" baseline="0" dirty="0" smtClean="0"/>
              <a:t> operon aktivní, musí se na své vazebné místo navázat komplex proteinu CAP (katabolický aktivační protein) a </a:t>
            </a:r>
            <a:r>
              <a:rPr lang="cs-CZ" baseline="0" dirty="0" err="1" smtClean="0"/>
              <a:t>cAMP</a:t>
            </a:r>
            <a:r>
              <a:rPr lang="cs-CZ" baseline="0" dirty="0" smtClean="0"/>
              <a:t> (cyklický adenosin </a:t>
            </a:r>
            <a:r>
              <a:rPr lang="cs-CZ" baseline="0" dirty="0" err="1" smtClean="0"/>
              <a:t>monofosfát</a:t>
            </a:r>
            <a:r>
              <a:rPr lang="cs-CZ" baseline="0" dirty="0" smtClean="0"/>
              <a:t>). Pokud je CAP/</a:t>
            </a:r>
            <a:r>
              <a:rPr lang="cs-CZ" baseline="0" dirty="0" err="1" smtClean="0"/>
              <a:t>cAMP</a:t>
            </a:r>
            <a:r>
              <a:rPr lang="cs-CZ" baseline="0" dirty="0" smtClean="0"/>
              <a:t> navázán, může na promotor nasednout RNA polymeráza a geny </a:t>
            </a:r>
            <a:r>
              <a:rPr lang="cs-CZ" baseline="0" dirty="0" err="1" smtClean="0"/>
              <a:t>lac</a:t>
            </a:r>
            <a:r>
              <a:rPr lang="cs-CZ" baseline="0" dirty="0" smtClean="0"/>
              <a:t> operonu jsou transkribovány. Pokud je ale v buňce přítomno dostatečné množství glukózy, dramaticky poklesne koncentrace </a:t>
            </a:r>
            <a:r>
              <a:rPr lang="cs-CZ" baseline="0" dirty="0" err="1" smtClean="0"/>
              <a:t>cAMP</a:t>
            </a:r>
            <a:r>
              <a:rPr lang="cs-CZ" baseline="0" dirty="0" smtClean="0"/>
              <a:t>, bez kterého se CAP nemůže vázat na vazebné místo a RNA polymeráza nemůže zahájit transkripci genů </a:t>
            </a:r>
            <a:r>
              <a:rPr lang="cs-CZ" baseline="0" dirty="0" err="1" smtClean="0"/>
              <a:t>lac</a:t>
            </a:r>
            <a:r>
              <a:rPr lang="cs-CZ" baseline="0" dirty="0" smtClean="0"/>
              <a:t> operonu.</a:t>
            </a:r>
          </a:p>
          <a:p>
            <a:endParaRPr lang="cs-CZ" baseline="0" dirty="0" smtClean="0"/>
          </a:p>
          <a:p>
            <a:r>
              <a:rPr lang="cs-CZ" baseline="0" dirty="0" smtClean="0"/>
              <a:t>Obrázek podle </a:t>
            </a:r>
            <a:r>
              <a:rPr lang="cs-CZ" baseline="0" dirty="0" err="1" smtClean="0"/>
              <a:t>Snustad</a:t>
            </a:r>
            <a:r>
              <a:rPr lang="cs-CZ" baseline="0" dirty="0" smtClean="0"/>
              <a:t> a </a:t>
            </a:r>
            <a:r>
              <a:rPr lang="cs-CZ" baseline="0" dirty="0" err="1" smtClean="0"/>
              <a:t>Simmons</a:t>
            </a:r>
            <a:r>
              <a:rPr lang="cs-CZ" baseline="0" dirty="0" smtClean="0"/>
              <a:t> (2015) Genetika</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36</a:t>
            </a:fld>
            <a:endParaRPr lang="en-US"/>
          </a:p>
        </p:txBody>
      </p:sp>
    </p:spTree>
    <p:extLst>
      <p:ext uri="{BB962C8B-B14F-4D97-AF65-F5344CB8AC3E}">
        <p14:creationId xmlns:p14="http://schemas.microsoft.com/office/powerpoint/2010/main" val="1486654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Plazmidy</a:t>
            </a:r>
            <a:r>
              <a:rPr lang="cs-CZ" dirty="0" smtClean="0"/>
              <a:t> jsou malé kruhové molekuly DNA (obvykle několik tisíc párů bází (</a:t>
            </a:r>
            <a:r>
              <a:rPr lang="cs-CZ" dirty="0" err="1" smtClean="0"/>
              <a:t>kbp</a:t>
            </a:r>
            <a:r>
              <a:rPr lang="cs-CZ" dirty="0" smtClean="0"/>
              <a:t>), ale existují i </a:t>
            </a:r>
            <a:r>
              <a:rPr lang="cs-CZ" dirty="0" err="1" smtClean="0"/>
              <a:t>plazmidy</a:t>
            </a:r>
            <a:r>
              <a:rPr lang="cs-CZ" dirty="0" smtClean="0"/>
              <a:t> dlouhé několik set tisíc</a:t>
            </a:r>
            <a:r>
              <a:rPr lang="cs-CZ" baseline="0" dirty="0" smtClean="0"/>
              <a:t> bází), </a:t>
            </a:r>
            <a:r>
              <a:rPr lang="cs-CZ" dirty="0" smtClean="0"/>
              <a:t>které se nacházejí v některých bakteriích. Jejich počet</a:t>
            </a:r>
            <a:r>
              <a:rPr lang="cs-CZ" baseline="0" dirty="0" smtClean="0"/>
              <a:t> se v jednotlivých buňkách liší a záleží i na typu </a:t>
            </a:r>
            <a:r>
              <a:rPr lang="cs-CZ" baseline="0" dirty="0" err="1" smtClean="0"/>
              <a:t>plazmidu</a:t>
            </a:r>
            <a:r>
              <a:rPr lang="cs-CZ" baseline="0" dirty="0" smtClean="0"/>
              <a:t> (některé mohou být v mnoha kopiích, jiné v jedné nebo dvou kopiích na buňku). Geny, které jsou v </a:t>
            </a:r>
            <a:r>
              <a:rPr lang="cs-CZ" baseline="0" dirty="0" err="1" smtClean="0"/>
              <a:t>plazmidech</a:t>
            </a:r>
            <a:r>
              <a:rPr lang="cs-CZ" baseline="0" dirty="0" smtClean="0"/>
              <a:t>, nejsou pro bakterii nezbytné (může fungovat i bez </a:t>
            </a:r>
            <a:r>
              <a:rPr lang="cs-CZ" baseline="0" dirty="0" err="1" smtClean="0"/>
              <a:t>plazmidu</a:t>
            </a:r>
            <a:r>
              <a:rPr lang="cs-CZ" baseline="0" dirty="0" smtClean="0"/>
              <a:t>), ale mohou bakterii přinést nějakou selekční výhodu, např. resistenci k antibiotikům.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40</a:t>
            </a:fld>
            <a:endParaRPr lang="en-US"/>
          </a:p>
        </p:txBody>
      </p:sp>
    </p:spTree>
    <p:extLst>
      <p:ext uri="{BB962C8B-B14F-4D97-AF65-F5344CB8AC3E}">
        <p14:creationId xmlns:p14="http://schemas.microsoft.com/office/powerpoint/2010/main" val="671932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Plazmidy</a:t>
            </a:r>
            <a:r>
              <a:rPr lang="cs-CZ" dirty="0" smtClean="0"/>
              <a:t> sice nenesou nezbytné geny,</a:t>
            </a:r>
            <a:r>
              <a:rPr lang="cs-CZ" baseline="0" dirty="0" smtClean="0"/>
              <a:t> ale mohou hostitelské bakterii přinést velkou selekční výhodu. Mohou jí pomoci překonat nesnáze vnějšího prostředí (rezistencí k antibiotikům nebo těžkým kovům), pomoci v boji s konkurenty (produkcí baktericidních látek, které likvidují citlivé bakterie) nebo jí např. umožní využívat nové zdroje energie (Ti </a:t>
            </a:r>
            <a:r>
              <a:rPr lang="cs-CZ" baseline="0" dirty="0" err="1" smtClean="0"/>
              <a:t>plazmid</a:t>
            </a:r>
            <a:r>
              <a:rPr lang="cs-CZ" baseline="0" dirty="0" smtClean="0"/>
              <a:t> umožní zmanipulovat hostitelskou rostlinu směrem k produkci látek, které bakterie může využívat). </a:t>
            </a:r>
            <a:endParaRPr lang="cs-CZ" dirty="0" smtClean="0"/>
          </a:p>
          <a:p>
            <a:endParaRPr lang="cs-CZ" dirty="0" smtClean="0"/>
          </a:p>
          <a:p>
            <a:r>
              <a:rPr lang="cs-CZ" dirty="0" smtClean="0"/>
              <a:t>Tabulka</a:t>
            </a:r>
            <a:r>
              <a:rPr lang="cs-CZ" baseline="0" dirty="0" smtClean="0"/>
              <a:t> z </a:t>
            </a:r>
            <a:r>
              <a:rPr lang="cs-CZ" baseline="0" dirty="0" err="1" smtClean="0"/>
              <a:t>Griffiths</a:t>
            </a:r>
            <a:r>
              <a:rPr lang="cs-CZ" baseline="0" dirty="0" smtClean="0"/>
              <a:t> et al. 2008 </a:t>
            </a:r>
            <a:r>
              <a:rPr lang="cs-CZ" baseline="0" dirty="0" err="1" smtClean="0"/>
              <a:t>Introduction</a:t>
            </a:r>
            <a:r>
              <a:rPr lang="cs-CZ" baseline="0" dirty="0" smtClean="0"/>
              <a:t> to </a:t>
            </a:r>
            <a:r>
              <a:rPr lang="cs-CZ" baseline="0" dirty="0" err="1" smtClean="0"/>
              <a:t>genetic</a:t>
            </a:r>
            <a:r>
              <a:rPr lang="cs-CZ" baseline="0" dirty="0" smtClean="0"/>
              <a:t> </a:t>
            </a:r>
            <a:r>
              <a:rPr lang="cs-CZ" baseline="0" dirty="0" err="1" smtClean="0"/>
              <a:t>analysis</a:t>
            </a:r>
            <a:r>
              <a:rPr lang="cs-CZ" baseline="0" dirty="0" smtClean="0"/>
              <a:t> (ISBN-13 978-0-7167-6887-6)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41</a:t>
            </a:fld>
            <a:endParaRPr lang="en-US"/>
          </a:p>
        </p:txBody>
      </p:sp>
    </p:spTree>
    <p:extLst>
      <p:ext uri="{BB962C8B-B14F-4D97-AF65-F5344CB8AC3E}">
        <p14:creationId xmlns:p14="http://schemas.microsoft.com/office/powerpoint/2010/main" val="3915313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První zprávy o kmenech bakterií rezistentních k antibiotikům</a:t>
            </a:r>
            <a:r>
              <a:rPr lang="cs-CZ" baseline="0" dirty="0" smtClean="0"/>
              <a:t> přišly v 50. letech 20. století z japonských nemocnic, kdy některé kmeny bakterií rodu </a:t>
            </a:r>
            <a:r>
              <a:rPr lang="cs-CZ" i="1" baseline="0" dirty="0" err="1" smtClean="0"/>
              <a:t>Shigella</a:t>
            </a:r>
            <a:r>
              <a:rPr lang="cs-CZ" baseline="0" dirty="0" smtClean="0"/>
              <a:t> způsobující úplavici, nereagovala na léčbu různými antibiotiky (byla </a:t>
            </a:r>
            <a:r>
              <a:rPr lang="cs-CZ" baseline="0" dirty="0" err="1" smtClean="0"/>
              <a:t>multirezistentní</a:t>
            </a:r>
            <a:r>
              <a:rPr lang="cs-CZ" baseline="0" dirty="0" smtClean="0"/>
              <a:t>). Geny zodpovědné za rezistenci byly lokalizovány na novém typu </a:t>
            </a:r>
            <a:r>
              <a:rPr lang="cs-CZ" baseline="0" dirty="0" err="1" smtClean="0"/>
              <a:t>plazmidů</a:t>
            </a:r>
            <a:r>
              <a:rPr lang="cs-CZ" baseline="0" dirty="0" smtClean="0"/>
              <a:t> pojmenovaných R, které se díky schopnosti konjugace mohly šířit populací patogenů a dostávaly se dokonce do příbuzných druhů bakterií. R </a:t>
            </a:r>
            <a:r>
              <a:rPr lang="cs-CZ" baseline="0" dirty="0" err="1" smtClean="0"/>
              <a:t>plazmidy</a:t>
            </a:r>
            <a:r>
              <a:rPr lang="cs-CZ" baseline="0" dirty="0" smtClean="0"/>
              <a:t> mohou nést rezistenci až k osmi různým antibiotikům najednou. Dnes existují </a:t>
            </a:r>
            <a:r>
              <a:rPr lang="cs-CZ" baseline="0" dirty="0" err="1" smtClean="0"/>
              <a:t>multirezistentní</a:t>
            </a:r>
            <a:r>
              <a:rPr lang="cs-CZ" baseline="0" dirty="0" smtClean="0"/>
              <a:t> kmeny např. i u bakterií </a:t>
            </a:r>
            <a:r>
              <a:rPr lang="cs-CZ" i="1" baseline="0" dirty="0" err="1" smtClean="0"/>
              <a:t>Mycobacterium</a:t>
            </a:r>
            <a:r>
              <a:rPr lang="cs-CZ" i="1" baseline="0" dirty="0" smtClean="0"/>
              <a:t> </a:t>
            </a:r>
            <a:r>
              <a:rPr lang="cs-CZ" i="1" baseline="0" dirty="0" err="1" smtClean="0"/>
              <a:t>tuberculosis</a:t>
            </a:r>
            <a:r>
              <a:rPr lang="cs-CZ" i="1" baseline="0" dirty="0" smtClean="0"/>
              <a:t> </a:t>
            </a:r>
            <a:r>
              <a:rPr lang="cs-CZ" baseline="0" dirty="0" smtClean="0"/>
              <a:t>(způsobuje tuberkulózu) a </a:t>
            </a:r>
            <a:r>
              <a:rPr lang="cs-CZ" i="1" baseline="0" dirty="0" err="1" smtClean="0"/>
              <a:t>Staphylococcus</a:t>
            </a:r>
            <a:r>
              <a:rPr lang="cs-CZ" i="1" baseline="0" dirty="0" smtClean="0"/>
              <a:t> aureus</a:t>
            </a:r>
            <a:r>
              <a:rPr lang="cs-CZ" baseline="0" dirty="0" smtClean="0"/>
              <a:t>. Z R </a:t>
            </a:r>
            <a:r>
              <a:rPr lang="cs-CZ" baseline="0" dirty="0" err="1" smtClean="0"/>
              <a:t>plazmidů</a:t>
            </a:r>
            <a:r>
              <a:rPr lang="cs-CZ" baseline="0" dirty="0" smtClean="0"/>
              <a:t> byly odvozeny některé </a:t>
            </a:r>
            <a:r>
              <a:rPr lang="cs-CZ" baseline="0" dirty="0" err="1" smtClean="0"/>
              <a:t>plazmidy</a:t>
            </a:r>
            <a:r>
              <a:rPr lang="cs-CZ" baseline="0" dirty="0" smtClean="0"/>
              <a:t> využívané dodnes v genovém </a:t>
            </a:r>
            <a:r>
              <a:rPr lang="cs-CZ" baseline="0" dirty="0" err="1" smtClean="0"/>
              <a:t>inzenýrství</a:t>
            </a:r>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42</a:t>
            </a:fld>
            <a:endParaRPr lang="en-US"/>
          </a:p>
        </p:txBody>
      </p:sp>
    </p:spTree>
    <p:extLst>
      <p:ext uri="{BB962C8B-B14F-4D97-AF65-F5344CB8AC3E}">
        <p14:creationId xmlns:p14="http://schemas.microsoft.com/office/powerpoint/2010/main" val="367575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tomhle </a:t>
            </a:r>
            <a:r>
              <a:rPr lang="cs-CZ" dirty="0" err="1" smtClean="0"/>
              <a:t>slidu</a:t>
            </a:r>
            <a:r>
              <a:rPr lang="cs-CZ" dirty="0" smtClean="0"/>
              <a:t> opravdu</a:t>
            </a:r>
            <a:r>
              <a:rPr lang="cs-CZ" baseline="0" dirty="0" smtClean="0"/>
              <a:t> nic není.</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43</a:t>
            </a:fld>
            <a:endParaRPr lang="en-US"/>
          </a:p>
        </p:txBody>
      </p:sp>
    </p:spTree>
    <p:extLst>
      <p:ext uri="{BB962C8B-B14F-4D97-AF65-F5344CB8AC3E}">
        <p14:creationId xmlns:p14="http://schemas.microsoft.com/office/powerpoint/2010/main" val="1730594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Klonováním</a:t>
            </a:r>
            <a:r>
              <a:rPr lang="cs-CZ" baseline="0" dirty="0" smtClean="0"/>
              <a:t> je v </a:t>
            </a:r>
            <a:r>
              <a:rPr lang="cs-CZ" dirty="0" smtClean="0"/>
              <a:t>molekulární biologii</a:t>
            </a:r>
            <a:r>
              <a:rPr lang="cs-CZ" baseline="0" dirty="0" smtClean="0"/>
              <a:t> míněna technika, kdy vložíte do </a:t>
            </a:r>
            <a:r>
              <a:rPr lang="cs-CZ" baseline="0" dirty="0" err="1" smtClean="0"/>
              <a:t>plazmidu</a:t>
            </a:r>
            <a:r>
              <a:rPr lang="cs-CZ" baseline="0" dirty="0" smtClean="0"/>
              <a:t> fragment DNA, který vás zajímá (tzv. insert) a ten dopravíte do bakterie (tím, že jim krátkým elektrickým výbojem nebo zahřátím narušíte membránu a </a:t>
            </a:r>
            <a:r>
              <a:rPr lang="cs-CZ" baseline="0" dirty="0" err="1" smtClean="0"/>
              <a:t>plazmid</a:t>
            </a:r>
            <a:r>
              <a:rPr lang="cs-CZ" baseline="0" dirty="0" smtClean="0"/>
              <a:t> se dostane dovnitř).  Takto transformované bakterie vysejete na </a:t>
            </a:r>
            <a:r>
              <a:rPr lang="cs-CZ" baseline="0" dirty="0" err="1" smtClean="0"/>
              <a:t>Petriho</a:t>
            </a:r>
            <a:r>
              <a:rPr lang="cs-CZ" baseline="0" dirty="0" smtClean="0"/>
              <a:t> misku s médiem (potravou) a necháte bakterie růst. V tomto případě se skutečně jedná o transformaci, protože bakterie přijímá cizí DNA z prostředí, a ne konjugací. Protože zdaleka ne všechny bakterie obdržely </a:t>
            </a:r>
            <a:r>
              <a:rPr lang="cs-CZ" baseline="0" dirty="0" err="1" smtClean="0"/>
              <a:t>plazmid</a:t>
            </a:r>
            <a:r>
              <a:rPr lang="cs-CZ" baseline="0" dirty="0" smtClean="0"/>
              <a:t>, musíme si z nich vybrat ty, kterého mají. Proto médium obsahuje antibiotikum, které zahubí bakterie bez </a:t>
            </a:r>
            <a:r>
              <a:rPr lang="cs-CZ" baseline="0" dirty="0" err="1" smtClean="0"/>
              <a:t>plazmidu</a:t>
            </a:r>
            <a:r>
              <a:rPr lang="cs-CZ" baseline="0" dirty="0" smtClean="0"/>
              <a:t>, bakterie s </a:t>
            </a:r>
            <a:r>
              <a:rPr lang="cs-CZ" baseline="0" dirty="0" err="1" smtClean="0"/>
              <a:t>plazmidem</a:t>
            </a:r>
            <a:r>
              <a:rPr lang="cs-CZ" baseline="0" dirty="0" smtClean="0"/>
              <a:t> přežijí, protože díky </a:t>
            </a:r>
            <a:r>
              <a:rPr lang="cs-CZ" baseline="0" dirty="0" err="1" smtClean="0"/>
              <a:t>plazmidu</a:t>
            </a:r>
            <a:r>
              <a:rPr lang="cs-CZ" baseline="0" dirty="0" smtClean="0"/>
              <a:t> získaly k antibiotiku rezistenci. Přeživší bakterie rostou a vytvoří kolonie (každá tečka na misce představuje jednu bakteriální kolonii), které jsou tvořeny buňkami, které jsou potomky a klony té první buňky. Protože ale ne všechny </a:t>
            </a:r>
            <a:r>
              <a:rPr lang="cs-CZ" baseline="0" dirty="0" err="1" smtClean="0"/>
              <a:t>plazmidy</a:t>
            </a:r>
            <a:r>
              <a:rPr lang="cs-CZ" baseline="0" dirty="0" smtClean="0"/>
              <a:t> obsahují náš insert, musíme z bakterií s </a:t>
            </a:r>
            <a:r>
              <a:rPr lang="cs-CZ" baseline="0" dirty="0" err="1" smtClean="0"/>
              <a:t>plazmidy</a:t>
            </a:r>
            <a:r>
              <a:rPr lang="cs-CZ" baseline="0" dirty="0" smtClean="0"/>
              <a:t> vybrat ty správně. Proto se většinou používá ještě další typ selekce, tzv. modrobílá, kdy buňky, které mají </a:t>
            </a:r>
            <a:r>
              <a:rPr lang="cs-CZ" baseline="0" dirty="0" err="1" smtClean="0"/>
              <a:t>plazmid</a:t>
            </a:r>
            <a:r>
              <a:rPr lang="cs-CZ" baseline="0" dirty="0" smtClean="0"/>
              <a:t> bez insertu jsou modré, zatímco ty s insertem bílé. Princip této selekce je v tom, že v místě, kam se vkládá insert, je na </a:t>
            </a:r>
            <a:r>
              <a:rPr lang="cs-CZ" baseline="0" dirty="0" err="1" smtClean="0"/>
              <a:t>plazmidu</a:t>
            </a:r>
            <a:r>
              <a:rPr lang="cs-CZ" baseline="0" dirty="0" smtClean="0"/>
              <a:t> gen, jehož produkt dokáže rozkládat substrát v médiu, čímž vznikne modrá barva. Když se </a:t>
            </a:r>
            <a:r>
              <a:rPr lang="cs-CZ" baseline="0" dirty="0" err="1" smtClean="0"/>
              <a:t>plazmid</a:t>
            </a:r>
            <a:r>
              <a:rPr lang="cs-CZ" baseline="0" dirty="0" smtClean="0"/>
              <a:t> zavře, aniž by se do něj vložil insert, gen je funkční. Pokud se tam insert vloží, gen je přerušený a nefunguje, takže modrá barva nevzniká.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  Klonování se dříve používalo k namnožení DNA (to už dnes umí řada dalších metod, např. PCR), dnes pokud chcete třeba uchovat a </a:t>
            </a:r>
            <a:r>
              <a:rPr lang="cs-CZ" baseline="0" dirty="0" err="1" smtClean="0"/>
              <a:t>osekvenovat</a:t>
            </a:r>
            <a:r>
              <a:rPr lang="cs-CZ" baseline="0" dirty="0" smtClean="0"/>
              <a:t> DNA, jejíž sekvenci neznáte, nebo pokud chcete získat produkty vloženého genu. </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46</a:t>
            </a:fld>
            <a:endParaRPr lang="en-US"/>
          </a:p>
        </p:txBody>
      </p:sp>
    </p:spTree>
    <p:extLst>
      <p:ext uri="{BB962C8B-B14F-4D97-AF65-F5344CB8AC3E}">
        <p14:creationId xmlns:p14="http://schemas.microsoft.com/office/powerpoint/2010/main" val="983770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i="1" dirty="0" err="1" smtClean="0"/>
              <a:t>Agrobacterium</a:t>
            </a:r>
            <a:r>
              <a:rPr lang="cs-CZ" i="1" dirty="0" smtClean="0"/>
              <a:t> </a:t>
            </a:r>
            <a:r>
              <a:rPr lang="cs-CZ" i="1" dirty="0" err="1" smtClean="0"/>
              <a:t>tumefaciens</a:t>
            </a:r>
            <a:r>
              <a:rPr lang="cs-CZ" i="1" dirty="0" smtClean="0"/>
              <a:t> </a:t>
            </a:r>
            <a:r>
              <a:rPr lang="cs-CZ" dirty="0" smtClean="0"/>
              <a:t>je půdní bakterie,</a:t>
            </a:r>
            <a:r>
              <a:rPr lang="cs-CZ" baseline="0" dirty="0" smtClean="0"/>
              <a:t> která je schopná geneticky modifikovat dvouděložné rostliny. Kromě vlastního genomu nese i velký kruhový </a:t>
            </a:r>
            <a:r>
              <a:rPr lang="cs-CZ" baseline="0" dirty="0" err="1" smtClean="0"/>
              <a:t>plazmid</a:t>
            </a:r>
            <a:r>
              <a:rPr lang="cs-CZ" baseline="0" dirty="0" smtClean="0"/>
              <a:t> se 196 geny, který obsahuje T-DNA, oblast </a:t>
            </a:r>
            <a:r>
              <a:rPr lang="cs-CZ" i="1" baseline="0" dirty="0" smtClean="0"/>
              <a:t>vir</a:t>
            </a:r>
            <a:r>
              <a:rPr lang="cs-CZ" baseline="0" dirty="0" smtClean="0"/>
              <a:t> (virulence) a oblast s geny pro katabolismus </a:t>
            </a:r>
            <a:r>
              <a:rPr lang="cs-CZ" baseline="0" dirty="0" err="1" smtClean="0"/>
              <a:t>opinů</a:t>
            </a:r>
            <a:r>
              <a:rPr lang="cs-CZ" baseline="0" dirty="0" smtClean="0"/>
              <a:t>. T-DNA je úsek, který je vnesen do genomu rostliny. Obsahuje geny pro rostlinné hormony, které rostlinné buňky budou stimulovat k množení, dále geny, které jsou potřeba k syntéze </a:t>
            </a:r>
            <a:r>
              <a:rPr lang="cs-CZ" baseline="0" dirty="0" err="1" smtClean="0"/>
              <a:t>opinů</a:t>
            </a:r>
            <a:r>
              <a:rPr lang="cs-CZ" baseline="0" dirty="0" smtClean="0"/>
              <a:t>, látek, které bakterie využívá jako zdroj dusíku a energie. </a:t>
            </a:r>
            <a:r>
              <a:rPr lang="cs-CZ" i="1" baseline="0" dirty="0" smtClean="0"/>
              <a:t>Vir</a:t>
            </a:r>
            <a:r>
              <a:rPr lang="cs-CZ" baseline="0" dirty="0" smtClean="0"/>
              <a:t> oblast obsahuje geny, které jsou potřeba pro přenesení a integraci T-DNA do genomu rostliny. </a:t>
            </a:r>
            <a:endParaRPr lang="cs-CZ"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47</a:t>
            </a:fld>
            <a:endParaRPr lang="en-US"/>
          </a:p>
        </p:txBody>
      </p:sp>
    </p:spTree>
    <p:extLst>
      <p:ext uri="{BB962C8B-B14F-4D97-AF65-F5344CB8AC3E}">
        <p14:creationId xmlns:p14="http://schemas.microsoft.com/office/powerpoint/2010/main" val="2506028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err="1" smtClean="0"/>
              <a:t>Agrobacterium</a:t>
            </a:r>
            <a:r>
              <a:rPr lang="cs-CZ" i="1" dirty="0" smtClean="0"/>
              <a:t> </a:t>
            </a:r>
            <a:r>
              <a:rPr lang="cs-CZ" i="1" dirty="0" err="1" smtClean="0"/>
              <a:t>tumefaciens</a:t>
            </a:r>
            <a:r>
              <a:rPr lang="cs-CZ" i="1" dirty="0" smtClean="0"/>
              <a:t> </a:t>
            </a:r>
            <a:r>
              <a:rPr lang="cs-CZ" dirty="0" smtClean="0"/>
              <a:t>reaguje</a:t>
            </a:r>
            <a:r>
              <a:rPr lang="cs-CZ" baseline="0" dirty="0" smtClean="0"/>
              <a:t> na poranění rostliny, do které následně přenese svou T-DNA. Geny pro hormony začnou buňky stimulovat k nekontrolovanému růstu, takže se v místě infekce vytvoří nádor. Tyto buňky nesoucí T-DNA produkují </a:t>
            </a:r>
            <a:r>
              <a:rPr lang="cs-CZ" baseline="0" dirty="0" err="1" smtClean="0"/>
              <a:t>opiny</a:t>
            </a:r>
            <a:r>
              <a:rPr lang="cs-CZ" baseline="0" dirty="0" smtClean="0"/>
              <a:t>, které bakterie využívá. </a:t>
            </a:r>
          </a:p>
          <a:p>
            <a:r>
              <a:rPr lang="cs-CZ" baseline="0" dirty="0" smtClean="0"/>
              <a:t>  Tento přirozený genetický inženýr začal být využíván lidmi k produkci geneticky modifikovaných rostlin. T-DNA je změněna tak, aby se v rostlině netvořil nádor, a geny pro syntézy </a:t>
            </a:r>
            <a:r>
              <a:rPr lang="cs-CZ" baseline="0" dirty="0" err="1" smtClean="0"/>
              <a:t>opinů</a:t>
            </a:r>
            <a:r>
              <a:rPr lang="cs-CZ" baseline="0" dirty="0" smtClean="0"/>
              <a:t> jsou nahrazeny genem, který chceme do rostliny vložit. I když použití </a:t>
            </a:r>
            <a:r>
              <a:rPr lang="cs-CZ" baseline="0" dirty="0" err="1" smtClean="0"/>
              <a:t>agrobacteria</a:t>
            </a:r>
            <a:r>
              <a:rPr lang="cs-CZ" baseline="0" dirty="0" smtClean="0"/>
              <a:t> není jedinou metodou genetické modifikace rostlin, je metodou velmi významnou. </a:t>
            </a:r>
          </a:p>
          <a:p>
            <a:endParaRPr lang="cs-CZ" baseline="0" dirty="0" smtClean="0"/>
          </a:p>
          <a:p>
            <a:r>
              <a:rPr lang="cs-CZ" baseline="0" dirty="0" smtClean="0"/>
              <a:t>Obrázek </a:t>
            </a:r>
            <a:r>
              <a:rPr lang="cs-CZ" baseline="0" dirty="0" err="1" smtClean="0"/>
              <a:t>Agrobacteria</a:t>
            </a:r>
            <a:r>
              <a:rPr lang="cs-CZ" baseline="0" dirty="0" smtClean="0"/>
              <a:t> na buňce mrkve z https://en.wikipedia.org/wiki/Agrobacterium_tumefaciens</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48</a:t>
            </a:fld>
            <a:endParaRPr lang="cs-CZ"/>
          </a:p>
        </p:txBody>
      </p:sp>
    </p:spTree>
    <p:extLst>
      <p:ext uri="{BB962C8B-B14F-4D97-AF65-F5344CB8AC3E}">
        <p14:creationId xmlns:p14="http://schemas.microsoft.com/office/powerpoint/2010/main" val="1380928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Bakterie jsou haploidní organismy a neexistuje u nich analogie meiózy </a:t>
            </a:r>
            <a:r>
              <a:rPr lang="cs-CZ" dirty="0" err="1" smtClean="0"/>
              <a:t>eukaryot</a:t>
            </a:r>
            <a:r>
              <a:rPr lang="cs-CZ" dirty="0" smtClean="0"/>
              <a:t>. Přesto jsou schopny výměny genetického materiálu s jinou bakterií (procesem,</a:t>
            </a:r>
            <a:r>
              <a:rPr lang="cs-CZ" baseline="0" dirty="0" smtClean="0"/>
              <a:t> který se nazývá konjugace), tato výměna je ale nezávislá na množení bakterie. Konjugace je jen jednou z možností, jak může bakterie získat novou DNA, další je příjmem DNA z vnějšího prostředí (transformace) nebo pomocí bakteriofága (transdukce).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49</a:t>
            </a:fld>
            <a:endParaRPr lang="en-US"/>
          </a:p>
        </p:txBody>
      </p:sp>
    </p:spTree>
    <p:extLst>
      <p:ext uri="{BB962C8B-B14F-4D97-AF65-F5344CB8AC3E}">
        <p14:creationId xmlns:p14="http://schemas.microsoft.com/office/powerpoint/2010/main" val="268733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Podobně jako u mitochondrií cytoplazmatická dědičnost se týká i chloroplastů. Nápadným</a:t>
            </a:r>
            <a:r>
              <a:rPr lang="cs-CZ" baseline="0" dirty="0" smtClean="0"/>
              <a:t> znakem je tzv. panašování, kdy rostlina má na listech bílé skvrny nebo proužky. V těchto bílých oblastech jsou populace buněk, jejichž chloroplasty mají mutaci, díky které neprodukují zelené barvivo chlorofyl. Protože chlorofyl je zásadní molekula pro fotosyntézu, v bílých oblastech nemůže fotosyntéza probíhat, proto čím více je rostlina bílá, tím hůře se jí daří.  </a:t>
            </a: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dědičnosti chloroplastů podle </a:t>
            </a:r>
            <a:r>
              <a:rPr lang="cs-CZ" baseline="0" dirty="0" err="1" smtClean="0"/>
              <a:t>Pierce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r>
              <a:rPr lang="cs-CZ" dirty="0" smtClean="0"/>
              <a:t>Obrázek</a:t>
            </a:r>
            <a:r>
              <a:rPr lang="cs-CZ" baseline="0" dirty="0" smtClean="0"/>
              <a:t> rostliny z http://</a:t>
            </a:r>
            <a:r>
              <a:rPr lang="cs-CZ" baseline="0" dirty="0" err="1" smtClean="0"/>
              <a:t>www.ourhouseplants.com</a:t>
            </a:r>
            <a:r>
              <a:rPr lang="cs-CZ" baseline="0" dirty="0" smtClean="0"/>
              <a:t>/</a:t>
            </a:r>
            <a:r>
              <a:rPr lang="cs-CZ" baseline="0" dirty="0" err="1" smtClean="0"/>
              <a:t>plants</a:t>
            </a:r>
            <a:r>
              <a:rPr lang="cs-CZ" baseline="0" dirty="0" smtClean="0"/>
              <a:t>/</a:t>
            </a:r>
            <a:r>
              <a:rPr lang="cs-CZ" baseline="0" dirty="0" err="1" smtClean="0"/>
              <a:t>umbrella</a:t>
            </a:r>
            <a:r>
              <a:rPr lang="cs-CZ" baseline="0" dirty="0" smtClean="0"/>
              <a:t>-plant-</a:t>
            </a:r>
            <a:r>
              <a:rPr lang="cs-CZ" baseline="0" dirty="0" err="1" smtClean="0"/>
              <a:t>schefflera</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a:t>
            </a:fld>
            <a:endParaRPr lang="en-US"/>
          </a:p>
        </p:txBody>
      </p:sp>
    </p:spTree>
    <p:extLst>
      <p:ext uri="{BB962C8B-B14F-4D97-AF65-F5344CB8AC3E}">
        <p14:creationId xmlns:p14="http://schemas.microsoft.com/office/powerpoint/2010/main" val="618139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 konjugaci</a:t>
            </a:r>
            <a:r>
              <a:rPr lang="cs-CZ" baseline="0" dirty="0" smtClean="0"/>
              <a:t> dochází k výměně DNA mezi dvěma spojenými bakteriemi. Dvě bakterie jsou blízko sebe, vytvoří se mezi nimi cytoplazmatický můstek a z dárcovské (donorové) buňky přejde </a:t>
            </a:r>
            <a:r>
              <a:rPr lang="cs-CZ" baseline="0" dirty="0" err="1" smtClean="0"/>
              <a:t>plazmid</a:t>
            </a:r>
            <a:r>
              <a:rPr lang="cs-CZ" baseline="0" dirty="0" smtClean="0"/>
              <a:t> nebo část bakteriální chromosomu do přijímající buňky. V té může následně dojít ke crossing-overu mezi odpovídajícími si částmi a vznikne rekombinovaný chromosom. Při konjugaci dochází k přenosu jen z donorové buňky do příjemce, nejde o vzájemnou výměnu DNA.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dirty="0" err="1" smtClean="0"/>
              <a:t>P</a:t>
            </a:r>
            <a:r>
              <a:rPr lang="cs-CZ" baseline="0" dirty="0" err="1" smtClean="0"/>
              <a:t>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50</a:t>
            </a:fld>
            <a:endParaRPr lang="en-US"/>
          </a:p>
        </p:txBody>
      </p:sp>
    </p:spTree>
    <p:extLst>
      <p:ext uri="{BB962C8B-B14F-4D97-AF65-F5344CB8AC3E}">
        <p14:creationId xmlns:p14="http://schemas.microsoft.com/office/powerpoint/2010/main" val="3293046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 většiny bakterií je za konjugaci zodpovědný F (fertility) faktor, </a:t>
            </a:r>
            <a:r>
              <a:rPr lang="cs-CZ" dirty="0" err="1" smtClean="0"/>
              <a:t>plazmid</a:t>
            </a:r>
            <a:r>
              <a:rPr lang="cs-CZ" dirty="0" smtClean="0"/>
              <a:t>, který je přítomen v donorové buňce (F+) a chybí v přijímající</a:t>
            </a:r>
            <a:r>
              <a:rPr lang="cs-CZ" baseline="0" dirty="0" smtClean="0"/>
              <a:t> buňce (F-). Tento </a:t>
            </a:r>
            <a:r>
              <a:rPr lang="cs-CZ" baseline="0" dirty="0" err="1" smtClean="0"/>
              <a:t>plazmid</a:t>
            </a:r>
            <a:r>
              <a:rPr lang="cs-CZ" baseline="0" dirty="0" smtClean="0"/>
              <a:t> nese geny potřebné pro konjugaci, např. geny pro tvorbu F </a:t>
            </a:r>
            <a:r>
              <a:rPr lang="cs-CZ" baseline="0" dirty="0" err="1" smtClean="0"/>
              <a:t>pilusů</a:t>
            </a:r>
            <a:r>
              <a:rPr lang="cs-CZ" baseline="0" dirty="0" smtClean="0"/>
              <a:t> (sex pili, </a:t>
            </a:r>
            <a:r>
              <a:rPr lang="cs-CZ" baseline="0" dirty="0" err="1" smtClean="0"/>
              <a:t>sing</a:t>
            </a:r>
            <a:r>
              <a:rPr lang="cs-CZ" baseline="0" dirty="0" smtClean="0"/>
              <a:t>. </a:t>
            </a:r>
            <a:r>
              <a:rPr lang="cs-CZ" baseline="0" dirty="0" err="1" smtClean="0"/>
              <a:t>pilus</a:t>
            </a:r>
            <a:r>
              <a:rPr lang="cs-CZ" baseline="0" dirty="0" smtClean="0"/>
              <a:t>), což jsou výběžky cytoplazmatické membrány.  Ty navazují kontakt s příjemcem a přitahují obě buňky k sobě. Mezi buňkami se vytvoří konjugační můstek, kterým dojde k přenosu DNA F </a:t>
            </a:r>
            <a:r>
              <a:rPr lang="cs-CZ" baseline="0" dirty="0" err="1" smtClean="0"/>
              <a:t>plazmidu</a:t>
            </a:r>
            <a:r>
              <a:rPr lang="cs-CZ" baseline="0" dirty="0" smtClean="0"/>
              <a:t>. Nejdříve se na jednom vlákně F </a:t>
            </a:r>
            <a:r>
              <a:rPr lang="cs-CZ" baseline="0" dirty="0" err="1" smtClean="0"/>
              <a:t>plazmidu</a:t>
            </a:r>
            <a:r>
              <a:rPr lang="cs-CZ" baseline="0" dirty="0" smtClean="0"/>
              <a:t> v oblasti </a:t>
            </a:r>
            <a:r>
              <a:rPr lang="cs-CZ" baseline="0" dirty="0" err="1" smtClean="0"/>
              <a:t>oriT</a:t>
            </a:r>
            <a:r>
              <a:rPr lang="cs-CZ" baseline="0" dirty="0" smtClean="0"/>
              <a:t> vytvoří mezírka, tzv. </a:t>
            </a:r>
            <a:r>
              <a:rPr lang="cs-CZ" baseline="0" dirty="0" err="1" smtClean="0"/>
              <a:t>nick</a:t>
            </a:r>
            <a:r>
              <a:rPr lang="cs-CZ" baseline="0" dirty="0" smtClean="0"/>
              <a:t>, jeden z uvolněných konců vnikne do příjemce. Zároveň se toto vlákno v původním </a:t>
            </a:r>
            <a:r>
              <a:rPr lang="cs-CZ" baseline="0" dirty="0" err="1" smtClean="0"/>
              <a:t>plazmidu</a:t>
            </a:r>
            <a:r>
              <a:rPr lang="cs-CZ" baseline="0" dirty="0" smtClean="0"/>
              <a:t> replikuje a nahrazuje tak přecházející DNA. V příjemci je vlákno také replikováno, takže vzniká </a:t>
            </a:r>
            <a:r>
              <a:rPr lang="cs-CZ" baseline="0" dirty="0" err="1" smtClean="0"/>
              <a:t>dvouřetězcová</a:t>
            </a:r>
            <a:r>
              <a:rPr lang="cs-CZ" baseline="0" dirty="0" smtClean="0"/>
              <a:t> kruhová molekula F </a:t>
            </a:r>
            <a:r>
              <a:rPr lang="cs-CZ" baseline="0" dirty="0" err="1" smtClean="0"/>
              <a:t>plazmidu</a:t>
            </a:r>
            <a:r>
              <a:rPr lang="cs-CZ" baseline="0" dirty="0" smtClean="0"/>
              <a:t>. Výsledkem jsou dvě F+ buňky. Ke konjugaci dochází pouze mezi F+ a F- buňkou. </a:t>
            </a:r>
          </a:p>
          <a:p>
            <a:r>
              <a:rPr lang="cs-CZ" baseline="0" dirty="0" smtClean="0"/>
              <a:t>  F </a:t>
            </a:r>
            <a:r>
              <a:rPr lang="cs-CZ" baseline="0" dirty="0" err="1" smtClean="0"/>
              <a:t>plazmid</a:t>
            </a:r>
            <a:r>
              <a:rPr lang="cs-CZ" baseline="0" dirty="0" smtClean="0"/>
              <a:t> se může integrovat do bakteriálního genomu, vzniklá bakterie je tzv. </a:t>
            </a:r>
            <a:r>
              <a:rPr lang="cs-CZ" baseline="0" dirty="0" err="1" smtClean="0"/>
              <a:t>Hfr</a:t>
            </a:r>
            <a:r>
              <a:rPr lang="cs-CZ" baseline="0" dirty="0" smtClean="0"/>
              <a:t> (</a:t>
            </a:r>
            <a:r>
              <a:rPr lang="cs-CZ" baseline="0" dirty="0" err="1" smtClean="0"/>
              <a:t>high</a:t>
            </a:r>
            <a:r>
              <a:rPr lang="cs-CZ" baseline="0" dirty="0" smtClean="0"/>
              <a:t> </a:t>
            </a:r>
            <a:r>
              <a:rPr lang="cs-CZ" baseline="0" dirty="0" err="1" smtClean="0"/>
              <a:t>frequency</a:t>
            </a:r>
            <a:r>
              <a:rPr lang="cs-CZ" baseline="0" dirty="0" smtClean="0"/>
              <a:t> </a:t>
            </a:r>
            <a:r>
              <a:rPr lang="cs-CZ" baseline="0" dirty="0" err="1" smtClean="0"/>
              <a:t>of</a:t>
            </a:r>
            <a:r>
              <a:rPr lang="cs-CZ" baseline="0" dirty="0" smtClean="0"/>
              <a:t> </a:t>
            </a:r>
            <a:r>
              <a:rPr lang="cs-CZ" baseline="0" dirty="0" err="1" smtClean="0"/>
              <a:t>recombination</a:t>
            </a:r>
            <a:r>
              <a:rPr lang="cs-CZ" baseline="0" dirty="0" smtClean="0"/>
              <a:t>).  Chová se jako F+, iniciuje konjugaci, vytváří sex </a:t>
            </a:r>
            <a:r>
              <a:rPr lang="cs-CZ" baseline="0" dirty="0" err="1" smtClean="0"/>
              <a:t>pilusy</a:t>
            </a:r>
            <a:r>
              <a:rPr lang="cs-CZ" baseline="0" dirty="0" smtClean="0"/>
              <a:t> a konjugační můstek, pak je v místě F </a:t>
            </a:r>
            <a:r>
              <a:rPr lang="cs-CZ" baseline="0" dirty="0" err="1" smtClean="0"/>
              <a:t>plazmidu</a:t>
            </a:r>
            <a:r>
              <a:rPr lang="cs-CZ" baseline="0" dirty="0" smtClean="0"/>
              <a:t> genom naštípnut a dochází k přenosu části donorova genomu do příjemce. Tam dojde k rekombinaci mezi genomem příjemce a přenesenou DNA. Jak velká část donorova genomu se do příjemce dostane závisí na délce konjugace. Protože je obvykle přerušena dříve, než se do příjemce dostane celý donorův genom, F </a:t>
            </a:r>
            <a:r>
              <a:rPr lang="cs-CZ" baseline="0" dirty="0" err="1" smtClean="0"/>
              <a:t>plazmid</a:t>
            </a:r>
            <a:r>
              <a:rPr lang="cs-CZ" baseline="0" dirty="0" smtClean="0"/>
              <a:t> se do příjemce nedostane celý. Čili tímto způsobem se příjemce obvykle nestane F+ ani </a:t>
            </a:r>
            <a:r>
              <a:rPr lang="cs-CZ" baseline="0" dirty="0" err="1" smtClean="0"/>
              <a:t>Hfr</a:t>
            </a:r>
            <a:r>
              <a:rPr lang="cs-CZ" baseline="0" dirty="0" smtClean="0"/>
              <a:t>.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dirty="0" err="1" smtClean="0"/>
              <a:t>P</a:t>
            </a:r>
            <a:r>
              <a:rPr lang="cs-CZ" baseline="0" dirty="0" err="1" smtClean="0"/>
              <a:t>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51</a:t>
            </a:fld>
            <a:endParaRPr lang="en-US"/>
          </a:p>
        </p:txBody>
      </p:sp>
    </p:spTree>
    <p:extLst>
      <p:ext uri="{BB962C8B-B14F-4D97-AF65-F5344CB8AC3E}">
        <p14:creationId xmlns:p14="http://schemas.microsoft.com/office/powerpoint/2010/main" val="3198420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dirty="0" err="1" smtClean="0"/>
              <a:t>P</a:t>
            </a:r>
            <a:r>
              <a:rPr lang="cs-CZ" baseline="0" dirty="0" err="1" smtClean="0"/>
              <a:t>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52</a:t>
            </a:fld>
            <a:endParaRPr lang="en-US"/>
          </a:p>
        </p:txBody>
      </p:sp>
    </p:spTree>
    <p:extLst>
      <p:ext uri="{BB962C8B-B14F-4D97-AF65-F5344CB8AC3E}">
        <p14:creationId xmlns:p14="http://schemas.microsoft.com/office/powerpoint/2010/main" val="985479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Transformaci</a:t>
            </a:r>
            <a:r>
              <a:rPr lang="cs-CZ" baseline="0" dirty="0" smtClean="0"/>
              <a:t> bakterií jako první popsal anglický armádní lékař </a:t>
            </a:r>
            <a:r>
              <a:rPr lang="cs-CZ" dirty="0" smtClean="0"/>
              <a:t>Frederick</a:t>
            </a:r>
            <a:r>
              <a:rPr lang="cs-CZ" baseline="0" dirty="0" smtClean="0"/>
              <a:t> </a:t>
            </a:r>
            <a:r>
              <a:rPr lang="cs-CZ" baseline="0" dirty="0" err="1" smtClean="0"/>
              <a:t>Griffith</a:t>
            </a:r>
            <a:r>
              <a:rPr lang="cs-CZ" baseline="0" dirty="0" smtClean="0"/>
              <a:t>, který se v 20. letech 20. století snažil vyvinout vakcínu proti virulentnímu kmenu </a:t>
            </a:r>
            <a:r>
              <a:rPr lang="cs-CZ" i="1" baseline="0" dirty="0" err="1" smtClean="0"/>
              <a:t>Streptococcus</a:t>
            </a:r>
            <a:r>
              <a:rPr lang="cs-CZ" i="1" baseline="0" dirty="0" smtClean="0"/>
              <a:t> </a:t>
            </a:r>
            <a:r>
              <a:rPr lang="cs-CZ" i="1" baseline="0" dirty="0" err="1" smtClean="0"/>
              <a:t>pneumoniae</a:t>
            </a:r>
            <a:r>
              <a:rPr lang="cs-CZ" baseline="0" dirty="0" smtClean="0"/>
              <a:t>, původci těžkého zápalu plic. Měl k dispozici dva kmeny: virulentní kmen S, který měl polysacharidový obal a při kultivaci tvořil hladké (</a:t>
            </a:r>
            <a:r>
              <a:rPr lang="cs-CZ" baseline="0" dirty="0" err="1" smtClean="0"/>
              <a:t>smooth</a:t>
            </a:r>
            <a:r>
              <a:rPr lang="cs-CZ" baseline="0" dirty="0" smtClean="0"/>
              <a:t>) kolonie, a nevirulentní kmen R, který polysacharidový obal neměl a tvořil drsné (</a:t>
            </a:r>
            <a:r>
              <a:rPr lang="cs-CZ" baseline="0" dirty="0" err="1" smtClean="0"/>
              <a:t>rough</a:t>
            </a:r>
            <a:r>
              <a:rPr lang="cs-CZ" baseline="0" dirty="0" smtClean="0"/>
              <a:t>) kolonie. </a:t>
            </a:r>
            <a:r>
              <a:rPr lang="cs-CZ" baseline="0" dirty="0" err="1" smtClean="0"/>
              <a:t>Griffith</a:t>
            </a:r>
            <a:r>
              <a:rPr lang="cs-CZ" baseline="0" dirty="0" smtClean="0"/>
              <a:t> píchnul myším pod kůži usmrcené buňky kmene S a živé buňky kmene R. Po několika dnech myši zemřely a v jejich těle se vyskytovaly pouze buňky kmene S. </a:t>
            </a:r>
            <a:r>
              <a:rPr lang="cs-CZ" baseline="0" dirty="0" err="1" smtClean="0"/>
              <a:t>Griffith</a:t>
            </a:r>
            <a:r>
              <a:rPr lang="cs-CZ" baseline="0" dirty="0" smtClean="0"/>
              <a:t> z toho vyvodil, že do buněk R přešel „transformační princip“  z kmene S, který kmen R změnil (transformoval) na S. Tento transformační princip se navíc přenášel do dalších generací.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Info</a:t>
            </a:r>
            <a:r>
              <a:rPr lang="cs-CZ" baseline="0" dirty="0" smtClean="0"/>
              <a:t> z Tomáška a kol. (2015) Klasické experimenty v </a:t>
            </a:r>
            <a:r>
              <a:rPr lang="cs-CZ" baseline="0" dirty="0" err="1" smtClean="0"/>
              <a:t>genetike</a:t>
            </a:r>
            <a:endParaRPr lang="en-US" dirty="0" smtClean="0"/>
          </a:p>
          <a:p>
            <a:endParaRPr lang="cs-CZ" baseline="0" dirty="0" smtClean="0"/>
          </a:p>
          <a:p>
            <a:r>
              <a:rPr lang="cs-CZ" baseline="0" dirty="0" smtClean="0"/>
              <a:t>Obrázky z</a:t>
            </a:r>
          </a:p>
          <a:p>
            <a:r>
              <a:rPr lang="cs-CZ" baseline="0" dirty="0" smtClean="0"/>
              <a:t>https://</a:t>
            </a:r>
            <a:r>
              <a:rPr lang="cs-CZ" baseline="0" dirty="0" err="1" smtClean="0"/>
              <a:t>en.wikipedia.org</a:t>
            </a:r>
            <a:r>
              <a:rPr lang="cs-CZ" baseline="0" dirty="0" smtClean="0"/>
              <a:t>/wiki/</a:t>
            </a:r>
            <a:r>
              <a:rPr lang="cs-CZ" baseline="0" dirty="0" err="1" smtClean="0"/>
              <a:t>Frederick_Griffith</a:t>
            </a:r>
            <a:r>
              <a:rPr lang="cs-CZ" baseline="0" dirty="0" smtClean="0"/>
              <a:t>#/media/</a:t>
            </a:r>
            <a:r>
              <a:rPr lang="cs-CZ" baseline="0" dirty="0" err="1" smtClean="0"/>
              <a:t>File:Griffithm.jpg</a:t>
            </a:r>
            <a:endParaRPr lang="cs-CZ" baseline="0" dirty="0" smtClean="0"/>
          </a:p>
          <a:p>
            <a:r>
              <a:rPr lang="cs-CZ" baseline="0" dirty="0" smtClean="0"/>
              <a:t>https://</a:t>
            </a:r>
            <a:r>
              <a:rPr lang="cs-CZ" baseline="0" dirty="0" err="1" smtClean="0"/>
              <a:t>bio.libretexts.org</a:t>
            </a:r>
            <a:r>
              <a:rPr lang="cs-CZ" baseline="0" dirty="0" smtClean="0"/>
              <a:t>/</a:t>
            </a:r>
            <a:r>
              <a:rPr lang="cs-CZ" baseline="0" dirty="0" err="1" smtClean="0"/>
              <a:t>TextMaps</a:t>
            </a:r>
            <a:r>
              <a:rPr lang="cs-CZ" baseline="0" dirty="0" smtClean="0"/>
              <a:t>/</a:t>
            </a:r>
            <a:r>
              <a:rPr lang="cs-CZ" baseline="0" dirty="0" err="1" smtClean="0"/>
              <a:t>Map%3A_Online_Open_Genetics</a:t>
            </a:r>
            <a:r>
              <a:rPr lang="cs-CZ" baseline="0" dirty="0" smtClean="0"/>
              <a:t>_(</a:t>
            </a:r>
            <a:r>
              <a:rPr lang="cs-CZ" baseline="0" dirty="0" err="1" smtClean="0"/>
              <a:t>Nickle_and_Barrette-Ng</a:t>
            </a:r>
            <a:r>
              <a:rPr lang="cs-CZ" baseline="0" dirty="0" smtClean="0"/>
              <a:t>)/</a:t>
            </a:r>
            <a:r>
              <a:rPr lang="cs-CZ" baseline="0" dirty="0" err="1" smtClean="0"/>
              <a:t>01%3A_Overview%2C_DNA%2C_and_Genes</a:t>
            </a:r>
            <a:r>
              <a:rPr lang="cs-CZ" baseline="0" dirty="0" smtClean="0"/>
              <a:t>/</a:t>
            </a:r>
            <a:r>
              <a:rPr lang="cs-CZ" baseline="0" dirty="0" err="1" smtClean="0"/>
              <a:t>1.2%3A_DNA_is_the_Genetic_Material</a:t>
            </a:r>
            <a:endParaRPr lang="cs-CZ" baseline="0" dirty="0" smtClean="0"/>
          </a:p>
          <a:p>
            <a:endParaRPr lang="cs-CZ" baseline="0" dirty="0" smtClean="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53</a:t>
            </a:fld>
            <a:endParaRPr lang="en-US"/>
          </a:p>
        </p:txBody>
      </p:sp>
    </p:spTree>
    <p:extLst>
      <p:ext uri="{BB962C8B-B14F-4D97-AF65-F5344CB8AC3E}">
        <p14:creationId xmlns:p14="http://schemas.microsoft.com/office/powerpoint/2010/main" val="3553141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a:t>
            </a:r>
          </a:p>
          <a:p>
            <a:r>
              <a:rPr lang="en-US" dirty="0" smtClean="0"/>
              <a:t>https://</a:t>
            </a:r>
            <a:r>
              <a:rPr lang="en-US" dirty="0" err="1" smtClean="0"/>
              <a:t>en.wikipedia.org</a:t>
            </a:r>
            <a:r>
              <a:rPr lang="en-US" dirty="0" smtClean="0"/>
              <a:t>/wiki/</a:t>
            </a:r>
            <a:r>
              <a:rPr lang="en-US" dirty="0" err="1" smtClean="0"/>
              <a:t>Oswald_Avery</a:t>
            </a:r>
            <a:endParaRPr lang="cs-CZ" dirty="0" smtClean="0"/>
          </a:p>
          <a:p>
            <a:r>
              <a:rPr lang="en-US" dirty="0" smtClean="0"/>
              <a:t>https://</a:t>
            </a:r>
            <a:r>
              <a:rPr lang="en-US" dirty="0" err="1" smtClean="0"/>
              <a:t>en.wikipedia.org</a:t>
            </a:r>
            <a:r>
              <a:rPr lang="en-US" dirty="0" smtClean="0"/>
              <a:t>/wiki/</a:t>
            </a:r>
            <a:r>
              <a:rPr lang="en-US" dirty="0" err="1" smtClean="0"/>
              <a:t>Colin_Munro_MacLeod</a:t>
            </a:r>
            <a:endParaRPr lang="cs-CZ" dirty="0" smtClean="0"/>
          </a:p>
          <a:p>
            <a:r>
              <a:rPr lang="en-US" dirty="0" smtClean="0"/>
              <a:t>https://</a:t>
            </a:r>
            <a:r>
              <a:rPr lang="en-US" dirty="0" err="1" smtClean="0"/>
              <a:t>www.nlm.nih.gov</a:t>
            </a:r>
            <a:r>
              <a:rPr lang="en-US" dirty="0" smtClean="0"/>
              <a:t>/</a:t>
            </a:r>
            <a:r>
              <a:rPr lang="en-US" dirty="0" err="1" smtClean="0"/>
              <a:t>visibleproofs</a:t>
            </a:r>
            <a:r>
              <a:rPr lang="en-US" dirty="0" smtClean="0"/>
              <a:t>/galleries/technologies/</a:t>
            </a:r>
            <a:r>
              <a:rPr lang="en-US" dirty="0" err="1" smtClean="0"/>
              <a:t>dna_image_4.html</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54</a:t>
            </a:fld>
            <a:endParaRPr lang="en-US"/>
          </a:p>
        </p:txBody>
      </p:sp>
    </p:spTree>
    <p:extLst>
      <p:ext uri="{BB962C8B-B14F-4D97-AF65-F5344CB8AC3E}">
        <p14:creationId xmlns:p14="http://schemas.microsoft.com/office/powerpoint/2010/main" val="4255398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Avery</a:t>
            </a:r>
            <a:r>
              <a:rPr lang="cs-CZ" dirty="0" smtClean="0"/>
              <a:t> a jeho kolegové</a:t>
            </a:r>
            <a:r>
              <a:rPr lang="cs-CZ" baseline="0" dirty="0" smtClean="0"/>
              <a:t> provedli následující pokus, kterým zjistili, který typ molekuly je transformačním principem. Bakterie z kmene S usmrtili teplem a molekuly z nich přečistili. V různých zkumavkách na ně nechali působit různé enzymy (proteázu, která štěpí proteiny, </a:t>
            </a:r>
            <a:r>
              <a:rPr lang="cs-CZ" baseline="0" dirty="0" err="1" smtClean="0"/>
              <a:t>RNázu</a:t>
            </a:r>
            <a:r>
              <a:rPr lang="cs-CZ" baseline="0" dirty="0" smtClean="0"/>
              <a:t> štěpící RNA, atd.), čili v různých zkumavkách byl zničen vždy jeden konkrétní typ molekul. Do zkumavky pak přidali živé bakterie kmene R a sledovali, zda se bakterie transformují na kmen S. To se stalo ve všech zkumavkách kromě té, kde působila </a:t>
            </a:r>
            <a:r>
              <a:rPr lang="cs-CZ" baseline="0" dirty="0" err="1" smtClean="0"/>
              <a:t>DNáza</a:t>
            </a:r>
            <a:r>
              <a:rPr lang="cs-CZ" baseline="0" dirty="0" smtClean="0"/>
              <a:t>, čili enzym štěpící DNA. Tím dokázali, že transformačním principem a tedy nositelkou dědičnosti je DNA.</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Info</a:t>
            </a:r>
            <a:r>
              <a:rPr lang="cs-CZ" baseline="0" dirty="0" smtClean="0"/>
              <a:t> z Tomáška a kol. (2015) Klasické experimenty v </a:t>
            </a:r>
            <a:r>
              <a:rPr lang="cs-CZ" baseline="0" dirty="0" err="1" smtClean="0"/>
              <a:t>genetike</a:t>
            </a:r>
            <a:endParaRPr lang="en-US" dirty="0" smtClean="0"/>
          </a:p>
          <a:p>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55</a:t>
            </a:fld>
            <a:endParaRPr lang="en-US"/>
          </a:p>
        </p:txBody>
      </p:sp>
    </p:spTree>
    <p:extLst>
      <p:ext uri="{BB962C8B-B14F-4D97-AF65-F5344CB8AC3E}">
        <p14:creationId xmlns:p14="http://schemas.microsoft.com/office/powerpoint/2010/main" val="2540598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56</a:t>
            </a:fld>
            <a:endParaRPr lang="en-US"/>
          </a:p>
        </p:txBody>
      </p:sp>
    </p:spTree>
    <p:extLst>
      <p:ext uri="{BB962C8B-B14F-4D97-AF65-F5344CB8AC3E}">
        <p14:creationId xmlns:p14="http://schemas.microsoft.com/office/powerpoint/2010/main" val="3098013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en.wikipedia.org</a:t>
            </a:r>
            <a:r>
              <a:rPr lang="cs-CZ" dirty="0" smtClean="0"/>
              <a:t>/wiki/</a:t>
            </a:r>
            <a:r>
              <a:rPr lang="cs-CZ" dirty="0" err="1" smtClean="0"/>
              <a:t>Bacteriophage</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57</a:t>
            </a:fld>
            <a:endParaRPr lang="en-US"/>
          </a:p>
        </p:txBody>
      </p:sp>
    </p:spTree>
    <p:extLst>
      <p:ext uri="{BB962C8B-B14F-4D97-AF65-F5344CB8AC3E}">
        <p14:creationId xmlns:p14="http://schemas.microsoft.com/office/powerpoint/2010/main" val="451254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Bakteriofágy (= fágy) mají dvě reprodukční strategie: lytický cyklus a</a:t>
            </a:r>
            <a:r>
              <a:rPr lang="cs-CZ" baseline="0" dirty="0" smtClean="0"/>
              <a:t> lysogenní cyklus. V obou případech se fág nejprve přichytí na bakteriální buňku a vstříkne do ní svou DNA. Při lytickém cyklu se bakteriofág v buňce rychle namnoží a buňku zničí, zatímco při lysogenním cyklu se fágová DNA nejprve vloží do bakteriálního genomu (stane se z ní profág) a pak se replikuje zároveň s hostitelskou DNA (hostitelská buňka žije klidně dál a profág zůstane integrovaný v DNA i po mnoho generací). Z lysogenní fáze může profág přejít do lytické, jeho DNA se oddělí od bakteriální DNA, ta je degradována a hostitelská buňka replikuje fágovou DNA, pak transkribuje a </a:t>
            </a:r>
            <a:r>
              <a:rPr lang="cs-CZ" baseline="0" dirty="0" err="1" smtClean="0"/>
              <a:t>translatuje</a:t>
            </a:r>
            <a:r>
              <a:rPr lang="cs-CZ" baseline="0" dirty="0" smtClean="0"/>
              <a:t> jeho geny, čímž vznikne mnoho součástek fága, ty se složí dohromady a buňku </a:t>
            </a:r>
            <a:r>
              <a:rPr lang="cs-CZ" baseline="0" dirty="0" err="1" smtClean="0"/>
              <a:t>zlyzují</a:t>
            </a:r>
            <a:r>
              <a:rPr lang="cs-CZ" baseline="0" dirty="0" smtClean="0"/>
              <a:t> enzymy kódované fágem. Nové fágové částice jsou uvolněny a celý cyklus začíná od začátku.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dirty="0" err="1" smtClean="0"/>
              <a:t>P</a:t>
            </a:r>
            <a:r>
              <a:rPr lang="cs-CZ" baseline="0" dirty="0" err="1" smtClean="0"/>
              <a:t>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58</a:t>
            </a:fld>
            <a:endParaRPr lang="en-US"/>
          </a:p>
        </p:txBody>
      </p:sp>
    </p:spTree>
    <p:extLst>
      <p:ext uri="{BB962C8B-B14F-4D97-AF65-F5344CB8AC3E}">
        <p14:creationId xmlns:p14="http://schemas.microsoft.com/office/powerpoint/2010/main" val="336122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a:t>
            </a:r>
            <a:r>
              <a:rPr lang="cs-CZ" baseline="0" dirty="0" smtClean="0"/>
              <a:t> transdukci napadne bakterii bakteriální virus (bakteriofág), namnoží se v ní, přičemž replikovaná virová DNA může obsahovat i kusy bakteriální DNA. Ty nově vzniklé bakteriofágy mohou zanést do další napadené bakterie. Pokud dojde k rekombinaci, tak se DNA z původní bakterie stane součástí chromosomu druhé bakterie.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dirty="0" err="1" smtClean="0"/>
              <a:t>P</a:t>
            </a:r>
            <a:r>
              <a:rPr lang="cs-CZ" baseline="0" dirty="0" err="1" smtClean="0"/>
              <a:t>ierce</a:t>
            </a:r>
            <a:r>
              <a:rPr lang="cs-CZ" baseline="0" dirty="0" smtClean="0"/>
              <a:t> (2005) </a:t>
            </a:r>
            <a:r>
              <a:rPr lang="cs-CZ" baseline="0" dirty="0" err="1" smtClean="0"/>
              <a:t>Genetics</a:t>
            </a:r>
            <a:r>
              <a:rPr lang="cs-CZ" baseline="0" dirty="0" smtClean="0"/>
              <a:t>, a </a:t>
            </a:r>
            <a:r>
              <a:rPr lang="cs-CZ" baseline="0" dirty="0" err="1" smtClean="0"/>
              <a:t>conceptual</a:t>
            </a:r>
            <a:r>
              <a:rPr lang="cs-CZ" baseline="0" dirty="0" smtClean="0"/>
              <a:t> </a:t>
            </a:r>
            <a:r>
              <a:rPr lang="cs-CZ" baseline="0" dirty="0" err="1" smtClean="0"/>
              <a:t>approach</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59</a:t>
            </a:fld>
            <a:endParaRPr lang="en-US"/>
          </a:p>
        </p:txBody>
      </p:sp>
    </p:spTree>
    <p:extLst>
      <p:ext uri="{BB962C8B-B14F-4D97-AF65-F5344CB8AC3E}">
        <p14:creationId xmlns:p14="http://schemas.microsoft.com/office/powerpoint/2010/main" val="306066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evolutionaryroutes.wordpress.com</a:t>
            </a:r>
            <a:r>
              <a:rPr lang="cs-CZ" dirty="0" smtClean="0"/>
              <a:t>/2011/08/31/</a:t>
            </a:r>
            <a:r>
              <a:rPr lang="cs-CZ" dirty="0" err="1" smtClean="0"/>
              <a:t>the</a:t>
            </a:r>
            <a:r>
              <a:rPr lang="cs-CZ" dirty="0" smtClean="0"/>
              <a:t>-</a:t>
            </a:r>
            <a:r>
              <a:rPr lang="cs-CZ" dirty="0" err="1" smtClean="0"/>
              <a:t>taming</a:t>
            </a:r>
            <a:r>
              <a:rPr lang="cs-CZ" dirty="0" smtClean="0"/>
              <a:t>-</a:t>
            </a:r>
            <a:r>
              <a:rPr lang="cs-CZ" dirty="0" err="1" smtClean="0"/>
              <a:t>of</a:t>
            </a:r>
            <a:r>
              <a:rPr lang="cs-CZ" dirty="0" smtClean="0"/>
              <a:t>-</a:t>
            </a:r>
            <a:r>
              <a:rPr lang="cs-CZ" dirty="0" err="1" smtClean="0"/>
              <a:t>the</a:t>
            </a:r>
            <a:r>
              <a:rPr lang="cs-CZ" dirty="0" smtClean="0"/>
              <a:t>-chloroplast/</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a:t>
            </a:fld>
            <a:endParaRPr lang="en-US"/>
          </a:p>
        </p:txBody>
      </p:sp>
    </p:spTree>
    <p:extLst>
      <p:ext uri="{BB962C8B-B14F-4D97-AF65-F5344CB8AC3E}">
        <p14:creationId xmlns:p14="http://schemas.microsoft.com/office/powerpoint/2010/main" val="1222334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CRISPR/Cas9</a:t>
            </a:r>
            <a:r>
              <a:rPr lang="cs-CZ" baseline="0" dirty="0" smtClean="0"/>
              <a:t> je poměrně nová metoda, která umožňuje vnášet do genomu cílené změny. Je založena na formě adaptivního imunitního systému bakterií a </a:t>
            </a:r>
            <a:r>
              <a:rPr lang="cs-CZ" baseline="0" dirty="0" err="1" smtClean="0"/>
              <a:t>archeí</a:t>
            </a:r>
            <a:r>
              <a:rPr lang="cs-CZ" baseline="0" dirty="0" smtClean="0"/>
              <a:t>. Spočívá v tom, že genom obsahuje CRISPR </a:t>
            </a:r>
            <a:r>
              <a:rPr lang="cs-CZ" baseline="0" dirty="0" err="1" smtClean="0"/>
              <a:t>lokus</a:t>
            </a:r>
            <a:r>
              <a:rPr lang="cs-CZ" baseline="0" dirty="0" smtClean="0"/>
              <a:t> (</a:t>
            </a:r>
            <a:r>
              <a:rPr lang="cs-CZ" baseline="0" dirty="0" err="1" smtClean="0"/>
              <a:t>clustered</a:t>
            </a:r>
            <a:r>
              <a:rPr lang="cs-CZ" baseline="0" dirty="0" smtClean="0"/>
              <a:t> </a:t>
            </a:r>
            <a:r>
              <a:rPr lang="cs-CZ" baseline="0" dirty="0" err="1" smtClean="0"/>
              <a:t>regularly</a:t>
            </a:r>
            <a:r>
              <a:rPr lang="cs-CZ" baseline="0" dirty="0" smtClean="0"/>
              <a:t> </a:t>
            </a:r>
            <a:r>
              <a:rPr lang="cs-CZ" baseline="0" dirty="0" err="1" smtClean="0"/>
              <a:t>interspaced</a:t>
            </a:r>
            <a:r>
              <a:rPr lang="cs-CZ" baseline="0" dirty="0" smtClean="0"/>
              <a:t> </a:t>
            </a:r>
            <a:r>
              <a:rPr lang="cs-CZ" baseline="0" dirty="0" err="1" smtClean="0"/>
              <a:t>short</a:t>
            </a:r>
            <a:r>
              <a:rPr lang="cs-CZ" baseline="0" dirty="0" smtClean="0"/>
              <a:t> </a:t>
            </a:r>
            <a:r>
              <a:rPr lang="cs-CZ" baseline="0" dirty="0" err="1" smtClean="0"/>
              <a:t>palindromic</a:t>
            </a:r>
            <a:r>
              <a:rPr lang="cs-CZ" baseline="0" dirty="0" smtClean="0"/>
              <a:t> </a:t>
            </a:r>
            <a:r>
              <a:rPr lang="cs-CZ" baseline="0" dirty="0" err="1" smtClean="0"/>
              <a:t>repeats</a:t>
            </a:r>
            <a:r>
              <a:rPr lang="cs-CZ" baseline="0" dirty="0" smtClean="0"/>
              <a:t>) složený z krátkých </a:t>
            </a:r>
            <a:r>
              <a:rPr lang="cs-CZ" baseline="0" dirty="0" err="1" smtClean="0"/>
              <a:t>palindromických</a:t>
            </a:r>
            <a:r>
              <a:rPr lang="cs-CZ" baseline="0" dirty="0" smtClean="0"/>
              <a:t> </a:t>
            </a:r>
            <a:r>
              <a:rPr lang="cs-CZ" baseline="0" dirty="0" err="1" smtClean="0"/>
              <a:t>repetitivních</a:t>
            </a:r>
            <a:r>
              <a:rPr lang="cs-CZ" baseline="0" dirty="0" smtClean="0"/>
              <a:t> sekvencí, které jsou přerušeny tzv. </a:t>
            </a:r>
            <a:r>
              <a:rPr lang="cs-CZ" baseline="0" dirty="0" err="1" smtClean="0"/>
              <a:t>spacery</a:t>
            </a:r>
            <a:r>
              <a:rPr lang="cs-CZ" baseline="0" dirty="0" smtClean="0"/>
              <a:t> (mezerníky). Tyto </a:t>
            </a:r>
            <a:r>
              <a:rPr lang="cs-CZ" baseline="0" dirty="0" err="1" smtClean="0"/>
              <a:t>spacery</a:t>
            </a:r>
            <a:r>
              <a:rPr lang="cs-CZ" baseline="0" dirty="0" smtClean="0"/>
              <a:t> jsou malé částečky genomů bakteriofágů, které buňku (nebo její předky) v minulosti napadly. Poblíž CRISPR jsou lokalizovány CAS geny, které kódují proteiny (</a:t>
            </a:r>
            <a:r>
              <a:rPr lang="cs-CZ" baseline="0" dirty="0" err="1" smtClean="0"/>
              <a:t>helikázy</a:t>
            </a:r>
            <a:r>
              <a:rPr lang="cs-CZ" baseline="0" dirty="0" smtClean="0"/>
              <a:t>, které rozplétají DNA a nukleázy, které jí štěpí. </a:t>
            </a:r>
          </a:p>
          <a:p>
            <a:r>
              <a:rPr lang="cs-CZ" baseline="0" dirty="0" smtClean="0"/>
              <a:t>Jak to funguje: Přepisem CRISPR úseku vzniká </a:t>
            </a:r>
            <a:r>
              <a:rPr lang="cs-CZ" baseline="0" dirty="0" err="1" smtClean="0"/>
              <a:t>crisper</a:t>
            </a:r>
            <a:r>
              <a:rPr lang="cs-CZ" baseline="0" dirty="0" smtClean="0"/>
              <a:t> RNA, která obsahuje úsek komplementární ke genomu bakteriofága a pomáhá navádět nukleázu </a:t>
            </a:r>
            <a:r>
              <a:rPr lang="cs-CZ" baseline="0" dirty="0" err="1" smtClean="0"/>
              <a:t>Cas</a:t>
            </a:r>
            <a:r>
              <a:rPr lang="cs-CZ" baseline="0" dirty="0" smtClean="0"/>
              <a:t> ke genomu vetřelce. </a:t>
            </a:r>
            <a:r>
              <a:rPr lang="cs-CZ" baseline="0" dirty="0" err="1" smtClean="0"/>
              <a:t>Cas</a:t>
            </a:r>
            <a:r>
              <a:rPr lang="cs-CZ" baseline="0" dirty="0" smtClean="0"/>
              <a:t> DNA fága rozštípne a tím ho zneškodní. Komplex je enzymaticky aktivní za přítomnosti </a:t>
            </a:r>
            <a:r>
              <a:rPr lang="cs-CZ" baseline="0" dirty="0" err="1" smtClean="0"/>
              <a:t>tracrRNA</a:t>
            </a:r>
            <a:r>
              <a:rPr lang="cs-CZ" baseline="0" dirty="0" smtClean="0"/>
              <a:t> (trans-</a:t>
            </a:r>
            <a:r>
              <a:rPr lang="cs-CZ" baseline="0" dirty="0" err="1" smtClean="0"/>
              <a:t>activating</a:t>
            </a:r>
            <a:r>
              <a:rPr lang="cs-CZ" baseline="0" dirty="0" smtClean="0"/>
              <a:t> </a:t>
            </a:r>
            <a:r>
              <a:rPr lang="cs-CZ" baseline="0" dirty="0" err="1" smtClean="0"/>
              <a:t>crRNA</a:t>
            </a:r>
            <a:r>
              <a:rPr lang="cs-CZ" baseline="0" dirty="0" smtClean="0"/>
              <a:t>) </a:t>
            </a:r>
            <a:endParaRPr lang="cs-CZ" dirty="0" smtClean="0"/>
          </a:p>
          <a:p>
            <a:endParaRPr lang="cs-CZ" dirty="0" smtClean="0"/>
          </a:p>
          <a:p>
            <a:r>
              <a:rPr lang="en-US" dirty="0" smtClean="0"/>
              <a:t>https://www.youtube.com/watch?v=2pp17E4E-O8</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60</a:t>
            </a:fld>
            <a:endParaRPr lang="en-US"/>
          </a:p>
        </p:txBody>
      </p:sp>
    </p:spTree>
    <p:extLst>
      <p:ext uri="{BB962C8B-B14F-4D97-AF65-F5344CB8AC3E}">
        <p14:creationId xmlns:p14="http://schemas.microsoft.com/office/powerpoint/2010/main" val="1224721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Pěkné</a:t>
            </a:r>
            <a:r>
              <a:rPr lang="cs-CZ" baseline="0" dirty="0" smtClean="0"/>
              <a:t> video vysvětlující princip </a:t>
            </a:r>
            <a:r>
              <a:rPr lang="cs-CZ" baseline="0" dirty="0" err="1" smtClean="0"/>
              <a:t>CRISPRu</a:t>
            </a:r>
            <a:r>
              <a:rPr lang="cs-CZ" baseline="0" dirty="0" smtClean="0"/>
              <a:t>: </a:t>
            </a:r>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MnYppmstxIs</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61</a:t>
            </a:fld>
            <a:endParaRPr lang="en-US"/>
          </a:p>
        </p:txBody>
      </p:sp>
    </p:spTree>
    <p:extLst>
      <p:ext uri="{BB962C8B-B14F-4D97-AF65-F5344CB8AC3E}">
        <p14:creationId xmlns:p14="http://schemas.microsoft.com/office/powerpoint/2010/main" val="1224721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Cas9</a:t>
            </a:r>
            <a:r>
              <a:rPr lang="cs-CZ" baseline="0" dirty="0" smtClean="0"/>
              <a:t> v cílové sekvenci provede </a:t>
            </a:r>
            <a:r>
              <a:rPr lang="cs-CZ" baseline="0" dirty="0" err="1" smtClean="0"/>
              <a:t>dvouřetězcový</a:t>
            </a:r>
            <a:r>
              <a:rPr lang="cs-CZ" baseline="0" dirty="0" smtClean="0"/>
              <a:t> zlom. Ten může být následně opraven některým z reparačních mechanismů buňky. Nejčastěji je to NHEJ (non-</a:t>
            </a:r>
            <a:r>
              <a:rPr lang="cs-CZ" baseline="0" dirty="0" err="1" smtClean="0"/>
              <a:t>homologous</a:t>
            </a:r>
            <a:r>
              <a:rPr lang="cs-CZ" baseline="0" dirty="0" smtClean="0"/>
              <a:t> end </a:t>
            </a:r>
            <a:r>
              <a:rPr lang="cs-CZ" baseline="0" dirty="0" err="1" smtClean="0"/>
              <a:t>joining</a:t>
            </a:r>
            <a:r>
              <a:rPr lang="cs-CZ" baseline="0" dirty="0" smtClean="0"/>
              <a:t>), který k sobě oba konce opět připojí. NHEJ ale generuje chyby, protože v místě zlomu generuje delece nebo inserce (</a:t>
            </a:r>
            <a:r>
              <a:rPr lang="cs-CZ" baseline="0" dirty="0" err="1" smtClean="0"/>
              <a:t>indely</a:t>
            </a:r>
            <a:r>
              <a:rPr lang="cs-CZ" baseline="0" dirty="0" smtClean="0"/>
              <a:t>), takže se hodí spíše k inaktivaci genu (např. pro výzkumné účely). Občas ale buňka k opravě využije jiný </a:t>
            </a:r>
            <a:r>
              <a:rPr lang="cs-CZ" baseline="0" dirty="0" err="1" smtClean="0"/>
              <a:t>nechamismus</a:t>
            </a:r>
            <a:r>
              <a:rPr lang="cs-CZ" baseline="0" dirty="0" smtClean="0"/>
              <a:t>: HDR (homology-</a:t>
            </a:r>
            <a:r>
              <a:rPr lang="cs-CZ" baseline="0" dirty="0" err="1" smtClean="0"/>
              <a:t>directed</a:t>
            </a:r>
            <a:r>
              <a:rPr lang="cs-CZ" baseline="0" dirty="0" smtClean="0"/>
              <a:t> </a:t>
            </a:r>
            <a:r>
              <a:rPr lang="cs-CZ" baseline="0" dirty="0" err="1" smtClean="0"/>
              <a:t>repair</a:t>
            </a:r>
            <a:r>
              <a:rPr lang="cs-CZ" baseline="0" dirty="0" smtClean="0"/>
              <a:t>), který je přesnější, protože k opravě používá druhou chromatidu. Toho lze využít a buňce nabídnout fragment DNA, který má konce komplementární k cílovému místu, takže ho reparační mechanismy použijí k opravě zlomu a tím ho integrují do genomu. Tímto způsobem lze vnášet do genomu nové sekvence nebo opravovat ty poškozené.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62</a:t>
            </a:fld>
            <a:endParaRPr lang="en-US"/>
          </a:p>
        </p:txBody>
      </p:sp>
    </p:spTree>
    <p:extLst>
      <p:ext uri="{BB962C8B-B14F-4D97-AF65-F5344CB8AC3E}">
        <p14:creationId xmlns:p14="http://schemas.microsoft.com/office/powerpoint/2010/main" val="915169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www.thermofisher.com</a:t>
            </a:r>
            <a:r>
              <a:rPr lang="cs-CZ" dirty="0" smtClean="0"/>
              <a:t>/</a:t>
            </a:r>
            <a:r>
              <a:rPr lang="cs-CZ" dirty="0" err="1" smtClean="0"/>
              <a:t>order</a:t>
            </a:r>
            <a:r>
              <a:rPr lang="cs-CZ" dirty="0" smtClean="0"/>
              <a:t>/</a:t>
            </a:r>
            <a:r>
              <a:rPr lang="cs-CZ" dirty="0" err="1" smtClean="0"/>
              <a:t>catalog</a:t>
            </a:r>
            <a:r>
              <a:rPr lang="cs-CZ" dirty="0" smtClean="0"/>
              <a:t>/</a:t>
            </a:r>
            <a:r>
              <a:rPr lang="cs-CZ" dirty="0" err="1" smtClean="0"/>
              <a:t>product</a:t>
            </a:r>
            <a:r>
              <a:rPr lang="cs-CZ" dirty="0" smtClean="0"/>
              <a:t>/</a:t>
            </a:r>
            <a:r>
              <a:rPr lang="cs-CZ" dirty="0" err="1" smtClean="0"/>
              <a:t>A21174?SID</a:t>
            </a:r>
            <a:r>
              <a:rPr lang="cs-CZ" dirty="0" smtClean="0"/>
              <a:t>=</a:t>
            </a:r>
            <a:r>
              <a:rPr lang="cs-CZ" dirty="0" err="1" smtClean="0"/>
              <a:t>srch</a:t>
            </a:r>
            <a:r>
              <a:rPr lang="cs-CZ" dirty="0" smtClean="0"/>
              <a:t>-srp-</a:t>
            </a:r>
            <a:r>
              <a:rPr lang="cs-CZ" dirty="0" err="1" smtClean="0"/>
              <a:t>A21174</a:t>
            </a:r>
            <a:endParaRPr lang="cs-CZ" dirty="0" smtClean="0"/>
          </a:p>
          <a:p>
            <a:r>
              <a:rPr lang="en-US" dirty="0" smtClean="0"/>
              <a:t>http://</a:t>
            </a:r>
            <a:r>
              <a:rPr lang="en-US" dirty="0" err="1" smtClean="0"/>
              <a:t>nautil.us</a:t>
            </a:r>
            <a:r>
              <a:rPr lang="en-US" dirty="0" smtClean="0"/>
              <a:t>/blog/the-slower-gentler-version-of-</a:t>
            </a:r>
            <a:r>
              <a:rPr lang="en-US" dirty="0" err="1" smtClean="0"/>
              <a:t>ivf</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63</a:t>
            </a:fld>
            <a:endParaRPr lang="en-US"/>
          </a:p>
        </p:txBody>
      </p:sp>
    </p:spTree>
    <p:extLst>
      <p:ext uri="{BB962C8B-B14F-4D97-AF65-F5344CB8AC3E}">
        <p14:creationId xmlns:p14="http://schemas.microsoft.com/office/powerpoint/2010/main" val="915169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fr-FR" dirty="0" smtClean="0"/>
              <a:t>Lidských orgánů a tkání pro transplantace je málo a řada lidí zemře dříve, než se transplantace dočká. Řešením by mohlo být použití orgánů zvířat (tzv. xenotransplantace). Vhodným organismem by mohlo být prase, protože jeho orgány mají správnou velikost a je jich dostatečné množství. Použití zvířecích orgánů ale naráží na různé problémy. Jedním z nich je přítomnost endogenních retrovirů (PERVs) zabudovaných v genomu prasete. Ty by mohly při přenosu do liského organismu "ožít" a začít napadat lidské buňky (minimálně v buněčné kultuře do dovedou), což by mohlo vést k imunodeficienci a rakovině. V roce 2017 byla publikována práce, kde se podařilo pomocí CRISPR/Cas9 vytvořit geneticky modifikovaná prasata, která měla všechny kopie PERV inaktivované. Dalším plánovaným krokem je vyřazení genů, které jsou zodpovědné za imunoinkompatibilitu prasečích tkání v lidském organismu a zajistit tak lepší přijetí v hostitelském organismu. </a:t>
            </a:r>
            <a:endParaRPr lang="cs-CZ" dirty="0" smtClean="0"/>
          </a:p>
          <a:p>
            <a:endParaRPr lang="cs-CZ" dirty="0" smtClean="0"/>
          </a:p>
          <a:p>
            <a:r>
              <a:rPr lang="cs-CZ" dirty="0" err="1" smtClean="0"/>
              <a:t>Info</a:t>
            </a:r>
            <a:r>
              <a:rPr lang="cs-CZ" dirty="0" smtClean="0"/>
              <a:t> z </a:t>
            </a:r>
            <a:r>
              <a:rPr lang="fr-FR" dirty="0" smtClean="0"/>
              <a:t>Niu et al. (2017) 10.1126/science.aan4187 </a:t>
            </a:r>
            <a:endParaRPr lang="cs-CZ" dirty="0" smtClean="0"/>
          </a:p>
          <a:p>
            <a:r>
              <a:rPr lang="cs-CZ" dirty="0" smtClean="0"/>
              <a:t>Obrázek z </a:t>
            </a:r>
            <a:r>
              <a:rPr lang="cs-CZ" dirty="0" err="1" smtClean="0"/>
              <a:t>Reardon</a:t>
            </a:r>
            <a:r>
              <a:rPr lang="cs-CZ" dirty="0" smtClean="0"/>
              <a:t> (2015) doi:10.1038/527152a</a:t>
            </a:r>
            <a:endParaRPr lang="fr-FR" dirty="0" smtClean="0"/>
          </a:p>
          <a:p>
            <a:endParaRPr lang="fr-FR" dirty="0" smtClean="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64</a:t>
            </a:fld>
            <a:endParaRPr lang="en-US"/>
          </a:p>
        </p:txBody>
      </p:sp>
    </p:spTree>
    <p:extLst>
      <p:ext uri="{BB962C8B-B14F-4D97-AF65-F5344CB8AC3E}">
        <p14:creationId xmlns:p14="http://schemas.microsoft.com/office/powerpoint/2010/main" val="1109456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Endogenní retroviry jsou příbuzné </a:t>
            </a:r>
            <a:r>
              <a:rPr lang="cs-CZ" dirty="0" err="1" smtClean="0"/>
              <a:t>retroelementům</a:t>
            </a:r>
            <a:r>
              <a:rPr lang="cs-CZ" dirty="0" smtClean="0"/>
              <a:t>, ale na rozdíl od nich jsou schopné buňku opustit a napadnout další, do jejíhož genomu se integrují. Kódují si k tomu vlastní geny: </a:t>
            </a:r>
            <a:r>
              <a:rPr lang="cs-CZ" i="1" dirty="0" smtClean="0"/>
              <a:t>gag</a:t>
            </a:r>
            <a:r>
              <a:rPr lang="cs-CZ" dirty="0" smtClean="0"/>
              <a:t> (strukturní proteiny retrovirového jádra), </a:t>
            </a:r>
            <a:r>
              <a:rPr lang="cs-CZ" i="1" dirty="0" err="1" smtClean="0"/>
              <a:t>pol</a:t>
            </a:r>
            <a:r>
              <a:rPr lang="cs-CZ" dirty="0" smtClean="0"/>
              <a:t> (</a:t>
            </a:r>
            <a:r>
              <a:rPr lang="cs-CZ" dirty="0" err="1" smtClean="0"/>
              <a:t>integráza</a:t>
            </a:r>
            <a:r>
              <a:rPr lang="cs-CZ" dirty="0" smtClean="0"/>
              <a:t>, proteáza a reverzní transkriptáza) a </a:t>
            </a:r>
            <a:r>
              <a:rPr lang="cs-CZ" i="1" dirty="0" err="1" smtClean="0"/>
              <a:t>env</a:t>
            </a:r>
            <a:r>
              <a:rPr lang="cs-CZ" dirty="0" smtClean="0"/>
              <a:t> (proteiny virového obalu).  </a:t>
            </a:r>
            <a:r>
              <a:rPr lang="cs-CZ" dirty="0" err="1" smtClean="0"/>
              <a:t>gRNA</a:t>
            </a:r>
            <a:r>
              <a:rPr lang="cs-CZ" dirty="0" smtClean="0"/>
              <a:t> pro CRISPR byla navržena tak, aby přerušila DNA v místech, kde mají PERV gen </a:t>
            </a:r>
            <a:r>
              <a:rPr lang="cs-CZ" dirty="0" err="1" smtClean="0"/>
              <a:t>pol</a:t>
            </a:r>
            <a:r>
              <a:rPr lang="cs-CZ" dirty="0" smtClean="0"/>
              <a:t>, takže se tyto elementy již nemohou množit a pohybovat. </a:t>
            </a:r>
          </a:p>
          <a:p>
            <a:endParaRPr lang="cs-CZ" dirty="0" smtClean="0"/>
          </a:p>
          <a:p>
            <a:r>
              <a:rPr lang="cs-CZ" b="0" dirty="0" smtClean="0"/>
              <a:t>Obrázek z </a:t>
            </a:r>
            <a:r>
              <a:rPr lang="fr-FR" b="0" dirty="0" smtClean="0"/>
              <a:t>Yang et al. (2015) 10.1126/science.aad1191</a:t>
            </a:r>
            <a:endParaRPr lang="cs-CZ" b="0"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65</a:t>
            </a:fld>
            <a:endParaRPr lang="en-US"/>
          </a:p>
        </p:txBody>
      </p:sp>
    </p:spTree>
    <p:extLst>
      <p:ext uri="{BB962C8B-B14F-4D97-AF65-F5344CB8AC3E}">
        <p14:creationId xmlns:p14="http://schemas.microsoft.com/office/powerpoint/2010/main" val="2577601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67</a:t>
            </a:fld>
            <a:endParaRPr lang="en-US"/>
          </a:p>
        </p:txBody>
      </p:sp>
    </p:spTree>
    <p:extLst>
      <p:ext uri="{BB962C8B-B14F-4D97-AF65-F5344CB8AC3E}">
        <p14:creationId xmlns:p14="http://schemas.microsoft.com/office/powerpoint/2010/main" val="3872410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68</a:t>
            </a:fld>
            <a:endParaRPr lang="en-US"/>
          </a:p>
        </p:txBody>
      </p:sp>
    </p:spTree>
    <p:extLst>
      <p:ext uri="{BB962C8B-B14F-4D97-AF65-F5344CB8AC3E}">
        <p14:creationId xmlns:p14="http://schemas.microsoft.com/office/powerpoint/2010/main" val="2850504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jedné z recentních prací se vědci pokoušeli opravit v embryích mutantní alelu genu MYBPC3. Tato dominantní alela způsobuje v dospělém věku hypertrofickou kardiomyopatii (hypertrofie myokardu), která může vést až k náhlému úmrtí selháním srdce (jedná se o nejčastější </a:t>
            </a:r>
            <a:r>
              <a:rPr lang="cs-CZ" dirty="0" err="1" smtClean="0"/>
              <a:t>přícinu</a:t>
            </a:r>
            <a:r>
              <a:rPr lang="cs-CZ" dirty="0" smtClean="0"/>
              <a:t> náhlé smrti dosud zdravých sportovců). Protože se tato alela projevuje až v pozdějším věku, uniká selekci (její nositelé umírají až poté, co alely předali do další generace) a v některých populacích je poměrně rozšířená (odhadem u 1/500 dospělých).  </a:t>
            </a:r>
          </a:p>
          <a:p>
            <a:r>
              <a:rPr lang="cs-CZ" dirty="0" smtClean="0"/>
              <a:t>  Pokus spočíval v tom, že od muže - heterozygotního nositele alely, získaly vzorky kůže, spermatu a krve. Oplozením zdravých vajíček získali zygoty, z nichž polovina byla heterozygotní pro mutaci. Do nich pak vstříkli protein Cas9, </a:t>
            </a:r>
            <a:r>
              <a:rPr lang="cs-CZ" dirty="0" err="1" smtClean="0"/>
              <a:t>gRNA</a:t>
            </a:r>
            <a:r>
              <a:rPr lang="cs-CZ" dirty="0" smtClean="0"/>
              <a:t> a homologickou sekvenci jako matrici k opravě. Embrya ve stádiu 4-8 buněk byla rozebrána a použita na genetické analýzy. Ukázalo se, že u většiny části embryí došlo buď k úplné opravě nebo aspoň vznikla mozaika opravených a neopravených buněk. </a:t>
            </a:r>
          </a:p>
          <a:p>
            <a:endParaRPr lang="cs-CZ" dirty="0" smtClean="0"/>
          </a:p>
          <a:p>
            <a:r>
              <a:rPr lang="cs-CZ" dirty="0" err="1" smtClean="0"/>
              <a:t>Info</a:t>
            </a:r>
            <a:r>
              <a:rPr lang="cs-CZ" dirty="0" smtClean="0"/>
              <a:t> a obrázek z</a:t>
            </a:r>
            <a:r>
              <a:rPr lang="cs-CZ" baseline="0" dirty="0" smtClean="0"/>
              <a:t> </a:t>
            </a:r>
            <a:r>
              <a:rPr lang="cs-CZ" dirty="0" err="1" smtClean="0"/>
              <a:t>Ma</a:t>
            </a:r>
            <a:r>
              <a:rPr lang="cs-CZ" dirty="0" smtClean="0"/>
              <a:t> et al. (2017) doi:10.1038/nature23305</a:t>
            </a:r>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69</a:t>
            </a:fld>
            <a:endParaRPr lang="en-US"/>
          </a:p>
        </p:txBody>
      </p:sp>
    </p:spTree>
    <p:extLst>
      <p:ext uri="{BB962C8B-B14F-4D97-AF65-F5344CB8AC3E}">
        <p14:creationId xmlns:p14="http://schemas.microsoft.com/office/powerpoint/2010/main" val="2850504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Pro případnou implantaci by ale mozaika nestačila. Naštěstí se ukázalo, že když se Cas9 a další součásti vstříknou do vajíčka zároveň se spermií, je účinnost mnohem větší a embryí, která byla úplně v pořádku, je více. To je dáno zřejmě tím, že v této fázi převládá reparace pomocí HDR (homology-</a:t>
            </a:r>
            <a:r>
              <a:rPr lang="cs-CZ" dirty="0" err="1" smtClean="0"/>
              <a:t>directed</a:t>
            </a:r>
            <a:r>
              <a:rPr lang="cs-CZ" dirty="0" smtClean="0"/>
              <a:t> </a:t>
            </a:r>
            <a:r>
              <a:rPr lang="cs-CZ" dirty="0" err="1" smtClean="0"/>
              <a:t>repair</a:t>
            </a:r>
            <a:r>
              <a:rPr lang="cs-CZ" dirty="0" smtClean="0"/>
              <a:t>), která využívá homologické sekvence na druhém chromosomu k opravě a je mnohem přesnější než obvyklé nehomologické spojení konců (NHEJ). Skutečně se i prokázalo, že buňky k opravě téměř nepoužívaly nabízenou templátovou DNA, ale dávaly přednost zdravé alele na </a:t>
            </a:r>
            <a:r>
              <a:rPr lang="cs-CZ" dirty="0" err="1" smtClean="0"/>
              <a:t>maternálním</a:t>
            </a:r>
            <a:r>
              <a:rPr lang="cs-CZ" dirty="0" smtClean="0"/>
              <a:t> chromosomu. Následné sekvence genomů jednotlivých buněk ukázaly, že opravy byly velice přesné a k žádnému štěpení mimo cílovou sekvenci nedocházelo. To bylo patrně dáno tím, že v tomto případě byla Cas9 podávána ve formě čistého proteinu, zatímco v předchozích pracích se do buněk dostávala jako součást </a:t>
            </a:r>
            <a:r>
              <a:rPr lang="cs-CZ" dirty="0" err="1" smtClean="0"/>
              <a:t>plazmidu</a:t>
            </a:r>
            <a:r>
              <a:rPr lang="cs-CZ" dirty="0" smtClean="0"/>
              <a:t> a syntetizovala se až v buňce. Její množství a doba působení se tak dala hůře kontrolovat a štěpila i na místech, která měla třeba jen podobnou sekvenci. </a:t>
            </a:r>
          </a:p>
          <a:p>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70</a:t>
            </a:fld>
            <a:endParaRPr lang="en-US"/>
          </a:p>
        </p:txBody>
      </p:sp>
    </p:spTree>
    <p:extLst>
      <p:ext uri="{BB962C8B-B14F-4D97-AF65-F5344CB8AC3E}">
        <p14:creationId xmlns:p14="http://schemas.microsoft.com/office/powerpoint/2010/main" val="650413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Chloroplastová</a:t>
            </a:r>
            <a:r>
              <a:rPr lang="cs-CZ" baseline="0" dirty="0" smtClean="0"/>
              <a:t> DNA je kruhová vysoce spiralizovaná molekula, která není navázána na histony. Její velikost se pohybuje mezi 80 tisíci a 600 tisíci </a:t>
            </a:r>
            <a:r>
              <a:rPr lang="cs-CZ" baseline="0" dirty="0" err="1" smtClean="0"/>
              <a:t>bp</a:t>
            </a:r>
            <a:r>
              <a:rPr lang="cs-CZ" baseline="0" dirty="0" smtClean="0"/>
              <a:t>. Protože každý chloroplast obsahuje více molekul chloroplastové DNA (</a:t>
            </a:r>
            <a:r>
              <a:rPr lang="cs-CZ" baseline="0" dirty="0" err="1" smtClean="0"/>
              <a:t>cpDNA</a:t>
            </a:r>
            <a:r>
              <a:rPr lang="cs-CZ" baseline="0" dirty="0" smtClean="0"/>
              <a:t>) a chloroplastů je v buňce více, v každé buňce se nachází stovky až tisíce kopií </a:t>
            </a:r>
            <a:r>
              <a:rPr lang="cs-CZ" baseline="0" dirty="0" err="1" smtClean="0"/>
              <a:t>cpDNA</a:t>
            </a:r>
            <a:r>
              <a:rPr lang="cs-CZ" baseline="0" dirty="0" smtClean="0"/>
              <a:t>. </a:t>
            </a:r>
            <a:r>
              <a:rPr lang="cs-CZ" baseline="0" dirty="0" err="1" smtClean="0"/>
              <a:t>cpDNA</a:t>
            </a:r>
            <a:r>
              <a:rPr lang="cs-CZ" baseline="0" dirty="0" smtClean="0"/>
              <a:t> je podobná genomu eubakterií a řada jejích genů je organizována do operonů.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a:t>
            </a:fld>
            <a:endParaRPr lang="en-US"/>
          </a:p>
        </p:txBody>
      </p:sp>
    </p:spTree>
    <p:extLst>
      <p:ext uri="{BB962C8B-B14F-4D97-AF65-F5344CB8AC3E}">
        <p14:creationId xmlns:p14="http://schemas.microsoft.com/office/powerpoint/2010/main" val="257449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71</a:t>
            </a:fld>
            <a:endParaRPr lang="en-US"/>
          </a:p>
        </p:txBody>
      </p:sp>
    </p:spTree>
    <p:extLst>
      <p:ext uri="{BB962C8B-B14F-4D97-AF65-F5344CB8AC3E}">
        <p14:creationId xmlns:p14="http://schemas.microsoft.com/office/powerpoint/2010/main" val="6504138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V roce 2015 se</a:t>
            </a:r>
            <a:r>
              <a:rPr lang="cs-CZ" baseline="0" dirty="0" smtClean="0"/>
              <a:t> ve Washingtonu na 1. </a:t>
            </a:r>
            <a:r>
              <a:rPr lang="en-US" dirty="0" err="1" smtClean="0"/>
              <a:t>Mezinárodním</a:t>
            </a:r>
            <a:r>
              <a:rPr lang="en-US" dirty="0" smtClean="0"/>
              <a:t> </a:t>
            </a:r>
            <a:r>
              <a:rPr lang="en-US" dirty="0" err="1" smtClean="0"/>
              <a:t>summitu</a:t>
            </a:r>
            <a:r>
              <a:rPr lang="en-US" dirty="0" smtClean="0"/>
              <a:t> o </a:t>
            </a:r>
            <a:r>
              <a:rPr lang="en-US" dirty="0" err="1" smtClean="0"/>
              <a:t>editaci</a:t>
            </a:r>
            <a:r>
              <a:rPr lang="en-US" dirty="0" smtClean="0"/>
              <a:t> </a:t>
            </a:r>
            <a:r>
              <a:rPr lang="en-US" dirty="0" err="1" smtClean="0"/>
              <a:t>lidského</a:t>
            </a:r>
            <a:r>
              <a:rPr lang="en-US" dirty="0" smtClean="0"/>
              <a:t> </a:t>
            </a:r>
            <a:r>
              <a:rPr lang="en-US" dirty="0" err="1" smtClean="0"/>
              <a:t>genomu</a:t>
            </a:r>
            <a:r>
              <a:rPr lang="cs-CZ" dirty="0" smtClean="0"/>
              <a:t> </a:t>
            </a:r>
            <a:r>
              <a:rPr lang="cs-CZ" baseline="0" dirty="0" smtClean="0"/>
              <a:t>celosvětová vědecká komunita shodla na tom, že dělat pokusy s editací genomu lidských embryí pro výzkumné účely je smysluplné a může přinést zásadní poznání potřebné pro léčbu nemocí (čili embrya upravovat lze), ale technologie </a:t>
            </a:r>
            <a:r>
              <a:rPr lang="cs-CZ" baseline="0" dirty="0" err="1" smtClean="0"/>
              <a:t>CRISPR</a:t>
            </a:r>
            <a:r>
              <a:rPr lang="cs-CZ" baseline="0" dirty="0" smtClean="0"/>
              <a:t>/</a:t>
            </a:r>
            <a:r>
              <a:rPr lang="cs-CZ" baseline="0" dirty="0" err="1" smtClean="0"/>
              <a:t>Cas9</a:t>
            </a:r>
            <a:r>
              <a:rPr lang="cs-CZ" baseline="0" dirty="0" smtClean="0"/>
              <a:t> není ještě dostatečně bez rizika, aby bylo možné přivést na svět děti s takto upraveným genomem. Na konci roku 2018 ale světem proletěla šokující zpráva, že se v Číně narodila dvojčata, holčičky </a:t>
            </a:r>
            <a:r>
              <a:rPr lang="cs-CZ" baseline="0" dirty="0" err="1" smtClean="0"/>
              <a:t>Nana</a:t>
            </a:r>
            <a:r>
              <a:rPr lang="cs-CZ" baseline="0" dirty="0" smtClean="0"/>
              <a:t> a Lulu, u kterých byl pozměněn gen pro receptor </a:t>
            </a:r>
            <a:r>
              <a:rPr lang="cs-CZ" baseline="0" dirty="0" err="1" smtClean="0"/>
              <a:t>CCR5</a:t>
            </a:r>
            <a:r>
              <a:rPr lang="cs-CZ" baseline="0" dirty="0" smtClean="0"/>
              <a:t> tak, aby holčičkám zajistil imunitu proti HIV. Tatínek holčiček byl totiž nositelem HIV a rodiče tak chtěli svoje děti před virem ochránit. Vedoucím týmu, který zákrok provedl, byl čínský vědec </a:t>
            </a:r>
            <a:r>
              <a:rPr lang="en-US" b="0" dirty="0" smtClean="0"/>
              <a:t>He </a:t>
            </a:r>
            <a:r>
              <a:rPr lang="en-US" b="0" dirty="0" err="1" smtClean="0"/>
              <a:t>Jiankui</a:t>
            </a:r>
            <a:r>
              <a:rPr lang="cs-CZ" b="0" dirty="0" smtClean="0"/>
              <a:t>, který své</a:t>
            </a:r>
            <a:r>
              <a:rPr lang="cs-CZ" b="0" baseline="0" dirty="0" smtClean="0"/>
              <a:t> výsledky po narození holčiček prezentoval v listopadu 2018 na kongresu a od té doby je nezvěstný a patrně vyšetřován. Dr. He totiž tento zásadní pokus provedl nezákonně a navíc ne úplně dobrým způsobem. </a:t>
            </a:r>
          </a:p>
          <a:p>
            <a:endParaRPr lang="cs-CZ" baseline="0" dirty="0" smtClean="0"/>
          </a:p>
          <a:p>
            <a:r>
              <a:rPr lang="cs-CZ" baseline="0" dirty="0" err="1" smtClean="0"/>
              <a:t>Info</a:t>
            </a:r>
            <a:r>
              <a:rPr lang="cs-CZ" baseline="0" dirty="0" smtClean="0"/>
              <a:t> z: </a:t>
            </a:r>
          </a:p>
          <a:p>
            <a:r>
              <a:rPr lang="cs-CZ" dirty="0" smtClean="0"/>
              <a:t>původní článek</a:t>
            </a:r>
            <a:r>
              <a:rPr lang="cs-CZ" baseline="0" dirty="0" smtClean="0"/>
              <a:t> a obrázek z </a:t>
            </a:r>
            <a:r>
              <a:rPr lang="en-US" dirty="0" smtClean="0"/>
              <a:t>https://</a:t>
            </a:r>
            <a:r>
              <a:rPr lang="en-US" dirty="0" err="1" smtClean="0"/>
              <a:t>www.technologyreview.com</a:t>
            </a:r>
            <a:r>
              <a:rPr lang="en-US" dirty="0" smtClean="0"/>
              <a:t>/s/612466/the-chinese-scientist-who-claims-he-made-crispr-babies-has-been-suspended-without-pay/</a:t>
            </a:r>
            <a:endParaRPr lang="cs-CZ" dirty="0" smtClean="0"/>
          </a:p>
          <a:p>
            <a:r>
              <a:rPr lang="cs-CZ" dirty="0" smtClean="0"/>
              <a:t>pěkný článek</a:t>
            </a:r>
            <a:r>
              <a:rPr lang="cs-CZ" baseline="0" dirty="0" smtClean="0"/>
              <a:t> ve Vesmíru zde: https://</a:t>
            </a:r>
            <a:r>
              <a:rPr lang="cs-CZ" baseline="0" dirty="0" err="1" smtClean="0"/>
              <a:t>vesmir.cz</a:t>
            </a:r>
            <a:r>
              <a:rPr lang="cs-CZ" baseline="0" dirty="0" smtClean="0"/>
              <a:t>/</a:t>
            </a:r>
            <a:r>
              <a:rPr lang="cs-CZ" baseline="0" dirty="0" err="1" smtClean="0"/>
              <a:t>cz</a:t>
            </a:r>
            <a:r>
              <a:rPr lang="cs-CZ" baseline="0" dirty="0" smtClean="0"/>
              <a:t>/on-line-</a:t>
            </a:r>
            <a:r>
              <a:rPr lang="cs-CZ" baseline="0" dirty="0" err="1" smtClean="0"/>
              <a:t>clanky</a:t>
            </a:r>
            <a:r>
              <a:rPr lang="cs-CZ" baseline="0" dirty="0" smtClean="0"/>
              <a:t>/2018/12/poprask-kolem-</a:t>
            </a:r>
            <a:r>
              <a:rPr lang="cs-CZ" baseline="0" dirty="0" err="1" smtClean="0"/>
              <a:t>dvojcat</a:t>
            </a:r>
            <a:r>
              <a:rPr lang="cs-CZ" baseline="0" dirty="0" smtClean="0"/>
              <a:t>-</a:t>
            </a:r>
            <a:r>
              <a:rPr lang="cs-CZ" baseline="0" dirty="0" err="1" smtClean="0"/>
              <a:t>prvnich-deti-editovanym-genomem.html</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72</a:t>
            </a:fld>
            <a:endParaRPr lang="en-US"/>
          </a:p>
        </p:txBody>
      </p:sp>
    </p:spTree>
    <p:extLst>
      <p:ext uri="{BB962C8B-B14F-4D97-AF65-F5344CB8AC3E}">
        <p14:creationId xmlns:p14="http://schemas.microsoft.com/office/powerpoint/2010/main" val="792538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0" baseline="0" dirty="0" smtClean="0"/>
              <a:t>Problematičnost editace genu </a:t>
            </a:r>
            <a:r>
              <a:rPr lang="cs-CZ" b="0" i="1" baseline="0" dirty="0" err="1" smtClean="0"/>
              <a:t>CCR5</a:t>
            </a:r>
            <a:endParaRPr lang="cs-CZ" b="0"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0" baseline="0" dirty="0" smtClean="0"/>
              <a:t>1) Gen </a:t>
            </a:r>
            <a:r>
              <a:rPr lang="cs-CZ" b="0" i="1" baseline="0" dirty="0" err="1" smtClean="0"/>
              <a:t>CCR5</a:t>
            </a:r>
            <a:r>
              <a:rPr lang="cs-CZ" b="0" baseline="0" dirty="0" smtClean="0"/>
              <a:t> je vstupní bránou viru HIV do buňky a existuje přirozeně vzniklá alela v lidské populaci (</a:t>
            </a:r>
            <a:r>
              <a:rPr lang="cs-CZ" b="0" baseline="0" dirty="0" err="1" smtClean="0">
                <a:latin typeface="Symbol" panose="05050102010706020507" pitchFamily="18" charset="2"/>
              </a:rPr>
              <a:t>d</a:t>
            </a:r>
            <a:r>
              <a:rPr lang="cs-CZ" b="0" baseline="0" dirty="0" err="1" smtClean="0"/>
              <a:t>32</a:t>
            </a:r>
            <a:r>
              <a:rPr lang="cs-CZ" b="0" baseline="0" dirty="0" smtClean="0"/>
              <a:t>), kdy je díky deleci 32 nukleotidů vzniklý receptor nefunkční a virus se tak do buňky nedostane, takže homozygoti jsou prakticky imunní vůči HIV. Tuto prověřenou mutaci ale Dr. He a jeho tým nevyužili a DNA v oblasti genu </a:t>
            </a:r>
            <a:r>
              <a:rPr lang="cs-CZ" b="0" i="1" baseline="0" dirty="0" err="1" smtClean="0"/>
              <a:t>CCR5</a:t>
            </a:r>
            <a:r>
              <a:rPr lang="cs-CZ" b="0" baseline="0" dirty="0" smtClean="0"/>
              <a:t> pomocí </a:t>
            </a:r>
            <a:r>
              <a:rPr lang="cs-CZ" b="0" baseline="0" dirty="0" err="1" smtClean="0"/>
              <a:t>CRISPR</a:t>
            </a:r>
            <a:r>
              <a:rPr lang="cs-CZ" b="0" baseline="0" dirty="0" smtClean="0"/>
              <a:t>/</a:t>
            </a:r>
            <a:r>
              <a:rPr lang="cs-CZ" b="0" baseline="0" dirty="0" err="1" smtClean="0"/>
              <a:t>Cas9</a:t>
            </a:r>
            <a:r>
              <a:rPr lang="cs-CZ" b="0" baseline="0" dirty="0" smtClean="0"/>
              <a:t> jen rozštípli, takže jedna holčička nese dvě nové alely s delecí mnohem menšího rozsahu (takže není jisté, jestli bude receptor opravdu nefunkční) a druhá holčička má upravenou alelu jen na jednom homologním chromosomu a jen v některých buňkách (takže imunní téměř jistě nebude). </a:t>
            </a:r>
          </a:p>
          <a:p>
            <a:pPr marL="0" marR="0" indent="0" algn="l" defTabSz="914400" rtl="0" eaLnBrk="1" fontAlgn="auto" latinLnBrk="0" hangingPunct="1">
              <a:lnSpc>
                <a:spcPct val="100000"/>
              </a:lnSpc>
              <a:spcBef>
                <a:spcPts val="0"/>
              </a:spcBef>
              <a:spcAft>
                <a:spcPts val="0"/>
              </a:spcAft>
              <a:buClrTx/>
              <a:buSzTx/>
              <a:buFontTx/>
              <a:buNone/>
              <a:tabLst/>
              <a:defRPr/>
            </a:pPr>
            <a:r>
              <a:rPr lang="cs-CZ" b="0" dirty="0" smtClean="0"/>
              <a:t>2) Alela </a:t>
            </a:r>
            <a:r>
              <a:rPr lang="cs-CZ" b="0" i="1" dirty="0" err="1" smtClean="0"/>
              <a:t>CCR5</a:t>
            </a:r>
            <a:r>
              <a:rPr lang="cs-CZ" b="0" i="1" dirty="0" smtClean="0"/>
              <a:t> </a:t>
            </a:r>
            <a:r>
              <a:rPr lang="cs-CZ" b="0" i="1" dirty="0" err="1" smtClean="0">
                <a:latin typeface="Symbol" panose="05050102010706020507" pitchFamily="18" charset="2"/>
              </a:rPr>
              <a:t>d</a:t>
            </a:r>
            <a:r>
              <a:rPr lang="cs-CZ" b="0" i="1" dirty="0" err="1" smtClean="0"/>
              <a:t>32</a:t>
            </a:r>
            <a:r>
              <a:rPr lang="cs-CZ" b="0" i="1" dirty="0" smtClean="0"/>
              <a:t> </a:t>
            </a:r>
            <a:r>
              <a:rPr lang="cs-CZ" b="0" dirty="0" smtClean="0"/>
              <a:t>sice zajišťuje homozygotům rezistenci vůči HIV, ale ti jsou</a:t>
            </a:r>
            <a:r>
              <a:rPr lang="cs-CZ" b="0" baseline="0" dirty="0" smtClean="0"/>
              <a:t> zároveň více citliví na virus </a:t>
            </a:r>
            <a:r>
              <a:rPr lang="cs-CZ" b="0" baseline="0" dirty="0" err="1" smtClean="0"/>
              <a:t>západonilské</a:t>
            </a:r>
            <a:r>
              <a:rPr lang="cs-CZ" b="0" baseline="0" dirty="0" smtClean="0"/>
              <a:t> horečky a infekce chřipkovým virem má u nich těžší průběh. </a:t>
            </a:r>
            <a:endParaRPr lang="en-US" b="0"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73</a:t>
            </a:fld>
            <a:endParaRPr lang="en-US"/>
          </a:p>
        </p:txBody>
      </p:sp>
    </p:spTree>
    <p:extLst>
      <p:ext uri="{BB962C8B-B14F-4D97-AF65-F5344CB8AC3E}">
        <p14:creationId xmlns:p14="http://schemas.microsoft.com/office/powerpoint/2010/main" val="1706688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77</a:t>
            </a:fld>
            <a:endParaRPr lang="cs-CZ"/>
          </a:p>
        </p:txBody>
      </p:sp>
    </p:spTree>
    <p:extLst>
      <p:ext uri="{BB962C8B-B14F-4D97-AF65-F5344CB8AC3E}">
        <p14:creationId xmlns:p14="http://schemas.microsoft.com/office/powerpoint/2010/main" val="2333677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78</a:t>
            </a:fld>
            <a:endParaRPr lang="cs-CZ"/>
          </a:p>
        </p:txBody>
      </p:sp>
    </p:spTree>
    <p:extLst>
      <p:ext uri="{BB962C8B-B14F-4D97-AF65-F5344CB8AC3E}">
        <p14:creationId xmlns:p14="http://schemas.microsoft.com/office/powerpoint/2010/main" val="3843187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Typický rostlinný chloroplastový genom obsahuje 4 geny pro </a:t>
            </a:r>
            <a:r>
              <a:rPr lang="cs-CZ" baseline="0" dirty="0" err="1" smtClean="0"/>
              <a:t>rRNA</a:t>
            </a:r>
            <a:r>
              <a:rPr lang="cs-CZ" baseline="0" dirty="0" smtClean="0"/>
              <a:t>, 30-35 genů pro </a:t>
            </a:r>
            <a:r>
              <a:rPr lang="cs-CZ" baseline="0" dirty="0" err="1" smtClean="0"/>
              <a:t>tRNA</a:t>
            </a:r>
            <a:r>
              <a:rPr lang="cs-CZ" baseline="0" dirty="0" smtClean="0"/>
              <a:t>, geny pro ribosomální proteiny, geny pro proteiny potřebné pro fotosyntézu a několik dalších proteinů. Klíčovým proteinem kódovaným </a:t>
            </a:r>
            <a:r>
              <a:rPr lang="cs-CZ" baseline="0" dirty="0" err="1" smtClean="0"/>
              <a:t>cpDNA</a:t>
            </a:r>
            <a:r>
              <a:rPr lang="cs-CZ" baseline="0" dirty="0" smtClean="0"/>
              <a:t> je velká podjednotka </a:t>
            </a:r>
            <a:r>
              <a:rPr lang="cs-CZ" baseline="0" dirty="0" err="1" smtClean="0"/>
              <a:t>RuBisCo</a:t>
            </a:r>
            <a:r>
              <a:rPr lang="cs-CZ" baseline="0" dirty="0" smtClean="0"/>
              <a:t> (</a:t>
            </a:r>
            <a:r>
              <a:rPr lang="cs-CZ" baseline="0" dirty="0" err="1" smtClean="0"/>
              <a:t>ribulóza</a:t>
            </a:r>
            <a:r>
              <a:rPr lang="cs-CZ" baseline="0" dirty="0" smtClean="0"/>
              <a:t>-1,5-</a:t>
            </a:r>
            <a:r>
              <a:rPr lang="cs-CZ" baseline="0" dirty="0" err="1" smtClean="0"/>
              <a:t>bisfosfát</a:t>
            </a:r>
            <a:r>
              <a:rPr lang="cs-CZ" baseline="0" dirty="0" smtClean="0"/>
              <a:t> karboxyláza/</a:t>
            </a:r>
            <a:r>
              <a:rPr lang="cs-CZ" baseline="0" dirty="0" err="1" smtClean="0"/>
              <a:t>oxygenáza</a:t>
            </a:r>
            <a:r>
              <a:rPr lang="cs-CZ" baseline="0" dirty="0" smtClean="0"/>
              <a:t>), která tvoří 50% proteinů v rostlinách a je považována za nejhojnější protein na Zemi.  Malá podjednotka je kódována jadernou DNA. </a:t>
            </a:r>
            <a:endParaRPr lang="en-US" dirty="0" smtClean="0"/>
          </a:p>
          <a:p>
            <a:endParaRPr lang="cs-CZ" dirty="0" smtClean="0"/>
          </a:p>
          <a:p>
            <a:r>
              <a:rPr lang="cs-CZ" dirty="0" smtClean="0"/>
              <a:t>Obrázek z http://</a:t>
            </a:r>
            <a:r>
              <a:rPr lang="cs-CZ" dirty="0" err="1" smtClean="0"/>
              <a:t>journal.frontiersin.org</a:t>
            </a:r>
            <a:r>
              <a:rPr lang="cs-CZ" dirty="0" smtClean="0"/>
              <a:t>/</a:t>
            </a:r>
            <a:r>
              <a:rPr lang="cs-CZ" dirty="0" err="1" smtClean="0"/>
              <a:t>article</a:t>
            </a:r>
            <a:r>
              <a:rPr lang="cs-CZ" dirty="0" smtClean="0"/>
              <a:t>/10.3389/</a:t>
            </a:r>
            <a:r>
              <a:rPr lang="cs-CZ" dirty="0" err="1" smtClean="0"/>
              <a:t>fpls.2012.00243</a:t>
            </a:r>
            <a:r>
              <a:rPr lang="cs-CZ" dirty="0" smtClean="0"/>
              <a:t>/full</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8</a:t>
            </a:fld>
            <a:endParaRPr lang="en-US"/>
          </a:p>
        </p:txBody>
      </p:sp>
    </p:spTree>
    <p:extLst>
      <p:ext uri="{BB962C8B-B14F-4D97-AF65-F5344CB8AC3E}">
        <p14:creationId xmlns:p14="http://schemas.microsoft.com/office/powerpoint/2010/main" val="381222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Mitochondrie mají vlastní DNA, která je často kruhová a </a:t>
            </a:r>
            <a:r>
              <a:rPr lang="cs-CZ" dirty="0" err="1" smtClean="0"/>
              <a:t>superspiralizovaná</a:t>
            </a:r>
            <a:r>
              <a:rPr lang="cs-CZ" dirty="0" smtClean="0"/>
              <a:t> (živočichové</a:t>
            </a:r>
            <a:r>
              <a:rPr lang="cs-CZ" baseline="0" dirty="0" smtClean="0"/>
              <a:t> a houby) nebo tvořena množstvím menších kruhů (rostliny)</a:t>
            </a:r>
            <a:r>
              <a:rPr lang="cs-CZ" dirty="0" smtClean="0"/>
              <a:t>, u některých organismů</a:t>
            </a:r>
            <a:r>
              <a:rPr lang="cs-CZ" baseline="0" dirty="0" smtClean="0"/>
              <a:t> je lineární. V každé mitochondrii se nachází více molekul DNA (genomů) najednou, množí se nezávisle na replikaci jaderné DNA. Podobně jako bakteriální DNA i </a:t>
            </a:r>
            <a:r>
              <a:rPr lang="cs-CZ" baseline="0" dirty="0" err="1" smtClean="0"/>
              <a:t>mtDNA</a:t>
            </a:r>
            <a:r>
              <a:rPr lang="cs-CZ" baseline="0" dirty="0" smtClean="0"/>
              <a:t> je volně v matrix (není obklopena membránou) a není navázána na histony. </a:t>
            </a:r>
          </a:p>
          <a:p>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9</a:t>
            </a:fld>
            <a:endParaRPr lang="en-US"/>
          </a:p>
        </p:txBody>
      </p:sp>
    </p:spTree>
    <p:extLst>
      <p:ext uri="{BB962C8B-B14F-4D97-AF65-F5344CB8AC3E}">
        <p14:creationId xmlns:p14="http://schemas.microsoft.com/office/powerpoint/2010/main" val="3859777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Genom mitochondrií je v</a:t>
            </a:r>
            <a:r>
              <a:rPr lang="cs-CZ" baseline="0" dirty="0" smtClean="0"/>
              <a:t> drtivé většině případů kruhový, ale byly nalezeny výjimky, např. nálevníci rodu </a:t>
            </a:r>
            <a:r>
              <a:rPr lang="cs-CZ" i="1" baseline="0" dirty="0" err="1" smtClean="0"/>
              <a:t>Tetrahymena</a:t>
            </a:r>
            <a:r>
              <a:rPr lang="cs-CZ" baseline="0" dirty="0" smtClean="0"/>
              <a:t> a </a:t>
            </a:r>
            <a:r>
              <a:rPr lang="cs-CZ" i="1" baseline="0" dirty="0" err="1" smtClean="0"/>
              <a:t>Paramecium</a:t>
            </a:r>
            <a:r>
              <a:rPr lang="cs-CZ" i="1" baseline="0" dirty="0" smtClean="0"/>
              <a:t> </a:t>
            </a:r>
            <a:r>
              <a:rPr lang="cs-CZ" i="1" baseline="0" dirty="0" err="1" smtClean="0"/>
              <a:t>aurelia</a:t>
            </a:r>
            <a:r>
              <a:rPr lang="cs-CZ" baseline="0" dirty="0" smtClean="0"/>
              <a:t>, řasa </a:t>
            </a:r>
            <a:r>
              <a:rPr lang="cs-CZ" i="1" baseline="0" dirty="0" err="1" smtClean="0"/>
              <a:t>Chlamydomonas</a:t>
            </a:r>
            <a:r>
              <a:rPr lang="cs-CZ" i="1" baseline="0" dirty="0" smtClean="0"/>
              <a:t> </a:t>
            </a:r>
            <a:r>
              <a:rPr lang="cs-CZ" i="1" baseline="0" dirty="0" err="1" smtClean="0"/>
              <a:t>reinhardtii</a:t>
            </a:r>
            <a:r>
              <a:rPr lang="cs-CZ" i="1" baseline="0" dirty="0" smtClean="0"/>
              <a:t> </a:t>
            </a:r>
            <a:r>
              <a:rPr lang="cs-CZ" baseline="0" dirty="0" smtClean="0"/>
              <a:t>a někteří žahavci. I velikost mitochondriálních genomů se velmi liší, např. původce malárie </a:t>
            </a:r>
            <a:r>
              <a:rPr lang="cs-CZ" i="1" baseline="0" dirty="0" err="1" smtClean="0"/>
              <a:t>Plasmodium</a:t>
            </a:r>
            <a:r>
              <a:rPr lang="cs-CZ" i="1" baseline="0" dirty="0" smtClean="0"/>
              <a:t> </a:t>
            </a:r>
            <a:r>
              <a:rPr lang="cs-CZ" i="1" baseline="0" dirty="0" err="1" smtClean="0"/>
              <a:t>falciparum</a:t>
            </a:r>
            <a:r>
              <a:rPr lang="cs-CZ" i="1" baseline="0" dirty="0" smtClean="0"/>
              <a:t> </a:t>
            </a:r>
            <a:r>
              <a:rPr lang="cs-CZ" baseline="0" dirty="0" smtClean="0"/>
              <a:t>má genom velký 6 </a:t>
            </a:r>
            <a:r>
              <a:rPr lang="cs-CZ" baseline="0" dirty="0" err="1" smtClean="0"/>
              <a:t>kbp</a:t>
            </a:r>
            <a:r>
              <a:rPr lang="cs-CZ" baseline="0" dirty="0" smtClean="0"/>
              <a:t> a v něm jen 3 geny, zatímco kukuřice má genom velký téměř 570 </a:t>
            </a:r>
            <a:r>
              <a:rPr lang="cs-CZ" baseline="0" dirty="0" err="1" smtClean="0"/>
              <a:t>kbp</a:t>
            </a:r>
            <a:r>
              <a:rPr lang="cs-CZ" baseline="0" dirty="0" smtClean="0"/>
              <a:t> a v něm 218 genů. Živočichové mají spíše malé druhotně redukované genomy bez intronů, zatímco rostliny a protista mají spíše velké genomy a jejich geny obsahují introny. Největší známý mitochondriální genom má silenka kuželovitá, </a:t>
            </a:r>
            <a:r>
              <a:rPr lang="cs-CZ" i="1" baseline="0" dirty="0" err="1" smtClean="0"/>
              <a:t>Silene</a:t>
            </a:r>
            <a:r>
              <a:rPr lang="cs-CZ" i="1" baseline="0" dirty="0" smtClean="0"/>
              <a:t> </a:t>
            </a:r>
            <a:r>
              <a:rPr lang="cs-CZ" i="1" baseline="0" dirty="0" err="1" smtClean="0"/>
              <a:t>conica</a:t>
            </a:r>
            <a:r>
              <a:rPr lang="cs-CZ" baseline="0" dirty="0" smtClean="0"/>
              <a:t> (11.3 </a:t>
            </a:r>
            <a:r>
              <a:rPr lang="cs-CZ" baseline="0" dirty="0" err="1" smtClean="0"/>
              <a:t>Mbp</a:t>
            </a:r>
            <a:r>
              <a:rPr lang="cs-CZ" baseline="0" dirty="0" smtClean="0"/>
              <a:t>). </a:t>
            </a:r>
            <a:endParaRPr lang="cs-CZ" dirty="0" smtClean="0"/>
          </a:p>
          <a:p>
            <a:endParaRPr lang="cs-CZ" dirty="0" smtClean="0"/>
          </a:p>
          <a:p>
            <a:r>
              <a:rPr lang="cs-CZ" dirty="0" smtClean="0"/>
              <a:t>Obrázky z https://</a:t>
            </a:r>
            <a:r>
              <a:rPr lang="cs-CZ" dirty="0" err="1" smtClean="0"/>
              <a:t>en.wikipedia.org</a:t>
            </a:r>
            <a:r>
              <a:rPr lang="cs-CZ" dirty="0" smtClean="0"/>
              <a:t>/wiki/</a:t>
            </a:r>
            <a:r>
              <a:rPr lang="cs-CZ" dirty="0" err="1" smtClean="0"/>
              <a:t>Silene_conica</a:t>
            </a:r>
            <a:endParaRPr lang="cs-CZ" dirty="0" smtClean="0"/>
          </a:p>
          <a:p>
            <a:r>
              <a:rPr lang="en-US" dirty="0" smtClean="0"/>
              <a:t>http://</a:t>
            </a:r>
            <a:r>
              <a:rPr lang="en-US" dirty="0" err="1" smtClean="0"/>
              <a:t>news.psu.edu</a:t>
            </a:r>
            <a:r>
              <a:rPr lang="en-US" dirty="0" smtClean="0"/>
              <a:t>/story/304876/2014/02/20/research/essential-protein-discovered-malaria-parasites-transmission</a:t>
            </a:r>
            <a:endParaRPr lang="cs-CZ" dirty="0" smtClean="0"/>
          </a:p>
          <a:p>
            <a:endParaRPr lang="cs-CZ" dirty="0" smtClean="0"/>
          </a:p>
          <a:p>
            <a:r>
              <a:rPr lang="cs-CZ" dirty="0" err="1" smtClean="0"/>
              <a:t>Info</a:t>
            </a:r>
            <a:r>
              <a:rPr lang="cs-CZ" dirty="0" smtClean="0"/>
              <a:t> z </a:t>
            </a:r>
            <a:r>
              <a:rPr lang="cs-CZ" dirty="0" err="1" smtClean="0"/>
              <a:t>Snustad</a:t>
            </a:r>
            <a:r>
              <a:rPr lang="cs-CZ" dirty="0" smtClean="0"/>
              <a:t> a </a:t>
            </a:r>
            <a:r>
              <a:rPr lang="cs-CZ" dirty="0" err="1" smtClean="0"/>
              <a:t>Simmons</a:t>
            </a:r>
            <a:r>
              <a:rPr lang="cs-CZ" dirty="0" smtClean="0"/>
              <a:t> (2009) Genetika</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10</a:t>
            </a:fld>
            <a:endParaRPr lang="en-US"/>
          </a:p>
        </p:txBody>
      </p:sp>
    </p:spTree>
    <p:extLst>
      <p:ext uri="{BB962C8B-B14F-4D97-AF65-F5344CB8AC3E}">
        <p14:creationId xmlns:p14="http://schemas.microsoft.com/office/powerpoint/2010/main" val="345639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53F19ACD-11CC-4383-B34C-61425DFDBA7A}" type="datetimeFigureOut">
              <a:rPr lang="en-US" smtClean="0"/>
              <a:t>5/14/2019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85746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3F19ACD-11CC-4383-B34C-61425DFDBA7A}" type="datetimeFigureOut">
              <a:rPr lang="en-US" smtClean="0"/>
              <a:t>5/14/2019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133464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3F19ACD-11CC-4383-B34C-61425DFDBA7A}" type="datetimeFigureOut">
              <a:rPr lang="en-US" smtClean="0"/>
              <a:t>5/14/2019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2641616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682F380B-A646-40ED-8923-9C7AC5A60391}" type="slidenum">
              <a:rPr lang="cs-CZ"/>
              <a:pPr>
                <a:defRPr/>
              </a:pPr>
              <a:t>‹#›</a:t>
            </a:fld>
            <a:endParaRPr lang="cs-CZ"/>
          </a:p>
        </p:txBody>
      </p:sp>
    </p:spTree>
    <p:extLst>
      <p:ext uri="{BB962C8B-B14F-4D97-AF65-F5344CB8AC3E}">
        <p14:creationId xmlns:p14="http://schemas.microsoft.com/office/powerpoint/2010/main" val="17984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3F19ACD-11CC-4383-B34C-61425DFDBA7A}" type="datetimeFigureOut">
              <a:rPr lang="en-US" smtClean="0"/>
              <a:t>5/14/2019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131756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3F19ACD-11CC-4383-B34C-61425DFDBA7A}" type="datetimeFigureOut">
              <a:rPr lang="en-US" smtClean="0"/>
              <a:t>5/14/2019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274825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53F19ACD-11CC-4383-B34C-61425DFDBA7A}" type="datetimeFigureOut">
              <a:rPr lang="en-US" smtClean="0"/>
              <a:t>5/14/2019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386262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3F19ACD-11CC-4383-B34C-61425DFDBA7A}" type="datetimeFigureOut">
              <a:rPr lang="en-US" smtClean="0"/>
              <a:t>5/14/2019</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420405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53F19ACD-11CC-4383-B34C-61425DFDBA7A}" type="datetimeFigureOut">
              <a:rPr lang="en-US" smtClean="0"/>
              <a:t>5/14/2019</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2760901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3F19ACD-11CC-4383-B34C-61425DFDBA7A}" type="datetimeFigureOut">
              <a:rPr lang="en-US" smtClean="0"/>
              <a:t>5/14/2019</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4202973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3F19ACD-11CC-4383-B34C-61425DFDBA7A}" type="datetimeFigureOut">
              <a:rPr lang="en-US" smtClean="0"/>
              <a:t>5/14/2019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1981108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3F19ACD-11CC-4383-B34C-61425DFDBA7A}" type="datetimeFigureOut">
              <a:rPr lang="en-US" smtClean="0"/>
              <a:t>5/14/2019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BF80230E-0A8C-4E25-88FA-F665EB8201F7}" type="slidenum">
              <a:rPr lang="en-US" smtClean="0"/>
              <a:t>‹#›</a:t>
            </a:fld>
            <a:endParaRPr lang="en-US"/>
          </a:p>
        </p:txBody>
      </p:sp>
    </p:spTree>
    <p:extLst>
      <p:ext uri="{BB962C8B-B14F-4D97-AF65-F5344CB8AC3E}">
        <p14:creationId xmlns:p14="http://schemas.microsoft.com/office/powerpoint/2010/main" val="1493404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19ACD-11CC-4383-B34C-61425DFDBA7A}" type="datetimeFigureOut">
              <a:rPr lang="en-US" smtClean="0"/>
              <a:t>5/14/2019</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0230E-0A8C-4E25-88FA-F665EB8201F7}" type="slidenum">
              <a:rPr lang="en-US" smtClean="0"/>
              <a:t>‹#›</a:t>
            </a:fld>
            <a:endParaRPr lang="en-US"/>
          </a:p>
        </p:txBody>
      </p:sp>
    </p:spTree>
    <p:extLst>
      <p:ext uri="{BB962C8B-B14F-4D97-AF65-F5344CB8AC3E}">
        <p14:creationId xmlns:p14="http://schemas.microsoft.com/office/powerpoint/2010/main" val="1466100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3.xml"/><Relationship Id="rId7" Type="http://schemas.openxmlformats.org/officeDocument/2006/relationships/image" Target="../media/image36.tif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5.tiff"/><Relationship Id="rId5" Type="http://schemas.openxmlformats.org/officeDocument/2006/relationships/image" Target="../media/image32.tiff"/><Relationship Id="rId4" Type="http://schemas.openxmlformats.org/officeDocument/2006/relationships/image" Target="../media/image34.jpe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70.jp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76.tif"/></Relationships>
</file>

<file path=ppt/slides/_rels/slide65.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0.jp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82.tiff"/><Relationship Id="rId4" Type="http://schemas.openxmlformats.org/officeDocument/2006/relationships/image" Target="../media/image81.t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oleObject" Target="../embeddings/oleObject6.bin"/><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65584" y="1916832"/>
            <a:ext cx="7772400" cy="1470025"/>
          </a:xfrm>
        </p:spPr>
        <p:txBody>
          <a:bodyPr>
            <a:noAutofit/>
          </a:bodyPr>
          <a:lstStyle/>
          <a:p>
            <a:r>
              <a:rPr lang="cs-CZ" sz="5400" dirty="0" smtClean="0">
                <a:latin typeface="+mn-lt"/>
                <a:ea typeface="+mn-ea"/>
                <a:cs typeface="+mn-cs"/>
              </a:rPr>
              <a:t>Organely, bakterie </a:t>
            </a:r>
            <a:r>
              <a:rPr lang="cs-CZ" sz="5400" dirty="0">
                <a:latin typeface="+mn-lt"/>
                <a:ea typeface="+mn-ea"/>
                <a:cs typeface="+mn-cs"/>
              </a:rPr>
              <a:t>a jejich </a:t>
            </a:r>
            <a:r>
              <a:rPr lang="cs-CZ" sz="5400" dirty="0" smtClean="0">
                <a:latin typeface="+mn-lt"/>
                <a:ea typeface="+mn-ea"/>
                <a:cs typeface="+mn-cs"/>
              </a:rPr>
              <a:t>viry</a:t>
            </a:r>
            <a:endParaRPr lang="en-US" sz="5400" dirty="0">
              <a:latin typeface="+mn-lt"/>
              <a:ea typeface="+mn-ea"/>
              <a:cs typeface="+mn-cs"/>
            </a:endParaRPr>
          </a:p>
        </p:txBody>
      </p:sp>
      <p:pic>
        <p:nvPicPr>
          <p:cNvPr id="17410" name="Picture 2" descr="Výsledek obrázku pro mitochondrial e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651" y="3573016"/>
            <a:ext cx="2140806" cy="285670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65784" y="692696"/>
            <a:ext cx="4572000" cy="769441"/>
          </a:xfrm>
          <a:prstGeom prst="rect">
            <a:avLst/>
          </a:prstGeom>
        </p:spPr>
        <p:txBody>
          <a:bodyPr>
            <a:spAutoFit/>
          </a:bodyPr>
          <a:lstStyle/>
          <a:p>
            <a:pPr algn="ctr"/>
            <a:r>
              <a:rPr lang="cs-CZ" sz="4400" dirty="0" smtClean="0">
                <a:latin typeface="+mj-lt"/>
                <a:ea typeface="+mj-ea"/>
                <a:cs typeface="+mj-cs"/>
              </a:rPr>
              <a:t>Genetika </a:t>
            </a:r>
            <a:r>
              <a:rPr lang="cs-CZ" sz="4400" dirty="0">
                <a:latin typeface="+mj-lt"/>
                <a:ea typeface="+mj-ea"/>
                <a:cs typeface="+mj-cs"/>
              </a:rPr>
              <a:t>11</a:t>
            </a:r>
            <a:endParaRPr lang="en-US" sz="4400" dirty="0">
              <a:latin typeface="+mj-lt"/>
              <a:ea typeface="+mj-ea"/>
              <a:cs typeface="+mj-cs"/>
            </a:endParaRPr>
          </a:p>
        </p:txBody>
      </p:sp>
    </p:spTree>
    <p:extLst>
      <p:ext uri="{BB962C8B-B14F-4D97-AF65-F5344CB8AC3E}">
        <p14:creationId xmlns:p14="http://schemas.microsoft.com/office/powerpoint/2010/main" val="285383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143000"/>
          </a:xfrm>
        </p:spPr>
        <p:txBody>
          <a:bodyPr>
            <a:normAutofit/>
          </a:bodyPr>
          <a:lstStyle/>
          <a:p>
            <a:r>
              <a:rPr lang="cs-CZ" sz="4000" dirty="0">
                <a:solidFill>
                  <a:srgbClr val="C00000"/>
                </a:solidFill>
              </a:rPr>
              <a:t>Genom mitochondrií</a:t>
            </a:r>
            <a:endParaRPr lang="en-US" sz="4000" dirty="0">
              <a:solidFill>
                <a:srgbClr val="C00000"/>
              </a:solidFill>
            </a:endParaRPr>
          </a:p>
        </p:txBody>
      </p:sp>
      <p:sp>
        <p:nvSpPr>
          <p:cNvPr id="5" name="TextovéPole 4"/>
          <p:cNvSpPr txBox="1"/>
          <p:nvPr/>
        </p:nvSpPr>
        <p:spPr>
          <a:xfrm>
            <a:off x="413012" y="1238472"/>
            <a:ext cx="8352928" cy="318548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nerekombinuje </a:t>
            </a:r>
            <a:r>
              <a:rPr lang="cs-CZ" sz="2200" dirty="0">
                <a:sym typeface="Wingdings" pitchFamily="2" charset="2"/>
              </a:rPr>
              <a:t></a:t>
            </a:r>
            <a:r>
              <a:rPr lang="en-US" sz="2200" dirty="0">
                <a:sym typeface="Wingdings" pitchFamily="2" charset="2"/>
              </a:rPr>
              <a:t> </a:t>
            </a:r>
            <a:r>
              <a:rPr lang="en-US" sz="2200" dirty="0" err="1">
                <a:sym typeface="Wingdings" pitchFamily="2" charset="2"/>
              </a:rPr>
              <a:t>mutace</a:t>
            </a:r>
            <a:r>
              <a:rPr lang="en-US" sz="2200" dirty="0">
                <a:sym typeface="Wingdings" pitchFamily="2" charset="2"/>
              </a:rPr>
              <a:t> </a:t>
            </a:r>
            <a:r>
              <a:rPr lang="cs-CZ" sz="2200" dirty="0">
                <a:sym typeface="Wingdings" pitchFamily="2" charset="2"/>
              </a:rPr>
              <a:t>nashromážděné v jedné linii zůstávají </a:t>
            </a:r>
            <a:r>
              <a:rPr lang="cs-CZ" sz="2200" dirty="0" smtClean="0">
                <a:sym typeface="Wingdings" pitchFamily="2" charset="2"/>
              </a:rPr>
              <a:t>spolu</a:t>
            </a:r>
          </a:p>
          <a:p>
            <a:pPr marL="342900" indent="-342900">
              <a:spcBef>
                <a:spcPts val="1800"/>
              </a:spcBef>
              <a:buFont typeface="Arial" panose="020B0604020202020204" pitchFamily="34" charset="0"/>
              <a:buChar char="•"/>
            </a:pPr>
            <a:r>
              <a:rPr lang="cs-CZ" sz="2200" dirty="0" smtClean="0">
                <a:sym typeface="Wingdings" pitchFamily="2" charset="2"/>
              </a:rPr>
              <a:t>obvykle kruhový (ale existují výjimky, např. někteří nálevníci a žahavci)</a:t>
            </a:r>
            <a:endParaRPr lang="cs-CZ" sz="2200" dirty="0"/>
          </a:p>
          <a:p>
            <a:pPr marL="342900" indent="-342900">
              <a:spcBef>
                <a:spcPts val="1800"/>
              </a:spcBef>
              <a:buFont typeface="Arial" panose="020B0604020202020204" pitchFamily="34" charset="0"/>
              <a:buChar char="•"/>
            </a:pPr>
            <a:r>
              <a:rPr lang="cs-CZ" sz="2200" dirty="0" smtClean="0"/>
              <a:t>velké rozdíly mezi skupinami ve velikosti a složení </a:t>
            </a:r>
            <a:r>
              <a:rPr lang="cs-CZ" sz="2200" dirty="0" err="1" smtClean="0"/>
              <a:t>mtDNA</a:t>
            </a:r>
            <a:r>
              <a:rPr lang="cs-CZ" sz="2200" dirty="0" smtClean="0"/>
              <a:t> (</a:t>
            </a:r>
            <a:r>
              <a:rPr lang="cs-CZ" sz="2200" dirty="0" err="1" smtClean="0"/>
              <a:t>ancestrální</a:t>
            </a:r>
            <a:r>
              <a:rPr lang="cs-CZ" sz="2200" dirty="0" smtClean="0"/>
              <a:t> vs. odvozené mitochondriální genomy)</a:t>
            </a:r>
          </a:p>
          <a:p>
            <a:pPr marL="342900" indent="-342900">
              <a:spcBef>
                <a:spcPts val="1800"/>
              </a:spcBef>
              <a:buFont typeface="Arial" panose="020B0604020202020204" pitchFamily="34" charset="0"/>
              <a:buChar char="•"/>
            </a:pPr>
            <a:r>
              <a:rPr lang="cs-CZ" sz="2200" dirty="0" smtClean="0"/>
              <a:t>př. </a:t>
            </a:r>
            <a:r>
              <a:rPr lang="cs-CZ" sz="2200" i="1" dirty="0" err="1" smtClean="0"/>
              <a:t>Plasmodium</a:t>
            </a:r>
            <a:r>
              <a:rPr lang="cs-CZ" sz="2200" i="1" dirty="0" smtClean="0"/>
              <a:t> </a:t>
            </a:r>
            <a:r>
              <a:rPr lang="cs-CZ" sz="2200" i="1" dirty="0" err="1"/>
              <a:t>falciparum</a:t>
            </a:r>
            <a:r>
              <a:rPr lang="cs-CZ" sz="2200" i="1" dirty="0"/>
              <a:t> </a:t>
            </a:r>
            <a:r>
              <a:rPr lang="cs-CZ" sz="2200" dirty="0" smtClean="0"/>
              <a:t>(6 </a:t>
            </a:r>
            <a:r>
              <a:rPr lang="cs-CZ" sz="2200" dirty="0" err="1" smtClean="0"/>
              <a:t>kbp</a:t>
            </a:r>
            <a:r>
              <a:rPr lang="cs-CZ" sz="2200" dirty="0" smtClean="0"/>
              <a:t>) vs. </a:t>
            </a:r>
            <a:r>
              <a:rPr lang="cs-CZ" sz="2200" i="1" dirty="0" err="1"/>
              <a:t>Silene</a:t>
            </a:r>
            <a:r>
              <a:rPr lang="cs-CZ" sz="2200" i="1" dirty="0"/>
              <a:t> </a:t>
            </a:r>
            <a:r>
              <a:rPr lang="cs-CZ" sz="2200" i="1" dirty="0" err="1"/>
              <a:t>conica</a:t>
            </a:r>
            <a:r>
              <a:rPr lang="cs-CZ" sz="2200" dirty="0"/>
              <a:t> </a:t>
            </a:r>
            <a:r>
              <a:rPr lang="cs-CZ" sz="2200" dirty="0" smtClean="0"/>
              <a:t>(11,3 </a:t>
            </a:r>
            <a:r>
              <a:rPr lang="cs-CZ" sz="2200" dirty="0" err="1" smtClean="0"/>
              <a:t>Mbp</a:t>
            </a:r>
            <a:r>
              <a:rPr lang="cs-CZ" sz="2200" dirty="0" smtClean="0"/>
              <a:t>)</a:t>
            </a:r>
          </a:p>
        </p:txBody>
      </p:sp>
      <p:pic>
        <p:nvPicPr>
          <p:cNvPr id="3" name="Picture 2" descr="Silene conic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4481885"/>
            <a:ext cx="1484117" cy="194790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10428"/>
            <a:ext cx="2635318" cy="199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915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5970" y="71409"/>
            <a:ext cx="8229600" cy="1143000"/>
          </a:xfrm>
        </p:spPr>
        <p:txBody>
          <a:bodyPr>
            <a:normAutofit/>
          </a:bodyPr>
          <a:lstStyle/>
          <a:p>
            <a:r>
              <a:rPr lang="cs-CZ" sz="4000" dirty="0">
                <a:solidFill>
                  <a:srgbClr val="C00000"/>
                </a:solidFill>
              </a:rPr>
              <a:t>Genom mitochondrií</a:t>
            </a:r>
            <a:endParaRPr lang="en-US" sz="4000" dirty="0">
              <a:solidFill>
                <a:srgbClr val="C00000"/>
              </a:solidFill>
            </a:endParaRPr>
          </a:p>
        </p:txBody>
      </p:sp>
      <p:sp>
        <p:nvSpPr>
          <p:cNvPr id="5" name="TextovéPole 4"/>
          <p:cNvSpPr txBox="1"/>
          <p:nvPr/>
        </p:nvSpPr>
        <p:spPr>
          <a:xfrm>
            <a:off x="395536" y="1196752"/>
            <a:ext cx="8575358" cy="535531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b="1" dirty="0" err="1" smtClean="0">
                <a:solidFill>
                  <a:srgbClr val="0070C0"/>
                </a:solidFill>
              </a:rPr>
              <a:t>ancestrální</a:t>
            </a:r>
            <a:r>
              <a:rPr lang="cs-CZ" sz="2200" b="1" dirty="0" smtClean="0">
                <a:solidFill>
                  <a:srgbClr val="0070C0"/>
                </a:solidFill>
              </a:rPr>
              <a:t>: </a:t>
            </a:r>
          </a:p>
          <a:p>
            <a:pPr marL="800100" lvl="1" indent="-342900">
              <a:spcBef>
                <a:spcPts val="1200"/>
              </a:spcBef>
              <a:buFont typeface="Arial" panose="020B0604020202020204" pitchFamily="34" charset="0"/>
              <a:buChar char="•"/>
            </a:pPr>
            <a:r>
              <a:rPr lang="cs-CZ" sz="2200" dirty="0" smtClean="0"/>
              <a:t>podobají se původnímu bakteriálnímu genomu</a:t>
            </a:r>
          </a:p>
          <a:p>
            <a:pPr marL="800100" lvl="1" indent="-342900">
              <a:spcBef>
                <a:spcPts val="1200"/>
              </a:spcBef>
              <a:buFont typeface="Arial" panose="020B0604020202020204" pitchFamily="34" charset="0"/>
              <a:buChar char="•"/>
            </a:pPr>
            <a:r>
              <a:rPr lang="cs-CZ" sz="2200" dirty="0" smtClean="0"/>
              <a:t>relativně velké</a:t>
            </a:r>
          </a:p>
          <a:p>
            <a:pPr marL="800100" lvl="1" indent="-342900">
              <a:spcBef>
                <a:spcPts val="1200"/>
              </a:spcBef>
              <a:buFont typeface="Arial" panose="020B0604020202020204" pitchFamily="34" charset="0"/>
              <a:buChar char="•"/>
            </a:pPr>
            <a:r>
              <a:rPr lang="cs-CZ" sz="2200" dirty="0" smtClean="0"/>
              <a:t>více genů</a:t>
            </a:r>
          </a:p>
          <a:p>
            <a:pPr marL="800100" lvl="1" indent="-342900">
              <a:spcBef>
                <a:spcPts val="1200"/>
              </a:spcBef>
              <a:buFont typeface="Arial" panose="020B0604020202020204" pitchFamily="34" charset="0"/>
              <a:buChar char="•"/>
            </a:pPr>
            <a:r>
              <a:rPr lang="cs-CZ" sz="2200" dirty="0" smtClean="0"/>
              <a:t>geny pro </a:t>
            </a:r>
            <a:r>
              <a:rPr lang="cs-CZ" sz="2200" dirty="0" err="1" smtClean="0"/>
              <a:t>rRNA</a:t>
            </a:r>
            <a:r>
              <a:rPr lang="cs-CZ" sz="2200" dirty="0" smtClean="0"/>
              <a:t> a téměř všechny </a:t>
            </a:r>
            <a:r>
              <a:rPr lang="cs-CZ" sz="2200" dirty="0" err="1" smtClean="0"/>
              <a:t>tRNA</a:t>
            </a:r>
            <a:endParaRPr lang="cs-CZ" sz="2200" dirty="0" smtClean="0"/>
          </a:p>
          <a:p>
            <a:pPr marL="800100" lvl="1" indent="-342900">
              <a:spcBef>
                <a:spcPts val="1200"/>
              </a:spcBef>
              <a:buFont typeface="Arial" panose="020B0604020202020204" pitchFamily="34" charset="0"/>
              <a:buChar char="•"/>
            </a:pPr>
            <a:r>
              <a:rPr lang="cs-CZ" sz="2200" dirty="0" smtClean="0"/>
              <a:t>hlavně rostliny a protista</a:t>
            </a:r>
          </a:p>
          <a:p>
            <a:pPr marL="342900" indent="-342900">
              <a:spcBef>
                <a:spcPts val="1200"/>
              </a:spcBef>
              <a:buFont typeface="Arial" panose="020B0604020202020204" pitchFamily="34" charset="0"/>
              <a:buChar char="•"/>
            </a:pPr>
            <a:r>
              <a:rPr lang="cs-CZ" sz="2200" b="1" dirty="0" smtClean="0">
                <a:solidFill>
                  <a:srgbClr val="00B0F0"/>
                </a:solidFill>
              </a:rPr>
              <a:t>odvozené: </a:t>
            </a:r>
          </a:p>
          <a:p>
            <a:pPr marL="800100" lvl="1" indent="-342900">
              <a:spcBef>
                <a:spcPts val="1200"/>
              </a:spcBef>
              <a:buFont typeface="Arial" panose="020B0604020202020204" pitchFamily="34" charset="0"/>
              <a:buChar char="•"/>
            </a:pPr>
            <a:r>
              <a:rPr lang="cs-CZ" sz="2200" dirty="0" smtClean="0"/>
              <a:t>menší</a:t>
            </a:r>
          </a:p>
          <a:p>
            <a:pPr marL="800100" lvl="1" indent="-342900">
              <a:spcBef>
                <a:spcPts val="1200"/>
              </a:spcBef>
              <a:buFont typeface="Arial" panose="020B0604020202020204" pitchFamily="34" charset="0"/>
              <a:buChar char="•"/>
            </a:pPr>
            <a:r>
              <a:rPr lang="cs-CZ" sz="2200" dirty="0" smtClean="0"/>
              <a:t>řada genů chybí (přesun do jádra)</a:t>
            </a:r>
          </a:p>
          <a:p>
            <a:pPr marL="800100" lvl="1" indent="-342900">
              <a:spcBef>
                <a:spcPts val="1200"/>
              </a:spcBef>
              <a:buFont typeface="Arial" panose="020B0604020202020204" pitchFamily="34" charset="0"/>
              <a:buChar char="•"/>
            </a:pPr>
            <a:r>
              <a:rPr lang="cs-CZ" sz="2200" dirty="0" smtClean="0"/>
              <a:t>neuniverzální kodóny</a:t>
            </a:r>
          </a:p>
          <a:p>
            <a:pPr marL="800100" lvl="1" indent="-342900">
              <a:spcBef>
                <a:spcPts val="1200"/>
              </a:spcBef>
              <a:buFont typeface="Arial" panose="020B0604020202020204" pitchFamily="34" charset="0"/>
              <a:buChar char="•"/>
            </a:pPr>
            <a:r>
              <a:rPr lang="cs-CZ" sz="2200" dirty="0" smtClean="0"/>
              <a:t>hlavně u živočichů</a:t>
            </a:r>
            <a:endParaRPr lang="en-US" sz="2200" dirty="0" smtClean="0"/>
          </a:p>
        </p:txBody>
      </p:sp>
    </p:spTree>
    <p:extLst>
      <p:ext uri="{BB962C8B-B14F-4D97-AF65-F5344CB8AC3E}">
        <p14:creationId xmlns:p14="http://schemas.microsoft.com/office/powerpoint/2010/main" val="3330214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idx="4294967295"/>
          </p:nvPr>
        </p:nvSpPr>
        <p:spPr>
          <a:xfrm>
            <a:off x="323528" y="188640"/>
            <a:ext cx="8229600" cy="1143000"/>
          </a:xfrm>
        </p:spPr>
        <p:txBody>
          <a:bodyPr>
            <a:normAutofit/>
          </a:bodyPr>
          <a:lstStyle/>
          <a:p>
            <a:r>
              <a:rPr lang="cs-CZ" altLang="en-US" sz="4000" dirty="0">
                <a:solidFill>
                  <a:srgbClr val="C00000"/>
                </a:solidFill>
              </a:rPr>
              <a:t>Genom lidské mitochondrie</a:t>
            </a:r>
          </a:p>
        </p:txBody>
      </p:sp>
      <p:sp>
        <p:nvSpPr>
          <p:cNvPr id="7171" name="Text Box 5"/>
          <p:cNvSpPr txBox="1">
            <a:spLocks noChangeArrowheads="1"/>
          </p:cNvSpPr>
          <p:nvPr/>
        </p:nvSpPr>
        <p:spPr bwMode="auto">
          <a:xfrm>
            <a:off x="513403" y="1689343"/>
            <a:ext cx="4418635"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ts val="2400"/>
              </a:spcBef>
              <a:buFont typeface="Arial" panose="020B0604020202020204" pitchFamily="34" charset="0"/>
              <a:buChar char="•"/>
              <a:defRPr/>
            </a:pPr>
            <a:r>
              <a:rPr lang="cs-CZ" sz="2200" dirty="0" smtClean="0">
                <a:latin typeface="+mj-lt"/>
              </a:rPr>
              <a:t>16,5 tisíc </a:t>
            </a:r>
            <a:r>
              <a:rPr lang="cs-CZ" sz="2200" dirty="0" err="1" smtClean="0">
                <a:latin typeface="+mj-lt"/>
              </a:rPr>
              <a:t>bp</a:t>
            </a:r>
            <a:r>
              <a:rPr lang="cs-CZ" sz="2200" dirty="0" smtClean="0">
                <a:latin typeface="+mj-lt"/>
              </a:rPr>
              <a:t> (lidský jaderný genom má cca 3 miliardy </a:t>
            </a:r>
            <a:r>
              <a:rPr lang="cs-CZ" sz="2200" dirty="0" err="1" smtClean="0">
                <a:latin typeface="+mj-lt"/>
              </a:rPr>
              <a:t>bp</a:t>
            </a:r>
            <a:r>
              <a:rPr lang="cs-CZ" sz="2200" dirty="0" smtClean="0">
                <a:latin typeface="+mj-lt"/>
              </a:rPr>
              <a:t>)</a:t>
            </a:r>
          </a:p>
          <a:p>
            <a:pPr marL="342900" indent="-342900" eaLnBrk="1" hangingPunct="1">
              <a:spcBef>
                <a:spcPts val="2400"/>
              </a:spcBef>
              <a:buFont typeface="Arial" panose="020B0604020202020204" pitchFamily="34" charset="0"/>
              <a:buChar char="•"/>
              <a:defRPr/>
            </a:pPr>
            <a:r>
              <a:rPr lang="cs-CZ" sz="2200" dirty="0">
                <a:latin typeface="+mj-lt"/>
              </a:rPr>
              <a:t>celkem 37 genů</a:t>
            </a:r>
          </a:p>
          <a:p>
            <a:pPr marL="1085850" lvl="1" indent="-342900" eaLnBrk="1" hangingPunct="1">
              <a:spcBef>
                <a:spcPts val="1200"/>
              </a:spcBef>
              <a:buFont typeface="Wingdings" panose="05000000000000000000" pitchFamily="2" charset="2"/>
              <a:buChar char="§"/>
              <a:defRPr/>
            </a:pPr>
            <a:r>
              <a:rPr lang="cs-CZ" sz="2200" dirty="0" smtClean="0">
                <a:latin typeface="+mj-lt"/>
              </a:rPr>
              <a:t>13 protein kódujících genů</a:t>
            </a:r>
          </a:p>
          <a:p>
            <a:pPr marL="1085850" lvl="1" indent="-342900" eaLnBrk="1" hangingPunct="1">
              <a:spcBef>
                <a:spcPts val="1200"/>
              </a:spcBef>
              <a:buFont typeface="Wingdings" panose="05000000000000000000" pitchFamily="2" charset="2"/>
              <a:buChar char="§"/>
              <a:defRPr/>
            </a:pPr>
            <a:r>
              <a:rPr lang="cs-CZ" sz="2200" dirty="0" smtClean="0">
                <a:latin typeface="+mj-lt"/>
              </a:rPr>
              <a:t>22 genů pro transferové RNA</a:t>
            </a:r>
          </a:p>
          <a:p>
            <a:pPr marL="1085850" lvl="1" indent="-342900" eaLnBrk="1" hangingPunct="1">
              <a:spcBef>
                <a:spcPts val="1200"/>
              </a:spcBef>
              <a:buFont typeface="Wingdings" panose="05000000000000000000" pitchFamily="2" charset="2"/>
              <a:buChar char="§"/>
              <a:defRPr/>
            </a:pPr>
            <a:r>
              <a:rPr lang="cs-CZ" sz="2200" dirty="0" smtClean="0">
                <a:latin typeface="+mj-lt"/>
              </a:rPr>
              <a:t>2 geny pro ribosomální RNA</a:t>
            </a:r>
          </a:p>
          <a:p>
            <a:pPr marL="342900" indent="-342900" eaLnBrk="1" hangingPunct="1">
              <a:spcBef>
                <a:spcPts val="2400"/>
              </a:spcBef>
              <a:buFont typeface="Arial" panose="020B0604020202020204" pitchFamily="34" charset="0"/>
              <a:buChar char="•"/>
              <a:defRPr/>
            </a:pPr>
            <a:r>
              <a:rPr lang="cs-CZ" sz="2200" dirty="0" smtClean="0">
                <a:latin typeface="+mj-lt"/>
              </a:rPr>
              <a:t>transkribují se obě vlákna DNA</a:t>
            </a:r>
          </a:p>
        </p:txBody>
      </p:sp>
      <p:pic>
        <p:nvPicPr>
          <p:cNvPr id="8208" name="Picture 16"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150" y="1709595"/>
            <a:ext cx="3740910"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670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a:solidFill>
                  <a:srgbClr val="C00000"/>
                </a:solidFill>
              </a:rPr>
              <a:t>Barcode</a:t>
            </a:r>
            <a:r>
              <a:rPr lang="cs-CZ" sz="4000" dirty="0">
                <a:solidFill>
                  <a:srgbClr val="C00000"/>
                </a:solidFill>
              </a:rPr>
              <a:t> </a:t>
            </a:r>
            <a:r>
              <a:rPr lang="cs-CZ" sz="4000" dirty="0" err="1">
                <a:solidFill>
                  <a:srgbClr val="C00000"/>
                </a:solidFill>
              </a:rPr>
              <a:t>of</a:t>
            </a:r>
            <a:r>
              <a:rPr lang="cs-CZ" sz="4000" dirty="0">
                <a:solidFill>
                  <a:srgbClr val="C00000"/>
                </a:solidFill>
              </a:rPr>
              <a:t> </a:t>
            </a:r>
            <a:r>
              <a:rPr lang="cs-CZ" sz="4000" dirty="0" err="1">
                <a:solidFill>
                  <a:srgbClr val="C00000"/>
                </a:solidFill>
              </a:rPr>
              <a:t>life</a:t>
            </a:r>
            <a:endParaRPr lang="en-US" sz="4000" dirty="0">
              <a:solidFill>
                <a:srgbClr val="C00000"/>
              </a:solidFill>
            </a:endParaRPr>
          </a:p>
        </p:txBody>
      </p:sp>
      <p:sp>
        <p:nvSpPr>
          <p:cNvPr id="4" name="TextovéPole 3"/>
          <p:cNvSpPr txBox="1"/>
          <p:nvPr/>
        </p:nvSpPr>
        <p:spPr>
          <a:xfrm>
            <a:off x="323528" y="1429321"/>
            <a:ext cx="6336704" cy="5693866"/>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Databáze s</a:t>
            </a:r>
            <a:r>
              <a:rPr lang="en-US" sz="2200" dirty="0" err="1" smtClean="0"/>
              <a:t>ekven</a:t>
            </a:r>
            <a:r>
              <a:rPr lang="cs-CZ" sz="2200" dirty="0" err="1" smtClean="0"/>
              <a:t>cí</a:t>
            </a:r>
            <a:r>
              <a:rPr lang="en-US" sz="2200" dirty="0" smtClean="0"/>
              <a:t> </a:t>
            </a:r>
            <a:r>
              <a:rPr lang="cs-CZ" sz="2200" dirty="0" err="1" smtClean="0"/>
              <a:t>čá</a:t>
            </a:r>
            <a:r>
              <a:rPr lang="en-US" sz="2200" dirty="0" err="1" smtClean="0"/>
              <a:t>sti</a:t>
            </a:r>
            <a:r>
              <a:rPr lang="en-US" sz="2200" dirty="0" smtClean="0"/>
              <a:t> </a:t>
            </a:r>
            <a:r>
              <a:rPr lang="cs-CZ" sz="2200" dirty="0" smtClean="0"/>
              <a:t>mitochondriálního </a:t>
            </a:r>
            <a:r>
              <a:rPr lang="en-US" sz="2200" dirty="0" smtClean="0"/>
              <a:t>genu pro c</a:t>
            </a:r>
            <a:r>
              <a:rPr lang="cs-CZ" sz="2200" dirty="0" smtClean="0"/>
              <a:t>y</a:t>
            </a:r>
            <a:r>
              <a:rPr lang="en-US" sz="2200" dirty="0" err="1" smtClean="0"/>
              <a:t>tochrom</a:t>
            </a:r>
            <a:r>
              <a:rPr lang="en-US" sz="2200" dirty="0" smtClean="0"/>
              <a:t> </a:t>
            </a:r>
            <a:r>
              <a:rPr lang="en-US" sz="2200" dirty="0" err="1" smtClean="0"/>
              <a:t>oxid</a:t>
            </a:r>
            <a:r>
              <a:rPr lang="cs-CZ" sz="2200" dirty="0" smtClean="0"/>
              <a:t>á</a:t>
            </a:r>
            <a:r>
              <a:rPr lang="en-US" sz="2200" dirty="0" err="1" smtClean="0"/>
              <a:t>zu</a:t>
            </a:r>
            <a:r>
              <a:rPr lang="cs-CZ" sz="2200" dirty="0" smtClean="0"/>
              <a:t> I (</a:t>
            </a:r>
            <a:r>
              <a:rPr lang="cs-CZ" sz="2200" dirty="0" err="1" smtClean="0"/>
              <a:t>COI</a:t>
            </a:r>
            <a:r>
              <a:rPr lang="cs-CZ" sz="2200" dirty="0"/>
              <a:t>)</a:t>
            </a:r>
            <a:r>
              <a:rPr lang="en-US" sz="2200" dirty="0" smtClean="0"/>
              <a:t> </a:t>
            </a:r>
            <a:endParaRPr lang="cs-CZ" sz="2200" dirty="0" smtClean="0"/>
          </a:p>
          <a:p>
            <a:pPr marL="342900" indent="-342900">
              <a:spcBef>
                <a:spcPts val="2400"/>
              </a:spcBef>
              <a:buFont typeface="Arial" panose="020B0604020202020204" pitchFamily="34" charset="0"/>
              <a:buChar char="•"/>
            </a:pPr>
            <a:r>
              <a:rPr lang="cs-CZ" sz="2200" dirty="0" smtClean="0"/>
              <a:t>Cílem umožnit determinaci jedince libovolného druhu mnohobuněčného eukaryotického organismu podle krátké sekvence DNA</a:t>
            </a:r>
          </a:p>
          <a:p>
            <a:pPr marL="342900" indent="-342900">
              <a:spcBef>
                <a:spcPts val="2400"/>
              </a:spcBef>
              <a:buFont typeface="Arial" panose="020B0604020202020204" pitchFamily="34" charset="0"/>
              <a:buChar char="•"/>
            </a:pPr>
            <a:r>
              <a:rPr lang="cs-CZ" sz="2200" dirty="0" smtClean="0"/>
              <a:t>Vybrána </a:t>
            </a:r>
            <a:r>
              <a:rPr lang="cs-CZ" sz="2200" dirty="0" err="1" smtClean="0"/>
              <a:t>COI</a:t>
            </a:r>
            <a:r>
              <a:rPr lang="cs-CZ" sz="2200" dirty="0" smtClean="0"/>
              <a:t>, protože má správnou mutační rychlost (sekvence v rámci druhu velmi podobná, mezi druhy odlišná)</a:t>
            </a:r>
          </a:p>
          <a:p>
            <a:pPr marL="342900" indent="-342900">
              <a:spcBef>
                <a:spcPts val="2400"/>
              </a:spcBef>
              <a:buFont typeface="Arial" panose="020B0604020202020204" pitchFamily="34" charset="0"/>
              <a:buChar char="•"/>
            </a:pPr>
            <a:r>
              <a:rPr lang="cs-CZ" sz="2200" dirty="0" smtClean="0"/>
              <a:t>Funguje u ptáků, motýlů, ...</a:t>
            </a:r>
          </a:p>
          <a:p>
            <a:pPr marL="342900" indent="-342900">
              <a:spcBef>
                <a:spcPts val="2400"/>
              </a:spcBef>
              <a:buFont typeface="Arial" panose="020B0604020202020204" pitchFamily="34" charset="0"/>
              <a:buChar char="•"/>
            </a:pPr>
            <a:r>
              <a:rPr lang="cs-CZ" sz="2200" dirty="0" smtClean="0"/>
              <a:t>Nefunguje u rostlin (používají se úseky chloroplastové DNA)</a:t>
            </a:r>
          </a:p>
          <a:p>
            <a:pPr marL="342900" indent="-342900">
              <a:spcBef>
                <a:spcPts val="2400"/>
              </a:spcBef>
              <a:buFont typeface="Arial" panose="020B0604020202020204" pitchFamily="34" charset="0"/>
              <a:buChar char="•"/>
            </a:pPr>
            <a:endParaRPr lang="en-US" sz="2200" dirty="0" smtClean="0"/>
          </a:p>
        </p:txBody>
      </p:sp>
      <p:pic>
        <p:nvPicPr>
          <p:cNvPr id="13316" name="Picture 4" descr="Image result for barcode of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628180"/>
            <a:ext cx="2381250" cy="192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8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normAutofit/>
          </a:bodyPr>
          <a:lstStyle/>
          <a:p>
            <a:r>
              <a:rPr lang="cs-CZ" altLang="en-US" sz="4000" dirty="0">
                <a:solidFill>
                  <a:srgbClr val="C00000"/>
                </a:solidFill>
              </a:rPr>
              <a:t>Mitochondrie a oplození</a:t>
            </a:r>
          </a:p>
        </p:txBody>
      </p:sp>
      <p:sp>
        <p:nvSpPr>
          <p:cNvPr id="2" name="TextovéPole 1"/>
          <p:cNvSpPr txBox="1"/>
          <p:nvPr/>
        </p:nvSpPr>
        <p:spPr>
          <a:xfrm>
            <a:off x="408009" y="1700808"/>
            <a:ext cx="3744664" cy="2846933"/>
          </a:xfrm>
          <a:prstGeom prst="rect">
            <a:avLst/>
          </a:prstGeom>
          <a:noFill/>
        </p:spPr>
        <p:txBody>
          <a:bodyPr wrap="square">
            <a:spAutoFit/>
          </a:bodyPr>
          <a:lstStyle/>
          <a:p>
            <a:pPr marL="342900" indent="-342900">
              <a:spcBef>
                <a:spcPts val="3000"/>
              </a:spcBef>
              <a:buFont typeface="Arial" panose="020B0604020202020204" pitchFamily="34" charset="0"/>
              <a:buChar char="•"/>
              <a:defRPr/>
            </a:pPr>
            <a:r>
              <a:rPr lang="cs-CZ" sz="2200" dirty="0" smtClean="0">
                <a:latin typeface="+mn-lt"/>
              </a:rPr>
              <a:t>desítky </a:t>
            </a:r>
            <a:r>
              <a:rPr lang="cs-CZ" sz="2200" dirty="0">
                <a:latin typeface="+mn-lt"/>
              </a:rPr>
              <a:t>mitochondrií ve spermii </a:t>
            </a:r>
            <a:r>
              <a:rPr lang="cs-CZ" sz="2200" dirty="0" smtClean="0">
                <a:latin typeface="+mn-lt"/>
              </a:rPr>
              <a:t>vs</a:t>
            </a:r>
            <a:r>
              <a:rPr lang="cs-CZ" sz="2200" dirty="0">
                <a:latin typeface="+mn-lt"/>
              </a:rPr>
              <a:t>. 100 000 – 1 000 000 ve vajíčku</a:t>
            </a:r>
          </a:p>
          <a:p>
            <a:pPr marL="342900" indent="-342900">
              <a:spcBef>
                <a:spcPts val="3000"/>
              </a:spcBef>
              <a:buFont typeface="Arial" panose="020B0604020202020204" pitchFamily="34" charset="0"/>
              <a:buChar char="•"/>
              <a:defRPr/>
            </a:pPr>
            <a:r>
              <a:rPr lang="cs-CZ" sz="2200" dirty="0" smtClean="0">
                <a:latin typeface="+mn-lt"/>
              </a:rPr>
              <a:t>otcovské </a:t>
            </a:r>
            <a:r>
              <a:rPr lang="cs-CZ" sz="2200" dirty="0">
                <a:latin typeface="+mn-lt"/>
              </a:rPr>
              <a:t>mitochondrie po oplození zlikvidovány </a:t>
            </a:r>
            <a:r>
              <a:rPr lang="cs-CZ" sz="2200" dirty="0">
                <a:latin typeface="+mn-lt"/>
                <a:sym typeface="Wingdings" pitchFamily="2" charset="2"/>
              </a:rPr>
              <a:t></a:t>
            </a:r>
            <a:r>
              <a:rPr lang="en-US" sz="2200" dirty="0">
                <a:latin typeface="+mn-lt"/>
                <a:sym typeface="Wingdings" pitchFamily="2" charset="2"/>
              </a:rPr>
              <a:t> </a:t>
            </a:r>
            <a:r>
              <a:rPr lang="en-US" sz="2200" b="1" dirty="0" err="1">
                <a:solidFill>
                  <a:srgbClr val="FF0000"/>
                </a:solidFill>
                <a:latin typeface="+mn-lt"/>
                <a:sym typeface="Wingdings" pitchFamily="2" charset="2"/>
              </a:rPr>
              <a:t>mitochondrie</a:t>
            </a:r>
            <a:r>
              <a:rPr lang="en-US" sz="2200" b="1" dirty="0">
                <a:solidFill>
                  <a:srgbClr val="FF0000"/>
                </a:solidFill>
                <a:latin typeface="+mn-lt"/>
                <a:sym typeface="Wingdings" pitchFamily="2" charset="2"/>
              </a:rPr>
              <a:t> se </a:t>
            </a:r>
            <a:r>
              <a:rPr lang="cs-CZ" sz="2200" b="1" dirty="0">
                <a:solidFill>
                  <a:srgbClr val="FF0000"/>
                </a:solidFill>
                <a:latin typeface="+mn-lt"/>
                <a:sym typeface="Wingdings" pitchFamily="2" charset="2"/>
              </a:rPr>
              <a:t>dědí jen po mateřské linii</a:t>
            </a:r>
            <a:endParaRPr lang="cs-CZ" sz="2200" b="1" dirty="0">
              <a:solidFill>
                <a:srgbClr val="FF0000"/>
              </a:solidFill>
              <a:latin typeface="+mn-lt"/>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89" y="1515434"/>
            <a:ext cx="4104456" cy="5027083"/>
          </a:xfrm>
          <a:prstGeom prst="rect">
            <a:avLst/>
          </a:prstGeom>
        </p:spPr>
      </p:pic>
    </p:spTree>
    <p:extLst>
      <p:ext uri="{BB962C8B-B14F-4D97-AF65-F5344CB8AC3E}">
        <p14:creationId xmlns:p14="http://schemas.microsoft.com/office/powerpoint/2010/main" val="268283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r>
              <a:rPr lang="cs-CZ" sz="4000" dirty="0">
                <a:solidFill>
                  <a:srgbClr val="C00000"/>
                </a:solidFill>
              </a:rPr>
              <a:t>Mitochondrie jsou od matky</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492896"/>
            <a:ext cx="7406176" cy="227276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9716" y="4941168"/>
            <a:ext cx="730248" cy="1100960"/>
          </a:xfrm>
          <a:prstGeom prst="rect">
            <a:avLst/>
          </a:prstGeom>
        </p:spPr>
      </p:pic>
    </p:spTree>
    <p:extLst>
      <p:ext uri="{BB962C8B-B14F-4D97-AF65-F5344CB8AC3E}">
        <p14:creationId xmlns:p14="http://schemas.microsoft.com/office/powerpoint/2010/main" val="3467151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r>
              <a:rPr lang="cs-CZ" sz="4000" dirty="0">
                <a:solidFill>
                  <a:srgbClr val="C00000"/>
                </a:solidFill>
              </a:rPr>
              <a:t>Mitochondrie jsou od matky</a:t>
            </a:r>
            <a:endParaRPr lang="en-US" sz="4000" dirty="0">
              <a:solidFill>
                <a:srgbClr val="C00000"/>
              </a:solidFill>
            </a:endParaRPr>
          </a:p>
        </p:txBody>
      </p:sp>
      <p:grpSp>
        <p:nvGrpSpPr>
          <p:cNvPr id="6" name="Skupina 5"/>
          <p:cNvGrpSpPr/>
          <p:nvPr/>
        </p:nvGrpSpPr>
        <p:grpSpPr>
          <a:xfrm>
            <a:off x="910240" y="2489891"/>
            <a:ext cx="7406176" cy="2272760"/>
            <a:chOff x="910240" y="2489891"/>
            <a:chExt cx="7406176" cy="227276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240" y="2489891"/>
              <a:ext cx="7406176" cy="2272760"/>
            </a:xfrm>
            <a:prstGeom prst="rect">
              <a:avLst/>
            </a:prstGeom>
          </p:spPr>
        </p:pic>
        <p:sp>
          <p:nvSpPr>
            <p:cNvPr id="5" name="Obdélník 4"/>
            <p:cNvSpPr/>
            <p:nvPr/>
          </p:nvSpPr>
          <p:spPr>
            <a:xfrm>
              <a:off x="3059832" y="3933056"/>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9716" y="4941168"/>
            <a:ext cx="730248" cy="1100960"/>
          </a:xfrm>
          <a:prstGeom prst="rect">
            <a:avLst/>
          </a:prstGeom>
        </p:spPr>
      </p:pic>
    </p:spTree>
    <p:extLst>
      <p:ext uri="{BB962C8B-B14F-4D97-AF65-F5344CB8AC3E}">
        <p14:creationId xmlns:p14="http://schemas.microsoft.com/office/powerpoint/2010/main" val="3050586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489109" y="188640"/>
            <a:ext cx="8229600" cy="1143000"/>
          </a:xfrm>
        </p:spPr>
        <p:txBody>
          <a:bodyPr>
            <a:normAutofit/>
          </a:bodyPr>
          <a:lstStyle/>
          <a:p>
            <a:r>
              <a:rPr lang="cs-CZ" altLang="en-US" sz="4000" dirty="0" smtClean="0">
                <a:solidFill>
                  <a:srgbClr val="C00000"/>
                </a:solidFill>
              </a:rPr>
              <a:t>Mitochondriální Eva</a:t>
            </a:r>
            <a:endParaRPr lang="cs-CZ" altLang="en-US" sz="4000" dirty="0">
              <a:solidFill>
                <a:srgbClr val="C00000"/>
              </a:solidFill>
            </a:endParaRPr>
          </a:p>
        </p:txBody>
      </p:sp>
      <p:pic>
        <p:nvPicPr>
          <p:cNvPr id="7171"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729" y="2924943"/>
            <a:ext cx="4176464" cy="334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upload.wikimedia.org/wikipedia/commons/thumb/9/92/MtDNA-MRCA-generations-Evolution.svg/220px-MtDNA-MRCA-generations-Evolutio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636912"/>
            <a:ext cx="3938256" cy="33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173469" y="1340768"/>
            <a:ext cx="9265607" cy="10801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spcBef>
                <a:spcPts val="1200"/>
              </a:spcBef>
            </a:pPr>
            <a:r>
              <a:rPr lang="cs-CZ" altLang="en-US" sz="2200" dirty="0" smtClean="0"/>
              <a:t>matrilineární </a:t>
            </a:r>
            <a:r>
              <a:rPr lang="cs-CZ" altLang="en-US" sz="2200" dirty="0" err="1"/>
              <a:t>MRCA</a:t>
            </a:r>
            <a:r>
              <a:rPr lang="cs-CZ" altLang="en-US" sz="2200" dirty="0"/>
              <a:t> (</a:t>
            </a:r>
            <a:r>
              <a:rPr lang="cs-CZ" altLang="en-US" sz="2200" i="1" dirty="0"/>
              <a:t>most </a:t>
            </a:r>
            <a:r>
              <a:rPr lang="cs-CZ" altLang="en-US" sz="2200" i="1" dirty="0" err="1"/>
              <a:t>recent</a:t>
            </a:r>
            <a:r>
              <a:rPr lang="cs-CZ" altLang="en-US" sz="2200" i="1" dirty="0"/>
              <a:t> </a:t>
            </a:r>
            <a:r>
              <a:rPr lang="cs-CZ" altLang="en-US" sz="2200" i="1" dirty="0" err="1"/>
              <a:t>common</a:t>
            </a:r>
            <a:r>
              <a:rPr lang="cs-CZ" altLang="en-US" sz="2200" i="1" dirty="0"/>
              <a:t> </a:t>
            </a:r>
            <a:r>
              <a:rPr lang="cs-CZ" altLang="en-US" sz="2200" i="1" dirty="0" err="1"/>
              <a:t>ancestor</a:t>
            </a:r>
            <a:r>
              <a:rPr lang="cs-CZ" altLang="en-US" sz="2200" dirty="0"/>
              <a:t>) dnešních </a:t>
            </a:r>
            <a:r>
              <a:rPr lang="cs-CZ" altLang="en-US" sz="2200" dirty="0" smtClean="0"/>
              <a:t>lidí</a:t>
            </a:r>
            <a:endParaRPr lang="cs-CZ" altLang="en-US" sz="2200" dirty="0"/>
          </a:p>
          <a:p>
            <a:pPr>
              <a:lnSpc>
                <a:spcPct val="80000"/>
              </a:lnSpc>
              <a:spcBef>
                <a:spcPts val="1200"/>
              </a:spcBef>
            </a:pPr>
            <a:r>
              <a:rPr lang="cs-CZ" altLang="en-US" sz="2200" dirty="0" smtClean="0"/>
              <a:t>cca 140-200 tisíci let ve východní Africe</a:t>
            </a:r>
          </a:p>
        </p:txBody>
      </p:sp>
    </p:spTree>
    <p:extLst>
      <p:ext uri="{BB962C8B-B14F-4D97-AF65-F5344CB8AC3E}">
        <p14:creationId xmlns:p14="http://schemas.microsoft.com/office/powerpoint/2010/main" val="2008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a:xfrm>
            <a:off x="457200" y="192088"/>
            <a:ext cx="8229600" cy="1143000"/>
          </a:xfrm>
        </p:spPr>
        <p:txBody>
          <a:bodyPr>
            <a:normAutofit/>
          </a:bodyPr>
          <a:lstStyle/>
          <a:p>
            <a:r>
              <a:rPr lang="cs-CZ" altLang="en-US" sz="4000" dirty="0">
                <a:solidFill>
                  <a:srgbClr val="C00000"/>
                </a:solidFill>
              </a:rPr>
              <a:t>Rekombinace vs. klonální dědičnost</a:t>
            </a:r>
          </a:p>
        </p:txBody>
      </p:sp>
      <p:pic>
        <p:nvPicPr>
          <p:cNvPr id="61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555641"/>
            <a:ext cx="1315958" cy="40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910826"/>
            <a:ext cx="241740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436716" y="1310388"/>
            <a:ext cx="8397058" cy="160043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err="1"/>
              <a:t>mtDNA</a:t>
            </a:r>
            <a:r>
              <a:rPr lang="cs-CZ" sz="2200" dirty="0"/>
              <a:t> nerekombinuje </a:t>
            </a:r>
            <a:r>
              <a:rPr lang="cs-CZ" sz="2200" dirty="0">
                <a:sym typeface="Wingdings" panose="05000000000000000000" pitchFamily="2" charset="2"/>
              </a:rPr>
              <a:t></a:t>
            </a:r>
            <a:r>
              <a:rPr lang="en-US" sz="2200" dirty="0">
                <a:sym typeface="Wingdings" panose="05000000000000000000" pitchFamily="2" charset="2"/>
              </a:rPr>
              <a:t> </a:t>
            </a:r>
            <a:r>
              <a:rPr lang="cs-CZ" sz="2200" dirty="0">
                <a:sym typeface="Wingdings" panose="05000000000000000000" pitchFamily="2" charset="2"/>
              </a:rPr>
              <a:t>vzniklé </a:t>
            </a:r>
            <a:r>
              <a:rPr lang="cs-CZ" sz="2200" dirty="0" smtClean="0">
                <a:sym typeface="Wingdings" panose="05000000000000000000" pitchFamily="2" charset="2"/>
              </a:rPr>
              <a:t>mutace</a:t>
            </a:r>
            <a:r>
              <a:rPr lang="en-US" sz="2200" dirty="0" smtClean="0">
                <a:sym typeface="Wingdings" panose="05000000000000000000" pitchFamily="2" charset="2"/>
              </a:rPr>
              <a:t> </a:t>
            </a:r>
            <a:r>
              <a:rPr lang="en-US" sz="2200" dirty="0" err="1" smtClean="0">
                <a:sym typeface="Wingdings" panose="05000000000000000000" pitchFamily="2" charset="2"/>
              </a:rPr>
              <a:t>na</a:t>
            </a:r>
            <a:r>
              <a:rPr lang="en-US" sz="2200" dirty="0" smtClean="0">
                <a:sym typeface="Wingdings" panose="05000000000000000000" pitchFamily="2" charset="2"/>
              </a:rPr>
              <a:t> </a:t>
            </a:r>
            <a:r>
              <a:rPr lang="en-US" sz="2200" dirty="0" err="1" smtClean="0">
                <a:sym typeface="Wingdings" panose="05000000000000000000" pitchFamily="2" charset="2"/>
              </a:rPr>
              <a:t>cel</a:t>
            </a:r>
            <a:r>
              <a:rPr lang="cs-CZ" sz="2200" dirty="0" smtClean="0">
                <a:sym typeface="Wingdings" panose="05000000000000000000" pitchFamily="2" charset="2"/>
              </a:rPr>
              <a:t>é</a:t>
            </a:r>
            <a:r>
              <a:rPr lang="en-US" sz="2200" dirty="0" smtClean="0">
                <a:sym typeface="Wingdings" panose="05000000000000000000" pitchFamily="2" charset="2"/>
              </a:rPr>
              <a:t> </a:t>
            </a:r>
            <a:r>
              <a:rPr lang="en-US" sz="2200" dirty="0" err="1" smtClean="0">
                <a:sym typeface="Wingdings" panose="05000000000000000000" pitchFamily="2" charset="2"/>
              </a:rPr>
              <a:t>mtDNA</a:t>
            </a:r>
            <a:r>
              <a:rPr lang="en-US" sz="2200" dirty="0" smtClean="0">
                <a:sym typeface="Wingdings" panose="05000000000000000000" pitchFamily="2" charset="2"/>
              </a:rPr>
              <a:t> </a:t>
            </a:r>
            <a:r>
              <a:rPr lang="cs-CZ" sz="2200" dirty="0" smtClean="0">
                <a:sym typeface="Wingdings" panose="05000000000000000000" pitchFamily="2" charset="2"/>
              </a:rPr>
              <a:t> </a:t>
            </a:r>
            <a:r>
              <a:rPr lang="cs-CZ" sz="2200" dirty="0">
                <a:sym typeface="Wingdings" panose="05000000000000000000" pitchFamily="2" charset="2"/>
              </a:rPr>
              <a:t>se dědí stále spolu jako </a:t>
            </a:r>
            <a:r>
              <a:rPr lang="cs-CZ" sz="2200" dirty="0" err="1" smtClean="0">
                <a:sym typeface="Wingdings" panose="05000000000000000000" pitchFamily="2" charset="2"/>
              </a:rPr>
              <a:t>haplotyp</a:t>
            </a:r>
            <a:endParaRPr lang="en-US" sz="22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200" dirty="0" smtClean="0">
                <a:sym typeface="Wingdings" panose="05000000000000000000" pitchFamily="2" charset="2"/>
              </a:rPr>
              <a:t>Toho se využívá pro studium lidských migrací</a:t>
            </a:r>
          </a:p>
          <a:p>
            <a:endParaRPr lang="en-US" sz="2200" dirty="0" smtClean="0"/>
          </a:p>
        </p:txBody>
      </p:sp>
      <p:sp>
        <p:nvSpPr>
          <p:cNvPr id="3" name="TextovéPole 2"/>
          <p:cNvSpPr txBox="1"/>
          <p:nvPr/>
        </p:nvSpPr>
        <p:spPr>
          <a:xfrm>
            <a:off x="819639" y="3140968"/>
            <a:ext cx="1508618" cy="430887"/>
          </a:xfrm>
          <a:prstGeom prst="rect">
            <a:avLst/>
          </a:prstGeom>
          <a:noFill/>
        </p:spPr>
        <p:txBody>
          <a:bodyPr wrap="none" rtlCol="0">
            <a:spAutoFit/>
          </a:bodyPr>
          <a:lstStyle/>
          <a:p>
            <a:r>
              <a:rPr lang="cs-CZ" sz="2200" dirty="0" smtClean="0"/>
              <a:t>1. generace</a:t>
            </a:r>
          </a:p>
        </p:txBody>
      </p:sp>
      <p:sp>
        <p:nvSpPr>
          <p:cNvPr id="7" name="TextovéPole 6"/>
          <p:cNvSpPr txBox="1"/>
          <p:nvPr/>
        </p:nvSpPr>
        <p:spPr>
          <a:xfrm>
            <a:off x="831134" y="4189480"/>
            <a:ext cx="1508618" cy="430887"/>
          </a:xfrm>
          <a:prstGeom prst="rect">
            <a:avLst/>
          </a:prstGeom>
          <a:noFill/>
        </p:spPr>
        <p:txBody>
          <a:bodyPr wrap="none" rtlCol="0">
            <a:spAutoFit/>
          </a:bodyPr>
          <a:lstStyle/>
          <a:p>
            <a:r>
              <a:rPr lang="cs-CZ" sz="2200" dirty="0" smtClean="0"/>
              <a:t>2. generace</a:t>
            </a:r>
          </a:p>
        </p:txBody>
      </p:sp>
      <p:sp>
        <p:nvSpPr>
          <p:cNvPr id="8" name="TextovéPole 7"/>
          <p:cNvSpPr txBox="1"/>
          <p:nvPr/>
        </p:nvSpPr>
        <p:spPr>
          <a:xfrm>
            <a:off x="819639" y="5589240"/>
            <a:ext cx="1508618" cy="430887"/>
          </a:xfrm>
          <a:prstGeom prst="rect">
            <a:avLst/>
          </a:prstGeom>
          <a:noFill/>
        </p:spPr>
        <p:txBody>
          <a:bodyPr wrap="none" rtlCol="0">
            <a:spAutoFit/>
          </a:bodyPr>
          <a:lstStyle/>
          <a:p>
            <a:r>
              <a:rPr lang="cs-CZ" sz="2200" dirty="0" smtClean="0"/>
              <a:t>3. generace</a:t>
            </a:r>
          </a:p>
        </p:txBody>
      </p:sp>
    </p:spTree>
    <p:extLst>
      <p:ext uri="{BB962C8B-B14F-4D97-AF65-F5344CB8AC3E}">
        <p14:creationId xmlns:p14="http://schemas.microsoft.com/office/powerpoint/2010/main" val="37309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igration_map_wf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133600"/>
            <a:ext cx="56896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59" name="Object 3"/>
          <p:cNvGraphicFramePr>
            <a:graphicFrameLocks noChangeAspect="1"/>
          </p:cNvGraphicFramePr>
          <p:nvPr>
            <p:extLst>
              <p:ext uri="{D42A27DB-BD31-4B8C-83A1-F6EECF244321}">
                <p14:modId xmlns:p14="http://schemas.microsoft.com/office/powerpoint/2010/main" val="4073623703"/>
              </p:ext>
            </p:extLst>
          </p:nvPr>
        </p:nvGraphicFramePr>
        <p:xfrm>
          <a:off x="1979712" y="260648"/>
          <a:ext cx="5327650" cy="1754188"/>
        </p:xfrm>
        <a:graphic>
          <a:graphicData uri="http://schemas.openxmlformats.org/presentationml/2006/ole">
            <mc:AlternateContent xmlns:mc="http://schemas.openxmlformats.org/markup-compatibility/2006">
              <mc:Choice xmlns:v="urn:schemas-microsoft-com:vml" Requires="v">
                <p:oleObj spid="_x0000_s15363" name="Image" r:id="rId5" imgW="5498147" imgH="1810482" progId="Photoshop.Image.5">
                  <p:embed/>
                </p:oleObj>
              </mc:Choice>
              <mc:Fallback>
                <p:oleObj name="Image" r:id="rId5" imgW="5498147" imgH="1810482"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2" y="260648"/>
                        <a:ext cx="5327650" cy="175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6" name="Picture 8" descr="Výsledek obrázku pro mitochondrial e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476" y="3284984"/>
            <a:ext cx="1187178"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4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Cytoplazmatická dědičnost</a:t>
            </a:r>
            <a:endParaRPr lang="en-US" sz="4000" dirty="0">
              <a:solidFill>
                <a:srgbClr val="C00000"/>
              </a:solidFill>
            </a:endParaRPr>
          </a:p>
        </p:txBody>
      </p:sp>
      <p:sp>
        <p:nvSpPr>
          <p:cNvPr id="3" name="TextovéPole 2"/>
          <p:cNvSpPr txBox="1"/>
          <p:nvPr/>
        </p:nvSpPr>
        <p:spPr>
          <a:xfrm>
            <a:off x="395537" y="1642411"/>
            <a:ext cx="8280920" cy="3354765"/>
          </a:xfrm>
          <a:prstGeom prst="rect">
            <a:avLst/>
          </a:prstGeom>
          <a:noFill/>
        </p:spPr>
        <p:txBody>
          <a:bodyPr wrap="square" rtlCol="0">
            <a:spAutoFit/>
          </a:bodyPr>
          <a:lstStyle/>
          <a:p>
            <a:pPr marL="342900" indent="-342900">
              <a:spcBef>
                <a:spcPts val="4800"/>
              </a:spcBef>
              <a:buFont typeface="Arial" panose="020B0604020202020204" pitchFamily="34" charset="0"/>
              <a:buChar char="•"/>
            </a:pPr>
            <a:r>
              <a:rPr lang="cs-CZ" sz="2200" dirty="0" smtClean="0"/>
              <a:t>Cytoplazmatická dědičnost = dědičnost znaků způsobených geny organel</a:t>
            </a:r>
          </a:p>
          <a:p>
            <a:pPr marL="342900" indent="-342900">
              <a:spcBef>
                <a:spcPts val="4800"/>
              </a:spcBef>
              <a:buFont typeface="Arial" panose="020B0604020202020204" pitchFamily="34" charset="0"/>
              <a:buChar char="•"/>
            </a:pPr>
            <a:r>
              <a:rPr lang="cs-CZ" sz="2200" dirty="0" smtClean="0"/>
              <a:t>Synové a dcery dědí DNA organel po matce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reciproká křížení dávají odlišné výsledky</a:t>
            </a:r>
          </a:p>
          <a:p>
            <a:pPr marL="342900" indent="-342900">
              <a:spcBef>
                <a:spcPts val="4800"/>
              </a:spcBef>
              <a:buFont typeface="Arial" panose="020B0604020202020204" pitchFamily="34" charset="0"/>
              <a:buChar char="•"/>
            </a:pPr>
            <a:r>
              <a:rPr lang="cs-CZ" sz="2200" dirty="0" smtClean="0">
                <a:sym typeface="Wingdings" panose="05000000000000000000" pitchFamily="2" charset="2"/>
              </a:rPr>
              <a:t>Pokud v organelách mutantní a nemutovaná DNA </a:t>
            </a:r>
            <a:r>
              <a:rPr lang="en-US" sz="2200" dirty="0" smtClean="0">
                <a:sym typeface="Wingdings" panose="05000000000000000000" pitchFamily="2" charset="2"/>
              </a:rPr>
              <a:t> v</a:t>
            </a:r>
            <a:r>
              <a:rPr lang="cs-CZ" sz="2200" dirty="0" err="1" smtClean="0">
                <a:sym typeface="Wingdings" panose="05000000000000000000" pitchFamily="2" charset="2"/>
              </a:rPr>
              <a:t>ariabilita</a:t>
            </a:r>
            <a:r>
              <a:rPr lang="cs-CZ" sz="2200" dirty="0" smtClean="0">
                <a:sym typeface="Wingdings" panose="05000000000000000000" pitchFamily="2" charset="2"/>
              </a:rPr>
              <a:t> ve fenotypu (náhodná distribuce organel s mutantních a </a:t>
            </a:r>
            <a:r>
              <a:rPr lang="cs-CZ" sz="2200" dirty="0" err="1" smtClean="0">
                <a:sym typeface="Wingdings" panose="05000000000000000000" pitchFamily="2" charset="2"/>
              </a:rPr>
              <a:t>wt</a:t>
            </a:r>
            <a:r>
              <a:rPr lang="cs-CZ" sz="2200" dirty="0" smtClean="0">
                <a:sym typeface="Wingdings" panose="05000000000000000000" pitchFamily="2" charset="2"/>
              </a:rPr>
              <a:t> DNA)</a:t>
            </a:r>
            <a:endParaRPr lang="en-US" sz="2200" dirty="0" smtClean="0"/>
          </a:p>
        </p:txBody>
      </p:sp>
    </p:spTree>
    <p:extLst>
      <p:ext uri="{BB962C8B-B14F-4D97-AF65-F5344CB8AC3E}">
        <p14:creationId xmlns:p14="http://schemas.microsoft.com/office/powerpoint/2010/main" val="26806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Lidská </a:t>
            </a:r>
            <a:r>
              <a:rPr lang="cs-CZ" sz="4000" dirty="0" err="1">
                <a:solidFill>
                  <a:srgbClr val="C00000"/>
                </a:solidFill>
              </a:rPr>
              <a:t>mtDNA</a:t>
            </a:r>
            <a:r>
              <a:rPr lang="cs-CZ" sz="4000" dirty="0">
                <a:solidFill>
                  <a:srgbClr val="C00000"/>
                </a:solidFill>
              </a:rPr>
              <a:t> a dědičné choroby</a:t>
            </a:r>
            <a:endParaRPr lang="en-US" sz="4000" dirty="0">
              <a:solidFill>
                <a:srgbClr val="C00000"/>
              </a:solidFill>
            </a:endParaRPr>
          </a:p>
        </p:txBody>
      </p:sp>
      <p:sp>
        <p:nvSpPr>
          <p:cNvPr id="3" name="TextovéPole 2"/>
          <p:cNvSpPr txBox="1"/>
          <p:nvPr/>
        </p:nvSpPr>
        <p:spPr>
          <a:xfrm>
            <a:off x="1115616" y="2060848"/>
            <a:ext cx="45719" cy="430887"/>
          </a:xfrm>
          <a:prstGeom prst="rect">
            <a:avLst/>
          </a:prstGeom>
          <a:noFill/>
        </p:spPr>
        <p:txBody>
          <a:bodyPr wrap="square" rtlCol="0">
            <a:spAutoFit/>
          </a:bodyPr>
          <a:lstStyle/>
          <a:p>
            <a:endParaRPr lang="en-US" sz="2200" dirty="0" smtClean="0"/>
          </a:p>
        </p:txBody>
      </p:sp>
      <p:sp>
        <p:nvSpPr>
          <p:cNvPr id="5" name="TextovéPole 4"/>
          <p:cNvSpPr txBox="1"/>
          <p:nvPr/>
        </p:nvSpPr>
        <p:spPr>
          <a:xfrm>
            <a:off x="611560" y="1571888"/>
            <a:ext cx="7488832" cy="258532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zahrnují choroby srdce, plic, trávicí soustavy, nervové soustavy, ...</a:t>
            </a:r>
          </a:p>
          <a:p>
            <a:pPr marL="800100" lvl="1" indent="-342900">
              <a:spcBef>
                <a:spcPts val="1200"/>
              </a:spcBef>
              <a:buFont typeface="Wingdings" panose="05000000000000000000" pitchFamily="2" charset="2"/>
              <a:buChar char="§"/>
            </a:pPr>
            <a:r>
              <a:rPr lang="cs-CZ" sz="2200" dirty="0" err="1" smtClean="0"/>
              <a:t>Př</a:t>
            </a:r>
            <a:r>
              <a:rPr lang="cs-CZ" sz="2200" dirty="0" smtClean="0"/>
              <a:t>: </a:t>
            </a:r>
            <a:r>
              <a:rPr lang="cs-CZ" sz="2200" dirty="0" err="1" smtClean="0"/>
              <a:t>postlinguální</a:t>
            </a:r>
            <a:r>
              <a:rPr lang="cs-CZ" sz="2200" dirty="0" smtClean="0"/>
              <a:t> hluchota  - po 3. roce života, dítě se již naučilo mluvit</a:t>
            </a:r>
          </a:p>
          <a:p>
            <a:pPr marL="342900" indent="-342900">
              <a:spcBef>
                <a:spcPts val="1200"/>
              </a:spcBef>
              <a:buFont typeface="Arial" panose="020B0604020202020204" pitchFamily="34" charset="0"/>
              <a:buChar char="•"/>
            </a:pPr>
            <a:r>
              <a:rPr lang="cs-CZ" sz="2200" dirty="0"/>
              <a:t>choroby se přenášejí po </a:t>
            </a:r>
            <a:r>
              <a:rPr lang="cs-CZ" sz="2200" dirty="0" err="1"/>
              <a:t>maternální</a:t>
            </a:r>
            <a:r>
              <a:rPr lang="cs-CZ" sz="2200" dirty="0"/>
              <a:t> linii</a:t>
            </a:r>
          </a:p>
          <a:p>
            <a:pPr>
              <a:spcBef>
                <a:spcPts val="1200"/>
              </a:spcBef>
            </a:pPr>
            <a:endParaRPr lang="en-US" sz="2200" dirty="0" smtClean="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4005064"/>
            <a:ext cx="5700633" cy="2160240"/>
          </a:xfrm>
          <a:prstGeom prst="rect">
            <a:avLst/>
          </a:prstGeom>
        </p:spPr>
      </p:pic>
    </p:spTree>
    <p:extLst>
      <p:ext uri="{BB962C8B-B14F-4D97-AF65-F5344CB8AC3E}">
        <p14:creationId xmlns:p14="http://schemas.microsoft.com/office/powerpoint/2010/main" val="28906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solidFill>
                  <a:srgbClr val="C00000"/>
                </a:solidFill>
              </a:rPr>
              <a:t>Ale není to tak jednoduché</a:t>
            </a:r>
            <a:endParaRPr lang="en-US" sz="4000" dirty="0">
              <a:solidFill>
                <a:srgbClr val="C00000"/>
              </a:solidFill>
            </a:endParaRPr>
          </a:p>
        </p:txBody>
      </p:sp>
      <p:sp>
        <p:nvSpPr>
          <p:cNvPr id="4" name="TextovéPole 3"/>
          <p:cNvSpPr txBox="1"/>
          <p:nvPr/>
        </p:nvSpPr>
        <p:spPr>
          <a:xfrm>
            <a:off x="395536" y="1628800"/>
            <a:ext cx="5800242" cy="1569660"/>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200" dirty="0" smtClean="0"/>
              <a:t>všechny buňky v těle potřebují mitochondrie</a:t>
            </a:r>
          </a:p>
          <a:p>
            <a:pPr marL="342900" indent="-342900">
              <a:spcBef>
                <a:spcPts val="1800"/>
              </a:spcBef>
              <a:buFont typeface="Arial" panose="020B0604020202020204" pitchFamily="34" charset="0"/>
              <a:buChar char="•"/>
            </a:pPr>
            <a:r>
              <a:rPr lang="cs-CZ" sz="2200" dirty="0" smtClean="0"/>
              <a:t>nefunkční mitochondrie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smrt</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část mitochondrií nefunkčních </a:t>
            </a:r>
            <a:r>
              <a:rPr lang="en-US" sz="2200" dirty="0" smtClean="0">
                <a:sym typeface="Wingdings" panose="05000000000000000000" pitchFamily="2" charset="2"/>
              </a:rPr>
              <a:t> </a:t>
            </a:r>
            <a:r>
              <a:rPr lang="cs-CZ" sz="2200" dirty="0" smtClean="0">
                <a:sym typeface="Wingdings" panose="05000000000000000000" pitchFamily="2" charset="2"/>
              </a:rPr>
              <a:t>onemocnění</a:t>
            </a:r>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378" y="3731106"/>
            <a:ext cx="3929236" cy="2545702"/>
          </a:xfrm>
          <a:prstGeom prst="rect">
            <a:avLst/>
          </a:prstGeom>
        </p:spPr>
      </p:pic>
      <p:sp>
        <p:nvSpPr>
          <p:cNvPr id="6" name="TextovéPole 5"/>
          <p:cNvSpPr txBox="1"/>
          <p:nvPr/>
        </p:nvSpPr>
        <p:spPr>
          <a:xfrm>
            <a:off x="611560" y="4653136"/>
            <a:ext cx="3456384" cy="1446550"/>
          </a:xfrm>
          <a:prstGeom prst="rect">
            <a:avLst/>
          </a:prstGeom>
          <a:noFill/>
        </p:spPr>
        <p:txBody>
          <a:bodyPr wrap="square" rtlCol="0">
            <a:spAutoFit/>
          </a:bodyPr>
          <a:lstStyle/>
          <a:p>
            <a:r>
              <a:rPr lang="cs-CZ" sz="2200" b="1" dirty="0" err="1" smtClean="0">
                <a:solidFill>
                  <a:srgbClr val="FF0000"/>
                </a:solidFill>
              </a:rPr>
              <a:t>heteroplasmie</a:t>
            </a:r>
            <a:r>
              <a:rPr lang="cs-CZ" sz="2200" dirty="0" smtClean="0"/>
              <a:t> = v jedné buňce jsou mitochondrie s různými genomy (platí i pro plastidy)</a:t>
            </a:r>
            <a:endParaRPr lang="en-US" sz="2200" dirty="0" smtClean="0"/>
          </a:p>
        </p:txBody>
      </p:sp>
    </p:spTree>
    <p:extLst>
      <p:ext uri="{BB962C8B-B14F-4D97-AF65-F5344CB8AC3E}">
        <p14:creationId xmlns:p14="http://schemas.microsoft.com/office/powerpoint/2010/main" val="13836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497" y="1761702"/>
            <a:ext cx="4370533" cy="4643519"/>
          </a:xfrm>
          <a:prstGeom prst="rect">
            <a:avLst/>
          </a:prstGeom>
        </p:spPr>
      </p:pic>
      <p:sp>
        <p:nvSpPr>
          <p:cNvPr id="4" name="TextovéPole 3"/>
          <p:cNvSpPr txBox="1"/>
          <p:nvPr/>
        </p:nvSpPr>
        <p:spPr>
          <a:xfrm>
            <a:off x="395536" y="1737809"/>
            <a:ext cx="3168352" cy="1446550"/>
          </a:xfrm>
          <a:prstGeom prst="rect">
            <a:avLst/>
          </a:prstGeom>
          <a:noFill/>
        </p:spPr>
        <p:txBody>
          <a:bodyPr wrap="square" rtlCol="0">
            <a:spAutoFit/>
          </a:bodyPr>
          <a:lstStyle/>
          <a:p>
            <a:r>
              <a:rPr lang="cs-CZ" sz="2200" dirty="0" smtClean="0"/>
              <a:t>Př.: Výchozí buňka má stejné množství mutantních i původních mitochondrií </a:t>
            </a:r>
            <a:endParaRPr lang="en-US" sz="2200" dirty="0" smtClean="0"/>
          </a:p>
        </p:txBody>
      </p:sp>
      <p:sp>
        <p:nvSpPr>
          <p:cNvPr id="5" name="TextovéPole 4"/>
          <p:cNvSpPr txBox="1"/>
          <p:nvPr/>
        </p:nvSpPr>
        <p:spPr>
          <a:xfrm>
            <a:off x="6372200" y="2636912"/>
            <a:ext cx="2664295" cy="1446550"/>
          </a:xfrm>
          <a:prstGeom prst="rect">
            <a:avLst/>
          </a:prstGeom>
          <a:noFill/>
        </p:spPr>
        <p:txBody>
          <a:bodyPr wrap="square" rtlCol="0">
            <a:spAutoFit/>
          </a:bodyPr>
          <a:lstStyle/>
          <a:p>
            <a:r>
              <a:rPr lang="cs-CZ" sz="2200" dirty="0" smtClean="0"/>
              <a:t>Při každém dělení se mitochondrie náhodně rozdělí do dceřiných buněk</a:t>
            </a:r>
            <a:endParaRPr lang="en-US" sz="2200" dirty="0" smtClean="0"/>
          </a:p>
        </p:txBody>
      </p:sp>
      <p:sp>
        <p:nvSpPr>
          <p:cNvPr id="6" name="TextovéPole 5"/>
          <p:cNvSpPr txBox="1"/>
          <p:nvPr/>
        </p:nvSpPr>
        <p:spPr>
          <a:xfrm>
            <a:off x="393800" y="4869160"/>
            <a:ext cx="2160240" cy="1785104"/>
          </a:xfrm>
          <a:prstGeom prst="rect">
            <a:avLst/>
          </a:prstGeom>
          <a:noFill/>
        </p:spPr>
        <p:txBody>
          <a:bodyPr wrap="square" rtlCol="0">
            <a:spAutoFit/>
          </a:bodyPr>
          <a:lstStyle/>
          <a:p>
            <a:r>
              <a:rPr lang="cs-CZ" sz="2200" dirty="0" smtClean="0"/>
              <a:t>Vlivem náhody může jeden typ mitochondrií v buňce převládnout</a:t>
            </a:r>
            <a:endParaRPr lang="en-US" sz="2200" dirty="0" smtClean="0"/>
          </a:p>
        </p:txBody>
      </p:sp>
      <p:sp>
        <p:nvSpPr>
          <p:cNvPr id="7" name="Nadpis 1"/>
          <p:cNvSpPr>
            <a:spLocks noGrp="1"/>
          </p:cNvSpPr>
          <p:nvPr>
            <p:ph type="title"/>
          </p:nvPr>
        </p:nvSpPr>
        <p:spPr>
          <a:xfrm>
            <a:off x="395536" y="188640"/>
            <a:ext cx="8229600" cy="1143000"/>
          </a:xfrm>
        </p:spPr>
        <p:txBody>
          <a:bodyPr>
            <a:normAutofit fontScale="90000"/>
          </a:bodyPr>
          <a:lstStyle/>
          <a:p>
            <a:r>
              <a:rPr lang="cs-CZ" sz="4000" dirty="0" smtClean="0">
                <a:solidFill>
                  <a:srgbClr val="C00000"/>
                </a:solidFill>
              </a:rPr>
              <a:t>Náhodné rozdělení  vadných mitochondrií</a:t>
            </a:r>
            <a:endParaRPr lang="en-US" sz="4000" dirty="0">
              <a:solidFill>
                <a:srgbClr val="C00000"/>
              </a:solidFill>
            </a:endParaRPr>
          </a:p>
        </p:txBody>
      </p:sp>
    </p:spTree>
    <p:extLst>
      <p:ext uri="{BB962C8B-B14F-4D97-AF65-F5344CB8AC3E}">
        <p14:creationId xmlns:p14="http://schemas.microsoft.com/office/powerpoint/2010/main" val="171201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solidFill>
                  <a:srgbClr val="C00000"/>
                </a:solidFill>
              </a:rPr>
              <a:t>Jaké to může mít důsledky</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204" y="2132856"/>
            <a:ext cx="7403592" cy="3121152"/>
          </a:xfrm>
          <a:prstGeom prst="rect">
            <a:avLst/>
          </a:prstGeom>
        </p:spPr>
      </p:pic>
      <p:sp>
        <p:nvSpPr>
          <p:cNvPr id="4" name="TextovéPole 3"/>
          <p:cNvSpPr txBox="1"/>
          <p:nvPr/>
        </p:nvSpPr>
        <p:spPr>
          <a:xfrm>
            <a:off x="1259632" y="5733256"/>
            <a:ext cx="6884768" cy="769441"/>
          </a:xfrm>
          <a:prstGeom prst="rect">
            <a:avLst/>
          </a:prstGeom>
          <a:noFill/>
        </p:spPr>
        <p:txBody>
          <a:bodyPr wrap="square" rtlCol="0">
            <a:spAutoFit/>
          </a:bodyPr>
          <a:lstStyle/>
          <a:p>
            <a:pPr algn="ctr"/>
            <a:r>
              <a:rPr lang="cs-CZ" sz="2200" dirty="0" smtClean="0">
                <a:solidFill>
                  <a:srgbClr val="FF0000"/>
                </a:solidFill>
              </a:rPr>
              <a:t>Příbuzní jedinci mají naprosto odlišné množství poškozených mitochondrií. </a:t>
            </a:r>
            <a:endParaRPr lang="en-US" sz="2200" dirty="0" smtClean="0">
              <a:solidFill>
                <a:srgbClr val="FF0000"/>
              </a:solidFill>
            </a:endParaRPr>
          </a:p>
        </p:txBody>
      </p:sp>
    </p:spTree>
    <p:extLst>
      <p:ext uri="{BB962C8B-B14F-4D97-AF65-F5344CB8AC3E}">
        <p14:creationId xmlns:p14="http://schemas.microsoft.com/office/powerpoint/2010/main" val="208862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Co s tím? </a:t>
            </a:r>
            <a:endParaRPr lang="en-US" sz="4000" dirty="0">
              <a:solidFill>
                <a:srgbClr val="C00000"/>
              </a:solidFill>
            </a:endParaRPr>
          </a:p>
        </p:txBody>
      </p:sp>
      <p:sp>
        <p:nvSpPr>
          <p:cNvPr id="3" name="TextovéPole 2"/>
          <p:cNvSpPr txBox="1"/>
          <p:nvPr/>
        </p:nvSpPr>
        <p:spPr>
          <a:xfrm>
            <a:off x="323528" y="1340768"/>
            <a:ext cx="5107039" cy="1000274"/>
          </a:xfrm>
          <a:prstGeom prst="rect">
            <a:avLst/>
          </a:prstGeom>
          <a:noFill/>
        </p:spPr>
        <p:txBody>
          <a:bodyPr wrap="none" rtlCol="0">
            <a:spAutoFit/>
          </a:bodyPr>
          <a:lstStyle/>
          <a:p>
            <a:pPr marL="457200" indent="-457200">
              <a:spcBef>
                <a:spcPts val="1800"/>
              </a:spcBef>
              <a:buAutoNum type="arabicParenR"/>
            </a:pPr>
            <a:r>
              <a:rPr lang="cs-CZ" sz="2200" dirty="0" smtClean="0"/>
              <a:t>nemít </a:t>
            </a:r>
            <a:r>
              <a:rPr lang="cs-CZ" sz="2200" dirty="0" smtClean="0"/>
              <a:t>děti </a:t>
            </a:r>
            <a:r>
              <a:rPr lang="cs-CZ" sz="2200" dirty="0" smtClean="0">
                <a:sym typeface="Wingdings" panose="05000000000000000000" pitchFamily="2" charset="2"/>
              </a:rPr>
              <a:t></a:t>
            </a:r>
            <a:endParaRPr lang="cs-CZ" sz="2200" dirty="0" smtClean="0"/>
          </a:p>
          <a:p>
            <a:pPr marL="457200" indent="-457200">
              <a:spcBef>
                <a:spcPts val="1800"/>
              </a:spcBef>
              <a:buAutoNum type="arabicParenR"/>
            </a:pPr>
            <a:r>
              <a:rPr lang="cs-CZ" sz="2200" dirty="0" smtClean="0"/>
              <a:t>využít </a:t>
            </a:r>
            <a:r>
              <a:rPr lang="cs-CZ" sz="2200" dirty="0" err="1" smtClean="0"/>
              <a:t>IVF</a:t>
            </a:r>
            <a:r>
              <a:rPr lang="cs-CZ" sz="2200" dirty="0" smtClean="0"/>
              <a:t> a </a:t>
            </a:r>
            <a:r>
              <a:rPr lang="cs-CZ" sz="2200" dirty="0" err="1" smtClean="0"/>
              <a:t>preimplantační</a:t>
            </a:r>
            <a:r>
              <a:rPr lang="cs-CZ" sz="2200" dirty="0" smtClean="0"/>
              <a:t> diagnostiku</a:t>
            </a:r>
            <a:endParaRPr lang="en-US" sz="2200" dirty="0" smtClean="0"/>
          </a:p>
        </p:txBody>
      </p:sp>
      <p:pic>
        <p:nvPicPr>
          <p:cNvPr id="4098" name="Picture 2" descr="Výsledek obrázku pro eight cell blastocy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711401"/>
            <a:ext cx="1563602" cy="1368152"/>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3203848" y="3212976"/>
            <a:ext cx="720080" cy="2880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708920"/>
            <a:ext cx="2762430" cy="1296144"/>
          </a:xfrm>
          <a:prstGeom prst="rect">
            <a:avLst/>
          </a:prstGeom>
        </p:spPr>
      </p:pic>
      <p:sp>
        <p:nvSpPr>
          <p:cNvPr id="10" name="TextovéPole 9"/>
          <p:cNvSpPr txBox="1"/>
          <p:nvPr/>
        </p:nvSpPr>
        <p:spPr>
          <a:xfrm>
            <a:off x="6732240" y="3010756"/>
            <a:ext cx="2170527" cy="769441"/>
          </a:xfrm>
          <a:prstGeom prst="rect">
            <a:avLst/>
          </a:prstGeom>
          <a:noFill/>
        </p:spPr>
        <p:txBody>
          <a:bodyPr wrap="square" rtlCol="0">
            <a:spAutoFit/>
          </a:bodyPr>
          <a:lstStyle/>
          <a:p>
            <a:r>
              <a:rPr lang="cs-CZ" sz="2200" dirty="0" smtClean="0"/>
              <a:t>odebrání jedné buňky </a:t>
            </a:r>
            <a:r>
              <a:rPr lang="cs-CZ" sz="2200" dirty="0" smtClean="0">
                <a:sym typeface="Wingdings" panose="05000000000000000000" pitchFamily="2" charset="2"/>
              </a:rPr>
              <a:t> test </a:t>
            </a:r>
            <a:endParaRPr lang="en-US" sz="2200" dirty="0" smtClean="0"/>
          </a:p>
        </p:txBody>
      </p:sp>
      <p:sp>
        <p:nvSpPr>
          <p:cNvPr id="12" name="Šipka doprava 11"/>
          <p:cNvSpPr/>
          <p:nvPr/>
        </p:nvSpPr>
        <p:spPr>
          <a:xfrm>
            <a:off x="5910920" y="3212110"/>
            <a:ext cx="720080" cy="2880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6476759" y="4941167"/>
            <a:ext cx="2631807" cy="769441"/>
          </a:xfrm>
          <a:prstGeom prst="rect">
            <a:avLst/>
          </a:prstGeom>
          <a:noFill/>
        </p:spPr>
        <p:txBody>
          <a:bodyPr wrap="square" rtlCol="0">
            <a:spAutoFit/>
          </a:bodyPr>
          <a:lstStyle/>
          <a:p>
            <a:pPr algn="ctr"/>
            <a:r>
              <a:rPr lang="cs-CZ" sz="2200" dirty="0" smtClean="0"/>
              <a:t>výběr nejlepšího embrya</a:t>
            </a:r>
            <a:endParaRPr lang="en-US" sz="2200" dirty="0" smtClean="0"/>
          </a:p>
        </p:txBody>
      </p:sp>
      <p:sp>
        <p:nvSpPr>
          <p:cNvPr id="14" name="Šipka doprava 13"/>
          <p:cNvSpPr/>
          <p:nvPr/>
        </p:nvSpPr>
        <p:spPr>
          <a:xfrm rot="5400000">
            <a:off x="7333901" y="4164917"/>
            <a:ext cx="720080" cy="2880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9015" y="4425203"/>
            <a:ext cx="1194816" cy="1801368"/>
          </a:xfrm>
          <a:prstGeom prst="rect">
            <a:avLst/>
          </a:prstGeom>
        </p:spPr>
      </p:pic>
      <p:sp>
        <p:nvSpPr>
          <p:cNvPr id="16" name="Šipka doprava 15"/>
          <p:cNvSpPr/>
          <p:nvPr/>
        </p:nvSpPr>
        <p:spPr>
          <a:xfrm rot="10800000">
            <a:off x="5897408" y="5085019"/>
            <a:ext cx="720080" cy="2880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ovéPole 14"/>
          <p:cNvSpPr txBox="1"/>
          <p:nvPr/>
        </p:nvSpPr>
        <p:spPr>
          <a:xfrm>
            <a:off x="323528" y="4668973"/>
            <a:ext cx="4493410" cy="1985159"/>
          </a:xfrm>
          <a:prstGeom prst="rect">
            <a:avLst/>
          </a:prstGeom>
          <a:noFill/>
        </p:spPr>
        <p:txBody>
          <a:bodyPr wrap="none" rtlCol="0">
            <a:spAutoFit/>
          </a:bodyPr>
          <a:lstStyle/>
          <a:p>
            <a:pPr marL="342900" indent="-342900">
              <a:spcAft>
                <a:spcPts val="1800"/>
              </a:spcAft>
              <a:buFont typeface="Arial" panose="020B0604020202020204" pitchFamily="34" charset="0"/>
              <a:buChar char="•"/>
            </a:pPr>
            <a:r>
              <a:rPr lang="cs-CZ" sz="2200" dirty="0" smtClean="0"/>
              <a:t>U jaderných genů OK</a:t>
            </a:r>
          </a:p>
          <a:p>
            <a:pPr marL="342900" indent="-342900">
              <a:spcAft>
                <a:spcPts val="1800"/>
              </a:spcAft>
              <a:buFont typeface="Arial" panose="020B0604020202020204" pitchFamily="34" charset="0"/>
              <a:buChar char="•"/>
            </a:pPr>
            <a:r>
              <a:rPr lang="cs-CZ" sz="2200" dirty="0" smtClean="0"/>
              <a:t>U </a:t>
            </a:r>
            <a:r>
              <a:rPr lang="cs-CZ" sz="2200" dirty="0" err="1" smtClean="0"/>
              <a:t>mtDNA</a:t>
            </a:r>
            <a:r>
              <a:rPr lang="cs-CZ" sz="2200" dirty="0" smtClean="0"/>
              <a:t> problém: </a:t>
            </a:r>
          </a:p>
          <a:p>
            <a:pPr marL="914400" lvl="1" indent="-457200">
              <a:spcAft>
                <a:spcPts val="600"/>
              </a:spcAft>
              <a:buFont typeface="Wingdings" panose="05000000000000000000" pitchFamily="2" charset="2"/>
              <a:buChar char="§"/>
            </a:pPr>
            <a:r>
              <a:rPr lang="cs-CZ" sz="2200" dirty="0" smtClean="0"/>
              <a:t>nelze mít embryo bez mutace</a:t>
            </a:r>
          </a:p>
          <a:p>
            <a:pPr marL="914400" lvl="1" indent="-457200">
              <a:spcAft>
                <a:spcPts val="600"/>
              </a:spcAft>
              <a:buFont typeface="Wingdings" panose="05000000000000000000" pitchFamily="2" charset="2"/>
              <a:buChar char="§"/>
            </a:pPr>
            <a:r>
              <a:rPr lang="cs-CZ" sz="2200" dirty="0" err="1" smtClean="0"/>
              <a:t>heteroplasmie</a:t>
            </a:r>
            <a:endParaRPr lang="en-US" sz="2200" dirty="0" smtClean="0"/>
          </a:p>
        </p:txBody>
      </p:sp>
    </p:spTree>
    <p:extLst>
      <p:ext uri="{BB962C8B-B14F-4D97-AF65-F5344CB8AC3E}">
        <p14:creationId xmlns:p14="http://schemas.microsoft.com/office/powerpoint/2010/main" val="7310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animBg="1"/>
      <p:bldP spid="11" grpId="0"/>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1143000"/>
          </a:xfrm>
        </p:spPr>
        <p:txBody>
          <a:bodyPr>
            <a:normAutofit/>
          </a:bodyPr>
          <a:lstStyle/>
          <a:p>
            <a:r>
              <a:rPr lang="cs-CZ" sz="4000" dirty="0">
                <a:solidFill>
                  <a:srgbClr val="C00000"/>
                </a:solidFill>
              </a:rPr>
              <a:t>Mitochondrie z cizího vajíčka</a:t>
            </a:r>
            <a:endParaRPr lang="en-US" sz="4000" dirty="0">
              <a:solidFill>
                <a:srgbClr val="C00000"/>
              </a:solidFill>
            </a:endParaRP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534" y="1378326"/>
            <a:ext cx="5724128" cy="3473192"/>
          </a:xfrm>
          <a:prstGeom prst="rect">
            <a:avLst/>
          </a:prstGeom>
        </p:spPr>
      </p:pic>
      <p:cxnSp>
        <p:nvCxnSpPr>
          <p:cNvPr id="6" name="Přímá spojnice se šipkou 5"/>
          <p:cNvCxnSpPr/>
          <p:nvPr/>
        </p:nvCxnSpPr>
        <p:spPr>
          <a:xfrm>
            <a:off x="3866806" y="2632694"/>
            <a:ext cx="360040" cy="8757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a:off x="4871548" y="3004423"/>
            <a:ext cx="288032" cy="5040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6826" y="5050734"/>
            <a:ext cx="1194816" cy="1801368"/>
          </a:xfrm>
          <a:prstGeom prst="rect">
            <a:avLst/>
          </a:prstGeom>
        </p:spPr>
      </p:pic>
      <p:pic>
        <p:nvPicPr>
          <p:cNvPr id="13" name="Obráze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224" y="3114922"/>
            <a:ext cx="1006302" cy="2114278"/>
          </a:xfrm>
          <a:prstGeom prst="rect">
            <a:avLst/>
          </a:prstGeom>
        </p:spPr>
      </p:pic>
      <p:pic>
        <p:nvPicPr>
          <p:cNvPr id="14" name="Obráze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3983" y="1259392"/>
            <a:ext cx="882631" cy="2266698"/>
          </a:xfrm>
          <a:prstGeom prst="rect">
            <a:avLst/>
          </a:prstGeom>
        </p:spPr>
      </p:pic>
      <p:graphicFrame>
        <p:nvGraphicFramePr>
          <p:cNvPr id="15" name="Objekt 14"/>
          <p:cNvGraphicFramePr>
            <a:graphicFrameLocks noChangeAspect="1"/>
          </p:cNvGraphicFramePr>
          <p:nvPr>
            <p:extLst/>
          </p:nvPr>
        </p:nvGraphicFramePr>
        <p:xfrm>
          <a:off x="1187624" y="1055083"/>
          <a:ext cx="1452577" cy="2675315"/>
        </p:xfrm>
        <a:graphic>
          <a:graphicData uri="http://schemas.openxmlformats.org/presentationml/2006/ole">
            <mc:AlternateContent xmlns:mc="http://schemas.openxmlformats.org/markup-compatibility/2006">
              <mc:Choice xmlns:v="urn:schemas-microsoft-com:vml" Requires="v">
                <p:oleObj spid="_x0000_s16387" name="Image" r:id="rId8" imgW="1832007" imgH="3466463" progId="Photoshop.Image.5">
                  <p:embed/>
                </p:oleObj>
              </mc:Choice>
              <mc:Fallback>
                <p:oleObj name="Image" r:id="rId8" imgW="1832007" imgH="3466463"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624" y="1055083"/>
                        <a:ext cx="1452577" cy="2675315"/>
                      </a:xfrm>
                      <a:prstGeom prst="rect">
                        <a:avLst/>
                      </a:prstGeom>
                      <a:noFill/>
                      <a:ln>
                        <a:noFill/>
                      </a:ln>
                    </p:spPr>
                  </p:pic>
                </p:oleObj>
              </mc:Fallback>
            </mc:AlternateContent>
          </a:graphicData>
        </a:graphic>
      </p:graphicFrame>
      <p:sp>
        <p:nvSpPr>
          <p:cNvPr id="17" name="TextovéPole 16"/>
          <p:cNvSpPr txBox="1"/>
          <p:nvPr/>
        </p:nvSpPr>
        <p:spPr>
          <a:xfrm>
            <a:off x="5949840" y="4172061"/>
            <a:ext cx="2808312" cy="2246769"/>
          </a:xfrm>
          <a:prstGeom prst="rect">
            <a:avLst/>
          </a:prstGeom>
          <a:noFill/>
        </p:spPr>
        <p:txBody>
          <a:bodyPr wrap="square" rtlCol="0">
            <a:spAutoFit/>
          </a:bodyPr>
          <a:lstStyle/>
          <a:p>
            <a:pPr>
              <a:spcBef>
                <a:spcPts val="1800"/>
              </a:spcBef>
            </a:pPr>
            <a:r>
              <a:rPr lang="cs-CZ" sz="2200" dirty="0" smtClean="0"/>
              <a:t>3 rodiče: </a:t>
            </a:r>
          </a:p>
          <a:p>
            <a:pPr marL="342900" indent="-342900">
              <a:spcBef>
                <a:spcPts val="1800"/>
              </a:spcBef>
              <a:buFont typeface="Arial" panose="020B0604020202020204" pitchFamily="34" charset="0"/>
              <a:buChar char="•"/>
            </a:pPr>
            <a:r>
              <a:rPr lang="cs-CZ" sz="2200" dirty="0" smtClean="0"/>
              <a:t>maminka + tatínek </a:t>
            </a:r>
            <a:r>
              <a:rPr lang="cs-CZ" sz="2200" dirty="0" smtClean="0">
                <a:sym typeface="Wingdings" panose="05000000000000000000" pitchFamily="2" charset="2"/>
              </a:rPr>
              <a:t> jaderné geny</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dárkyně vajíčka  </a:t>
            </a:r>
            <a:r>
              <a:rPr lang="cs-CZ" sz="2200" dirty="0" err="1" smtClean="0">
                <a:sym typeface="Wingdings" panose="05000000000000000000" pitchFamily="2" charset="2"/>
              </a:rPr>
              <a:t>mtDNA</a:t>
            </a:r>
            <a:endParaRPr lang="en-US" sz="2200" dirty="0" smtClean="0"/>
          </a:p>
        </p:txBody>
      </p:sp>
      <p:sp>
        <p:nvSpPr>
          <p:cNvPr id="3" name="Obdélník 2"/>
          <p:cNvSpPr/>
          <p:nvPr/>
        </p:nvSpPr>
        <p:spPr>
          <a:xfrm>
            <a:off x="4644234" y="1124744"/>
            <a:ext cx="2669749"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p:cNvSpPr/>
          <p:nvPr/>
        </p:nvSpPr>
        <p:spPr>
          <a:xfrm>
            <a:off x="3906767" y="3114922"/>
            <a:ext cx="1817361" cy="1736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Skupina 6"/>
          <p:cNvGrpSpPr/>
          <p:nvPr/>
        </p:nvGrpSpPr>
        <p:grpSpPr>
          <a:xfrm>
            <a:off x="1403648" y="3460963"/>
            <a:ext cx="2463158" cy="1912253"/>
            <a:chOff x="1326526" y="3537064"/>
            <a:chExt cx="2636056" cy="1912253"/>
          </a:xfrm>
        </p:grpSpPr>
        <p:sp>
          <p:nvSpPr>
            <p:cNvPr id="16" name="Obdélník 15"/>
            <p:cNvSpPr/>
            <p:nvPr/>
          </p:nvSpPr>
          <p:spPr>
            <a:xfrm>
              <a:off x="2145221" y="3537064"/>
              <a:ext cx="1817361" cy="1912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1326526" y="4005064"/>
              <a:ext cx="115724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711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16632"/>
            <a:ext cx="8229600" cy="1143000"/>
          </a:xfrm>
        </p:spPr>
        <p:txBody>
          <a:bodyPr>
            <a:normAutofit/>
          </a:bodyPr>
          <a:lstStyle/>
          <a:p>
            <a:r>
              <a:rPr lang="cs-CZ" sz="4000" dirty="0" smtClean="0">
                <a:solidFill>
                  <a:srgbClr val="C00000"/>
                </a:solidFill>
              </a:rPr>
              <a:t>Mitochondrie a stárnutí</a:t>
            </a:r>
            <a:endParaRPr lang="en-US" sz="4000" dirty="0">
              <a:solidFill>
                <a:srgbClr val="C00000"/>
              </a:solidFill>
            </a:endParaRPr>
          </a:p>
        </p:txBody>
      </p:sp>
      <p:sp>
        <p:nvSpPr>
          <p:cNvPr id="3" name="TextovéPole 2"/>
          <p:cNvSpPr txBox="1"/>
          <p:nvPr/>
        </p:nvSpPr>
        <p:spPr>
          <a:xfrm>
            <a:off x="750040" y="1613664"/>
            <a:ext cx="7848872" cy="4154984"/>
          </a:xfrm>
          <a:prstGeom prst="rect">
            <a:avLst/>
          </a:prstGeom>
          <a:noFill/>
        </p:spPr>
        <p:txBody>
          <a:bodyPr wrap="square" rtlCol="0">
            <a:spAutoFit/>
          </a:bodyPr>
          <a:lstStyle/>
          <a:p>
            <a:pPr>
              <a:spcBef>
                <a:spcPts val="3600"/>
              </a:spcBef>
            </a:pPr>
            <a:r>
              <a:rPr lang="cs-CZ" sz="2400" dirty="0" err="1"/>
              <a:t>mtDNA</a:t>
            </a:r>
            <a:r>
              <a:rPr lang="cs-CZ" sz="2400" dirty="0"/>
              <a:t> cca </a:t>
            </a:r>
            <a:r>
              <a:rPr lang="cs-CZ" sz="2400" dirty="0" err="1"/>
              <a:t>100x</a:t>
            </a:r>
            <a:r>
              <a:rPr lang="cs-CZ" sz="2400" dirty="0"/>
              <a:t> vyšší mutační rychlost než u jaderné </a:t>
            </a:r>
            <a:r>
              <a:rPr lang="cs-CZ" sz="2400" dirty="0" smtClean="0"/>
              <a:t>DNA</a:t>
            </a:r>
          </a:p>
          <a:p>
            <a:pPr>
              <a:spcBef>
                <a:spcPts val="3600"/>
              </a:spcBef>
            </a:pPr>
            <a:r>
              <a:rPr lang="cs-CZ" sz="2400" dirty="0" smtClean="0"/>
              <a:t>Způsobeno: </a:t>
            </a:r>
          </a:p>
          <a:p>
            <a:pPr marL="914400" lvl="1" indent="-457200">
              <a:spcBef>
                <a:spcPts val="3600"/>
              </a:spcBef>
              <a:buFont typeface="+mj-lt"/>
              <a:buAutoNum type="arabicPeriod"/>
            </a:pPr>
            <a:r>
              <a:rPr lang="cs-CZ" sz="2400" dirty="0" smtClean="0"/>
              <a:t>vyšší chybovost DNA polymerázy gama </a:t>
            </a:r>
            <a:endParaRPr lang="cs-CZ" sz="2400" dirty="0"/>
          </a:p>
          <a:p>
            <a:pPr marL="914400" lvl="1" indent="-457200">
              <a:spcBef>
                <a:spcPts val="3600"/>
              </a:spcBef>
              <a:buFont typeface="+mj-lt"/>
              <a:buAutoNum type="arabicPeriod"/>
            </a:pPr>
            <a:r>
              <a:rPr lang="cs-CZ" sz="2400" dirty="0" smtClean="0"/>
              <a:t>mitochondrie </a:t>
            </a:r>
            <a:r>
              <a:rPr lang="cs-CZ" sz="2400" dirty="0"/>
              <a:t>generuje ROS </a:t>
            </a:r>
            <a:r>
              <a:rPr lang="cs-CZ" sz="2400" dirty="0">
                <a:sym typeface="Wingdings" panose="05000000000000000000" pitchFamily="2" charset="2"/>
              </a:rPr>
              <a:t></a:t>
            </a:r>
            <a:r>
              <a:rPr lang="en-US" sz="2400" dirty="0">
                <a:sym typeface="Wingdings" panose="05000000000000000000" pitchFamily="2" charset="2"/>
              </a:rPr>
              <a:t> p</a:t>
            </a:r>
            <a:r>
              <a:rPr lang="cs-CZ" sz="2400" dirty="0" err="1"/>
              <a:t>oškození</a:t>
            </a:r>
            <a:r>
              <a:rPr lang="cs-CZ" sz="2400" dirty="0"/>
              <a:t> </a:t>
            </a:r>
            <a:r>
              <a:rPr lang="cs-CZ" sz="2400" dirty="0" smtClean="0"/>
              <a:t>DNA</a:t>
            </a:r>
          </a:p>
          <a:p>
            <a:pPr>
              <a:spcBef>
                <a:spcPts val="3600"/>
              </a:spcBef>
            </a:pPr>
            <a:r>
              <a:rPr lang="cs-CZ" sz="2400" dirty="0" smtClean="0"/>
              <a:t>Poškození </a:t>
            </a:r>
            <a:r>
              <a:rPr lang="cs-CZ" sz="2400" dirty="0" err="1" smtClean="0"/>
              <a:t>mtDNA</a:t>
            </a:r>
            <a:r>
              <a:rPr lang="cs-CZ" sz="2400" dirty="0" smtClean="0"/>
              <a:t> </a:t>
            </a:r>
            <a:r>
              <a:rPr lang="cs-CZ" sz="2400" dirty="0" smtClean="0">
                <a:sym typeface="Wingdings" panose="05000000000000000000" pitchFamily="2" charset="2"/>
              </a:rPr>
              <a:t></a:t>
            </a:r>
            <a:r>
              <a:rPr lang="en-US" sz="2400" dirty="0" smtClean="0">
                <a:sym typeface="Wingdings" panose="05000000000000000000" pitchFamily="2" charset="2"/>
              </a:rPr>
              <a:t> </a:t>
            </a:r>
            <a:r>
              <a:rPr lang="cs-CZ" sz="2400" dirty="0" smtClean="0">
                <a:sym typeface="Wingdings" panose="05000000000000000000" pitchFamily="2" charset="2"/>
              </a:rPr>
              <a:t>méně oxidativní fosforylace </a:t>
            </a:r>
            <a:r>
              <a:rPr lang="en-US" sz="2400" dirty="0" smtClean="0">
                <a:sym typeface="Wingdings" panose="05000000000000000000" pitchFamily="2" charset="2"/>
              </a:rPr>
              <a:t> </a:t>
            </a:r>
            <a:r>
              <a:rPr lang="cs-CZ" sz="2400" dirty="0" smtClean="0">
                <a:sym typeface="Wingdings" panose="05000000000000000000" pitchFamily="2" charset="2"/>
              </a:rPr>
              <a:t>méně ATP  onemocnění + předčasné stárnutí</a:t>
            </a:r>
            <a:endParaRPr lang="en-US" sz="2400" dirty="0"/>
          </a:p>
        </p:txBody>
      </p:sp>
    </p:spTree>
    <p:extLst>
      <p:ext uri="{BB962C8B-B14F-4D97-AF65-F5344CB8AC3E}">
        <p14:creationId xmlns:p14="http://schemas.microsoft.com/office/powerpoint/2010/main" val="29990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43000"/>
          </a:xfrm>
        </p:spPr>
        <p:txBody>
          <a:bodyPr>
            <a:normAutofit/>
          </a:bodyPr>
          <a:lstStyle/>
          <a:p>
            <a:r>
              <a:rPr lang="cs-CZ" sz="4000" dirty="0">
                <a:solidFill>
                  <a:srgbClr val="C00000"/>
                </a:solidFill>
              </a:rPr>
              <a:t>Cvičení pomáhá mitochondriím</a:t>
            </a:r>
            <a:endParaRPr lang="en-US" sz="4000" dirty="0">
              <a:solidFill>
                <a:srgbClr val="C00000"/>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221088"/>
            <a:ext cx="2808312" cy="211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282972" y="6332446"/>
            <a:ext cx="4042966" cy="430887"/>
          </a:xfrm>
          <a:prstGeom prst="rect">
            <a:avLst/>
          </a:prstGeom>
          <a:noFill/>
        </p:spPr>
        <p:txBody>
          <a:bodyPr wrap="none" rtlCol="0">
            <a:spAutoFit/>
          </a:bodyPr>
          <a:lstStyle/>
          <a:p>
            <a:r>
              <a:rPr lang="cs-CZ" sz="2200" dirty="0" smtClean="0"/>
              <a:t>15 m/minutu , 45 minut, </a:t>
            </a:r>
            <a:r>
              <a:rPr lang="cs-CZ" sz="2200" dirty="0" err="1" smtClean="0"/>
              <a:t>3x</a:t>
            </a:r>
            <a:r>
              <a:rPr lang="cs-CZ" sz="2200" dirty="0" smtClean="0"/>
              <a:t> týdně</a:t>
            </a:r>
            <a:endParaRPr lang="en-US" sz="2200" dirty="0" smtClean="0"/>
          </a:p>
        </p:txBody>
      </p:sp>
      <p:pic>
        <p:nvPicPr>
          <p:cNvPr id="6148" name="Picture 4" descr="Výsledek obrázku pro mouse sl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1818"/>
            <a:ext cx="2644431" cy="148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73297" y="1412776"/>
            <a:ext cx="8496944" cy="190821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Linie myší s poškozenou DNA polymerázou replikující </a:t>
            </a:r>
            <a:r>
              <a:rPr lang="cs-CZ" sz="2200" dirty="0" err="1" smtClean="0"/>
              <a:t>mtDNA</a:t>
            </a:r>
            <a:endParaRPr lang="cs-CZ" sz="2200" dirty="0" smtClean="0"/>
          </a:p>
          <a:p>
            <a:pPr marL="342900" indent="-342900">
              <a:spcBef>
                <a:spcPts val="1800"/>
              </a:spcBef>
              <a:buFont typeface="Arial" panose="020B0604020202020204" pitchFamily="34" charset="0"/>
              <a:buChar char="•"/>
            </a:pPr>
            <a:r>
              <a:rPr lang="cs-CZ" sz="2200" dirty="0" smtClean="0"/>
              <a:t>Nemá </a:t>
            </a:r>
            <a:r>
              <a:rPr lang="cs-CZ" sz="2200" dirty="0" err="1" smtClean="0"/>
              <a:t>proofreadingovou</a:t>
            </a:r>
            <a:r>
              <a:rPr lang="cs-CZ" sz="2200" dirty="0" smtClean="0"/>
              <a:t> aktivitu </a:t>
            </a:r>
            <a:r>
              <a:rPr lang="cs-CZ" sz="2200" dirty="0" smtClean="0">
                <a:sym typeface="Wingdings" panose="05000000000000000000" pitchFamily="2" charset="2"/>
              </a:rPr>
              <a:t></a:t>
            </a:r>
            <a:r>
              <a:rPr lang="en-US" sz="2200" dirty="0" smtClean="0">
                <a:sym typeface="Wingdings" panose="05000000000000000000" pitchFamily="2" charset="2"/>
              </a:rPr>
              <a:t> v</a:t>
            </a:r>
            <a:r>
              <a:rPr lang="cs-CZ" sz="2200" dirty="0" smtClean="0">
                <a:sym typeface="Wingdings" panose="05000000000000000000" pitchFamily="2" charset="2"/>
              </a:rPr>
              <a:t>í</a:t>
            </a:r>
            <a:r>
              <a:rPr lang="en-US" sz="2200" dirty="0" err="1" smtClean="0">
                <a:sym typeface="Wingdings" panose="05000000000000000000" pitchFamily="2" charset="2"/>
              </a:rPr>
              <a:t>ce</a:t>
            </a:r>
            <a:r>
              <a:rPr lang="en-US" sz="2200" dirty="0" smtClean="0">
                <a:sym typeface="Wingdings" panose="05000000000000000000" pitchFamily="2" charset="2"/>
              </a:rPr>
              <a:t> </a:t>
            </a:r>
            <a:r>
              <a:rPr lang="en-US" sz="2200" dirty="0" err="1" smtClean="0">
                <a:sym typeface="Wingdings" panose="05000000000000000000" pitchFamily="2" charset="2"/>
              </a:rPr>
              <a:t>chybuje</a:t>
            </a:r>
            <a:r>
              <a:rPr lang="en-US" sz="2200" dirty="0" smtClean="0">
                <a:sym typeface="Wingdings" panose="05000000000000000000" pitchFamily="2" charset="2"/>
              </a:rPr>
              <a:t> </a:t>
            </a:r>
            <a:r>
              <a:rPr lang="cs-CZ" sz="2200" dirty="0" smtClean="0">
                <a:sym typeface="Wingdings" panose="05000000000000000000" pitchFamily="2" charset="2"/>
              </a:rPr>
              <a:t> poškozené mitochondrie</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Model pro stárnutí</a:t>
            </a:r>
            <a:endParaRPr lang="en-US" sz="2200" dirty="0" smtClean="0"/>
          </a:p>
        </p:txBody>
      </p:sp>
      <p:sp>
        <p:nvSpPr>
          <p:cNvPr id="5" name="TextovéPole 4"/>
          <p:cNvSpPr txBox="1"/>
          <p:nvPr/>
        </p:nvSpPr>
        <p:spPr>
          <a:xfrm>
            <a:off x="3779912" y="3526727"/>
            <a:ext cx="1980927" cy="430887"/>
          </a:xfrm>
          <a:prstGeom prst="rect">
            <a:avLst/>
          </a:prstGeom>
          <a:noFill/>
        </p:spPr>
        <p:txBody>
          <a:bodyPr wrap="none" rtlCol="0">
            <a:spAutoFit/>
          </a:bodyPr>
          <a:lstStyle/>
          <a:p>
            <a:r>
              <a:rPr lang="cs-CZ" sz="2200" dirty="0" smtClean="0"/>
              <a:t>2 skupiny myší: </a:t>
            </a:r>
            <a:endParaRPr lang="en-US" sz="2200" dirty="0" smtClean="0"/>
          </a:p>
        </p:txBody>
      </p:sp>
      <p:cxnSp>
        <p:nvCxnSpPr>
          <p:cNvPr id="7" name="Přímá spojnice se šipkou 6"/>
          <p:cNvCxnSpPr/>
          <p:nvPr/>
        </p:nvCxnSpPr>
        <p:spPr>
          <a:xfrm flipH="1">
            <a:off x="3851920" y="4005064"/>
            <a:ext cx="648072"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5023110" y="4005064"/>
            <a:ext cx="737729"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701415" y="6103512"/>
            <a:ext cx="3130409" cy="430887"/>
          </a:xfrm>
          <a:prstGeom prst="rect">
            <a:avLst/>
          </a:prstGeom>
          <a:noFill/>
        </p:spPr>
        <p:txBody>
          <a:bodyPr wrap="none" rtlCol="0">
            <a:spAutoFit/>
          </a:bodyPr>
          <a:lstStyle/>
          <a:p>
            <a:r>
              <a:rPr lang="cs-CZ" sz="2200" dirty="0" smtClean="0"/>
              <a:t>normální život bez cvičení</a:t>
            </a:r>
            <a:endParaRPr lang="en-US" sz="2200" dirty="0" smtClean="0"/>
          </a:p>
        </p:txBody>
      </p:sp>
    </p:spTree>
    <p:extLst>
      <p:ext uri="{BB962C8B-B14F-4D97-AF65-F5344CB8AC3E}">
        <p14:creationId xmlns:p14="http://schemas.microsoft.com/office/powerpoint/2010/main" val="2899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108" y="3515815"/>
            <a:ext cx="5567338" cy="290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Nadpis 1"/>
          <p:cNvSpPr>
            <a:spLocks noGrp="1"/>
          </p:cNvSpPr>
          <p:nvPr>
            <p:ph type="title"/>
          </p:nvPr>
        </p:nvSpPr>
        <p:spPr>
          <a:xfrm>
            <a:off x="457200" y="116632"/>
            <a:ext cx="8229600" cy="1143000"/>
          </a:xfrm>
        </p:spPr>
        <p:txBody>
          <a:bodyPr>
            <a:normAutofit/>
          </a:bodyPr>
          <a:lstStyle/>
          <a:p>
            <a:r>
              <a:rPr lang="cs-CZ" sz="4000" dirty="0">
                <a:solidFill>
                  <a:srgbClr val="C00000"/>
                </a:solidFill>
              </a:rPr>
              <a:t>Cvičení pomáhá mitochondriím</a:t>
            </a:r>
            <a:endParaRPr lang="en-US" sz="4000" dirty="0">
              <a:solidFill>
                <a:srgbClr val="C00000"/>
              </a:solidFill>
            </a:endParaRPr>
          </a:p>
        </p:txBody>
      </p:sp>
      <p:sp>
        <p:nvSpPr>
          <p:cNvPr id="3" name="TextovéPole 2"/>
          <p:cNvSpPr txBox="1"/>
          <p:nvPr/>
        </p:nvSpPr>
        <p:spPr>
          <a:xfrm>
            <a:off x="755576" y="1196752"/>
            <a:ext cx="5832648" cy="2062103"/>
          </a:xfrm>
          <a:prstGeom prst="rect">
            <a:avLst/>
          </a:prstGeom>
          <a:noFill/>
        </p:spPr>
        <p:txBody>
          <a:bodyPr wrap="square" rtlCol="0">
            <a:spAutoFit/>
          </a:bodyPr>
          <a:lstStyle/>
          <a:p>
            <a:pPr>
              <a:spcAft>
                <a:spcPts val="2400"/>
              </a:spcAft>
            </a:pPr>
            <a:r>
              <a:rPr lang="cs-CZ" sz="2200" dirty="0" smtClean="0"/>
              <a:t>V osmi měsících:</a:t>
            </a:r>
          </a:p>
          <a:p>
            <a:pPr marL="342900" indent="-342900">
              <a:spcAft>
                <a:spcPts val="2400"/>
              </a:spcAft>
              <a:buFont typeface="Arial" panose="020B0604020202020204" pitchFamily="34" charset="0"/>
              <a:buChar char="•"/>
            </a:pPr>
            <a:r>
              <a:rPr lang="cs-CZ" sz="2200" dirty="0" smtClean="0"/>
              <a:t>myši bez cvičení šedé chlupy, pleš, ztráta hmotnosti, zhoršený pohyb</a:t>
            </a:r>
          </a:p>
          <a:p>
            <a:pPr marL="342900" indent="-342900">
              <a:spcAft>
                <a:spcPts val="2400"/>
              </a:spcAft>
              <a:buFont typeface="Arial" panose="020B0604020202020204" pitchFamily="34" charset="0"/>
              <a:buChar char="•"/>
            </a:pPr>
            <a:r>
              <a:rPr lang="cs-CZ" sz="2200" dirty="0" smtClean="0"/>
              <a:t>myši s cvičením – jako </a:t>
            </a:r>
            <a:r>
              <a:rPr lang="cs-CZ" sz="2200" dirty="0" err="1" smtClean="0"/>
              <a:t>wt</a:t>
            </a:r>
            <a:endParaRPr lang="en-US" sz="2200" dirty="0" smtClean="0"/>
          </a:p>
        </p:txBody>
      </p:sp>
      <p:sp>
        <p:nvSpPr>
          <p:cNvPr id="6" name="TextovéPole 5"/>
          <p:cNvSpPr txBox="1"/>
          <p:nvPr/>
        </p:nvSpPr>
        <p:spPr>
          <a:xfrm>
            <a:off x="2202519" y="3746648"/>
            <a:ext cx="942887" cy="461665"/>
          </a:xfrm>
          <a:prstGeom prst="rect">
            <a:avLst/>
          </a:prstGeom>
          <a:noFill/>
        </p:spPr>
        <p:txBody>
          <a:bodyPr wrap="none" rtlCol="0">
            <a:spAutoFit/>
          </a:bodyPr>
          <a:lstStyle/>
          <a:p>
            <a:r>
              <a:rPr lang="cs-CZ" sz="2400" dirty="0" smtClean="0"/>
              <a:t>cvičila</a:t>
            </a:r>
            <a:endParaRPr lang="en-US" sz="2400" dirty="0" smtClean="0"/>
          </a:p>
        </p:txBody>
      </p:sp>
      <p:sp>
        <p:nvSpPr>
          <p:cNvPr id="7" name="TextovéPole 6"/>
          <p:cNvSpPr txBox="1"/>
          <p:nvPr/>
        </p:nvSpPr>
        <p:spPr>
          <a:xfrm>
            <a:off x="6012160" y="3645024"/>
            <a:ext cx="1258678" cy="461665"/>
          </a:xfrm>
          <a:prstGeom prst="rect">
            <a:avLst/>
          </a:prstGeom>
          <a:noFill/>
        </p:spPr>
        <p:txBody>
          <a:bodyPr wrap="none" rtlCol="0">
            <a:spAutoFit/>
          </a:bodyPr>
          <a:lstStyle/>
          <a:p>
            <a:r>
              <a:rPr lang="cs-CZ" sz="2400" dirty="0" smtClean="0"/>
              <a:t>necvičila</a:t>
            </a:r>
            <a:endParaRPr lang="en-US" sz="2400" dirty="0" smtClean="0"/>
          </a:p>
        </p:txBody>
      </p:sp>
    </p:spTree>
    <p:extLst>
      <p:ext uri="{BB962C8B-B14F-4D97-AF65-F5344CB8AC3E}">
        <p14:creationId xmlns:p14="http://schemas.microsoft.com/office/powerpoint/2010/main" val="59429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4747"/>
            <a:ext cx="8229600" cy="1143000"/>
          </a:xfrm>
        </p:spPr>
        <p:txBody>
          <a:bodyPr>
            <a:normAutofit/>
          </a:bodyPr>
          <a:lstStyle/>
          <a:p>
            <a:r>
              <a:rPr lang="cs-CZ" sz="4000" dirty="0" err="1">
                <a:solidFill>
                  <a:srgbClr val="C00000"/>
                </a:solidFill>
              </a:rPr>
              <a:t>mtDNA</a:t>
            </a:r>
            <a:r>
              <a:rPr lang="cs-CZ" sz="4000" dirty="0">
                <a:solidFill>
                  <a:srgbClr val="C00000"/>
                </a:solidFill>
              </a:rPr>
              <a:t> - rekapitulace</a:t>
            </a:r>
            <a:endParaRPr lang="en-US" sz="4000" dirty="0">
              <a:solidFill>
                <a:srgbClr val="C00000"/>
              </a:solidFill>
            </a:endParaRPr>
          </a:p>
        </p:txBody>
      </p:sp>
      <p:sp>
        <p:nvSpPr>
          <p:cNvPr id="3" name="TextovéPole 2"/>
          <p:cNvSpPr txBox="1"/>
          <p:nvPr/>
        </p:nvSpPr>
        <p:spPr>
          <a:xfrm>
            <a:off x="467544" y="1124744"/>
            <a:ext cx="7776864" cy="590931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Příbuzné </a:t>
            </a:r>
            <a:r>
              <a:rPr lang="cs-CZ" altLang="en-US" sz="2200" dirty="0" smtClean="0"/>
              <a:t>alfa-</a:t>
            </a:r>
            <a:r>
              <a:rPr lang="cs-CZ" altLang="en-US" sz="2200" dirty="0" err="1" smtClean="0"/>
              <a:t>proteobakteriím</a:t>
            </a:r>
            <a:r>
              <a:rPr lang="cs-CZ" altLang="en-US" sz="2200" dirty="0" smtClean="0"/>
              <a:t> (</a:t>
            </a:r>
            <a:r>
              <a:rPr lang="cs-CZ" altLang="en-US" sz="2200" dirty="0" err="1" smtClean="0"/>
              <a:t>endosymbiotická</a:t>
            </a:r>
            <a:r>
              <a:rPr lang="cs-CZ" altLang="en-US" sz="2200" dirty="0" smtClean="0"/>
              <a:t> teorie)</a:t>
            </a:r>
            <a:endParaRPr lang="cs-CZ" sz="2200" dirty="0" smtClean="0"/>
          </a:p>
          <a:p>
            <a:pPr marL="342900" indent="-342900">
              <a:spcBef>
                <a:spcPts val="1200"/>
              </a:spcBef>
              <a:buFont typeface="Arial" panose="020B0604020202020204" pitchFamily="34" charset="0"/>
              <a:buChar char="•"/>
            </a:pPr>
            <a:r>
              <a:rPr lang="cs-CZ" sz="2200" dirty="0" smtClean="0"/>
              <a:t>Obvykle kruhový genom</a:t>
            </a:r>
          </a:p>
          <a:p>
            <a:pPr marL="342900" indent="-342900">
              <a:spcBef>
                <a:spcPts val="1200"/>
              </a:spcBef>
              <a:buFont typeface="Arial" panose="020B0604020202020204" pitchFamily="34" charset="0"/>
              <a:buChar char="•"/>
            </a:pPr>
            <a:r>
              <a:rPr lang="cs-CZ" sz="2200" dirty="0" smtClean="0"/>
              <a:t>Více kopií </a:t>
            </a:r>
            <a:r>
              <a:rPr lang="cs-CZ" sz="2200" dirty="0" err="1" smtClean="0"/>
              <a:t>mtDNA</a:t>
            </a:r>
            <a:r>
              <a:rPr lang="cs-CZ" sz="2200" dirty="0" smtClean="0"/>
              <a:t> na mitochondrii + v buňce mnoho mitochondrií</a:t>
            </a:r>
          </a:p>
          <a:p>
            <a:pPr marL="342900" indent="-342900">
              <a:spcBef>
                <a:spcPts val="1200"/>
              </a:spcBef>
              <a:buFont typeface="Arial" panose="020B0604020202020204" pitchFamily="34" charset="0"/>
              <a:buChar char="•"/>
            </a:pPr>
            <a:r>
              <a:rPr lang="cs-CZ" sz="2200" dirty="0" smtClean="0"/>
              <a:t>Dědičnost jen po mateřské linii</a:t>
            </a:r>
          </a:p>
          <a:p>
            <a:pPr marL="342900" indent="-342900">
              <a:spcBef>
                <a:spcPts val="1200"/>
              </a:spcBef>
              <a:buFont typeface="Arial" panose="020B0604020202020204" pitchFamily="34" charset="0"/>
              <a:buChar char="•"/>
            </a:pPr>
            <a:r>
              <a:rPr lang="cs-CZ" sz="2200" dirty="0" smtClean="0"/>
              <a:t>Různé organismy mají různě velké </a:t>
            </a:r>
            <a:r>
              <a:rPr lang="cs-CZ" sz="2200" dirty="0" err="1" smtClean="0"/>
              <a:t>mtDNA</a:t>
            </a:r>
            <a:r>
              <a:rPr lang="cs-CZ" sz="2200" dirty="0" smtClean="0"/>
              <a:t> (zvířata malé, rostliny velké)</a:t>
            </a:r>
          </a:p>
          <a:p>
            <a:pPr marL="342900" indent="-342900">
              <a:spcBef>
                <a:spcPts val="1200"/>
              </a:spcBef>
              <a:buFont typeface="Arial" panose="020B0604020202020204" pitchFamily="34" charset="0"/>
              <a:buChar char="•"/>
            </a:pPr>
            <a:r>
              <a:rPr lang="cs-CZ" sz="2200" dirty="0" smtClean="0"/>
              <a:t>V </a:t>
            </a:r>
            <a:r>
              <a:rPr lang="cs-CZ" sz="2200" dirty="0" err="1" smtClean="0"/>
              <a:t>mtDNA</a:t>
            </a:r>
            <a:r>
              <a:rPr lang="cs-CZ" sz="2200" dirty="0" smtClean="0"/>
              <a:t> jen část genů, které mitochondrie potřebují, zbytek kódován v jádře</a:t>
            </a:r>
          </a:p>
          <a:p>
            <a:pPr marL="342900" indent="-342900">
              <a:spcBef>
                <a:spcPts val="1200"/>
              </a:spcBef>
              <a:buFont typeface="Arial" panose="020B0604020202020204" pitchFamily="34" charset="0"/>
              <a:buChar char="•"/>
            </a:pPr>
            <a:r>
              <a:rPr lang="cs-CZ" sz="2200" dirty="0" err="1" smtClean="0"/>
              <a:t>mtDNA</a:t>
            </a:r>
            <a:r>
              <a:rPr lang="cs-CZ" sz="2200" dirty="0" smtClean="0"/>
              <a:t> rychleji mutuje než jaderná (ROS + chybující polymeráza)</a:t>
            </a:r>
          </a:p>
          <a:p>
            <a:pPr marL="342900" indent="-342900">
              <a:spcBef>
                <a:spcPts val="1200"/>
              </a:spcBef>
              <a:buFont typeface="Arial" panose="020B0604020202020204" pitchFamily="34" charset="0"/>
              <a:buChar char="•"/>
            </a:pPr>
            <a:r>
              <a:rPr lang="cs-CZ" sz="2200" dirty="0"/>
              <a:t>P</a:t>
            </a:r>
            <a:r>
              <a:rPr lang="cs-CZ" sz="2200" dirty="0" smtClean="0"/>
              <a:t>oškození </a:t>
            </a:r>
            <a:r>
              <a:rPr lang="cs-CZ" sz="2200" dirty="0" err="1" smtClean="0"/>
              <a:t>mtDNA</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úbytek ATP </a:t>
            </a:r>
            <a:r>
              <a:rPr lang="en-US" sz="2200" dirty="0" smtClean="0">
                <a:sym typeface="Wingdings" panose="05000000000000000000" pitchFamily="2" charset="2"/>
              </a:rPr>
              <a:t> </a:t>
            </a:r>
            <a:r>
              <a:rPr lang="cs-CZ" sz="2200" dirty="0" smtClean="0">
                <a:sym typeface="Wingdings" panose="05000000000000000000" pitchFamily="2" charset="2"/>
              </a:rPr>
              <a:t>onemocnění + rychlejší stárnutí</a:t>
            </a:r>
          </a:p>
          <a:p>
            <a:r>
              <a:rPr lang="cs-CZ" sz="2200" dirty="0" smtClean="0"/>
              <a:t>  </a:t>
            </a:r>
            <a:endParaRPr lang="en-US" sz="2200" dirty="0" smtClean="0"/>
          </a:p>
        </p:txBody>
      </p:sp>
    </p:spTree>
    <p:extLst>
      <p:ext uri="{BB962C8B-B14F-4D97-AF65-F5344CB8AC3E}">
        <p14:creationId xmlns:p14="http://schemas.microsoft.com/office/powerpoint/2010/main" val="324690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Mitochondrie a chloroplasty</a:t>
            </a:r>
            <a:endParaRPr lang="en-US" sz="4000" dirty="0">
              <a:solidFill>
                <a:srgbClr val="C00000"/>
              </a:solidFill>
            </a:endParaRPr>
          </a:p>
        </p:txBody>
      </p:sp>
      <p:sp>
        <p:nvSpPr>
          <p:cNvPr id="3" name="TextovéPole 2"/>
          <p:cNvSpPr txBox="1"/>
          <p:nvPr/>
        </p:nvSpPr>
        <p:spPr>
          <a:xfrm>
            <a:off x="683568" y="1412776"/>
            <a:ext cx="7848872" cy="452431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organely ohraničené membránami</a:t>
            </a:r>
          </a:p>
          <a:p>
            <a:pPr marL="342900" indent="-342900">
              <a:spcBef>
                <a:spcPts val="1800"/>
              </a:spcBef>
              <a:buFont typeface="Arial" panose="020B0604020202020204" pitchFamily="34" charset="0"/>
              <a:buChar char="•"/>
            </a:pPr>
            <a:r>
              <a:rPr lang="cs-CZ" sz="2200" dirty="0" smtClean="0"/>
              <a:t>mají vlastní DNA</a:t>
            </a:r>
          </a:p>
          <a:p>
            <a:pPr marL="342900" indent="-342900">
              <a:spcBef>
                <a:spcPts val="1800"/>
              </a:spcBef>
              <a:buFont typeface="Arial" panose="020B0604020202020204" pitchFamily="34" charset="0"/>
              <a:buChar char="•"/>
            </a:pPr>
            <a:r>
              <a:rPr lang="cs-CZ" sz="2200" dirty="0" smtClean="0"/>
              <a:t>lokalizované v cytoplazmě eukaryotních buněk</a:t>
            </a:r>
          </a:p>
          <a:p>
            <a:pPr marL="342900" indent="-342900">
              <a:spcBef>
                <a:spcPts val="1800"/>
              </a:spcBef>
              <a:buFont typeface="Arial" panose="020B0604020202020204" pitchFamily="34" charset="0"/>
              <a:buChar char="•"/>
            </a:pPr>
            <a:r>
              <a:rPr lang="en-US" altLang="en-US" sz="2200" dirty="0" err="1" smtClean="0">
                <a:sym typeface="Wingdings" pitchFamily="2" charset="2"/>
              </a:rPr>
              <a:t>endosymbiotick</a:t>
            </a:r>
            <a:r>
              <a:rPr lang="cs-CZ" altLang="en-US" sz="2200" dirty="0">
                <a:sym typeface="Wingdings" pitchFamily="2" charset="2"/>
              </a:rPr>
              <a:t>á</a:t>
            </a:r>
            <a:r>
              <a:rPr lang="en-US" altLang="en-US" sz="2200" dirty="0">
                <a:sym typeface="Wingdings" pitchFamily="2" charset="2"/>
              </a:rPr>
              <a:t> </a:t>
            </a:r>
            <a:r>
              <a:rPr lang="en-US" altLang="en-US" sz="2200" dirty="0" err="1">
                <a:sym typeface="Wingdings" pitchFamily="2" charset="2"/>
              </a:rPr>
              <a:t>teorie</a:t>
            </a:r>
            <a:r>
              <a:rPr lang="cs-CZ" altLang="en-US" sz="2200" dirty="0">
                <a:sym typeface="Wingdings" pitchFamily="2" charset="2"/>
              </a:rPr>
              <a:t>: p</a:t>
            </a:r>
            <a:r>
              <a:rPr lang="cs-CZ" altLang="en-US" sz="2200" dirty="0"/>
              <a:t>ůvodně samostatné buňky – pak </a:t>
            </a:r>
            <a:r>
              <a:rPr lang="cs-CZ" altLang="en-US" sz="2200" dirty="0" err="1"/>
              <a:t>endosymbionti</a:t>
            </a:r>
            <a:endParaRPr lang="cs-CZ" altLang="en-US" sz="2200" dirty="0"/>
          </a:p>
          <a:p>
            <a:pPr marL="342900" indent="-342900">
              <a:spcBef>
                <a:spcPts val="1800"/>
              </a:spcBef>
              <a:buFont typeface="Arial" panose="020B0604020202020204" pitchFamily="34" charset="0"/>
              <a:buChar char="•"/>
            </a:pPr>
            <a:r>
              <a:rPr lang="cs-CZ" sz="2200" dirty="0" smtClean="0"/>
              <a:t>mitochondrie v téměř všech eukaryotních buňkách  </a:t>
            </a:r>
          </a:p>
          <a:p>
            <a:pPr marL="342900" indent="-342900">
              <a:spcBef>
                <a:spcPts val="1800"/>
              </a:spcBef>
              <a:buFont typeface="Arial" panose="020B0604020202020204" pitchFamily="34" charset="0"/>
              <a:buChar char="•"/>
            </a:pPr>
            <a:r>
              <a:rPr lang="cs-CZ" sz="2200" dirty="0" smtClean="0"/>
              <a:t>chloroplasty v  rostlinách a některých jednobuněčných organismech </a:t>
            </a:r>
          </a:p>
          <a:p>
            <a:pPr marL="342900" indent="-342900">
              <a:spcBef>
                <a:spcPts val="1800"/>
              </a:spcBef>
              <a:buFont typeface="Arial" panose="020B0604020202020204" pitchFamily="34" charset="0"/>
              <a:buChar char="•"/>
            </a:pPr>
            <a:r>
              <a:rPr lang="cs-CZ" sz="2200" dirty="0" smtClean="0"/>
              <a:t>množí se výhradně dělením existujících organel</a:t>
            </a:r>
            <a:endParaRPr lang="en-US" sz="2200" dirty="0" smtClean="0"/>
          </a:p>
        </p:txBody>
      </p:sp>
    </p:spTree>
    <p:extLst>
      <p:ext uri="{BB962C8B-B14F-4D97-AF65-F5344CB8AC3E}">
        <p14:creationId xmlns:p14="http://schemas.microsoft.com/office/powerpoint/2010/main" val="25021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492896"/>
            <a:ext cx="8229600" cy="1143000"/>
          </a:xfrm>
        </p:spPr>
        <p:txBody>
          <a:bodyPr>
            <a:normAutofit/>
          </a:bodyPr>
          <a:lstStyle/>
          <a:p>
            <a:r>
              <a:rPr lang="cs-CZ" sz="6600" dirty="0" smtClean="0"/>
              <a:t>Přestávka</a:t>
            </a:r>
            <a:endParaRPr lang="en-US" sz="6600" dirty="0"/>
          </a:p>
        </p:txBody>
      </p:sp>
    </p:spTree>
    <p:extLst>
      <p:ext uri="{BB962C8B-B14F-4D97-AF65-F5344CB8AC3E}">
        <p14:creationId xmlns:p14="http://schemas.microsoft.com/office/powerpoint/2010/main" val="4238244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143000"/>
          </a:xfrm>
        </p:spPr>
        <p:txBody>
          <a:bodyPr>
            <a:normAutofit/>
          </a:bodyPr>
          <a:lstStyle/>
          <a:p>
            <a:r>
              <a:rPr lang="cs-CZ" sz="4000" dirty="0">
                <a:solidFill>
                  <a:srgbClr val="C00000"/>
                </a:solidFill>
              </a:rPr>
              <a:t>Bakteriální genom</a:t>
            </a:r>
            <a:endParaRPr lang="en-US" sz="4000" dirty="0">
              <a:solidFill>
                <a:srgbClr val="C00000"/>
              </a:solidFill>
            </a:endParaRPr>
          </a:p>
        </p:txBody>
      </p:sp>
      <p:sp>
        <p:nvSpPr>
          <p:cNvPr id="3" name="TextovéPole 2"/>
          <p:cNvSpPr txBox="1"/>
          <p:nvPr/>
        </p:nvSpPr>
        <p:spPr>
          <a:xfrm>
            <a:off x="251520" y="1268760"/>
            <a:ext cx="5112568" cy="3416320"/>
          </a:xfrm>
          <a:prstGeom prst="rect">
            <a:avLst/>
          </a:prstGeom>
          <a:noFill/>
        </p:spPr>
        <p:txBody>
          <a:bodyPr wrap="square" rtlCol="0">
            <a:spAutoFit/>
          </a:bodyPr>
          <a:lstStyle/>
          <a:p>
            <a:pPr>
              <a:spcBef>
                <a:spcPts val="1200"/>
              </a:spcBef>
            </a:pPr>
            <a:r>
              <a:rPr lang="cs-CZ" sz="2200" b="1" dirty="0" smtClean="0"/>
              <a:t>Většinou:</a:t>
            </a:r>
          </a:p>
          <a:p>
            <a:pPr marL="342900" indent="-342900">
              <a:spcBef>
                <a:spcPts val="1200"/>
              </a:spcBef>
              <a:buFont typeface="Arial" panose="020B0604020202020204" pitchFamily="34" charset="0"/>
              <a:buChar char="•"/>
            </a:pPr>
            <a:r>
              <a:rPr lang="cs-CZ" sz="2200" dirty="0" smtClean="0"/>
              <a:t>jedna kruhová molekula (není obklopena membránou)</a:t>
            </a:r>
          </a:p>
          <a:p>
            <a:pPr marL="342900" indent="-342900">
              <a:spcBef>
                <a:spcPts val="1200"/>
              </a:spcBef>
              <a:buFont typeface="Arial" panose="020B0604020202020204" pitchFamily="34" charset="0"/>
              <a:buChar char="•"/>
            </a:pPr>
            <a:r>
              <a:rPr lang="cs-CZ" sz="2200" dirty="0" smtClean="0"/>
              <a:t>velikost několik milionů bází</a:t>
            </a:r>
          </a:p>
          <a:p>
            <a:pPr marL="342900" indent="-342900">
              <a:spcBef>
                <a:spcPts val="1200"/>
              </a:spcBef>
              <a:buFont typeface="Arial" panose="020B0604020202020204" pitchFamily="34" charset="0"/>
              <a:buChar char="•"/>
            </a:pPr>
            <a:r>
              <a:rPr lang="cs-CZ" sz="2200" dirty="0" smtClean="0"/>
              <a:t>velice úsporný (malé vzdálenosti mezi geny)</a:t>
            </a:r>
          </a:p>
          <a:p>
            <a:pPr marL="342900" indent="-342900">
              <a:spcBef>
                <a:spcPts val="1200"/>
              </a:spcBef>
              <a:buFont typeface="Arial" panose="020B0604020202020204" pitchFamily="34" charset="0"/>
              <a:buChar char="•"/>
            </a:pPr>
            <a:r>
              <a:rPr lang="cs-CZ" sz="2200" dirty="0" smtClean="0"/>
              <a:t>někdy přítomny </a:t>
            </a:r>
            <a:r>
              <a:rPr lang="cs-CZ" sz="2200" dirty="0" err="1" smtClean="0"/>
              <a:t>plazmidy</a:t>
            </a:r>
            <a:r>
              <a:rPr lang="cs-CZ" sz="2200" dirty="0" smtClean="0"/>
              <a:t> – další molekuly DNA  </a:t>
            </a:r>
            <a:endParaRPr lang="en-US" sz="2200" dirty="0" smtClean="0"/>
          </a:p>
        </p:txBody>
      </p:sp>
      <p:sp>
        <p:nvSpPr>
          <p:cNvPr id="4" name="TextovéPole 3"/>
          <p:cNvSpPr txBox="1"/>
          <p:nvPr/>
        </p:nvSpPr>
        <p:spPr>
          <a:xfrm>
            <a:off x="253887" y="4941168"/>
            <a:ext cx="8928992" cy="1677382"/>
          </a:xfrm>
          <a:prstGeom prst="rect">
            <a:avLst/>
          </a:prstGeom>
          <a:noFill/>
        </p:spPr>
        <p:txBody>
          <a:bodyPr wrap="square" rtlCol="0">
            <a:spAutoFit/>
          </a:bodyPr>
          <a:lstStyle/>
          <a:p>
            <a:pPr>
              <a:spcBef>
                <a:spcPts val="2400"/>
              </a:spcBef>
            </a:pPr>
            <a:r>
              <a:rPr lang="cs-CZ" sz="2200" b="1" dirty="0" smtClean="0"/>
              <a:t>Výjimky existují:</a:t>
            </a:r>
          </a:p>
          <a:p>
            <a:pPr marL="342900" indent="-342900">
              <a:spcBef>
                <a:spcPts val="600"/>
              </a:spcBef>
              <a:buFont typeface="Arial" panose="020B0604020202020204" pitchFamily="34" charset="0"/>
              <a:buChar char="•"/>
            </a:pPr>
            <a:r>
              <a:rPr lang="cs-CZ" sz="2200" i="1" dirty="0" smtClean="0"/>
              <a:t>Vibrio </a:t>
            </a:r>
            <a:r>
              <a:rPr lang="cs-CZ" sz="2200" i="1" dirty="0" err="1" smtClean="0"/>
              <a:t>cholerae</a:t>
            </a:r>
            <a:r>
              <a:rPr lang="cs-CZ" sz="2200" dirty="0" smtClean="0"/>
              <a:t> – více kruhových molekul DNA</a:t>
            </a:r>
          </a:p>
          <a:p>
            <a:pPr marL="342900" indent="-342900">
              <a:spcBef>
                <a:spcPts val="600"/>
              </a:spcBef>
              <a:buFont typeface="Arial" panose="020B0604020202020204" pitchFamily="34" charset="0"/>
              <a:buChar char="•"/>
            </a:pPr>
            <a:r>
              <a:rPr lang="en-US" sz="2200" i="1" dirty="0" err="1" smtClean="0"/>
              <a:t>Borrelia</a:t>
            </a:r>
            <a:r>
              <a:rPr lang="en-US" sz="2200" i="1" dirty="0" smtClean="0"/>
              <a:t> </a:t>
            </a:r>
            <a:r>
              <a:rPr lang="en-US" sz="2200" i="1" dirty="0" err="1" smtClean="0"/>
              <a:t>burgdorferi</a:t>
            </a:r>
            <a:r>
              <a:rPr lang="cs-CZ" sz="2200" i="1" dirty="0" smtClean="0"/>
              <a:t> – </a:t>
            </a:r>
            <a:r>
              <a:rPr lang="cs-CZ" sz="2200" dirty="0" smtClean="0"/>
              <a:t>lineární genom </a:t>
            </a:r>
          </a:p>
          <a:p>
            <a:pPr marL="342900" indent="-342900">
              <a:spcBef>
                <a:spcPts val="600"/>
              </a:spcBef>
              <a:buFont typeface="Arial" panose="020B0604020202020204" pitchFamily="34" charset="0"/>
              <a:buChar char="•"/>
            </a:pPr>
            <a:r>
              <a:rPr lang="cs-CZ" sz="2200" dirty="0" err="1" smtClean="0"/>
              <a:t>Planctomycetes</a:t>
            </a:r>
            <a:r>
              <a:rPr lang="cs-CZ" sz="2200" dirty="0" smtClean="0"/>
              <a:t> –(</a:t>
            </a:r>
            <a:r>
              <a:rPr lang="cs-CZ" sz="2200" dirty="0" err="1" smtClean="0"/>
              <a:t>Gemmata</a:t>
            </a:r>
            <a:r>
              <a:rPr lang="cs-CZ" sz="2200" dirty="0" smtClean="0"/>
              <a:t>) – jádro s membránou</a:t>
            </a:r>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844824"/>
            <a:ext cx="3336090" cy="1570860"/>
          </a:xfrm>
          <a:prstGeom prst="rect">
            <a:avLst/>
          </a:prstGeom>
        </p:spPr>
      </p:pic>
      <p:sp>
        <p:nvSpPr>
          <p:cNvPr id="6" name="TextovéPole 5"/>
          <p:cNvSpPr txBox="1"/>
          <p:nvPr/>
        </p:nvSpPr>
        <p:spPr>
          <a:xfrm>
            <a:off x="5148064" y="1413937"/>
            <a:ext cx="2257028" cy="430887"/>
          </a:xfrm>
          <a:prstGeom prst="rect">
            <a:avLst/>
          </a:prstGeom>
          <a:noFill/>
        </p:spPr>
        <p:txBody>
          <a:bodyPr wrap="none" rtlCol="0">
            <a:spAutoFit/>
          </a:bodyPr>
          <a:lstStyle/>
          <a:p>
            <a:r>
              <a:rPr lang="cs-CZ" sz="2200" dirty="0" smtClean="0">
                <a:solidFill>
                  <a:srgbClr val="FF0000"/>
                </a:solidFill>
              </a:rPr>
              <a:t>bakteriální genom</a:t>
            </a:r>
            <a:endParaRPr lang="en-US" sz="2200" dirty="0" smtClean="0">
              <a:solidFill>
                <a:srgbClr val="FF0000"/>
              </a:solidFill>
            </a:endParaRPr>
          </a:p>
        </p:txBody>
      </p:sp>
      <p:sp>
        <p:nvSpPr>
          <p:cNvPr id="7" name="TextovéPole 6"/>
          <p:cNvSpPr txBox="1"/>
          <p:nvPr/>
        </p:nvSpPr>
        <p:spPr>
          <a:xfrm>
            <a:off x="7395140" y="3453020"/>
            <a:ext cx="1208985" cy="430887"/>
          </a:xfrm>
          <a:prstGeom prst="rect">
            <a:avLst/>
          </a:prstGeom>
          <a:noFill/>
        </p:spPr>
        <p:txBody>
          <a:bodyPr wrap="none" rtlCol="0">
            <a:spAutoFit/>
          </a:bodyPr>
          <a:lstStyle/>
          <a:p>
            <a:r>
              <a:rPr lang="cs-CZ" sz="2200" dirty="0" err="1" smtClean="0">
                <a:solidFill>
                  <a:srgbClr val="0070C0"/>
                </a:solidFill>
              </a:rPr>
              <a:t>plazmidy</a:t>
            </a:r>
            <a:endParaRPr lang="en-US" sz="2200" dirty="0" smtClean="0">
              <a:solidFill>
                <a:srgbClr val="0070C0"/>
              </a:solidFill>
            </a:endParaRPr>
          </a:p>
        </p:txBody>
      </p:sp>
    </p:spTree>
    <p:extLst>
      <p:ext uri="{BB962C8B-B14F-4D97-AF65-F5344CB8AC3E}">
        <p14:creationId xmlns:p14="http://schemas.microsoft.com/office/powerpoint/2010/main" val="199861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1952" y="404664"/>
            <a:ext cx="8229600" cy="1143000"/>
          </a:xfrm>
        </p:spPr>
        <p:txBody>
          <a:bodyPr>
            <a:noAutofit/>
          </a:bodyPr>
          <a:lstStyle/>
          <a:p>
            <a:r>
              <a:rPr lang="cs-CZ" sz="3600" dirty="0">
                <a:solidFill>
                  <a:srgbClr val="C00000"/>
                </a:solidFill>
              </a:rPr>
              <a:t>Uspořádání genomů různých organismů</a:t>
            </a:r>
            <a:endParaRPr lang="en-US" sz="3600" dirty="0">
              <a:solidFill>
                <a:srgbClr val="C00000"/>
              </a:solidFill>
            </a:endParaRPr>
          </a:p>
        </p:txBody>
      </p:sp>
      <p:sp>
        <p:nvSpPr>
          <p:cNvPr id="4" name="TextovéPole 3"/>
          <p:cNvSpPr txBox="1"/>
          <p:nvPr/>
        </p:nvSpPr>
        <p:spPr>
          <a:xfrm>
            <a:off x="531456" y="1484784"/>
            <a:ext cx="8640960" cy="243143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b="1" dirty="0" smtClean="0"/>
              <a:t>Viry</a:t>
            </a:r>
            <a:r>
              <a:rPr lang="cs-CZ" sz="2200" dirty="0" smtClean="0"/>
              <a:t> – maximálně úsporný genom, překrývající se geny, bez </a:t>
            </a:r>
            <a:r>
              <a:rPr lang="cs-CZ" sz="2200" dirty="0" err="1" smtClean="0"/>
              <a:t>mezigenových</a:t>
            </a:r>
            <a:r>
              <a:rPr lang="cs-CZ" sz="2200" dirty="0" smtClean="0"/>
              <a:t> oblastí</a:t>
            </a:r>
          </a:p>
          <a:p>
            <a:pPr marL="342900" indent="-342900">
              <a:spcBef>
                <a:spcPts val="1200"/>
              </a:spcBef>
              <a:buFont typeface="Arial" panose="020B0604020202020204" pitchFamily="34" charset="0"/>
              <a:buChar char="•"/>
            </a:pPr>
            <a:r>
              <a:rPr lang="cs-CZ" sz="2200" b="1" dirty="0" err="1" smtClean="0"/>
              <a:t>Prokaryota</a:t>
            </a:r>
            <a:r>
              <a:rPr lang="cs-CZ" sz="2200" dirty="0" smtClean="0"/>
              <a:t> – úsporný malý genom, geny v operonech, malé </a:t>
            </a:r>
            <a:r>
              <a:rPr lang="cs-CZ" sz="2200" dirty="0" err="1" smtClean="0"/>
              <a:t>mezigenové</a:t>
            </a:r>
            <a:r>
              <a:rPr lang="cs-CZ" sz="2200" dirty="0" smtClean="0"/>
              <a:t> oblasti.</a:t>
            </a:r>
          </a:p>
          <a:p>
            <a:pPr marL="342900" indent="-342900">
              <a:spcBef>
                <a:spcPts val="1200"/>
              </a:spcBef>
              <a:buFont typeface="Arial" panose="020B0604020202020204" pitchFamily="34" charset="0"/>
              <a:buChar char="•"/>
            </a:pPr>
            <a:r>
              <a:rPr lang="cs-CZ" sz="2200" b="1" dirty="0" err="1" smtClean="0"/>
              <a:t>Eukaryota</a:t>
            </a:r>
            <a:r>
              <a:rPr lang="cs-CZ" sz="2200" dirty="0" smtClean="0"/>
              <a:t> – kompaktní i expandované genomy, introny, velké </a:t>
            </a:r>
            <a:r>
              <a:rPr lang="cs-CZ" sz="2200" dirty="0" err="1" smtClean="0"/>
              <a:t>mezigenové</a:t>
            </a:r>
            <a:r>
              <a:rPr lang="cs-CZ" sz="2200" dirty="0" smtClean="0"/>
              <a:t> oblasti</a:t>
            </a:r>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81" y="4365104"/>
            <a:ext cx="7654615" cy="1768216"/>
          </a:xfrm>
          <a:prstGeom prst="rect">
            <a:avLst/>
          </a:prstGeom>
        </p:spPr>
      </p:pic>
      <p:sp>
        <p:nvSpPr>
          <p:cNvPr id="3" name="Obdélník 2"/>
          <p:cNvSpPr/>
          <p:nvPr/>
        </p:nvSpPr>
        <p:spPr>
          <a:xfrm>
            <a:off x="1490752" y="4869160"/>
            <a:ext cx="705654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892681" y="5517232"/>
            <a:ext cx="7798871"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2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4624"/>
            <a:ext cx="8229600" cy="1143000"/>
          </a:xfrm>
        </p:spPr>
        <p:txBody>
          <a:bodyPr>
            <a:normAutofit/>
          </a:bodyPr>
          <a:lstStyle/>
          <a:p>
            <a:r>
              <a:rPr lang="cs-CZ" sz="4000" dirty="0">
                <a:solidFill>
                  <a:srgbClr val="C00000"/>
                </a:solidFill>
              </a:rPr>
              <a:t>Velikosti genomů</a:t>
            </a:r>
            <a:endParaRPr lang="en-US" sz="4000" dirty="0">
              <a:solidFill>
                <a:srgbClr val="C00000"/>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556792"/>
            <a:ext cx="5488357" cy="4896544"/>
          </a:xfrm>
          <a:prstGeom prst="rect">
            <a:avLst/>
          </a:prstGeom>
        </p:spPr>
      </p:pic>
    </p:spTree>
    <p:extLst>
      <p:ext uri="{BB962C8B-B14F-4D97-AF65-F5344CB8AC3E}">
        <p14:creationId xmlns:p14="http://schemas.microsoft.com/office/powerpoint/2010/main" val="3357482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Regulace genové </a:t>
            </a:r>
            <a:r>
              <a:rPr lang="cs-CZ" sz="4000" dirty="0" smtClean="0">
                <a:solidFill>
                  <a:srgbClr val="C00000"/>
                </a:solidFill>
              </a:rPr>
              <a:t>exprese u bakterií </a:t>
            </a:r>
            <a:endParaRPr lang="cs-CZ" sz="4000" dirty="0">
              <a:solidFill>
                <a:srgbClr val="C00000"/>
              </a:solidFill>
            </a:endParaRPr>
          </a:p>
        </p:txBody>
      </p:sp>
      <p:sp>
        <p:nvSpPr>
          <p:cNvPr id="3" name="TextovéPole 2"/>
          <p:cNvSpPr txBox="1"/>
          <p:nvPr/>
        </p:nvSpPr>
        <p:spPr>
          <a:xfrm>
            <a:off x="647564" y="1772816"/>
            <a:ext cx="7848872" cy="4001095"/>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Jen část genů (= jejich produktů) je potřeba vždy (</a:t>
            </a:r>
            <a:r>
              <a:rPr lang="cs-CZ" sz="2200" dirty="0" err="1" smtClean="0"/>
              <a:t>housekeeping</a:t>
            </a:r>
            <a:r>
              <a:rPr lang="cs-CZ" sz="2200" dirty="0" smtClean="0"/>
              <a:t> </a:t>
            </a:r>
            <a:r>
              <a:rPr lang="cs-CZ" sz="2200" dirty="0" err="1" smtClean="0"/>
              <a:t>genes</a:t>
            </a:r>
            <a:r>
              <a:rPr lang="cs-CZ" sz="2200" dirty="0" smtClean="0"/>
              <a:t>)</a:t>
            </a:r>
          </a:p>
          <a:p>
            <a:pPr marL="342900" indent="-342900">
              <a:spcBef>
                <a:spcPts val="3000"/>
              </a:spcBef>
              <a:buFont typeface="Arial" panose="020B0604020202020204" pitchFamily="34" charset="0"/>
              <a:buChar char="•"/>
            </a:pPr>
            <a:r>
              <a:rPr lang="cs-CZ" sz="2200" dirty="0" smtClean="0"/>
              <a:t>Ostatní jen někdy – potřeba regulovat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ú</a:t>
            </a:r>
            <a:r>
              <a:rPr lang="en-US" sz="2200" dirty="0" err="1" smtClean="0">
                <a:sym typeface="Wingdings" panose="05000000000000000000" pitchFamily="2" charset="2"/>
              </a:rPr>
              <a:t>spora</a:t>
            </a:r>
            <a:r>
              <a:rPr lang="en-US" sz="2200" dirty="0" smtClean="0">
                <a:sym typeface="Wingdings" panose="05000000000000000000" pitchFamily="2" charset="2"/>
              </a:rPr>
              <a:t> </a:t>
            </a:r>
            <a:r>
              <a:rPr lang="en-US" sz="2200" dirty="0" err="1" smtClean="0">
                <a:sym typeface="Wingdings" panose="05000000000000000000" pitchFamily="2" charset="2"/>
              </a:rPr>
              <a:t>energie</a:t>
            </a:r>
            <a:r>
              <a:rPr lang="cs-CZ" sz="2200" dirty="0" smtClean="0">
                <a:sym typeface="Wingdings" panose="05000000000000000000" pitchFamily="2" charset="2"/>
              </a:rPr>
              <a:t>)</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Př. U bakterie </a:t>
            </a:r>
            <a:r>
              <a:rPr lang="cs-CZ" sz="2200" i="1" dirty="0" err="1" smtClean="0">
                <a:sym typeface="Wingdings" panose="05000000000000000000" pitchFamily="2" charset="2"/>
              </a:rPr>
              <a:t>Escherichia</a:t>
            </a:r>
            <a:r>
              <a:rPr lang="cs-CZ" sz="2200" i="1" dirty="0" smtClean="0">
                <a:sym typeface="Wingdings" panose="05000000000000000000" pitchFamily="2" charset="2"/>
              </a:rPr>
              <a:t> coli</a:t>
            </a:r>
            <a:r>
              <a:rPr lang="cs-CZ" sz="2200" dirty="0" smtClean="0">
                <a:sym typeface="Wingdings" panose="05000000000000000000" pitchFamily="2" charset="2"/>
              </a:rPr>
              <a:t>:</a:t>
            </a:r>
          </a:p>
          <a:p>
            <a:pPr marL="800100" lvl="1" indent="-342900">
              <a:spcBef>
                <a:spcPts val="3000"/>
              </a:spcBef>
              <a:buFont typeface="Arial" panose="020B0604020202020204" pitchFamily="34" charset="0"/>
              <a:buChar char="•"/>
            </a:pPr>
            <a:r>
              <a:rPr lang="cs-CZ" sz="2200" dirty="0" smtClean="0">
                <a:sym typeface="Wingdings" panose="05000000000000000000" pitchFamily="2" charset="2"/>
              </a:rPr>
              <a:t>Enzymy k trávení glukózy produkovány jen když je glukóza</a:t>
            </a:r>
          </a:p>
          <a:p>
            <a:pPr marL="800100" lvl="1" indent="-342900">
              <a:spcBef>
                <a:spcPts val="3000"/>
              </a:spcBef>
              <a:buFont typeface="Arial" panose="020B0604020202020204" pitchFamily="34" charset="0"/>
              <a:buChar char="•"/>
            </a:pPr>
            <a:r>
              <a:rPr lang="cs-CZ" sz="2200" dirty="0" smtClean="0">
                <a:sym typeface="Wingdings" panose="05000000000000000000" pitchFamily="2" charset="2"/>
              </a:rPr>
              <a:t>Pokud je k dispozici glukóza, nedělají se enzymy pro trávení jiných zdrojů energie náročnějších na zpracování.</a:t>
            </a:r>
            <a:endParaRPr lang="cs-CZ" sz="2200" dirty="0" smtClean="0"/>
          </a:p>
        </p:txBody>
      </p:sp>
    </p:spTree>
    <p:extLst>
      <p:ext uri="{BB962C8B-B14F-4D97-AF65-F5344CB8AC3E}">
        <p14:creationId xmlns:p14="http://schemas.microsoft.com/office/powerpoint/2010/main" val="14409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Operony</a:t>
            </a:r>
          </a:p>
        </p:txBody>
      </p:sp>
      <p:sp>
        <p:nvSpPr>
          <p:cNvPr id="3" name="TextovéPole 2"/>
          <p:cNvSpPr txBox="1"/>
          <p:nvPr/>
        </p:nvSpPr>
        <p:spPr>
          <a:xfrm>
            <a:off x="755576" y="1628800"/>
            <a:ext cx="7056784" cy="4339650"/>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U </a:t>
            </a:r>
            <a:r>
              <a:rPr lang="cs-CZ" sz="2200" dirty="0" err="1" smtClean="0"/>
              <a:t>prokaryot</a:t>
            </a:r>
            <a:r>
              <a:rPr lang="cs-CZ" sz="2200" dirty="0" smtClean="0"/>
              <a:t> geny s navazujícími funkcemi často součástí operonu</a:t>
            </a:r>
          </a:p>
          <a:p>
            <a:pPr marL="342900" indent="-342900">
              <a:spcBef>
                <a:spcPts val="3000"/>
              </a:spcBef>
              <a:buFont typeface="Arial" panose="020B0604020202020204" pitchFamily="34" charset="0"/>
              <a:buChar char="•"/>
            </a:pPr>
            <a:r>
              <a:rPr lang="cs-CZ" sz="2200" dirty="0" smtClean="0"/>
              <a:t>Operon = skupina genu, jejichž produkty spolupracují</a:t>
            </a:r>
          </a:p>
          <a:p>
            <a:pPr marL="342900" indent="-342900">
              <a:spcBef>
                <a:spcPts val="3000"/>
              </a:spcBef>
              <a:buFont typeface="Arial" panose="020B0604020202020204" pitchFamily="34" charset="0"/>
              <a:buChar char="•"/>
            </a:pPr>
            <a:r>
              <a:rPr lang="cs-CZ" sz="2200" dirty="0" smtClean="0"/>
              <a:t>Součástí operonu je operátor (</a:t>
            </a:r>
            <a:r>
              <a:rPr lang="cs-CZ" sz="2200" dirty="0" err="1" smtClean="0"/>
              <a:t>nasedací</a:t>
            </a:r>
            <a:r>
              <a:rPr lang="cs-CZ" sz="2200" dirty="0" smtClean="0"/>
              <a:t> místo pro regulační molekulu) a promotor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geny exprimovány společně</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Přepisem všech genů vzniká jediná </a:t>
            </a:r>
            <a:r>
              <a:rPr lang="cs-CZ" sz="2200" dirty="0" err="1" smtClean="0">
                <a:sym typeface="Wingdings" panose="05000000000000000000" pitchFamily="2" charset="2"/>
              </a:rPr>
              <a:t>mRNA</a:t>
            </a:r>
            <a:r>
              <a:rPr lang="cs-CZ" sz="2200" dirty="0" smtClean="0">
                <a:sym typeface="Wingdings" panose="05000000000000000000" pitchFamily="2" charset="2"/>
              </a:rPr>
              <a:t> </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V ribozomech podle ní různé proteiny</a:t>
            </a:r>
            <a:endParaRPr lang="cs-CZ" sz="2200" dirty="0" smtClean="0"/>
          </a:p>
        </p:txBody>
      </p:sp>
    </p:spTree>
    <p:extLst>
      <p:ext uri="{BB962C8B-B14F-4D97-AF65-F5344CB8AC3E}">
        <p14:creationId xmlns:p14="http://schemas.microsoft.com/office/powerpoint/2010/main" val="3305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Laktózový operon</a:t>
            </a:r>
          </a:p>
        </p:txBody>
      </p:sp>
      <p:sp>
        <p:nvSpPr>
          <p:cNvPr id="3" name="TextovéPole 2"/>
          <p:cNvSpPr txBox="1"/>
          <p:nvPr/>
        </p:nvSpPr>
        <p:spPr>
          <a:xfrm>
            <a:off x="457200" y="1417638"/>
            <a:ext cx="7643192" cy="3077766"/>
          </a:xfrm>
          <a:prstGeom prst="rect">
            <a:avLst/>
          </a:prstGeom>
          <a:noFill/>
        </p:spPr>
        <p:txBody>
          <a:bodyPr wrap="square" rtlCol="0">
            <a:spAutoFit/>
          </a:bodyPr>
          <a:lstStyle/>
          <a:p>
            <a:pPr>
              <a:spcBef>
                <a:spcPts val="1200"/>
              </a:spcBef>
            </a:pPr>
            <a:r>
              <a:rPr lang="cs-CZ" sz="2200" dirty="0" smtClean="0"/>
              <a:t>Laktózový (</a:t>
            </a:r>
            <a:r>
              <a:rPr lang="cs-CZ" sz="2200" dirty="0" err="1" smtClean="0"/>
              <a:t>lac</a:t>
            </a:r>
            <a:r>
              <a:rPr lang="cs-CZ" sz="2200" dirty="0" smtClean="0"/>
              <a:t>) operon – obsahuje geny potřebné pro štěpení laktózy</a:t>
            </a:r>
          </a:p>
          <a:p>
            <a:pPr>
              <a:spcBef>
                <a:spcPts val="1200"/>
              </a:spcBef>
            </a:pPr>
            <a:r>
              <a:rPr lang="cs-CZ" sz="2200" dirty="0" smtClean="0"/>
              <a:t>Obsahuje promotor, operátor a 3 strukturní geny:</a:t>
            </a:r>
          </a:p>
          <a:p>
            <a:pPr marL="800100" lvl="1" indent="-342900">
              <a:spcBef>
                <a:spcPts val="1200"/>
              </a:spcBef>
              <a:buFont typeface="Arial" panose="020B0604020202020204" pitchFamily="34" charset="0"/>
              <a:buChar char="•"/>
            </a:pPr>
            <a:r>
              <a:rPr lang="cs-CZ" sz="2200" i="1" dirty="0" err="1" smtClean="0"/>
              <a:t>lacZ</a:t>
            </a:r>
            <a:r>
              <a:rPr lang="cs-CZ" sz="2200" dirty="0" smtClean="0"/>
              <a:t> – enzym </a:t>
            </a:r>
            <a:r>
              <a:rPr lang="cs-CZ" sz="2200" dirty="0" smtClean="0">
                <a:latin typeface="Symbol" panose="05050102010706020507" pitchFamily="18" charset="2"/>
              </a:rPr>
              <a:t>b</a:t>
            </a:r>
            <a:r>
              <a:rPr lang="cs-CZ" sz="2200" dirty="0" smtClean="0"/>
              <a:t>-</a:t>
            </a:r>
            <a:r>
              <a:rPr lang="cs-CZ" sz="2200" dirty="0" err="1" smtClean="0"/>
              <a:t>galaktosidáza</a:t>
            </a:r>
            <a:r>
              <a:rPr lang="cs-CZ" sz="2200" dirty="0" smtClean="0"/>
              <a:t> (štěpí laktózu)</a:t>
            </a:r>
          </a:p>
          <a:p>
            <a:pPr marL="800100" lvl="1" indent="-342900">
              <a:spcBef>
                <a:spcPts val="1200"/>
              </a:spcBef>
              <a:buFont typeface="Arial" panose="020B0604020202020204" pitchFamily="34" charset="0"/>
              <a:buChar char="•"/>
            </a:pPr>
            <a:r>
              <a:rPr lang="cs-CZ" sz="2200" i="1" dirty="0" err="1" smtClean="0"/>
              <a:t>lacY</a:t>
            </a:r>
            <a:r>
              <a:rPr lang="cs-CZ" sz="2200" dirty="0" smtClean="0"/>
              <a:t> – enzym </a:t>
            </a:r>
            <a:r>
              <a:rPr lang="cs-CZ" sz="2200" dirty="0">
                <a:latin typeface="Symbol" panose="05050102010706020507" pitchFamily="18" charset="2"/>
              </a:rPr>
              <a:t>b</a:t>
            </a:r>
            <a:r>
              <a:rPr lang="cs-CZ" sz="2200" dirty="0" smtClean="0"/>
              <a:t>-</a:t>
            </a:r>
            <a:r>
              <a:rPr lang="cs-CZ" sz="2200" dirty="0" err="1" smtClean="0"/>
              <a:t>galaktosidpermeáza</a:t>
            </a:r>
            <a:r>
              <a:rPr lang="cs-CZ" sz="2200" dirty="0" smtClean="0"/>
              <a:t> (transport laktózy do buňky)</a:t>
            </a:r>
          </a:p>
          <a:p>
            <a:pPr marL="800100" lvl="1" indent="-342900">
              <a:spcBef>
                <a:spcPts val="1200"/>
              </a:spcBef>
              <a:buFont typeface="Arial" panose="020B0604020202020204" pitchFamily="34" charset="0"/>
              <a:buChar char="•"/>
            </a:pPr>
            <a:r>
              <a:rPr lang="cs-CZ" sz="2200" i="1" dirty="0" err="1" smtClean="0"/>
              <a:t>lacA</a:t>
            </a:r>
            <a:r>
              <a:rPr lang="cs-CZ" sz="2200" dirty="0" smtClean="0"/>
              <a:t> – enzym </a:t>
            </a:r>
            <a:r>
              <a:rPr lang="cs-CZ" sz="2200" dirty="0">
                <a:latin typeface="Symbol" panose="05050102010706020507" pitchFamily="18" charset="2"/>
              </a:rPr>
              <a:t>b</a:t>
            </a:r>
            <a:r>
              <a:rPr lang="cs-CZ" sz="2200" dirty="0" smtClean="0"/>
              <a:t>-</a:t>
            </a:r>
            <a:r>
              <a:rPr lang="cs-CZ" sz="2200" dirty="0" err="1" smtClean="0"/>
              <a:t>galaktosidtransacetyláza</a:t>
            </a:r>
            <a:r>
              <a:rPr lang="cs-CZ" sz="2200" dirty="0" smtClean="0"/>
              <a:t> (neznámá funkce)</a:t>
            </a: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397" y="5013176"/>
            <a:ext cx="7413206" cy="1656184"/>
          </a:xfrm>
          <a:prstGeom prst="rect">
            <a:avLst/>
          </a:prstGeom>
        </p:spPr>
      </p:pic>
    </p:spTree>
    <p:extLst>
      <p:ext uri="{BB962C8B-B14F-4D97-AF65-F5344CB8AC3E}">
        <p14:creationId xmlns:p14="http://schemas.microsoft.com/office/powerpoint/2010/main" val="31032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457200" y="274638"/>
            <a:ext cx="8229600" cy="1143000"/>
          </a:xfrm>
        </p:spPr>
        <p:txBody>
          <a:bodyPr>
            <a:normAutofit/>
          </a:bodyPr>
          <a:lstStyle/>
          <a:p>
            <a:r>
              <a:rPr lang="cs-CZ" sz="4000" dirty="0">
                <a:solidFill>
                  <a:srgbClr val="C00000"/>
                </a:solidFill>
              </a:rPr>
              <a:t>Laktózový operon</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17638"/>
            <a:ext cx="6461760" cy="2636520"/>
          </a:xfrm>
          <a:prstGeom prst="rect">
            <a:avLst/>
          </a:prstGeom>
        </p:spPr>
      </p:pic>
      <p:sp>
        <p:nvSpPr>
          <p:cNvPr id="11" name="Obdélník 10"/>
          <p:cNvSpPr/>
          <p:nvPr/>
        </p:nvSpPr>
        <p:spPr>
          <a:xfrm>
            <a:off x="4139952" y="1340768"/>
            <a:ext cx="3581440"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923928" y="2996952"/>
            <a:ext cx="3600400" cy="1584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612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457200" y="274638"/>
            <a:ext cx="8229600" cy="1143000"/>
          </a:xfrm>
        </p:spPr>
        <p:txBody>
          <a:bodyPr>
            <a:normAutofit/>
          </a:bodyPr>
          <a:lstStyle/>
          <a:p>
            <a:r>
              <a:rPr lang="cs-CZ" sz="4000" dirty="0">
                <a:solidFill>
                  <a:srgbClr val="C00000"/>
                </a:solidFill>
              </a:rPr>
              <a:t>Laktózový operon</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17638"/>
            <a:ext cx="6461760" cy="2636520"/>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423115"/>
            <a:ext cx="7062216" cy="4934712"/>
          </a:xfrm>
          <a:prstGeom prst="rect">
            <a:avLst/>
          </a:prstGeom>
        </p:spPr>
      </p:pic>
      <p:grpSp>
        <p:nvGrpSpPr>
          <p:cNvPr id="7" name="Skupina 6"/>
          <p:cNvGrpSpPr/>
          <p:nvPr/>
        </p:nvGrpSpPr>
        <p:grpSpPr>
          <a:xfrm>
            <a:off x="3815916" y="2924944"/>
            <a:ext cx="3672408" cy="1584176"/>
            <a:chOff x="3779912" y="2924944"/>
            <a:chExt cx="3672408" cy="1584176"/>
          </a:xfrm>
        </p:grpSpPr>
        <p:sp>
          <p:nvSpPr>
            <p:cNvPr id="2" name="Obdélník 1"/>
            <p:cNvSpPr/>
            <p:nvPr/>
          </p:nvSpPr>
          <p:spPr>
            <a:xfrm>
              <a:off x="3779912" y="2924944"/>
              <a:ext cx="2088232" cy="1584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5436096" y="3645024"/>
              <a:ext cx="201622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Skupina 9"/>
          <p:cNvGrpSpPr/>
          <p:nvPr/>
        </p:nvGrpSpPr>
        <p:grpSpPr>
          <a:xfrm>
            <a:off x="3635896" y="4149080"/>
            <a:ext cx="4032448" cy="2376264"/>
            <a:chOff x="3635896" y="4149080"/>
            <a:chExt cx="4032448" cy="2376264"/>
          </a:xfrm>
        </p:grpSpPr>
        <p:sp>
          <p:nvSpPr>
            <p:cNvPr id="8" name="Obdélník 7"/>
            <p:cNvSpPr/>
            <p:nvPr/>
          </p:nvSpPr>
          <p:spPr>
            <a:xfrm>
              <a:off x="3635896" y="4509120"/>
              <a:ext cx="4032448"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5508104" y="4149080"/>
              <a:ext cx="21602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169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457200" y="274638"/>
            <a:ext cx="8229600" cy="1143000"/>
          </a:xfrm>
        </p:spPr>
        <p:txBody>
          <a:bodyPr>
            <a:normAutofit/>
          </a:bodyPr>
          <a:lstStyle/>
          <a:p>
            <a:r>
              <a:rPr lang="cs-CZ" sz="4000" dirty="0">
                <a:solidFill>
                  <a:srgbClr val="C00000"/>
                </a:solidFill>
              </a:rPr>
              <a:t>Laktózový operon</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120" y="2023872"/>
            <a:ext cx="6461760" cy="2810256"/>
          </a:xfrm>
          <a:prstGeom prst="rect">
            <a:avLst/>
          </a:prstGeom>
        </p:spPr>
      </p:pic>
      <p:sp>
        <p:nvSpPr>
          <p:cNvPr id="5" name="Obdélník 4"/>
          <p:cNvSpPr/>
          <p:nvPr/>
        </p:nvSpPr>
        <p:spPr>
          <a:xfrm>
            <a:off x="3923928" y="3789040"/>
            <a:ext cx="172819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691680" y="1916832"/>
            <a:ext cx="57606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4112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79525"/>
            <a:ext cx="5580112" cy="1143000"/>
          </a:xfrm>
        </p:spPr>
        <p:txBody>
          <a:bodyPr>
            <a:normAutofit fontScale="90000"/>
          </a:bodyPr>
          <a:lstStyle/>
          <a:p>
            <a:r>
              <a:rPr lang="cs-CZ" sz="4000" dirty="0">
                <a:solidFill>
                  <a:srgbClr val="C00000"/>
                </a:solidFill>
              </a:rPr>
              <a:t>Objev cytoplazmatické dědičnosti</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7" y="1296144"/>
            <a:ext cx="3929707" cy="5517232"/>
          </a:xfrm>
          <a:prstGeom prst="rect">
            <a:avLst/>
          </a:prstGeom>
        </p:spPr>
      </p:pic>
      <p:sp>
        <p:nvSpPr>
          <p:cNvPr id="4" name="TextovéPole 3"/>
          <p:cNvSpPr txBox="1"/>
          <p:nvPr/>
        </p:nvSpPr>
        <p:spPr>
          <a:xfrm>
            <a:off x="279894" y="1260822"/>
            <a:ext cx="4707177" cy="5309146"/>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Dědičnost panašování u nocenky zahradní (</a:t>
            </a:r>
            <a:r>
              <a:rPr lang="cs-CZ" sz="2200" i="1" dirty="0" err="1" smtClean="0"/>
              <a:t>Mirabilis</a:t>
            </a:r>
            <a:r>
              <a:rPr lang="cs-CZ" sz="2200" i="1" dirty="0" smtClean="0"/>
              <a:t> </a:t>
            </a:r>
            <a:r>
              <a:rPr lang="cs-CZ" sz="2200" i="1" dirty="0" err="1" smtClean="0"/>
              <a:t>jalapa</a:t>
            </a:r>
            <a:r>
              <a:rPr lang="cs-CZ" sz="2200" dirty="0" smtClean="0"/>
              <a:t>)</a:t>
            </a:r>
          </a:p>
          <a:p>
            <a:pPr marL="342900" indent="-342900">
              <a:spcBef>
                <a:spcPts val="1800"/>
              </a:spcBef>
              <a:buFont typeface="Arial" panose="020B0604020202020204" pitchFamily="34" charset="0"/>
              <a:buChar char="•"/>
            </a:pPr>
            <a:r>
              <a:rPr lang="cs-CZ" sz="2200" dirty="0" smtClean="0"/>
              <a:t>Bílé, zelené a panašované kvetoucí větvičky </a:t>
            </a:r>
            <a:r>
              <a:rPr lang="en-US" sz="2200" dirty="0" smtClean="0">
                <a:sym typeface="Wingdings" panose="05000000000000000000" pitchFamily="2" charset="2"/>
              </a:rPr>
              <a:t> </a:t>
            </a:r>
            <a:r>
              <a:rPr lang="cs-CZ" sz="2200" dirty="0" smtClean="0">
                <a:sym typeface="Wingdings" panose="05000000000000000000" pitchFamily="2" charset="2"/>
              </a:rPr>
              <a:t>lze různě křížit</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Výsledek: zbarvení určuje matka, na pylu nezáleží</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V zelených částech rostliny jen zdravé chloroplasty</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V bílých částech jen poškozené</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V panašovaných směs </a:t>
            </a:r>
            <a:r>
              <a:rPr lang="en-US" sz="2200" dirty="0" smtClean="0">
                <a:sym typeface="Wingdings" panose="05000000000000000000" pitchFamily="2" charset="2"/>
              </a:rPr>
              <a:t> </a:t>
            </a:r>
            <a:r>
              <a:rPr lang="cs-CZ" sz="2200" dirty="0" smtClean="0">
                <a:sym typeface="Wingdings" panose="05000000000000000000" pitchFamily="2" charset="2"/>
              </a:rPr>
              <a:t>záleží na tom, jaké chloroplasty se dostanou do vajíčka</a:t>
            </a:r>
            <a:endParaRPr lang="en-US" sz="2200" dirty="0" smtClean="0"/>
          </a:p>
        </p:txBody>
      </p:sp>
      <p:pic>
        <p:nvPicPr>
          <p:cNvPr id="18434" name="Picture 2" descr="Výsledek obrázku pro Mirabilis jalap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124069"/>
            <a:ext cx="1410859" cy="92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8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a:solidFill>
                  <a:srgbClr val="C00000"/>
                </a:solidFill>
              </a:rPr>
              <a:t>Plazmidy</a:t>
            </a:r>
            <a:endParaRPr lang="cs-CZ" sz="4000" dirty="0">
              <a:solidFill>
                <a:srgbClr val="C00000"/>
              </a:solidFill>
            </a:endParaRPr>
          </a:p>
        </p:txBody>
      </p:sp>
      <p:sp>
        <p:nvSpPr>
          <p:cNvPr id="3" name="TextovéPole 2"/>
          <p:cNvSpPr txBox="1"/>
          <p:nvPr/>
        </p:nvSpPr>
        <p:spPr>
          <a:xfrm>
            <a:off x="683568" y="1772816"/>
            <a:ext cx="4680520" cy="4370427"/>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malé kruhovité molekuly DNA (obvykle několik </a:t>
            </a:r>
            <a:r>
              <a:rPr lang="cs-CZ" sz="2200" dirty="0" err="1" smtClean="0"/>
              <a:t>kbp</a:t>
            </a:r>
            <a:r>
              <a:rPr lang="cs-CZ" sz="2200" dirty="0" smtClean="0"/>
              <a:t>)</a:t>
            </a:r>
          </a:p>
          <a:p>
            <a:pPr marL="342900" indent="-342900">
              <a:spcBef>
                <a:spcPts val="2400"/>
              </a:spcBef>
              <a:buFont typeface="Arial" panose="020B0604020202020204" pitchFamily="34" charset="0"/>
              <a:buChar char="•"/>
            </a:pPr>
            <a:r>
              <a:rPr lang="cs-CZ" sz="2200" dirty="0" smtClean="0"/>
              <a:t>různé počty kopií/buňku</a:t>
            </a:r>
          </a:p>
          <a:p>
            <a:pPr marL="342900" indent="-342900">
              <a:spcBef>
                <a:spcPts val="2400"/>
              </a:spcBef>
              <a:buFont typeface="Arial" panose="020B0604020202020204" pitchFamily="34" charset="0"/>
              <a:buChar char="•"/>
            </a:pPr>
            <a:r>
              <a:rPr lang="cs-CZ" sz="2200" dirty="0" smtClean="0"/>
              <a:t>nenesou nezbytné geny, ale mohou přinést hostiteli výhodu</a:t>
            </a:r>
          </a:p>
          <a:p>
            <a:pPr marL="342900" indent="-342900">
              <a:spcBef>
                <a:spcPts val="2400"/>
              </a:spcBef>
              <a:buFont typeface="Arial" panose="020B0604020202020204" pitchFamily="34" charset="0"/>
              <a:buChar char="•"/>
            </a:pPr>
            <a:r>
              <a:rPr lang="cs-CZ" sz="2200" dirty="0" smtClean="0"/>
              <a:t>replikují se nezávisle na genomu bakterie</a:t>
            </a:r>
          </a:p>
          <a:p>
            <a:pPr marL="342900" indent="-342900">
              <a:spcBef>
                <a:spcPts val="2400"/>
              </a:spcBef>
              <a:buFont typeface="Arial" panose="020B0604020202020204" pitchFamily="34" charset="0"/>
              <a:buChar char="•"/>
            </a:pPr>
            <a:r>
              <a:rPr lang="cs-CZ" sz="2200" dirty="0" smtClean="0"/>
              <a:t>některé se mohou integrovat do genomu bakterie</a:t>
            </a:r>
            <a:endParaRPr lang="en-US" sz="2200" dirty="0" smtClean="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844824"/>
            <a:ext cx="3336090" cy="1570860"/>
          </a:xfrm>
          <a:prstGeom prst="rect">
            <a:avLst/>
          </a:prstGeom>
        </p:spPr>
      </p:pic>
      <p:sp>
        <p:nvSpPr>
          <p:cNvPr id="5" name="TextovéPole 4"/>
          <p:cNvSpPr txBox="1"/>
          <p:nvPr/>
        </p:nvSpPr>
        <p:spPr>
          <a:xfrm>
            <a:off x="5148064" y="1413937"/>
            <a:ext cx="2257028" cy="430887"/>
          </a:xfrm>
          <a:prstGeom prst="rect">
            <a:avLst/>
          </a:prstGeom>
          <a:noFill/>
        </p:spPr>
        <p:txBody>
          <a:bodyPr wrap="none" rtlCol="0">
            <a:spAutoFit/>
          </a:bodyPr>
          <a:lstStyle/>
          <a:p>
            <a:r>
              <a:rPr lang="cs-CZ" sz="2200" dirty="0" smtClean="0">
                <a:solidFill>
                  <a:srgbClr val="FF0000"/>
                </a:solidFill>
              </a:rPr>
              <a:t>bakteriální genom</a:t>
            </a:r>
            <a:endParaRPr lang="en-US" sz="2200" dirty="0" smtClean="0">
              <a:solidFill>
                <a:srgbClr val="FF0000"/>
              </a:solidFill>
            </a:endParaRPr>
          </a:p>
        </p:txBody>
      </p:sp>
      <p:sp>
        <p:nvSpPr>
          <p:cNvPr id="6" name="TextovéPole 5"/>
          <p:cNvSpPr txBox="1"/>
          <p:nvPr/>
        </p:nvSpPr>
        <p:spPr>
          <a:xfrm>
            <a:off x="7395140" y="3453020"/>
            <a:ext cx="1208985" cy="430887"/>
          </a:xfrm>
          <a:prstGeom prst="rect">
            <a:avLst/>
          </a:prstGeom>
          <a:noFill/>
        </p:spPr>
        <p:txBody>
          <a:bodyPr wrap="none" rtlCol="0">
            <a:spAutoFit/>
          </a:bodyPr>
          <a:lstStyle/>
          <a:p>
            <a:r>
              <a:rPr lang="cs-CZ" sz="2200" dirty="0" err="1" smtClean="0">
                <a:solidFill>
                  <a:srgbClr val="0070C0"/>
                </a:solidFill>
              </a:rPr>
              <a:t>plazmidy</a:t>
            </a:r>
            <a:endParaRPr lang="en-US" sz="2200" dirty="0" smtClean="0">
              <a:solidFill>
                <a:srgbClr val="0070C0"/>
              </a:solidFill>
            </a:endParaRPr>
          </a:p>
        </p:txBody>
      </p:sp>
    </p:spTree>
    <p:extLst>
      <p:ext uri="{BB962C8B-B14F-4D97-AF65-F5344CB8AC3E}">
        <p14:creationId xmlns:p14="http://schemas.microsoft.com/office/powerpoint/2010/main" val="186562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Co </a:t>
            </a:r>
            <a:r>
              <a:rPr lang="cs-CZ" sz="4000" dirty="0" err="1">
                <a:solidFill>
                  <a:srgbClr val="C00000"/>
                </a:solidFill>
              </a:rPr>
              <a:t>plazmidy</a:t>
            </a:r>
            <a:r>
              <a:rPr lang="cs-CZ" sz="4000" dirty="0">
                <a:solidFill>
                  <a:srgbClr val="C00000"/>
                </a:solidFill>
              </a:rPr>
              <a:t> umí</a:t>
            </a:r>
            <a:endParaRPr lang="en-US" sz="4000" dirty="0">
              <a:solidFill>
                <a:srgbClr val="C00000"/>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3526668563"/>
              </p:ext>
            </p:extLst>
          </p:nvPr>
        </p:nvGraphicFramePr>
        <p:xfrm>
          <a:off x="755576" y="1988840"/>
          <a:ext cx="7272808" cy="3600400"/>
        </p:xfrm>
        <a:graphic>
          <a:graphicData uri="http://schemas.openxmlformats.org/drawingml/2006/table">
            <a:tbl>
              <a:tblPr firstRow="1" bandRow="1">
                <a:tableStyleId>{5940675A-B579-460E-94D1-54222C63F5DA}</a:tableStyleId>
              </a:tblPr>
              <a:tblGrid>
                <a:gridCol w="3636404"/>
                <a:gridCol w="3636404"/>
              </a:tblGrid>
              <a:tr h="576064">
                <a:tc>
                  <a:txBody>
                    <a:bodyPr/>
                    <a:lstStyle/>
                    <a:p>
                      <a:r>
                        <a:rPr lang="cs-CZ" sz="2200" b="1" dirty="0" smtClean="0"/>
                        <a:t>Přínos pro bakterii</a:t>
                      </a:r>
                      <a:endParaRPr lang="en-US" sz="2200" b="1" dirty="0"/>
                    </a:p>
                  </a:txBody>
                  <a:tcPr>
                    <a:solidFill>
                      <a:srgbClr val="FFFF66"/>
                    </a:solidFill>
                  </a:tcPr>
                </a:tc>
                <a:tc>
                  <a:txBody>
                    <a:bodyPr/>
                    <a:lstStyle/>
                    <a:p>
                      <a:r>
                        <a:rPr lang="cs-CZ" sz="2200" b="1" dirty="0" smtClean="0"/>
                        <a:t>Příklad </a:t>
                      </a:r>
                      <a:r>
                        <a:rPr lang="cs-CZ" sz="2200" b="1" dirty="0" err="1" smtClean="0"/>
                        <a:t>plazmidu</a:t>
                      </a:r>
                      <a:endParaRPr lang="en-US" sz="2200" b="1" dirty="0"/>
                    </a:p>
                  </a:txBody>
                  <a:tcPr>
                    <a:solidFill>
                      <a:srgbClr val="FFFF66"/>
                    </a:solidFill>
                  </a:tcPr>
                </a:tc>
              </a:tr>
              <a:tr h="504056">
                <a:tc>
                  <a:txBody>
                    <a:bodyPr/>
                    <a:lstStyle/>
                    <a:p>
                      <a:r>
                        <a:rPr lang="cs-CZ" sz="2200" dirty="0" smtClean="0"/>
                        <a:t>konjugace</a:t>
                      </a:r>
                      <a:endParaRPr lang="en-US" sz="2200" dirty="0"/>
                    </a:p>
                  </a:txBody>
                  <a:tcPr/>
                </a:tc>
                <a:tc>
                  <a:txBody>
                    <a:bodyPr/>
                    <a:lstStyle/>
                    <a:p>
                      <a:r>
                        <a:rPr lang="cs-CZ" sz="2200" dirty="0" smtClean="0"/>
                        <a:t>F, </a:t>
                      </a:r>
                      <a:r>
                        <a:rPr lang="cs-CZ" sz="2200" dirty="0" err="1" smtClean="0"/>
                        <a:t>R1</a:t>
                      </a:r>
                      <a:r>
                        <a:rPr lang="cs-CZ" sz="2200" dirty="0" smtClean="0"/>
                        <a:t>, </a:t>
                      </a:r>
                      <a:r>
                        <a:rPr lang="cs-CZ" sz="2200" dirty="0" err="1" smtClean="0"/>
                        <a:t>Col</a:t>
                      </a:r>
                      <a:endParaRPr lang="en-US" sz="2200" dirty="0"/>
                    </a:p>
                  </a:txBody>
                  <a:tcPr/>
                </a:tc>
              </a:tr>
              <a:tr h="504056">
                <a:tc>
                  <a:txBody>
                    <a:bodyPr/>
                    <a:lstStyle/>
                    <a:p>
                      <a:r>
                        <a:rPr lang="cs-CZ" sz="2200" dirty="0" smtClean="0"/>
                        <a:t>rezistence k antibiotikům</a:t>
                      </a:r>
                      <a:endParaRPr lang="en-US" sz="2200" dirty="0"/>
                    </a:p>
                  </a:txBody>
                  <a:tcPr/>
                </a:tc>
                <a:tc>
                  <a:txBody>
                    <a:bodyPr/>
                    <a:lstStyle/>
                    <a:p>
                      <a:r>
                        <a:rPr lang="cs-CZ" sz="2200" dirty="0" smtClean="0"/>
                        <a:t>R </a:t>
                      </a:r>
                      <a:r>
                        <a:rPr lang="cs-CZ" sz="2200" dirty="0" err="1" smtClean="0"/>
                        <a:t>plazmidy</a:t>
                      </a:r>
                      <a:endParaRPr lang="en-US" sz="2200" dirty="0"/>
                    </a:p>
                  </a:txBody>
                  <a:tcPr/>
                </a:tc>
              </a:tr>
              <a:tr h="504056">
                <a:tc>
                  <a:txBody>
                    <a:bodyPr/>
                    <a:lstStyle/>
                    <a:p>
                      <a:r>
                        <a:rPr lang="cs-CZ" sz="2200" dirty="0" smtClean="0"/>
                        <a:t>produkce bakteriocinů</a:t>
                      </a:r>
                      <a:endParaRPr lang="en-US" sz="2200" dirty="0"/>
                    </a:p>
                  </a:txBody>
                  <a:tcPr/>
                </a:tc>
                <a:tc>
                  <a:txBody>
                    <a:bodyPr/>
                    <a:lstStyle/>
                    <a:p>
                      <a:r>
                        <a:rPr lang="cs-CZ" sz="2200" dirty="0" err="1" smtClean="0"/>
                        <a:t>Col</a:t>
                      </a:r>
                      <a:r>
                        <a:rPr lang="cs-CZ" sz="2200" dirty="0" smtClean="0"/>
                        <a:t>, </a:t>
                      </a:r>
                      <a:r>
                        <a:rPr lang="cs-CZ" sz="2200" dirty="0" err="1" smtClean="0"/>
                        <a:t>E1</a:t>
                      </a:r>
                      <a:endParaRPr lang="en-US" sz="2200" dirty="0"/>
                    </a:p>
                  </a:txBody>
                  <a:tcPr/>
                </a:tc>
              </a:tr>
              <a:tr h="504056">
                <a:tc>
                  <a:txBody>
                    <a:bodyPr/>
                    <a:lstStyle/>
                    <a:p>
                      <a:r>
                        <a:rPr lang="cs-CZ" sz="2200" dirty="0" smtClean="0"/>
                        <a:t>rezistence k těžkým kovům</a:t>
                      </a:r>
                      <a:endParaRPr lang="en-US" sz="2200" dirty="0"/>
                    </a:p>
                  </a:txBody>
                  <a:tcPr/>
                </a:tc>
                <a:tc>
                  <a:txBody>
                    <a:bodyPr/>
                    <a:lstStyle/>
                    <a:p>
                      <a:r>
                        <a:rPr lang="cs-CZ" sz="2200" dirty="0" err="1" smtClean="0"/>
                        <a:t>R6</a:t>
                      </a:r>
                      <a:endParaRPr lang="en-US" sz="2200" dirty="0"/>
                    </a:p>
                  </a:txBody>
                  <a:tcPr/>
                </a:tc>
              </a:tr>
              <a:tr h="504056">
                <a:tc>
                  <a:txBody>
                    <a:bodyPr/>
                    <a:lstStyle/>
                    <a:p>
                      <a:r>
                        <a:rPr lang="cs-CZ" sz="2200" dirty="0" smtClean="0"/>
                        <a:t>produkce enterotoxinu</a:t>
                      </a:r>
                      <a:endParaRPr lang="en-US" sz="2200" dirty="0"/>
                    </a:p>
                  </a:txBody>
                  <a:tcPr/>
                </a:tc>
                <a:tc>
                  <a:txBody>
                    <a:bodyPr/>
                    <a:lstStyle/>
                    <a:p>
                      <a:r>
                        <a:rPr lang="cs-CZ" sz="2200" dirty="0" err="1" smtClean="0"/>
                        <a:t>Ent</a:t>
                      </a:r>
                      <a:endParaRPr lang="en-US" sz="2200" dirty="0"/>
                    </a:p>
                  </a:txBody>
                  <a:tcPr/>
                </a:tc>
              </a:tr>
              <a:tr h="504056">
                <a:tc>
                  <a:txBody>
                    <a:bodyPr/>
                    <a:lstStyle/>
                    <a:p>
                      <a:r>
                        <a:rPr lang="cs-CZ" sz="2200" dirty="0" smtClean="0"/>
                        <a:t>vyvolání</a:t>
                      </a:r>
                      <a:r>
                        <a:rPr lang="cs-CZ" sz="2200" baseline="0" dirty="0" smtClean="0"/>
                        <a:t> nádorů u rostlin</a:t>
                      </a:r>
                      <a:endParaRPr lang="en-US" sz="2200" dirty="0"/>
                    </a:p>
                  </a:txBody>
                  <a:tcPr/>
                </a:tc>
                <a:tc>
                  <a:txBody>
                    <a:bodyPr/>
                    <a:lstStyle/>
                    <a:p>
                      <a:r>
                        <a:rPr lang="cs-CZ" sz="2200" dirty="0" smtClean="0"/>
                        <a:t>Ti</a:t>
                      </a:r>
                      <a:endParaRPr lang="en-US" sz="2200" dirty="0"/>
                    </a:p>
                  </a:txBody>
                  <a:tcPr/>
                </a:tc>
              </a:tr>
            </a:tbl>
          </a:graphicData>
        </a:graphic>
      </p:graphicFrame>
      <p:sp>
        <p:nvSpPr>
          <p:cNvPr id="4" name="Obdélník 3"/>
          <p:cNvSpPr/>
          <p:nvPr/>
        </p:nvSpPr>
        <p:spPr>
          <a:xfrm>
            <a:off x="568512" y="2564904"/>
            <a:ext cx="763284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539552" y="5085184"/>
            <a:ext cx="763284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539552" y="4725144"/>
            <a:ext cx="763284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670248" y="4149080"/>
            <a:ext cx="763284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574232" y="3596624"/>
            <a:ext cx="763284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608520" y="3092568"/>
            <a:ext cx="763284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3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R </a:t>
            </a:r>
            <a:r>
              <a:rPr lang="cs-CZ" sz="4000" dirty="0" err="1">
                <a:solidFill>
                  <a:srgbClr val="C00000"/>
                </a:solidFill>
              </a:rPr>
              <a:t>plazmidy</a:t>
            </a:r>
            <a:r>
              <a:rPr lang="cs-CZ" sz="4000" dirty="0">
                <a:solidFill>
                  <a:srgbClr val="C00000"/>
                </a:solidFill>
              </a:rPr>
              <a:t> a rezistence k antibiotikům</a:t>
            </a:r>
          </a:p>
        </p:txBody>
      </p:sp>
      <p:sp>
        <p:nvSpPr>
          <p:cNvPr id="3" name="TextovéPole 2"/>
          <p:cNvSpPr txBox="1"/>
          <p:nvPr/>
        </p:nvSpPr>
        <p:spPr>
          <a:xfrm>
            <a:off x="756665" y="1633337"/>
            <a:ext cx="7632848" cy="3847207"/>
          </a:xfrm>
          <a:prstGeom prst="rect">
            <a:avLst/>
          </a:prstGeom>
          <a:noFill/>
        </p:spPr>
        <p:txBody>
          <a:bodyPr wrap="square" rtlCol="0">
            <a:spAutoFit/>
          </a:bodyPr>
          <a:lstStyle/>
          <a:p>
            <a:pPr marL="342900" indent="-342900">
              <a:spcBef>
                <a:spcPts val="3600"/>
              </a:spcBef>
              <a:buFont typeface="Arial" panose="020B0604020202020204" pitchFamily="34" charset="0"/>
              <a:buChar char="•"/>
            </a:pPr>
            <a:r>
              <a:rPr lang="en-US" sz="2200" dirty="0" smtClean="0"/>
              <a:t>R</a:t>
            </a:r>
            <a:r>
              <a:rPr lang="cs-CZ" sz="2200" dirty="0" smtClean="0"/>
              <a:t> </a:t>
            </a:r>
            <a:r>
              <a:rPr lang="cs-CZ" sz="2200" dirty="0" err="1" smtClean="0"/>
              <a:t>plazmidy</a:t>
            </a:r>
            <a:r>
              <a:rPr lang="cs-CZ" sz="2200" dirty="0" smtClean="0"/>
              <a:t> způsobují rezistenci k antibiotikům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patogenní bakterie nereaguje na antibiotika </a:t>
            </a:r>
            <a:r>
              <a:rPr lang="en-US" sz="2200" dirty="0" smtClean="0">
                <a:sym typeface="Wingdings" panose="05000000000000000000" pitchFamily="2" charset="2"/>
              </a:rPr>
              <a:t> </a:t>
            </a:r>
            <a:r>
              <a:rPr lang="en-US" sz="2200" dirty="0" err="1" smtClean="0">
                <a:sym typeface="Wingdings" panose="05000000000000000000" pitchFamily="2" charset="2"/>
              </a:rPr>
              <a:t>prob</a:t>
            </a:r>
            <a:r>
              <a:rPr lang="cs-CZ" sz="2200" dirty="0" err="1" smtClean="0">
                <a:sym typeface="Wingdings" panose="05000000000000000000" pitchFamily="2" charset="2"/>
              </a:rPr>
              <a:t>lém</a:t>
            </a:r>
            <a:endParaRPr lang="en-US" sz="2200" dirty="0" smtClean="0">
              <a:sym typeface="Wingdings" panose="05000000000000000000" pitchFamily="2" charset="2"/>
            </a:endParaRPr>
          </a:p>
          <a:p>
            <a:pPr marL="342900" indent="-342900">
              <a:spcBef>
                <a:spcPts val="3600"/>
              </a:spcBef>
              <a:buFont typeface="Arial" panose="020B0604020202020204" pitchFamily="34" charset="0"/>
              <a:buChar char="•"/>
            </a:pPr>
            <a:r>
              <a:rPr lang="en-US" sz="2200" dirty="0" smtClean="0">
                <a:sym typeface="Wingdings" panose="05000000000000000000" pitchFamily="2" charset="2"/>
              </a:rPr>
              <a:t>N</a:t>
            </a:r>
            <a:r>
              <a:rPr lang="cs-CZ" sz="2200" dirty="0" smtClean="0">
                <a:sym typeface="Wingdings" panose="05000000000000000000" pitchFamily="2" charset="2"/>
              </a:rPr>
              <a:t>ě</a:t>
            </a:r>
            <a:r>
              <a:rPr lang="en-US" sz="2200" dirty="0" err="1" smtClean="0">
                <a:sym typeface="Wingdings" panose="05000000000000000000" pitchFamily="2" charset="2"/>
              </a:rPr>
              <a:t>kdy</a:t>
            </a:r>
            <a:r>
              <a:rPr lang="en-US" sz="2200" dirty="0" smtClean="0">
                <a:sym typeface="Wingdings" panose="05000000000000000000" pitchFamily="2" charset="2"/>
              </a:rPr>
              <a:t> </a:t>
            </a:r>
            <a:r>
              <a:rPr lang="en-US" sz="2200" dirty="0" err="1" smtClean="0">
                <a:sym typeface="Wingdings" panose="05000000000000000000" pitchFamily="2" charset="2"/>
              </a:rPr>
              <a:t>jeden</a:t>
            </a:r>
            <a:r>
              <a:rPr lang="en-US" sz="2200" dirty="0" smtClean="0">
                <a:sym typeface="Wingdings" panose="05000000000000000000" pitchFamily="2" charset="2"/>
              </a:rPr>
              <a:t> </a:t>
            </a:r>
            <a:r>
              <a:rPr lang="en-US" sz="2200" dirty="0" err="1" smtClean="0">
                <a:sym typeface="Wingdings" panose="05000000000000000000" pitchFamily="2" charset="2"/>
              </a:rPr>
              <a:t>plazmid</a:t>
            </a:r>
            <a:r>
              <a:rPr lang="en-US" sz="2200" dirty="0" smtClean="0">
                <a:sym typeface="Wingdings" panose="05000000000000000000" pitchFamily="2" charset="2"/>
              </a:rPr>
              <a:t> </a:t>
            </a:r>
            <a:r>
              <a:rPr lang="en-US" sz="2200" dirty="0" err="1" smtClean="0">
                <a:sym typeface="Wingdings" panose="05000000000000000000" pitchFamily="2" charset="2"/>
              </a:rPr>
              <a:t>nese</a:t>
            </a:r>
            <a:r>
              <a:rPr lang="en-US" sz="2200" dirty="0" smtClean="0">
                <a:sym typeface="Wingdings" panose="05000000000000000000" pitchFamily="2" charset="2"/>
              </a:rPr>
              <a:t> </a:t>
            </a:r>
            <a:r>
              <a:rPr lang="en-US" sz="2200" dirty="0" err="1" smtClean="0">
                <a:sym typeface="Wingdings" panose="05000000000000000000" pitchFamily="2" charset="2"/>
              </a:rPr>
              <a:t>rezistenci</a:t>
            </a:r>
            <a:r>
              <a:rPr lang="en-US" sz="2200" dirty="0" smtClean="0">
                <a:sym typeface="Wingdings" panose="05000000000000000000" pitchFamily="2" charset="2"/>
              </a:rPr>
              <a:t> k v</a:t>
            </a:r>
            <a:r>
              <a:rPr lang="cs-CZ" sz="2200" dirty="0" smtClean="0">
                <a:sym typeface="Wingdings" panose="05000000000000000000" pitchFamily="2" charset="2"/>
              </a:rPr>
              <a:t>í</a:t>
            </a:r>
            <a:r>
              <a:rPr lang="en-US" sz="2200" dirty="0" err="1" smtClean="0">
                <a:sym typeface="Wingdings" panose="05000000000000000000" pitchFamily="2" charset="2"/>
              </a:rPr>
              <a:t>ce</a:t>
            </a:r>
            <a:r>
              <a:rPr lang="en-US" sz="2200" dirty="0" smtClean="0">
                <a:sym typeface="Wingdings" panose="05000000000000000000" pitchFamily="2" charset="2"/>
              </a:rPr>
              <a:t> </a:t>
            </a:r>
            <a:r>
              <a:rPr lang="en-US" sz="2200" dirty="0" err="1" smtClean="0">
                <a:sym typeface="Wingdings" panose="05000000000000000000" pitchFamily="2" charset="2"/>
              </a:rPr>
              <a:t>antibiotik</a:t>
            </a:r>
            <a:r>
              <a:rPr lang="cs-CZ" sz="2200" dirty="0" smtClean="0">
                <a:sym typeface="Wingdings" panose="05000000000000000000" pitchFamily="2" charset="2"/>
              </a:rPr>
              <a:t>ů</a:t>
            </a:r>
            <a:r>
              <a:rPr lang="en-US" sz="2200" dirty="0" smtClean="0">
                <a:sym typeface="Wingdings" panose="05000000000000000000" pitchFamily="2" charset="2"/>
              </a:rPr>
              <a:t>m</a:t>
            </a:r>
          </a:p>
          <a:p>
            <a:pPr marL="342900" indent="-342900">
              <a:spcBef>
                <a:spcPts val="3600"/>
              </a:spcBef>
              <a:buFont typeface="Arial" panose="020B0604020202020204" pitchFamily="34" charset="0"/>
              <a:buChar char="•"/>
            </a:pPr>
            <a:r>
              <a:rPr lang="en-US" sz="2200" dirty="0" err="1" smtClean="0">
                <a:sym typeface="Wingdings" panose="05000000000000000000" pitchFamily="2" charset="2"/>
              </a:rPr>
              <a:t>Pokud</a:t>
            </a:r>
            <a:r>
              <a:rPr lang="en-US" sz="2200" dirty="0" smtClean="0">
                <a:sym typeface="Wingdings" panose="05000000000000000000" pitchFamily="2" charset="2"/>
              </a:rPr>
              <a:t> </a:t>
            </a:r>
            <a:r>
              <a:rPr lang="cs-CZ" sz="2200" dirty="0" smtClean="0">
                <a:sym typeface="Wingdings" panose="05000000000000000000" pitchFamily="2" charset="2"/>
              </a:rPr>
              <a:t>má schopnost konjugace </a:t>
            </a:r>
            <a:r>
              <a:rPr lang="en-US" sz="2200" dirty="0" smtClean="0">
                <a:sym typeface="Wingdings" panose="05000000000000000000" pitchFamily="2" charset="2"/>
              </a:rPr>
              <a:t> </a:t>
            </a:r>
            <a:r>
              <a:rPr lang="en-US" sz="2200" dirty="0" err="1" smtClean="0">
                <a:sym typeface="Wingdings" panose="05000000000000000000" pitchFamily="2" charset="2"/>
              </a:rPr>
              <a:t>rychl</a:t>
            </a:r>
            <a:r>
              <a:rPr lang="cs-CZ" sz="2200" dirty="0" smtClean="0">
                <a:sym typeface="Wingdings" panose="05000000000000000000" pitchFamily="2" charset="2"/>
              </a:rPr>
              <a:t>é rozšíření v populaci patogenu</a:t>
            </a:r>
          </a:p>
          <a:p>
            <a:pPr marL="342900" indent="-342900">
              <a:spcBef>
                <a:spcPts val="3600"/>
              </a:spcBef>
              <a:buFont typeface="Arial" panose="020B0604020202020204" pitchFamily="34" charset="0"/>
              <a:buChar char="•"/>
            </a:pPr>
            <a:r>
              <a:rPr lang="cs-CZ" sz="2200" dirty="0" smtClean="0">
                <a:sym typeface="Wingdings" panose="05000000000000000000" pitchFamily="2" charset="2"/>
              </a:rPr>
              <a:t>Někdy přenos i na příbuzné druhy bakterií</a:t>
            </a:r>
            <a:endParaRPr lang="en-US" sz="2200" dirty="0" smtClean="0">
              <a:sym typeface="Wingdings" panose="05000000000000000000" pitchFamily="2" charset="2"/>
            </a:endParaRPr>
          </a:p>
          <a:p>
            <a:r>
              <a:rPr lang="cs-CZ" sz="2200" dirty="0" smtClean="0">
                <a:sym typeface="Wingdings" panose="05000000000000000000" pitchFamily="2" charset="2"/>
              </a:rPr>
              <a:t> </a:t>
            </a:r>
            <a:r>
              <a:rPr lang="cs-CZ" sz="2200" dirty="0" smtClean="0"/>
              <a:t> </a:t>
            </a:r>
            <a:endParaRPr lang="en-US" sz="2200" dirty="0" smtClean="0"/>
          </a:p>
        </p:txBody>
      </p:sp>
    </p:spTree>
    <p:extLst>
      <p:ext uri="{BB962C8B-B14F-4D97-AF65-F5344CB8AC3E}">
        <p14:creationId xmlns:p14="http://schemas.microsoft.com/office/powerpoint/2010/main" val="490302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err="1">
                <a:solidFill>
                  <a:srgbClr val="C00000"/>
                </a:solidFill>
              </a:rPr>
              <a:t>Plazmidy</a:t>
            </a:r>
            <a:r>
              <a:rPr lang="cs-CZ" sz="3600" dirty="0">
                <a:solidFill>
                  <a:srgbClr val="C00000"/>
                </a:solidFill>
              </a:rPr>
              <a:t> ve službách molekulární biologie</a:t>
            </a:r>
            <a:endParaRPr lang="en-US" sz="3600" dirty="0">
              <a:solidFill>
                <a:srgbClr val="C00000"/>
              </a:solidFill>
            </a:endParaRPr>
          </a:p>
        </p:txBody>
      </p:sp>
    </p:spTree>
    <p:extLst>
      <p:ext uri="{BB962C8B-B14F-4D97-AF65-F5344CB8AC3E}">
        <p14:creationId xmlns:p14="http://schemas.microsoft.com/office/powerpoint/2010/main" val="3403300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7240" y="116632"/>
            <a:ext cx="8229600" cy="1143000"/>
          </a:xfrm>
        </p:spPr>
        <p:txBody>
          <a:bodyPr>
            <a:normAutofit/>
          </a:bodyPr>
          <a:lstStyle/>
          <a:p>
            <a:r>
              <a:rPr lang="cs-CZ" sz="4000" dirty="0">
                <a:solidFill>
                  <a:srgbClr val="C00000"/>
                </a:solidFill>
              </a:rPr>
              <a:t>Vsuvka – klonování vs. </a:t>
            </a:r>
            <a:r>
              <a:rPr lang="cs-CZ" sz="4000" dirty="0" err="1">
                <a:solidFill>
                  <a:srgbClr val="C00000"/>
                </a:solidFill>
              </a:rPr>
              <a:t>GMO</a:t>
            </a:r>
            <a:endParaRPr lang="en-US" sz="4000" dirty="0">
              <a:solidFill>
                <a:srgbClr val="C00000"/>
              </a:solidFill>
            </a:endParaRPr>
          </a:p>
        </p:txBody>
      </p:sp>
      <p:sp>
        <p:nvSpPr>
          <p:cNvPr id="3" name="TextovéPole 2"/>
          <p:cNvSpPr txBox="1"/>
          <p:nvPr/>
        </p:nvSpPr>
        <p:spPr>
          <a:xfrm>
            <a:off x="4518616" y="1484783"/>
            <a:ext cx="4608512" cy="769441"/>
          </a:xfrm>
          <a:prstGeom prst="rect">
            <a:avLst/>
          </a:prstGeom>
          <a:noFill/>
        </p:spPr>
        <p:txBody>
          <a:bodyPr wrap="square" rtlCol="0">
            <a:spAutoFit/>
          </a:bodyPr>
          <a:lstStyle/>
          <a:p>
            <a:r>
              <a:rPr lang="cs-CZ" sz="2200" dirty="0" smtClean="0"/>
              <a:t>geneticky modifikovaný organismus = organismus s upraveným genomem </a:t>
            </a:r>
            <a:endParaRPr lang="en-US" sz="2200" dirty="0" smtClean="0"/>
          </a:p>
        </p:txBody>
      </p:sp>
      <p:sp>
        <p:nvSpPr>
          <p:cNvPr id="4" name="TextovéPole 3"/>
          <p:cNvSpPr txBox="1"/>
          <p:nvPr/>
        </p:nvSpPr>
        <p:spPr>
          <a:xfrm>
            <a:off x="471568" y="1484784"/>
            <a:ext cx="4032448" cy="1107996"/>
          </a:xfrm>
          <a:prstGeom prst="rect">
            <a:avLst/>
          </a:prstGeom>
          <a:noFill/>
        </p:spPr>
        <p:txBody>
          <a:bodyPr wrap="square" rtlCol="0">
            <a:spAutoFit/>
          </a:bodyPr>
          <a:lstStyle/>
          <a:p>
            <a:r>
              <a:rPr lang="cs-CZ" sz="2200" dirty="0"/>
              <a:t>klonování = tvorba geneticky identických jedinců</a:t>
            </a:r>
          </a:p>
          <a:p>
            <a:endParaRPr lang="en-US" sz="2200" dirty="0" smtClean="0"/>
          </a:p>
        </p:txBody>
      </p:sp>
      <p:pic>
        <p:nvPicPr>
          <p:cNvPr id="14340" name="Picture 4" descr="Výsledek obrázku pro dolph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026" y="2492895"/>
            <a:ext cx="2416228" cy="18067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ýsledek obrázku pro dolph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4563" y="3583519"/>
            <a:ext cx="2393451" cy="1789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ýsledek obrázku pro dolph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592780"/>
            <a:ext cx="2393451" cy="1789697"/>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776" y="3933056"/>
            <a:ext cx="2385430" cy="1786506"/>
          </a:xfrm>
          <a:prstGeom prst="rect">
            <a:avLst/>
          </a:prstGeom>
        </p:spPr>
      </p:pic>
    </p:spTree>
    <p:extLst>
      <p:ext uri="{BB962C8B-B14F-4D97-AF65-F5344CB8AC3E}">
        <p14:creationId xmlns:p14="http://schemas.microsoft.com/office/powerpoint/2010/main" val="86107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7240" y="116632"/>
            <a:ext cx="8229600" cy="1143000"/>
          </a:xfrm>
        </p:spPr>
        <p:txBody>
          <a:bodyPr>
            <a:normAutofit/>
          </a:bodyPr>
          <a:lstStyle/>
          <a:p>
            <a:r>
              <a:rPr lang="cs-CZ" sz="4000" dirty="0">
                <a:solidFill>
                  <a:srgbClr val="C00000"/>
                </a:solidFill>
              </a:rPr>
              <a:t>Vsuvka – klonování vs. </a:t>
            </a:r>
            <a:r>
              <a:rPr lang="cs-CZ" sz="4000" dirty="0" err="1">
                <a:solidFill>
                  <a:srgbClr val="C00000"/>
                </a:solidFill>
              </a:rPr>
              <a:t>GMO</a:t>
            </a:r>
            <a:endParaRPr lang="en-US" sz="4000" dirty="0">
              <a:solidFill>
                <a:srgbClr val="C00000"/>
              </a:solidFill>
            </a:endParaRPr>
          </a:p>
        </p:txBody>
      </p:sp>
      <p:sp>
        <p:nvSpPr>
          <p:cNvPr id="3" name="TextovéPole 2"/>
          <p:cNvSpPr txBox="1"/>
          <p:nvPr/>
        </p:nvSpPr>
        <p:spPr>
          <a:xfrm>
            <a:off x="4518616" y="1484783"/>
            <a:ext cx="4608512" cy="769441"/>
          </a:xfrm>
          <a:prstGeom prst="rect">
            <a:avLst/>
          </a:prstGeom>
          <a:noFill/>
        </p:spPr>
        <p:txBody>
          <a:bodyPr wrap="square" rtlCol="0">
            <a:spAutoFit/>
          </a:bodyPr>
          <a:lstStyle/>
          <a:p>
            <a:r>
              <a:rPr lang="cs-CZ" sz="2200" dirty="0" smtClean="0"/>
              <a:t>geneticky modifikovaný organismus = organismus s upraveným genomem </a:t>
            </a:r>
            <a:endParaRPr lang="en-US" sz="2200" dirty="0" smtClean="0"/>
          </a:p>
        </p:txBody>
      </p:sp>
      <p:sp>
        <p:nvSpPr>
          <p:cNvPr id="4" name="TextovéPole 3"/>
          <p:cNvSpPr txBox="1"/>
          <p:nvPr/>
        </p:nvSpPr>
        <p:spPr>
          <a:xfrm>
            <a:off x="471568" y="1484784"/>
            <a:ext cx="4032448" cy="1107996"/>
          </a:xfrm>
          <a:prstGeom prst="rect">
            <a:avLst/>
          </a:prstGeom>
          <a:noFill/>
        </p:spPr>
        <p:txBody>
          <a:bodyPr wrap="square" rtlCol="0">
            <a:spAutoFit/>
          </a:bodyPr>
          <a:lstStyle/>
          <a:p>
            <a:r>
              <a:rPr lang="cs-CZ" sz="2200" dirty="0"/>
              <a:t>klonování = tvorba geneticky identických jedinců</a:t>
            </a:r>
          </a:p>
          <a:p>
            <a:endParaRPr lang="en-US" sz="2200" dirty="0" smtClean="0"/>
          </a:p>
        </p:txBody>
      </p:sp>
      <p:pic>
        <p:nvPicPr>
          <p:cNvPr id="14338" name="Picture 2" descr="Výsledek obrázku pro petri dish colony white blue s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432" y="3068960"/>
            <a:ext cx="285750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09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772" y="1502244"/>
            <a:ext cx="5472122" cy="4720944"/>
          </a:xfrm>
          <a:prstGeom prst="rect">
            <a:avLst/>
          </a:prstGeom>
        </p:spPr>
      </p:pic>
      <p:sp>
        <p:nvSpPr>
          <p:cNvPr id="2" name="Nadpis 1"/>
          <p:cNvSpPr>
            <a:spLocks noGrp="1"/>
          </p:cNvSpPr>
          <p:nvPr>
            <p:ph type="title"/>
          </p:nvPr>
        </p:nvSpPr>
        <p:spPr>
          <a:xfrm>
            <a:off x="467544" y="188640"/>
            <a:ext cx="8229600" cy="1143000"/>
          </a:xfrm>
        </p:spPr>
        <p:txBody>
          <a:bodyPr>
            <a:noAutofit/>
          </a:bodyPr>
          <a:lstStyle/>
          <a:p>
            <a:r>
              <a:rPr lang="cs-CZ" sz="3600" dirty="0" err="1">
                <a:solidFill>
                  <a:srgbClr val="C00000"/>
                </a:solidFill>
              </a:rPr>
              <a:t>Plazmidy</a:t>
            </a:r>
            <a:r>
              <a:rPr lang="cs-CZ" sz="3600" dirty="0">
                <a:solidFill>
                  <a:srgbClr val="C00000"/>
                </a:solidFill>
              </a:rPr>
              <a:t> ve službách molekulární biologie</a:t>
            </a:r>
            <a:endParaRPr lang="en-US" sz="3600" dirty="0">
              <a:solidFill>
                <a:srgbClr val="C00000"/>
              </a:solidFill>
            </a:endParaRPr>
          </a:p>
        </p:txBody>
      </p:sp>
      <p:cxnSp>
        <p:nvCxnSpPr>
          <p:cNvPr id="6" name="Přímá spojnice se šipkou 5"/>
          <p:cNvCxnSpPr/>
          <p:nvPr/>
        </p:nvCxnSpPr>
        <p:spPr>
          <a:xfrm flipH="1" flipV="1">
            <a:off x="1979712" y="5157192"/>
            <a:ext cx="1080120" cy="5040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196722" y="4509120"/>
            <a:ext cx="2311402" cy="430887"/>
          </a:xfrm>
          <a:prstGeom prst="rect">
            <a:avLst/>
          </a:prstGeom>
          <a:noFill/>
        </p:spPr>
        <p:txBody>
          <a:bodyPr wrap="none" rtlCol="0">
            <a:spAutoFit/>
          </a:bodyPr>
          <a:lstStyle/>
          <a:p>
            <a:r>
              <a:rPr lang="cs-CZ" sz="2200" dirty="0" smtClean="0"/>
              <a:t>namnožení insertu</a:t>
            </a:r>
            <a:endParaRPr lang="en-US" sz="2200" dirty="0" smtClean="0"/>
          </a:p>
        </p:txBody>
      </p:sp>
      <p:cxnSp>
        <p:nvCxnSpPr>
          <p:cNvPr id="8" name="Přímá spojnice se šipkou 7"/>
          <p:cNvCxnSpPr/>
          <p:nvPr/>
        </p:nvCxnSpPr>
        <p:spPr>
          <a:xfrm flipH="1">
            <a:off x="2259360" y="5949280"/>
            <a:ext cx="80047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96722" y="5805264"/>
            <a:ext cx="2008883" cy="430887"/>
          </a:xfrm>
          <a:prstGeom prst="rect">
            <a:avLst/>
          </a:prstGeom>
          <a:noFill/>
        </p:spPr>
        <p:txBody>
          <a:bodyPr wrap="none" rtlCol="0">
            <a:spAutoFit/>
          </a:bodyPr>
          <a:lstStyle/>
          <a:p>
            <a:r>
              <a:rPr lang="cs-CZ" sz="2200" dirty="0" smtClean="0"/>
              <a:t>exprese insertu</a:t>
            </a:r>
            <a:endParaRPr lang="en-US" sz="2200" dirty="0" smtClean="0"/>
          </a:p>
        </p:txBody>
      </p:sp>
    </p:spTree>
    <p:extLst>
      <p:ext uri="{BB962C8B-B14F-4D97-AF65-F5344CB8AC3E}">
        <p14:creationId xmlns:p14="http://schemas.microsoft.com/office/powerpoint/2010/main" val="2603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4057" y="116632"/>
            <a:ext cx="8229600" cy="1143000"/>
          </a:xfrm>
        </p:spPr>
        <p:txBody>
          <a:bodyPr>
            <a:normAutofit/>
          </a:bodyPr>
          <a:lstStyle/>
          <a:p>
            <a:r>
              <a:rPr lang="cs-CZ" sz="3600" dirty="0">
                <a:solidFill>
                  <a:srgbClr val="C00000"/>
                </a:solidFill>
              </a:rPr>
              <a:t>Ti </a:t>
            </a:r>
            <a:r>
              <a:rPr lang="cs-CZ" sz="3600" dirty="0" err="1" smtClean="0">
                <a:solidFill>
                  <a:srgbClr val="C00000"/>
                </a:solidFill>
              </a:rPr>
              <a:t>plazmid</a:t>
            </a:r>
            <a:r>
              <a:rPr lang="cs-CZ" sz="3600" dirty="0" smtClean="0">
                <a:solidFill>
                  <a:srgbClr val="C00000"/>
                </a:solidFill>
              </a:rPr>
              <a:t> a modifikace cizího genomu</a:t>
            </a:r>
            <a:endParaRPr lang="cs-CZ" sz="3600" dirty="0">
              <a:solidFill>
                <a:srgbClr val="C00000"/>
              </a:solidFill>
            </a:endParaRPr>
          </a:p>
        </p:txBody>
      </p:sp>
      <p:sp>
        <p:nvSpPr>
          <p:cNvPr id="3" name="TextovéPole 2"/>
          <p:cNvSpPr txBox="1"/>
          <p:nvPr/>
        </p:nvSpPr>
        <p:spPr>
          <a:xfrm>
            <a:off x="492369" y="1374143"/>
            <a:ext cx="8236550" cy="1569660"/>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200" dirty="0" err="1" smtClean="0"/>
              <a:t>Plazmid</a:t>
            </a:r>
            <a:r>
              <a:rPr lang="cs-CZ" sz="2200" dirty="0" smtClean="0"/>
              <a:t> v půdní bakterii </a:t>
            </a:r>
            <a:r>
              <a:rPr lang="cs-CZ" sz="2200" i="1" dirty="0" err="1" smtClean="0"/>
              <a:t>Agrobacterium</a:t>
            </a:r>
            <a:r>
              <a:rPr lang="cs-CZ" sz="2200" i="1" dirty="0" smtClean="0"/>
              <a:t> </a:t>
            </a:r>
            <a:r>
              <a:rPr lang="cs-CZ" sz="2200" i="1" dirty="0" err="1" smtClean="0"/>
              <a:t>tumefaciens</a:t>
            </a:r>
            <a:endParaRPr lang="cs-CZ" sz="2200" i="1" dirty="0" smtClean="0"/>
          </a:p>
          <a:p>
            <a:pPr marL="342900" indent="-342900">
              <a:spcBef>
                <a:spcPts val="1800"/>
              </a:spcBef>
              <a:buFont typeface="Arial" panose="020B0604020202020204" pitchFamily="34" charset="0"/>
              <a:buChar char="•"/>
            </a:pPr>
            <a:r>
              <a:rPr lang="cs-CZ" sz="2200" dirty="0" smtClean="0"/>
              <a:t>Dává bakterii schopnost způsobit vznik nádoru u hostitelské rostliny</a:t>
            </a:r>
          </a:p>
          <a:p>
            <a:pPr marL="342900" indent="-342900">
              <a:spcBef>
                <a:spcPts val="1800"/>
              </a:spcBef>
              <a:buFont typeface="Arial" panose="020B0604020202020204" pitchFamily="34" charset="0"/>
              <a:buChar char="•"/>
            </a:pPr>
            <a:r>
              <a:rPr lang="cs-CZ" sz="2200" dirty="0" smtClean="0"/>
              <a:t>a manipulaci k produkci </a:t>
            </a:r>
            <a:r>
              <a:rPr lang="cs-CZ" sz="2200" dirty="0" err="1" smtClean="0"/>
              <a:t>opinů</a:t>
            </a:r>
            <a:r>
              <a:rPr lang="cs-CZ" sz="2200" dirty="0" smtClean="0"/>
              <a:t> </a:t>
            </a:r>
            <a:endParaRPr lang="en-US" sz="2200" dirty="0" smtClean="0"/>
          </a:p>
        </p:txBody>
      </p:sp>
      <p:sp>
        <p:nvSpPr>
          <p:cNvPr id="4" name="TextovéPole 3"/>
          <p:cNvSpPr txBox="1"/>
          <p:nvPr/>
        </p:nvSpPr>
        <p:spPr>
          <a:xfrm>
            <a:off x="492369" y="3181293"/>
            <a:ext cx="5079729" cy="317009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cs-CZ" sz="2000" dirty="0" smtClean="0"/>
              <a:t>Ti-</a:t>
            </a:r>
            <a:r>
              <a:rPr lang="cs-CZ" sz="2000" dirty="0" err="1" smtClean="0"/>
              <a:t>plazmid</a:t>
            </a:r>
            <a:r>
              <a:rPr lang="cs-CZ" sz="2000" dirty="0" smtClean="0"/>
              <a:t> (</a:t>
            </a:r>
            <a:r>
              <a:rPr lang="cs-CZ" sz="2000" u="sng" dirty="0" smtClean="0"/>
              <a:t>t</a:t>
            </a:r>
            <a:r>
              <a:rPr lang="cs-CZ" sz="2000" dirty="0" smtClean="0"/>
              <a:t>umor-</a:t>
            </a:r>
            <a:r>
              <a:rPr lang="cs-CZ" sz="2000" u="sng" dirty="0" err="1" smtClean="0"/>
              <a:t>i</a:t>
            </a:r>
            <a:r>
              <a:rPr lang="cs-CZ" sz="2000" dirty="0" err="1" smtClean="0"/>
              <a:t>nducing</a:t>
            </a:r>
            <a:r>
              <a:rPr lang="cs-CZ" sz="2000" dirty="0" smtClean="0"/>
              <a:t>) obsahuje:</a:t>
            </a:r>
          </a:p>
          <a:p>
            <a:pPr marL="800100" lvl="1" indent="-342900">
              <a:spcAft>
                <a:spcPts val="1200"/>
              </a:spcAft>
              <a:buFont typeface="Arial" panose="020B0604020202020204" pitchFamily="34" charset="0"/>
              <a:buChar char="•"/>
            </a:pPr>
            <a:r>
              <a:rPr lang="cs-CZ" sz="2000" dirty="0" smtClean="0"/>
              <a:t>T-DNA – oblast přenášená do rostliny, v ní geny pro rostlinné hormony a syntézu </a:t>
            </a:r>
            <a:r>
              <a:rPr lang="cs-CZ" sz="2000" dirty="0" err="1" smtClean="0"/>
              <a:t>opinů</a:t>
            </a:r>
            <a:endParaRPr lang="cs-CZ" sz="2000" dirty="0" smtClean="0"/>
          </a:p>
          <a:p>
            <a:pPr marL="800100" lvl="1" indent="-342900">
              <a:spcAft>
                <a:spcPts val="1200"/>
              </a:spcAft>
              <a:buFont typeface="Arial" panose="020B0604020202020204" pitchFamily="34" charset="0"/>
              <a:buChar char="•"/>
            </a:pPr>
            <a:r>
              <a:rPr lang="cs-CZ" sz="2000" i="1" dirty="0" smtClean="0"/>
              <a:t>Vir </a:t>
            </a:r>
            <a:r>
              <a:rPr lang="cs-CZ" sz="2000" dirty="0" smtClean="0"/>
              <a:t>oblast (</a:t>
            </a:r>
            <a:r>
              <a:rPr lang="cs-CZ" sz="2000" u="sng" dirty="0" smtClean="0"/>
              <a:t>vir</a:t>
            </a:r>
            <a:r>
              <a:rPr lang="cs-CZ" sz="2000" dirty="0" smtClean="0"/>
              <a:t>ulence) – v ní geny potřebné pro přenos T-DNA do rostliny</a:t>
            </a:r>
          </a:p>
          <a:p>
            <a:pPr marL="800100" lvl="1" indent="-342900">
              <a:spcAft>
                <a:spcPts val="1200"/>
              </a:spcAft>
              <a:buFont typeface="Arial" panose="020B0604020202020204" pitchFamily="34" charset="0"/>
              <a:buChar char="•"/>
            </a:pPr>
            <a:r>
              <a:rPr lang="cs-CZ" sz="2000" dirty="0" smtClean="0"/>
              <a:t>Oblast s geny pro katabolismus </a:t>
            </a:r>
            <a:r>
              <a:rPr lang="cs-CZ" sz="2000" dirty="0" err="1" smtClean="0"/>
              <a:t>opinů</a:t>
            </a:r>
            <a:endParaRPr lang="cs-CZ" sz="2000" dirty="0" smtClean="0"/>
          </a:p>
          <a:p>
            <a:pPr marL="800100" lvl="1" indent="-342900">
              <a:spcAft>
                <a:spcPts val="1200"/>
              </a:spcAft>
              <a:buFont typeface="Arial" panose="020B0604020202020204" pitchFamily="34" charset="0"/>
              <a:buChar char="•"/>
            </a:pPr>
            <a:endParaRPr lang="cs-CZ" sz="20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098" y="3634882"/>
            <a:ext cx="3417126" cy="2262922"/>
          </a:xfrm>
          <a:prstGeom prst="rect">
            <a:avLst/>
          </a:prstGeom>
        </p:spPr>
      </p:pic>
    </p:spTree>
    <p:extLst>
      <p:ext uri="{BB962C8B-B14F-4D97-AF65-F5344CB8AC3E}">
        <p14:creationId xmlns:p14="http://schemas.microsoft.com/office/powerpoint/2010/main" val="10105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69" y="1488187"/>
            <a:ext cx="7938198" cy="2427647"/>
          </a:xfrm>
          <a:prstGeom prst="rect">
            <a:avLst/>
          </a:prstGeom>
        </p:spPr>
      </p:pic>
      <p:sp>
        <p:nvSpPr>
          <p:cNvPr id="11" name="TextovéPole 10"/>
          <p:cNvSpPr txBox="1"/>
          <p:nvPr/>
        </p:nvSpPr>
        <p:spPr>
          <a:xfrm>
            <a:off x="475976" y="4441659"/>
            <a:ext cx="7727183" cy="116955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i="1" dirty="0" smtClean="0"/>
              <a:t>A. </a:t>
            </a:r>
            <a:r>
              <a:rPr lang="cs-CZ" sz="2000" i="1" dirty="0" err="1" smtClean="0"/>
              <a:t>tumefaciens</a:t>
            </a:r>
            <a:r>
              <a:rPr lang="cs-CZ" sz="2000" i="1" dirty="0" smtClean="0"/>
              <a:t> </a:t>
            </a:r>
            <a:r>
              <a:rPr lang="cs-CZ" sz="2000" dirty="0" smtClean="0"/>
              <a:t>se používá k tvorbě geneticky modifikovaných rostlin</a:t>
            </a:r>
          </a:p>
          <a:p>
            <a:pPr marL="342900" indent="-342900">
              <a:spcBef>
                <a:spcPts val="1200"/>
              </a:spcBef>
              <a:buFont typeface="Arial" panose="020B0604020202020204" pitchFamily="34" charset="0"/>
              <a:buChar char="•"/>
            </a:pPr>
            <a:r>
              <a:rPr lang="cs-CZ" sz="2000" dirty="0" smtClean="0"/>
              <a:t>Geny v T-DNA zodpovědné za tvorbu nádorů jsou nahrazeny geny, které chceme vložit do genomu rostliny</a:t>
            </a:r>
          </a:p>
        </p:txBody>
      </p:sp>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186" y="5528938"/>
            <a:ext cx="1292352" cy="944880"/>
          </a:xfrm>
          <a:prstGeom prst="rect">
            <a:avLst/>
          </a:prstGeom>
        </p:spPr>
      </p:pic>
      <p:pic>
        <p:nvPicPr>
          <p:cNvPr id="32772" name="Picture 4" descr="Agrobacterium-tumefacien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901" y="1254203"/>
            <a:ext cx="949753" cy="1203698"/>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txBox="1">
            <a:spLocks/>
          </p:cNvSpPr>
          <p:nvPr/>
        </p:nvSpPr>
        <p:spPr>
          <a:xfrm>
            <a:off x="524057"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smtClean="0">
                <a:solidFill>
                  <a:srgbClr val="C00000"/>
                </a:solidFill>
              </a:rPr>
              <a:t>Ti plazmid a modifikace cizího genomu</a:t>
            </a:r>
            <a:endParaRPr lang="cs-CZ" sz="3600" dirty="0">
              <a:solidFill>
                <a:srgbClr val="C00000"/>
              </a:solidFill>
            </a:endParaRPr>
          </a:p>
        </p:txBody>
      </p:sp>
      <p:sp>
        <p:nvSpPr>
          <p:cNvPr id="4" name="Obdélník 3"/>
          <p:cNvSpPr/>
          <p:nvPr/>
        </p:nvSpPr>
        <p:spPr>
          <a:xfrm>
            <a:off x="2572987" y="1196752"/>
            <a:ext cx="3007125" cy="3168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5429799" y="1117834"/>
            <a:ext cx="3007125" cy="3168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12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247" y="476672"/>
            <a:ext cx="7632848" cy="1143000"/>
          </a:xfrm>
        </p:spPr>
        <p:txBody>
          <a:bodyPr>
            <a:noAutofit/>
          </a:bodyPr>
          <a:lstStyle/>
          <a:p>
            <a:r>
              <a:rPr lang="cs-CZ" sz="4000" dirty="0">
                <a:solidFill>
                  <a:srgbClr val="C00000"/>
                </a:solidFill>
              </a:rPr>
              <a:t>Jak bakterie získává novou genetickou informaci</a:t>
            </a:r>
            <a:endParaRPr lang="en-US" sz="4000" dirty="0">
              <a:solidFill>
                <a:srgbClr val="C00000"/>
              </a:solidFill>
            </a:endParaRPr>
          </a:p>
        </p:txBody>
      </p:sp>
      <p:sp>
        <p:nvSpPr>
          <p:cNvPr id="4" name="TextovéPole 3"/>
          <p:cNvSpPr txBox="1"/>
          <p:nvPr/>
        </p:nvSpPr>
        <p:spPr>
          <a:xfrm>
            <a:off x="899592" y="2348880"/>
            <a:ext cx="6900159" cy="1877437"/>
          </a:xfrm>
          <a:prstGeom prst="rect">
            <a:avLst/>
          </a:prstGeom>
          <a:noFill/>
        </p:spPr>
        <p:txBody>
          <a:bodyPr wrap="none" rtlCol="0">
            <a:spAutoFit/>
          </a:bodyPr>
          <a:lstStyle/>
          <a:p>
            <a:pPr marL="457200" indent="-457200">
              <a:spcBef>
                <a:spcPts val="3000"/>
              </a:spcBef>
              <a:buAutoNum type="arabicParenR"/>
            </a:pPr>
            <a:r>
              <a:rPr lang="cs-CZ" sz="2200" b="1" dirty="0" smtClean="0">
                <a:solidFill>
                  <a:srgbClr val="0070C0"/>
                </a:solidFill>
              </a:rPr>
              <a:t>Konjugace </a:t>
            </a:r>
            <a:r>
              <a:rPr lang="cs-CZ" sz="2200" dirty="0" smtClean="0"/>
              <a:t>– přenos DNA z bakterie do jiné bakterie</a:t>
            </a:r>
          </a:p>
          <a:p>
            <a:pPr marL="457200" indent="-457200">
              <a:spcBef>
                <a:spcPts val="3000"/>
              </a:spcBef>
              <a:buAutoNum type="arabicParenR"/>
            </a:pPr>
            <a:r>
              <a:rPr lang="cs-CZ" sz="2200" b="1" dirty="0">
                <a:solidFill>
                  <a:srgbClr val="0070C0"/>
                </a:solidFill>
              </a:rPr>
              <a:t>Transformace</a:t>
            </a:r>
            <a:r>
              <a:rPr lang="cs-CZ" sz="2200" dirty="0" smtClean="0"/>
              <a:t> – bakterie získá DNA z vnějšího prostředí</a:t>
            </a:r>
          </a:p>
          <a:p>
            <a:pPr marL="457200" indent="-457200">
              <a:spcBef>
                <a:spcPts val="3000"/>
              </a:spcBef>
              <a:buAutoNum type="arabicParenR"/>
            </a:pPr>
            <a:r>
              <a:rPr lang="cs-CZ" sz="2200" b="1" dirty="0">
                <a:solidFill>
                  <a:srgbClr val="0070C0"/>
                </a:solidFill>
              </a:rPr>
              <a:t>Transdukce </a:t>
            </a:r>
            <a:r>
              <a:rPr lang="cs-CZ" sz="2200" dirty="0" smtClean="0"/>
              <a:t>– přenos DNA z bakteriofága do bakterie</a:t>
            </a:r>
            <a:endParaRPr lang="en-US" sz="2200" dirty="0" smtClean="0"/>
          </a:p>
        </p:txBody>
      </p:sp>
      <p:sp>
        <p:nvSpPr>
          <p:cNvPr id="5" name="TextovéPole 4"/>
          <p:cNvSpPr txBox="1"/>
          <p:nvPr/>
        </p:nvSpPr>
        <p:spPr>
          <a:xfrm>
            <a:off x="683569" y="5013176"/>
            <a:ext cx="7848872" cy="769441"/>
          </a:xfrm>
          <a:prstGeom prst="rect">
            <a:avLst/>
          </a:prstGeom>
          <a:noFill/>
        </p:spPr>
        <p:txBody>
          <a:bodyPr wrap="square" rtlCol="0">
            <a:spAutoFit/>
          </a:bodyPr>
          <a:lstStyle/>
          <a:p>
            <a:r>
              <a:rPr lang="cs-CZ" sz="2200" dirty="0" smtClean="0">
                <a:solidFill>
                  <a:srgbClr val="FF0000"/>
                </a:solidFill>
              </a:rPr>
              <a:t>Aby se vnesená DNA stala součástí DNA přijímající bakterie a stabilně se dědila, musí dojít k rekombinaci.</a:t>
            </a:r>
            <a:endParaRPr lang="en-US" sz="2200" dirty="0" smtClean="0">
              <a:solidFill>
                <a:srgbClr val="FF0000"/>
              </a:solidFill>
            </a:endParaRPr>
          </a:p>
        </p:txBody>
      </p:sp>
    </p:spTree>
    <p:extLst>
      <p:ext uri="{BB962C8B-B14F-4D97-AF65-F5344CB8AC3E}">
        <p14:creationId xmlns:p14="http://schemas.microsoft.com/office/powerpoint/2010/main" val="419435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143000"/>
          </a:xfrm>
        </p:spPr>
        <p:txBody>
          <a:bodyPr>
            <a:normAutofit fontScale="90000"/>
          </a:bodyPr>
          <a:lstStyle/>
          <a:p>
            <a:r>
              <a:rPr lang="cs-CZ" sz="4000" dirty="0" smtClean="0">
                <a:solidFill>
                  <a:srgbClr val="C00000"/>
                </a:solidFill>
              </a:rPr>
              <a:t>Panašování způsobují vadné chloroplasty</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84784"/>
            <a:ext cx="4608683" cy="4896544"/>
          </a:xfrm>
          <a:prstGeom prst="rect">
            <a:avLst/>
          </a:prstGeom>
        </p:spPr>
      </p:pic>
      <p:pic>
        <p:nvPicPr>
          <p:cNvPr id="14338" name="Picture 2" descr="Image result for variegated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7" y="2326841"/>
            <a:ext cx="2088233" cy="37051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flipV="1">
            <a:off x="5436267" y="5517232"/>
            <a:ext cx="1872037" cy="2937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V="1">
            <a:off x="3995936" y="4653136"/>
            <a:ext cx="3312368" cy="9418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V="1">
            <a:off x="2915816" y="5085184"/>
            <a:ext cx="4320480" cy="8640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5076056" y="1223045"/>
            <a:ext cx="3947250" cy="1107996"/>
          </a:xfrm>
          <a:prstGeom prst="rect">
            <a:avLst/>
          </a:prstGeom>
          <a:noFill/>
        </p:spPr>
        <p:txBody>
          <a:bodyPr wrap="square" rtlCol="0">
            <a:spAutoFit/>
          </a:bodyPr>
          <a:lstStyle/>
          <a:p>
            <a:pPr algn="ctr"/>
            <a:r>
              <a:rPr lang="cs-CZ" sz="2200" dirty="0" smtClean="0"/>
              <a:t>Panašované rostliny mají populace buněk bez funkčních chloroplastů </a:t>
            </a:r>
            <a:endParaRPr lang="en-US" sz="2200" dirty="0" smtClean="0"/>
          </a:p>
        </p:txBody>
      </p:sp>
    </p:spTree>
    <p:extLst>
      <p:ext uri="{BB962C8B-B14F-4D97-AF65-F5344CB8AC3E}">
        <p14:creationId xmlns:p14="http://schemas.microsoft.com/office/powerpoint/2010/main" val="4134349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5031" y="188640"/>
            <a:ext cx="8229600" cy="1143000"/>
          </a:xfrm>
        </p:spPr>
        <p:txBody>
          <a:bodyPr>
            <a:normAutofit/>
          </a:bodyPr>
          <a:lstStyle/>
          <a:p>
            <a:r>
              <a:rPr lang="cs-CZ" sz="4000" dirty="0">
                <a:solidFill>
                  <a:srgbClr val="C00000"/>
                </a:solidFill>
              </a:rPr>
              <a:t>Konjugace</a:t>
            </a:r>
            <a:endParaRPr lang="en-US" sz="4000" dirty="0">
              <a:solidFill>
                <a:srgbClr val="C00000"/>
              </a:solidFill>
            </a:endParaRPr>
          </a:p>
        </p:txBody>
      </p:sp>
      <p:sp>
        <p:nvSpPr>
          <p:cNvPr id="4" name="TextovéPole 3"/>
          <p:cNvSpPr txBox="1"/>
          <p:nvPr/>
        </p:nvSpPr>
        <p:spPr>
          <a:xfrm>
            <a:off x="515591" y="1556792"/>
            <a:ext cx="8152488" cy="1569660"/>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200" b="1" dirty="0"/>
              <a:t>Konjugace</a:t>
            </a:r>
            <a:r>
              <a:rPr lang="cs-CZ" sz="2200" b="1" dirty="0">
                <a:solidFill>
                  <a:srgbClr val="0070C0"/>
                </a:solidFill>
              </a:rPr>
              <a:t> </a:t>
            </a:r>
            <a:r>
              <a:rPr lang="cs-CZ" sz="2200" dirty="0" smtClean="0"/>
              <a:t>= </a:t>
            </a:r>
            <a:r>
              <a:rPr lang="cs-CZ" sz="2200" dirty="0"/>
              <a:t>přenos DNA z bakterie do jiné bakterie</a:t>
            </a:r>
          </a:p>
          <a:p>
            <a:pPr marL="342900" indent="-342900">
              <a:spcBef>
                <a:spcPts val="1800"/>
              </a:spcBef>
              <a:buFont typeface="Arial" panose="020B0604020202020204" pitchFamily="34" charset="0"/>
              <a:buChar char="•"/>
            </a:pPr>
            <a:r>
              <a:rPr lang="cs-CZ" sz="2200" dirty="0" smtClean="0"/>
              <a:t>Přenesen může být </a:t>
            </a:r>
            <a:r>
              <a:rPr lang="cs-CZ" sz="2200" dirty="0" err="1" smtClean="0"/>
              <a:t>plazmid</a:t>
            </a:r>
            <a:r>
              <a:rPr lang="cs-CZ" sz="2200" dirty="0" smtClean="0"/>
              <a:t> nebo část bakteriálního chromosomu</a:t>
            </a:r>
          </a:p>
          <a:p>
            <a:pPr marL="342900" indent="-342900">
              <a:spcBef>
                <a:spcPts val="1800"/>
              </a:spcBef>
              <a:buFont typeface="Arial" panose="020B0604020202020204" pitchFamily="34" charset="0"/>
              <a:buChar char="•"/>
            </a:pPr>
            <a:r>
              <a:rPr lang="cs-CZ" sz="2200" dirty="0" smtClean="0"/>
              <a:t>Přenos jen ve směru dárce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příjemce, není to vzájemná výměna. </a:t>
            </a:r>
            <a:endParaRPr lang="en-US" sz="2200" dirty="0" smtClean="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615" y="3645024"/>
            <a:ext cx="8532440" cy="2706568"/>
          </a:xfrm>
          <a:prstGeom prst="rect">
            <a:avLst/>
          </a:prstGeom>
        </p:spPr>
      </p:pic>
      <p:sp>
        <p:nvSpPr>
          <p:cNvPr id="3" name="Obdélník 2"/>
          <p:cNvSpPr/>
          <p:nvPr/>
        </p:nvSpPr>
        <p:spPr>
          <a:xfrm>
            <a:off x="1835696" y="3645024"/>
            <a:ext cx="1944216"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Skupina 4"/>
          <p:cNvGrpSpPr/>
          <p:nvPr/>
        </p:nvGrpSpPr>
        <p:grpSpPr>
          <a:xfrm>
            <a:off x="7078391" y="3717032"/>
            <a:ext cx="1886097" cy="2448272"/>
            <a:chOff x="7078391" y="3717032"/>
            <a:chExt cx="1886097" cy="2448272"/>
          </a:xfrm>
        </p:grpSpPr>
        <p:sp>
          <p:nvSpPr>
            <p:cNvPr id="6" name="Obdélník 5"/>
            <p:cNvSpPr/>
            <p:nvPr/>
          </p:nvSpPr>
          <p:spPr>
            <a:xfrm>
              <a:off x="7380312" y="3717032"/>
              <a:ext cx="1584176"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7078391" y="4445496"/>
              <a:ext cx="1584176" cy="423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bdélník 8"/>
          <p:cNvSpPr/>
          <p:nvPr/>
        </p:nvSpPr>
        <p:spPr>
          <a:xfrm>
            <a:off x="5796136" y="3910136"/>
            <a:ext cx="1798240"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Skupina 11"/>
          <p:cNvGrpSpPr/>
          <p:nvPr/>
        </p:nvGrpSpPr>
        <p:grpSpPr>
          <a:xfrm>
            <a:off x="3779912" y="3429000"/>
            <a:ext cx="2736304" cy="2871920"/>
            <a:chOff x="3635896" y="3429000"/>
            <a:chExt cx="2880320" cy="2871920"/>
          </a:xfrm>
        </p:grpSpPr>
        <p:sp>
          <p:nvSpPr>
            <p:cNvPr id="10" name="Obdélník 9"/>
            <p:cNvSpPr/>
            <p:nvPr/>
          </p:nvSpPr>
          <p:spPr>
            <a:xfrm>
              <a:off x="3635896" y="3645024"/>
              <a:ext cx="2086272" cy="2655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5580112" y="3429000"/>
              <a:ext cx="936104" cy="481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332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2352" y="116632"/>
            <a:ext cx="8229600" cy="1143000"/>
          </a:xfrm>
        </p:spPr>
        <p:txBody>
          <a:bodyPr>
            <a:normAutofit/>
          </a:bodyPr>
          <a:lstStyle/>
          <a:p>
            <a:r>
              <a:rPr lang="cs-CZ" sz="4000" dirty="0">
                <a:solidFill>
                  <a:srgbClr val="C00000"/>
                </a:solidFill>
              </a:rPr>
              <a:t>Přenos F </a:t>
            </a:r>
            <a:r>
              <a:rPr lang="cs-CZ" sz="4000" dirty="0" err="1">
                <a:solidFill>
                  <a:srgbClr val="C00000"/>
                </a:solidFill>
              </a:rPr>
              <a:t>plazmidu</a:t>
            </a:r>
            <a:r>
              <a:rPr lang="cs-CZ" sz="4000" dirty="0">
                <a:solidFill>
                  <a:srgbClr val="C00000"/>
                </a:solidFill>
              </a:rPr>
              <a:t> konjugací</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44824"/>
            <a:ext cx="8532440" cy="2505012"/>
          </a:xfrm>
          <a:prstGeom prst="rect">
            <a:avLst/>
          </a:prstGeom>
        </p:spPr>
      </p:pic>
      <p:sp>
        <p:nvSpPr>
          <p:cNvPr id="4" name="TextovéPole 3"/>
          <p:cNvSpPr txBox="1"/>
          <p:nvPr/>
        </p:nvSpPr>
        <p:spPr>
          <a:xfrm>
            <a:off x="503548" y="4581128"/>
            <a:ext cx="8100900" cy="175432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err="1" smtClean="0"/>
              <a:t>Hfr</a:t>
            </a:r>
            <a:r>
              <a:rPr lang="cs-CZ" sz="2200" dirty="0" smtClean="0"/>
              <a:t> kmeny (</a:t>
            </a:r>
            <a:r>
              <a:rPr lang="cs-CZ" sz="2200" u="sng" dirty="0" err="1" smtClean="0"/>
              <a:t>h</a:t>
            </a:r>
            <a:r>
              <a:rPr lang="cs-CZ" sz="2200" dirty="0" err="1" smtClean="0"/>
              <a:t>igh</a:t>
            </a:r>
            <a:r>
              <a:rPr lang="cs-CZ" sz="2200" dirty="0" smtClean="0"/>
              <a:t> </a:t>
            </a:r>
            <a:r>
              <a:rPr lang="cs-CZ" sz="2200" u="sng" dirty="0" err="1" smtClean="0"/>
              <a:t>f</a:t>
            </a:r>
            <a:r>
              <a:rPr lang="cs-CZ" sz="2200" dirty="0" err="1" smtClean="0"/>
              <a:t>requency</a:t>
            </a:r>
            <a:r>
              <a:rPr lang="cs-CZ" sz="2200" dirty="0" smtClean="0"/>
              <a:t> </a:t>
            </a:r>
            <a:r>
              <a:rPr lang="cs-CZ" sz="2200" dirty="0" err="1" smtClean="0"/>
              <a:t>of</a:t>
            </a:r>
            <a:r>
              <a:rPr lang="cs-CZ" sz="2200" dirty="0" smtClean="0"/>
              <a:t> </a:t>
            </a:r>
            <a:r>
              <a:rPr lang="cs-CZ" sz="2200" u="sng" dirty="0" err="1" smtClean="0"/>
              <a:t>r</a:t>
            </a:r>
            <a:r>
              <a:rPr lang="cs-CZ" sz="2200" dirty="0" err="1" smtClean="0"/>
              <a:t>ecombination</a:t>
            </a:r>
            <a:r>
              <a:rPr lang="cs-CZ" sz="2200" dirty="0" smtClean="0"/>
              <a:t>) – F </a:t>
            </a:r>
            <a:r>
              <a:rPr lang="cs-CZ" sz="2200" dirty="0" err="1" smtClean="0"/>
              <a:t>plazmid</a:t>
            </a:r>
            <a:r>
              <a:rPr lang="cs-CZ" sz="2200" dirty="0" smtClean="0"/>
              <a:t> vnesen do genomu bakterie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 </a:t>
            </a:r>
            <a:r>
              <a:rPr lang="cs-CZ" sz="2200" dirty="0" err="1" smtClean="0">
                <a:sym typeface="Wingdings" panose="05000000000000000000" pitchFamily="2" charset="2"/>
              </a:rPr>
              <a:t>1000x</a:t>
            </a:r>
            <a:r>
              <a:rPr lang="cs-CZ" sz="2200" dirty="0" smtClean="0">
                <a:sym typeface="Wingdings" panose="05000000000000000000" pitchFamily="2" charset="2"/>
              </a:rPr>
              <a:t> vyšší frekvence rekombinace</a:t>
            </a:r>
            <a:r>
              <a:rPr lang="cs-CZ" sz="2200" dirty="0" smtClean="0"/>
              <a:t>.</a:t>
            </a:r>
          </a:p>
          <a:p>
            <a:pPr marL="342900" indent="-342900">
              <a:spcBef>
                <a:spcPts val="1200"/>
              </a:spcBef>
              <a:buFont typeface="Arial" panose="020B0604020202020204" pitchFamily="34" charset="0"/>
              <a:buChar char="•"/>
            </a:pPr>
            <a:r>
              <a:rPr lang="cs-CZ" sz="2200" dirty="0" smtClean="0"/>
              <a:t>Při konjugaci přenos části genomu bakterie do příjemce</a:t>
            </a:r>
          </a:p>
          <a:p>
            <a:pPr marL="342900" indent="-342900">
              <a:spcBef>
                <a:spcPts val="1200"/>
              </a:spcBef>
              <a:buFont typeface="Arial" panose="020B0604020202020204" pitchFamily="34" charset="0"/>
              <a:buChar char="•"/>
            </a:pPr>
            <a:r>
              <a:rPr lang="cs-CZ" sz="2200" dirty="0" smtClean="0"/>
              <a:t>F-</a:t>
            </a:r>
            <a:r>
              <a:rPr lang="cs-CZ" sz="2200" dirty="0" err="1" smtClean="0"/>
              <a:t>plazmid</a:t>
            </a:r>
            <a:r>
              <a:rPr lang="cs-CZ" sz="2200" dirty="0" smtClean="0"/>
              <a:t> se téměř nikdy nepřenese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nevznikne nový F+ ani </a:t>
            </a:r>
            <a:r>
              <a:rPr lang="cs-CZ" sz="2200" dirty="0" err="1" smtClean="0">
                <a:sym typeface="Wingdings" panose="05000000000000000000" pitchFamily="2" charset="2"/>
              </a:rPr>
              <a:t>Hfr</a:t>
            </a:r>
            <a:r>
              <a:rPr lang="cs-CZ" sz="2200" dirty="0" smtClean="0">
                <a:sym typeface="Wingdings" panose="05000000000000000000" pitchFamily="2" charset="2"/>
              </a:rPr>
              <a:t>. </a:t>
            </a:r>
            <a:endParaRPr lang="en-US" sz="2200" dirty="0" smtClean="0"/>
          </a:p>
        </p:txBody>
      </p:sp>
    </p:spTree>
    <p:extLst>
      <p:ext uri="{BB962C8B-B14F-4D97-AF65-F5344CB8AC3E}">
        <p14:creationId xmlns:p14="http://schemas.microsoft.com/office/powerpoint/2010/main" val="333878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Transformace</a:t>
            </a:r>
            <a:endParaRPr lang="en-US" sz="4000" dirty="0">
              <a:solidFill>
                <a:srgbClr val="C00000"/>
              </a:solidFill>
            </a:endParaRPr>
          </a:p>
        </p:txBody>
      </p:sp>
      <p:sp>
        <p:nvSpPr>
          <p:cNvPr id="3" name="TextovéPole 2"/>
          <p:cNvSpPr txBox="1"/>
          <p:nvPr/>
        </p:nvSpPr>
        <p:spPr>
          <a:xfrm>
            <a:off x="827584" y="1700808"/>
            <a:ext cx="6476581" cy="769441"/>
          </a:xfrm>
          <a:prstGeom prst="rect">
            <a:avLst/>
          </a:prstGeom>
          <a:noFill/>
        </p:spPr>
        <p:txBody>
          <a:bodyPr wrap="none" rtlCol="0">
            <a:spAutoFit/>
          </a:bodyPr>
          <a:lstStyle/>
          <a:p>
            <a:r>
              <a:rPr lang="cs-CZ" sz="2200" b="1" dirty="0">
                <a:solidFill>
                  <a:srgbClr val="0070C0"/>
                </a:solidFill>
              </a:rPr>
              <a:t>Transformace</a:t>
            </a:r>
            <a:r>
              <a:rPr lang="cs-CZ" sz="2200" dirty="0"/>
              <a:t> </a:t>
            </a:r>
            <a:r>
              <a:rPr lang="cs-CZ" sz="2200" dirty="0" smtClean="0"/>
              <a:t>= </a:t>
            </a:r>
            <a:r>
              <a:rPr lang="cs-CZ" sz="2200" dirty="0"/>
              <a:t>bakterie získá DNA z vnějšího prostředí</a:t>
            </a:r>
          </a:p>
          <a:p>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864" y="2636912"/>
            <a:ext cx="7111913" cy="3487650"/>
          </a:xfrm>
          <a:prstGeom prst="rect">
            <a:avLst/>
          </a:prstGeom>
        </p:spPr>
      </p:pic>
      <p:grpSp>
        <p:nvGrpSpPr>
          <p:cNvPr id="7" name="Skupina 6"/>
          <p:cNvGrpSpPr/>
          <p:nvPr/>
        </p:nvGrpSpPr>
        <p:grpSpPr>
          <a:xfrm>
            <a:off x="3073161" y="2770458"/>
            <a:ext cx="2736304" cy="3240360"/>
            <a:chOff x="3131840" y="2636912"/>
            <a:chExt cx="2736304" cy="3240360"/>
          </a:xfrm>
          <a:solidFill>
            <a:schemeClr val="bg1"/>
          </a:solidFill>
        </p:grpSpPr>
        <p:sp>
          <p:nvSpPr>
            <p:cNvPr id="4" name="Obdélník 3"/>
            <p:cNvSpPr/>
            <p:nvPr/>
          </p:nvSpPr>
          <p:spPr>
            <a:xfrm>
              <a:off x="3131840" y="2636912"/>
              <a:ext cx="2304256" cy="2304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3707904" y="4869160"/>
              <a:ext cx="2160240" cy="100811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Skupina 7"/>
          <p:cNvGrpSpPr/>
          <p:nvPr/>
        </p:nvGrpSpPr>
        <p:grpSpPr>
          <a:xfrm>
            <a:off x="5364088" y="2597028"/>
            <a:ext cx="2820338" cy="3476088"/>
            <a:chOff x="3131840" y="2636912"/>
            <a:chExt cx="2736304" cy="3240360"/>
          </a:xfrm>
          <a:solidFill>
            <a:schemeClr val="bg1"/>
          </a:solidFill>
        </p:grpSpPr>
        <p:sp>
          <p:nvSpPr>
            <p:cNvPr id="9" name="Obdélník 8"/>
            <p:cNvSpPr/>
            <p:nvPr/>
          </p:nvSpPr>
          <p:spPr>
            <a:xfrm>
              <a:off x="3131840" y="2636912"/>
              <a:ext cx="2304256" cy="2304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3707904" y="4869160"/>
              <a:ext cx="2160240" cy="100811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56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2029" y="55273"/>
            <a:ext cx="8229600" cy="1143000"/>
          </a:xfrm>
        </p:spPr>
        <p:txBody>
          <a:bodyPr>
            <a:normAutofit/>
          </a:bodyPr>
          <a:lstStyle/>
          <a:p>
            <a:r>
              <a:rPr lang="cs-CZ" sz="4000" dirty="0">
                <a:solidFill>
                  <a:srgbClr val="C00000"/>
                </a:solidFill>
              </a:rPr>
              <a:t>Objev transformace bakterií</a:t>
            </a:r>
            <a:endParaRPr lang="en-US" sz="4000" dirty="0">
              <a:solidFill>
                <a:srgbClr val="C00000"/>
              </a:solidFill>
            </a:endParaRPr>
          </a:p>
        </p:txBody>
      </p:sp>
      <p:sp>
        <p:nvSpPr>
          <p:cNvPr id="3" name="TextovéPole 2"/>
          <p:cNvSpPr txBox="1"/>
          <p:nvPr/>
        </p:nvSpPr>
        <p:spPr>
          <a:xfrm>
            <a:off x="215900" y="3574177"/>
            <a:ext cx="2191562" cy="430887"/>
          </a:xfrm>
          <a:prstGeom prst="rect">
            <a:avLst/>
          </a:prstGeom>
          <a:noFill/>
        </p:spPr>
        <p:txBody>
          <a:bodyPr wrap="none" rtlCol="0">
            <a:spAutoFit/>
          </a:bodyPr>
          <a:lstStyle/>
          <a:p>
            <a:r>
              <a:rPr lang="cs-CZ" sz="2200" dirty="0" smtClean="0"/>
              <a:t>Frederick </a:t>
            </a:r>
            <a:r>
              <a:rPr lang="cs-CZ" sz="2200" dirty="0" err="1" smtClean="0"/>
              <a:t>Griffith</a:t>
            </a:r>
            <a:r>
              <a:rPr lang="cs-CZ" sz="2200" dirty="0" smtClean="0"/>
              <a:t> </a:t>
            </a:r>
            <a:endParaRPr lang="en-US" sz="2200" dirty="0" smtClean="0"/>
          </a:p>
        </p:txBody>
      </p:sp>
      <p:sp>
        <p:nvSpPr>
          <p:cNvPr id="4" name="AutoShape 2" descr="Griffith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Griffith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92448"/>
            <a:ext cx="1437521" cy="21590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2316378"/>
            <a:ext cx="4392488" cy="3514734"/>
          </a:xfrm>
          <a:prstGeom prst="rect">
            <a:avLst/>
          </a:prstGeom>
        </p:spPr>
      </p:pic>
      <p:sp>
        <p:nvSpPr>
          <p:cNvPr id="6" name="TextovéPole 5"/>
          <p:cNvSpPr txBox="1"/>
          <p:nvPr/>
        </p:nvSpPr>
        <p:spPr>
          <a:xfrm>
            <a:off x="2267744" y="1196752"/>
            <a:ext cx="6343885" cy="1107996"/>
          </a:xfrm>
          <a:prstGeom prst="rect">
            <a:avLst/>
          </a:prstGeom>
          <a:noFill/>
        </p:spPr>
        <p:txBody>
          <a:bodyPr wrap="square" rtlCol="0">
            <a:spAutoFit/>
          </a:bodyPr>
          <a:lstStyle/>
          <a:p>
            <a:r>
              <a:rPr lang="cs-CZ" sz="2200" i="1" dirty="0" err="1" smtClean="0"/>
              <a:t>Streptococcus</a:t>
            </a:r>
            <a:r>
              <a:rPr lang="cs-CZ" sz="2200" i="1" dirty="0" smtClean="0"/>
              <a:t> </a:t>
            </a:r>
            <a:r>
              <a:rPr lang="cs-CZ" sz="2200" i="1" dirty="0" err="1" smtClean="0"/>
              <a:t>pneumonae</a:t>
            </a:r>
            <a:r>
              <a:rPr lang="cs-CZ" sz="2200" i="1" dirty="0" smtClean="0"/>
              <a:t> </a:t>
            </a:r>
            <a:r>
              <a:rPr lang="cs-CZ" sz="2200" dirty="0" smtClean="0"/>
              <a:t>– původce těžkého zápalu plic</a:t>
            </a:r>
          </a:p>
          <a:p>
            <a:r>
              <a:rPr lang="cs-CZ" sz="2200" dirty="0"/>
              <a:t>2 </a:t>
            </a:r>
            <a:r>
              <a:rPr lang="cs-CZ" sz="2200" dirty="0" smtClean="0"/>
              <a:t>kmeny: virulentní S a nevirulentní R</a:t>
            </a:r>
            <a:endParaRPr lang="en-US" sz="2200" dirty="0" smtClean="0"/>
          </a:p>
        </p:txBody>
      </p:sp>
      <p:sp>
        <p:nvSpPr>
          <p:cNvPr id="7" name="TextovéPole 6"/>
          <p:cNvSpPr txBox="1"/>
          <p:nvPr/>
        </p:nvSpPr>
        <p:spPr>
          <a:xfrm>
            <a:off x="248311" y="4457584"/>
            <a:ext cx="4038865" cy="209288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a:t>Transformace je </a:t>
            </a:r>
            <a:r>
              <a:rPr lang="cs-CZ" sz="2200" dirty="0" smtClean="0"/>
              <a:t>dědičná</a:t>
            </a:r>
            <a:endParaRPr lang="cs-CZ" sz="2200" dirty="0"/>
          </a:p>
          <a:p>
            <a:pPr marL="342900" indent="-342900">
              <a:spcBef>
                <a:spcPts val="1200"/>
              </a:spcBef>
              <a:buFont typeface="Arial" panose="020B0604020202020204" pitchFamily="34" charset="0"/>
              <a:buChar char="•"/>
            </a:pPr>
            <a:r>
              <a:rPr lang="cs-CZ" sz="2200" dirty="0" smtClean="0"/>
              <a:t>Transformační princip – látka zodpovědná za přeměnu (transformaci) kmene.</a:t>
            </a:r>
          </a:p>
          <a:p>
            <a:pPr marL="342900" indent="-342900">
              <a:spcBef>
                <a:spcPts val="1200"/>
              </a:spcBef>
              <a:buFont typeface="Arial" panose="020B0604020202020204" pitchFamily="34" charset="0"/>
              <a:buChar char="•"/>
            </a:pPr>
            <a:r>
              <a:rPr lang="cs-CZ" sz="2200" dirty="0" smtClean="0"/>
              <a:t>Co to je?  </a:t>
            </a:r>
            <a:endParaRPr lang="en-US" sz="2200" dirty="0" smtClean="0"/>
          </a:p>
        </p:txBody>
      </p:sp>
      <p:sp>
        <p:nvSpPr>
          <p:cNvPr id="8" name="Obdélník 7"/>
          <p:cNvSpPr/>
          <p:nvPr/>
        </p:nvSpPr>
        <p:spPr>
          <a:xfrm>
            <a:off x="4283968" y="4869160"/>
            <a:ext cx="4248472" cy="961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4283968" y="4048720"/>
            <a:ext cx="4248472" cy="961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283968" y="3138089"/>
            <a:ext cx="4248472" cy="961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395536" y="70621"/>
            <a:ext cx="8229600" cy="1143000"/>
          </a:xfrm>
        </p:spPr>
        <p:txBody>
          <a:bodyPr>
            <a:noAutofit/>
          </a:bodyPr>
          <a:lstStyle/>
          <a:p>
            <a:r>
              <a:rPr lang="cs-CZ" sz="3200" dirty="0">
                <a:solidFill>
                  <a:srgbClr val="C00000"/>
                </a:solidFill>
              </a:rPr>
              <a:t>Transformace a DNA jako nositelka dědičnosti</a:t>
            </a:r>
            <a:endParaRPr lang="en-US" sz="3200" dirty="0">
              <a:solidFill>
                <a:srgbClr val="C00000"/>
              </a:solidFill>
            </a:endParaRPr>
          </a:p>
        </p:txBody>
      </p:sp>
      <p:sp>
        <p:nvSpPr>
          <p:cNvPr id="4" name="TextovéPole 3"/>
          <p:cNvSpPr txBox="1"/>
          <p:nvPr/>
        </p:nvSpPr>
        <p:spPr>
          <a:xfrm>
            <a:off x="534208" y="4921446"/>
            <a:ext cx="1985800" cy="430887"/>
          </a:xfrm>
          <a:prstGeom prst="rect">
            <a:avLst/>
          </a:prstGeom>
          <a:noFill/>
        </p:spPr>
        <p:txBody>
          <a:bodyPr wrap="none" rtlCol="0">
            <a:spAutoFit/>
          </a:bodyPr>
          <a:lstStyle/>
          <a:p>
            <a:r>
              <a:rPr lang="cs-CZ" sz="2200" dirty="0" smtClean="0"/>
              <a:t>Oswald T. </a:t>
            </a:r>
            <a:r>
              <a:rPr lang="cs-CZ" sz="2200" dirty="0" err="1" smtClean="0"/>
              <a:t>Avery</a:t>
            </a:r>
            <a:endParaRPr lang="en-US" sz="2200" dirty="0" smtClean="0"/>
          </a:p>
        </p:txBody>
      </p:sp>
      <p:sp>
        <p:nvSpPr>
          <p:cNvPr id="5" name="TextovéPole 4"/>
          <p:cNvSpPr txBox="1"/>
          <p:nvPr/>
        </p:nvSpPr>
        <p:spPr>
          <a:xfrm>
            <a:off x="2649716" y="4973305"/>
            <a:ext cx="2242922" cy="430887"/>
          </a:xfrm>
          <a:prstGeom prst="rect">
            <a:avLst/>
          </a:prstGeom>
          <a:noFill/>
        </p:spPr>
        <p:txBody>
          <a:bodyPr wrap="none" rtlCol="0">
            <a:spAutoFit/>
          </a:bodyPr>
          <a:lstStyle/>
          <a:p>
            <a:r>
              <a:rPr lang="cs-CZ" sz="2200" dirty="0" err="1" smtClean="0"/>
              <a:t>Colin</a:t>
            </a:r>
            <a:r>
              <a:rPr lang="cs-CZ" sz="2200" dirty="0" smtClean="0"/>
              <a:t> M. </a:t>
            </a:r>
            <a:r>
              <a:rPr lang="cs-CZ" sz="2200" dirty="0" err="1" smtClean="0"/>
              <a:t>MacLeod</a:t>
            </a:r>
            <a:endParaRPr lang="en-US" sz="2200" dirty="0" smtClean="0"/>
          </a:p>
        </p:txBody>
      </p:sp>
      <p:sp>
        <p:nvSpPr>
          <p:cNvPr id="7" name="TextovéPole 6"/>
          <p:cNvSpPr txBox="1"/>
          <p:nvPr/>
        </p:nvSpPr>
        <p:spPr>
          <a:xfrm>
            <a:off x="5262450" y="4993251"/>
            <a:ext cx="2047355" cy="430887"/>
          </a:xfrm>
          <a:prstGeom prst="rect">
            <a:avLst/>
          </a:prstGeom>
          <a:noFill/>
        </p:spPr>
        <p:txBody>
          <a:bodyPr wrap="none" rtlCol="0">
            <a:spAutoFit/>
          </a:bodyPr>
          <a:lstStyle/>
          <a:p>
            <a:r>
              <a:rPr lang="cs-CZ" sz="2200" dirty="0" err="1" smtClean="0"/>
              <a:t>Maclyn</a:t>
            </a:r>
            <a:r>
              <a:rPr lang="cs-CZ" sz="2200" dirty="0" smtClean="0"/>
              <a:t> </a:t>
            </a:r>
            <a:r>
              <a:rPr lang="cs-CZ" sz="2200" dirty="0" err="1" smtClean="0"/>
              <a:t>McCarty</a:t>
            </a:r>
            <a:endParaRPr lang="en-US" sz="2200" dirty="0" smtClean="0"/>
          </a:p>
        </p:txBody>
      </p:sp>
      <p:pic>
        <p:nvPicPr>
          <p:cNvPr id="10242" name="Picture 2" descr="Výsledek obrázku pro Oswald T. Ave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390" y="2860868"/>
            <a:ext cx="1489437"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olinMacCle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765" y="2885074"/>
            <a:ext cx="1682824" cy="208823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aclyn McCar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282" y="2827468"/>
            <a:ext cx="1705693" cy="211324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556182" y="1412776"/>
            <a:ext cx="8208912" cy="1077218"/>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Která molekula je nositelkou dědičnosti? </a:t>
            </a:r>
          </a:p>
          <a:p>
            <a:pPr marL="342900" indent="-342900">
              <a:spcBef>
                <a:spcPts val="2400"/>
              </a:spcBef>
              <a:buFont typeface="Arial" panose="020B0604020202020204" pitchFamily="34" charset="0"/>
              <a:buChar char="•"/>
            </a:pPr>
            <a:r>
              <a:rPr lang="cs-CZ" sz="2200" dirty="0" smtClean="0"/>
              <a:t>Nejspíš proteiny, DNA moc jednoduchá.</a:t>
            </a:r>
            <a:endParaRPr lang="en-US" sz="2200" dirty="0" smtClean="0"/>
          </a:p>
        </p:txBody>
      </p:sp>
      <p:sp>
        <p:nvSpPr>
          <p:cNvPr id="10" name="TextovéPole 9"/>
          <p:cNvSpPr txBox="1"/>
          <p:nvPr/>
        </p:nvSpPr>
        <p:spPr>
          <a:xfrm>
            <a:off x="717207" y="5794931"/>
            <a:ext cx="3677482" cy="430887"/>
          </a:xfrm>
          <a:prstGeom prst="rect">
            <a:avLst/>
          </a:prstGeom>
          <a:noFill/>
        </p:spPr>
        <p:txBody>
          <a:bodyPr wrap="none" rtlCol="0">
            <a:spAutoFit/>
          </a:bodyPr>
          <a:lstStyle/>
          <a:p>
            <a:r>
              <a:rPr lang="cs-CZ" sz="2200" dirty="0" smtClean="0"/>
              <a:t>Využití transformace kmene R.</a:t>
            </a:r>
            <a:endParaRPr lang="en-US" sz="2200" dirty="0" smtClean="0"/>
          </a:p>
        </p:txBody>
      </p:sp>
    </p:spTree>
    <p:extLst>
      <p:ext uri="{BB962C8B-B14F-4D97-AF65-F5344CB8AC3E}">
        <p14:creationId xmlns:p14="http://schemas.microsoft.com/office/powerpoint/2010/main" val="313882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467544" y="-18189"/>
            <a:ext cx="8229600" cy="1143000"/>
          </a:xfrm>
        </p:spPr>
        <p:txBody>
          <a:bodyPr>
            <a:noAutofit/>
          </a:bodyPr>
          <a:lstStyle/>
          <a:p>
            <a:r>
              <a:rPr lang="cs-CZ" sz="3200" dirty="0">
                <a:solidFill>
                  <a:srgbClr val="C00000"/>
                </a:solidFill>
              </a:rPr>
              <a:t>Transformace a DNA jako nositelka dědičnosti</a:t>
            </a:r>
            <a:endParaRPr lang="en-US" sz="3200" dirty="0">
              <a:solidFill>
                <a:srgbClr val="C00000"/>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484784"/>
            <a:ext cx="5904656" cy="5208168"/>
          </a:xfrm>
          <a:prstGeom prst="rect">
            <a:avLst/>
          </a:prstGeom>
        </p:spPr>
      </p:pic>
    </p:spTree>
    <p:extLst>
      <p:ext uri="{BB962C8B-B14F-4D97-AF65-F5344CB8AC3E}">
        <p14:creationId xmlns:p14="http://schemas.microsoft.com/office/powerpoint/2010/main" val="22964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vert="horz" lIns="91440" tIns="45720" rIns="91440" bIns="45720" rtlCol="0" anchor="ctr">
            <a:noAutofit/>
          </a:bodyPr>
          <a:lstStyle/>
          <a:p>
            <a:r>
              <a:rPr lang="cs-CZ" sz="3600" dirty="0">
                <a:solidFill>
                  <a:srgbClr val="C00000"/>
                </a:solidFill>
              </a:rPr>
              <a:t>Transdukce</a:t>
            </a:r>
            <a:endParaRPr lang="en-US" sz="3600" dirty="0">
              <a:solidFill>
                <a:srgbClr val="C00000"/>
              </a:solidFill>
            </a:endParaRPr>
          </a:p>
        </p:txBody>
      </p:sp>
      <p:sp>
        <p:nvSpPr>
          <p:cNvPr id="4" name="TextovéPole 3"/>
          <p:cNvSpPr txBox="1"/>
          <p:nvPr/>
        </p:nvSpPr>
        <p:spPr>
          <a:xfrm>
            <a:off x="683568" y="1556792"/>
            <a:ext cx="45719" cy="430887"/>
          </a:xfrm>
          <a:prstGeom prst="rect">
            <a:avLst/>
          </a:prstGeom>
          <a:noFill/>
        </p:spPr>
        <p:txBody>
          <a:bodyPr wrap="square" rtlCol="0">
            <a:spAutoFit/>
          </a:bodyPr>
          <a:lstStyle/>
          <a:p>
            <a:endParaRPr lang="en-US" sz="2200" dirty="0" smtClean="0"/>
          </a:p>
        </p:txBody>
      </p:sp>
      <p:sp>
        <p:nvSpPr>
          <p:cNvPr id="5" name="TextovéPole 4"/>
          <p:cNvSpPr txBox="1"/>
          <p:nvPr/>
        </p:nvSpPr>
        <p:spPr>
          <a:xfrm>
            <a:off x="539552" y="1124744"/>
            <a:ext cx="7992888" cy="43088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b="1" dirty="0">
                <a:solidFill>
                  <a:srgbClr val="0070C0"/>
                </a:solidFill>
              </a:rPr>
              <a:t>Transdukce </a:t>
            </a:r>
            <a:r>
              <a:rPr lang="cs-CZ" sz="2200" dirty="0"/>
              <a:t>=</a:t>
            </a:r>
            <a:r>
              <a:rPr lang="cs-CZ" sz="2200" dirty="0" smtClean="0"/>
              <a:t> </a:t>
            </a:r>
            <a:r>
              <a:rPr lang="cs-CZ" sz="2200" dirty="0"/>
              <a:t>přenos DNA z bakteriofága do </a:t>
            </a:r>
            <a:r>
              <a:rPr lang="cs-CZ" sz="2200" dirty="0" smtClean="0"/>
              <a:t>bakterie</a:t>
            </a:r>
          </a:p>
        </p:txBody>
      </p:sp>
    </p:spTree>
    <p:extLst>
      <p:ext uri="{BB962C8B-B14F-4D97-AF65-F5344CB8AC3E}">
        <p14:creationId xmlns:p14="http://schemas.microsoft.com/office/powerpoint/2010/main" val="5920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r>
              <a:rPr lang="cs-CZ" sz="3600" dirty="0">
                <a:solidFill>
                  <a:srgbClr val="C00000"/>
                </a:solidFill>
              </a:rPr>
              <a:t>Bakteriofágy</a:t>
            </a:r>
            <a:endParaRPr lang="en-US" sz="3600" dirty="0">
              <a:solidFill>
                <a:srgbClr val="C00000"/>
              </a:solidFill>
            </a:endParaRPr>
          </a:p>
        </p:txBody>
      </p:sp>
      <p:sp>
        <p:nvSpPr>
          <p:cNvPr id="3" name="TextovéPole 2"/>
          <p:cNvSpPr txBox="1"/>
          <p:nvPr/>
        </p:nvSpPr>
        <p:spPr>
          <a:xfrm>
            <a:off x="611560" y="1772816"/>
            <a:ext cx="7272808" cy="338554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Viry napadající bakterie</a:t>
            </a:r>
          </a:p>
          <a:p>
            <a:pPr marL="342900" indent="-342900">
              <a:spcBef>
                <a:spcPts val="1800"/>
              </a:spcBef>
              <a:buFont typeface="Arial" panose="020B0604020202020204" pitchFamily="34" charset="0"/>
              <a:buChar char="•"/>
            </a:pPr>
            <a:r>
              <a:rPr lang="cs-CZ" sz="2200" dirty="0" smtClean="0"/>
              <a:t>Dvě reprodukční strategie: </a:t>
            </a:r>
          </a:p>
          <a:p>
            <a:pPr marL="800100" lvl="1" indent="-342900">
              <a:spcBef>
                <a:spcPts val="1800"/>
              </a:spcBef>
              <a:buFont typeface="Arial" panose="020B0604020202020204" pitchFamily="34" charset="0"/>
              <a:buChar char="•"/>
            </a:pPr>
            <a:r>
              <a:rPr lang="cs-CZ" sz="2200" b="1" dirty="0" smtClean="0"/>
              <a:t>lytický cyklus </a:t>
            </a:r>
            <a:r>
              <a:rPr lang="cs-CZ" sz="2200" dirty="0" smtClean="0"/>
              <a:t>– napadení bakterie a její likvidace</a:t>
            </a:r>
          </a:p>
          <a:p>
            <a:pPr marL="800100" lvl="1" indent="-342900">
              <a:spcBef>
                <a:spcPts val="1800"/>
              </a:spcBef>
              <a:buFont typeface="Arial" panose="020B0604020202020204" pitchFamily="34" charset="0"/>
              <a:buChar char="•"/>
            </a:pPr>
            <a:r>
              <a:rPr lang="cs-CZ" sz="2200" b="1" dirty="0" smtClean="0"/>
              <a:t>lysogenní cyklus </a:t>
            </a:r>
            <a:r>
              <a:rPr lang="cs-CZ" sz="2200" dirty="0" smtClean="0"/>
              <a:t>– napadení bakterie, integrace fágové DNA do genomu bakterie, život v bakterii, může přejít na lytický cyklus</a:t>
            </a:r>
          </a:p>
          <a:p>
            <a:pPr marL="342900" indent="-342900">
              <a:spcBef>
                <a:spcPts val="1800"/>
              </a:spcBef>
              <a:buFont typeface="Arial" panose="020B0604020202020204" pitchFamily="34" charset="0"/>
              <a:buChar char="•"/>
            </a:pPr>
            <a:endParaRPr lang="en-US" sz="2200" dirty="0" smtClean="0"/>
          </a:p>
        </p:txBody>
      </p:sp>
      <p:pic>
        <p:nvPicPr>
          <p:cNvPr id="1026" name="Picture 2" descr="https://upload.wikimedia.org/wikipedia/commons/thumb/4/4a/PhageExterior.svg/220px-PhageExterior.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620688"/>
            <a:ext cx="2095500" cy="2552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11560" y="5085184"/>
            <a:ext cx="4877874" cy="1261884"/>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200" dirty="0" smtClean="0">
                <a:solidFill>
                  <a:srgbClr val="FF0000"/>
                </a:solidFill>
              </a:rPr>
              <a:t>Virulentní fágy </a:t>
            </a:r>
            <a:r>
              <a:rPr lang="cs-CZ" sz="2200" dirty="0" smtClean="0"/>
              <a:t>– umí jen lytický cyklus</a:t>
            </a:r>
          </a:p>
          <a:p>
            <a:pPr marL="342900" indent="-342900">
              <a:spcBef>
                <a:spcPts val="1200"/>
              </a:spcBef>
              <a:buFont typeface="Arial" panose="020B0604020202020204" pitchFamily="34" charset="0"/>
              <a:buChar char="•"/>
            </a:pPr>
            <a:r>
              <a:rPr lang="cs-CZ" sz="2200" dirty="0" err="1" smtClean="0">
                <a:solidFill>
                  <a:srgbClr val="7030A0"/>
                </a:solidFill>
              </a:rPr>
              <a:t>Temperátní</a:t>
            </a:r>
            <a:r>
              <a:rPr lang="cs-CZ" sz="2200" dirty="0" smtClean="0">
                <a:solidFill>
                  <a:srgbClr val="7030A0"/>
                </a:solidFill>
              </a:rPr>
              <a:t> fágy </a:t>
            </a:r>
            <a:r>
              <a:rPr lang="cs-CZ" sz="2200" dirty="0" smtClean="0"/>
              <a:t>– umí oba cykly</a:t>
            </a:r>
          </a:p>
          <a:p>
            <a:endParaRPr lang="en-US" sz="2200" dirty="0" smtClean="0"/>
          </a:p>
        </p:txBody>
      </p:sp>
    </p:spTree>
    <p:extLst>
      <p:ext uri="{BB962C8B-B14F-4D97-AF65-F5344CB8AC3E}">
        <p14:creationId xmlns:p14="http://schemas.microsoft.com/office/powerpoint/2010/main" val="238803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r>
              <a:rPr lang="cs-CZ" sz="3600" dirty="0">
                <a:solidFill>
                  <a:srgbClr val="C00000"/>
                </a:solidFill>
              </a:rPr>
              <a:t>Lytický vs. lysogenní cyklus fága</a:t>
            </a:r>
            <a:endParaRPr lang="en-US" sz="36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56" y="1772816"/>
            <a:ext cx="8507194" cy="4047384"/>
          </a:xfrm>
          <a:prstGeom prst="rect">
            <a:avLst/>
          </a:prstGeom>
        </p:spPr>
      </p:pic>
      <p:grpSp>
        <p:nvGrpSpPr>
          <p:cNvPr id="8" name="Skupina 7"/>
          <p:cNvGrpSpPr/>
          <p:nvPr/>
        </p:nvGrpSpPr>
        <p:grpSpPr>
          <a:xfrm>
            <a:off x="5004048" y="2276872"/>
            <a:ext cx="4032448" cy="3744416"/>
            <a:chOff x="5004048" y="2276872"/>
            <a:chExt cx="4032448" cy="3744416"/>
          </a:xfrm>
        </p:grpSpPr>
        <p:sp>
          <p:nvSpPr>
            <p:cNvPr id="4" name="Obdélník 3"/>
            <p:cNvSpPr/>
            <p:nvPr/>
          </p:nvSpPr>
          <p:spPr>
            <a:xfrm>
              <a:off x="5436096" y="2276872"/>
              <a:ext cx="30963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bdélník 4"/>
            <p:cNvSpPr/>
            <p:nvPr/>
          </p:nvSpPr>
          <p:spPr>
            <a:xfrm>
              <a:off x="5004048" y="2924944"/>
              <a:ext cx="4320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bdélník 5"/>
            <p:cNvSpPr/>
            <p:nvPr/>
          </p:nvSpPr>
          <p:spPr>
            <a:xfrm>
              <a:off x="5436096" y="3320988"/>
              <a:ext cx="3600400" cy="2499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bdélník 6"/>
            <p:cNvSpPr/>
            <p:nvPr/>
          </p:nvSpPr>
          <p:spPr>
            <a:xfrm>
              <a:off x="5004048" y="4293096"/>
              <a:ext cx="79208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79503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vert="horz" lIns="91440" tIns="45720" rIns="91440" bIns="45720" rtlCol="0" anchor="ctr">
            <a:noAutofit/>
          </a:bodyPr>
          <a:lstStyle/>
          <a:p>
            <a:r>
              <a:rPr lang="cs-CZ" sz="3600" dirty="0">
                <a:solidFill>
                  <a:srgbClr val="C00000"/>
                </a:solidFill>
              </a:rPr>
              <a:t>Transdukce</a:t>
            </a:r>
            <a:endParaRPr lang="en-US" sz="36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996952"/>
            <a:ext cx="7380312" cy="3525514"/>
          </a:xfrm>
          <a:prstGeom prst="rect">
            <a:avLst/>
          </a:prstGeom>
        </p:spPr>
      </p:pic>
      <p:sp>
        <p:nvSpPr>
          <p:cNvPr id="4" name="TextovéPole 3"/>
          <p:cNvSpPr txBox="1"/>
          <p:nvPr/>
        </p:nvSpPr>
        <p:spPr>
          <a:xfrm>
            <a:off x="683568" y="1556792"/>
            <a:ext cx="45719" cy="430887"/>
          </a:xfrm>
          <a:prstGeom prst="rect">
            <a:avLst/>
          </a:prstGeom>
          <a:noFill/>
        </p:spPr>
        <p:txBody>
          <a:bodyPr wrap="square" rtlCol="0">
            <a:spAutoFit/>
          </a:bodyPr>
          <a:lstStyle/>
          <a:p>
            <a:endParaRPr lang="en-US" sz="2200" dirty="0" smtClean="0"/>
          </a:p>
        </p:txBody>
      </p:sp>
      <p:sp>
        <p:nvSpPr>
          <p:cNvPr id="5" name="TextovéPole 4"/>
          <p:cNvSpPr txBox="1"/>
          <p:nvPr/>
        </p:nvSpPr>
        <p:spPr>
          <a:xfrm>
            <a:off x="539552" y="1124744"/>
            <a:ext cx="7992888" cy="167738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b="1" dirty="0">
                <a:solidFill>
                  <a:srgbClr val="0070C0"/>
                </a:solidFill>
              </a:rPr>
              <a:t>Transdukce </a:t>
            </a:r>
            <a:r>
              <a:rPr lang="cs-CZ" sz="2200" dirty="0"/>
              <a:t>=</a:t>
            </a:r>
            <a:r>
              <a:rPr lang="cs-CZ" sz="2200" dirty="0" smtClean="0"/>
              <a:t> </a:t>
            </a:r>
            <a:r>
              <a:rPr lang="cs-CZ" sz="2200" dirty="0"/>
              <a:t>přenos DNA z bakteriofága do </a:t>
            </a:r>
            <a:r>
              <a:rPr lang="cs-CZ" sz="2200" dirty="0" smtClean="0"/>
              <a:t>bakterie</a:t>
            </a:r>
          </a:p>
          <a:p>
            <a:pPr marL="342900" indent="-342900">
              <a:spcBef>
                <a:spcPts val="1800"/>
              </a:spcBef>
              <a:buFont typeface="Arial" panose="020B0604020202020204" pitchFamily="34" charset="0"/>
              <a:buChar char="•"/>
            </a:pPr>
            <a:r>
              <a:rPr lang="cs-CZ" sz="2200" dirty="0" smtClean="0"/>
              <a:t>Při replikaci se do virové kapsule může dostat i bakteriální DNA  Virus přenese do další buňky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crossing-over  rekombinovaný chromosom</a:t>
            </a:r>
            <a:endParaRPr lang="en-US" sz="2200" dirty="0" smtClean="0"/>
          </a:p>
        </p:txBody>
      </p:sp>
    </p:spTree>
    <p:extLst>
      <p:ext uri="{BB962C8B-B14F-4D97-AF65-F5344CB8AC3E}">
        <p14:creationId xmlns:p14="http://schemas.microsoft.com/office/powerpoint/2010/main" val="105127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Chloroplasty</a:t>
            </a:r>
            <a:endParaRPr lang="en-US" sz="4000" dirty="0">
              <a:solidFill>
                <a:srgbClr val="C00000"/>
              </a:solidFill>
            </a:endParaRPr>
          </a:p>
        </p:txBody>
      </p:sp>
      <p:pic>
        <p:nvPicPr>
          <p:cNvPr id="15364" name="Picture 4" descr="https://evolutionaryroutes.files.wordpress.com/2011/08/1000px-scheme_chloroplast-en-svg.png?w=640&amp;h=3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492896"/>
            <a:ext cx="6096000" cy="3638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755576" y="1412776"/>
            <a:ext cx="2567626" cy="430887"/>
          </a:xfrm>
          <a:prstGeom prst="rect">
            <a:avLst/>
          </a:prstGeom>
          <a:noFill/>
        </p:spPr>
        <p:txBody>
          <a:bodyPr wrap="none" rtlCol="0">
            <a:spAutoFit/>
          </a:bodyPr>
          <a:lstStyle/>
          <a:p>
            <a:r>
              <a:rPr lang="cs-CZ" sz="2200" dirty="0" smtClean="0"/>
              <a:t>Vznik z cyanobakterií</a:t>
            </a:r>
            <a:endParaRPr lang="en-US" sz="2200" dirty="0" smtClean="0"/>
          </a:p>
        </p:txBody>
      </p:sp>
    </p:spTree>
    <p:extLst>
      <p:ext uri="{BB962C8B-B14F-4D97-AF65-F5344CB8AC3E}">
        <p14:creationId xmlns:p14="http://schemas.microsoft.com/office/powerpoint/2010/main" val="12862860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5414" y="1052735"/>
            <a:ext cx="6228184" cy="4079760"/>
          </a:xfrm>
          <a:prstGeom prst="rect">
            <a:avLst/>
          </a:prstGeom>
        </p:spPr>
      </p:pic>
      <p:sp>
        <p:nvSpPr>
          <p:cNvPr id="2" name="Nadpis 1"/>
          <p:cNvSpPr>
            <a:spLocks noGrp="1"/>
          </p:cNvSpPr>
          <p:nvPr>
            <p:ph type="title"/>
          </p:nvPr>
        </p:nvSpPr>
        <p:spPr>
          <a:xfrm>
            <a:off x="-684584" y="32048"/>
            <a:ext cx="8229600" cy="1143000"/>
          </a:xfrm>
        </p:spPr>
        <p:txBody>
          <a:bodyPr>
            <a:normAutofit/>
          </a:bodyPr>
          <a:lstStyle/>
          <a:p>
            <a:r>
              <a:rPr lang="cs-CZ" sz="4000" dirty="0" smtClean="0">
                <a:solidFill>
                  <a:srgbClr val="C00000"/>
                </a:solidFill>
              </a:rPr>
              <a:t>CRISPR/</a:t>
            </a:r>
            <a:r>
              <a:rPr lang="cs-CZ" sz="4000" dirty="0" err="1" smtClean="0">
                <a:solidFill>
                  <a:srgbClr val="C00000"/>
                </a:solidFill>
              </a:rPr>
              <a:t>Cas</a:t>
            </a:r>
            <a:endParaRPr lang="cs-CZ" sz="4000" dirty="0">
              <a:solidFill>
                <a:srgbClr val="C00000"/>
              </a:solidFill>
            </a:endParaRPr>
          </a:p>
        </p:txBody>
      </p:sp>
      <p:sp>
        <p:nvSpPr>
          <p:cNvPr id="6" name="TextovéPole 5"/>
          <p:cNvSpPr txBox="1"/>
          <p:nvPr/>
        </p:nvSpPr>
        <p:spPr>
          <a:xfrm>
            <a:off x="467543" y="1412776"/>
            <a:ext cx="1659109" cy="2693045"/>
          </a:xfrm>
          <a:prstGeom prst="rect">
            <a:avLst/>
          </a:prstGeom>
          <a:noFill/>
        </p:spPr>
        <p:txBody>
          <a:bodyPr wrap="none" rtlCol="0">
            <a:spAutoFit/>
          </a:bodyPr>
          <a:lstStyle/>
          <a:p>
            <a:pPr>
              <a:spcAft>
                <a:spcPts val="600"/>
              </a:spcAft>
            </a:pPr>
            <a:r>
              <a:rPr lang="en-US" sz="2400" u="sng" dirty="0"/>
              <a:t>C</a:t>
            </a:r>
            <a:r>
              <a:rPr lang="en-US" sz="2400" dirty="0"/>
              <a:t>lustered</a:t>
            </a:r>
          </a:p>
          <a:p>
            <a:pPr>
              <a:spcAft>
                <a:spcPts val="600"/>
              </a:spcAft>
            </a:pPr>
            <a:r>
              <a:rPr lang="en-US" sz="2400" u="sng" dirty="0"/>
              <a:t>R</a:t>
            </a:r>
            <a:r>
              <a:rPr lang="en-US" sz="2400" dirty="0"/>
              <a:t>egularly</a:t>
            </a:r>
          </a:p>
          <a:p>
            <a:pPr>
              <a:spcAft>
                <a:spcPts val="600"/>
              </a:spcAft>
            </a:pPr>
            <a:r>
              <a:rPr lang="en-US" sz="2400" u="sng" dirty="0"/>
              <a:t>I</a:t>
            </a:r>
            <a:r>
              <a:rPr lang="en-US" sz="2400" dirty="0"/>
              <a:t>nterspaced</a:t>
            </a:r>
          </a:p>
          <a:p>
            <a:pPr>
              <a:spcAft>
                <a:spcPts val="600"/>
              </a:spcAft>
            </a:pPr>
            <a:r>
              <a:rPr lang="en-US" sz="2400" u="sng" dirty="0"/>
              <a:t>S</a:t>
            </a:r>
            <a:r>
              <a:rPr lang="en-US" sz="2400" dirty="0"/>
              <a:t>hort</a:t>
            </a:r>
          </a:p>
          <a:p>
            <a:pPr>
              <a:spcAft>
                <a:spcPts val="600"/>
              </a:spcAft>
            </a:pPr>
            <a:r>
              <a:rPr lang="en-US" sz="2400" u="sng" dirty="0"/>
              <a:t>P</a:t>
            </a:r>
            <a:r>
              <a:rPr lang="en-US" sz="2400" dirty="0"/>
              <a:t>alindromic</a:t>
            </a:r>
          </a:p>
          <a:p>
            <a:pPr>
              <a:spcAft>
                <a:spcPts val="600"/>
              </a:spcAft>
            </a:pPr>
            <a:r>
              <a:rPr lang="en-US" sz="2400" u="sng" dirty="0"/>
              <a:t>R</a:t>
            </a:r>
            <a:r>
              <a:rPr lang="en-US" sz="2400" dirty="0"/>
              <a:t>epeats</a:t>
            </a:r>
            <a:endParaRPr lang="en-US" sz="2400" dirty="0" smtClean="0"/>
          </a:p>
        </p:txBody>
      </p:sp>
      <p:sp>
        <p:nvSpPr>
          <p:cNvPr id="7" name="TextovéPole 6"/>
          <p:cNvSpPr txBox="1"/>
          <p:nvPr/>
        </p:nvSpPr>
        <p:spPr>
          <a:xfrm>
            <a:off x="467543" y="5517232"/>
            <a:ext cx="3927294" cy="1107996"/>
          </a:xfrm>
          <a:prstGeom prst="rect">
            <a:avLst/>
          </a:prstGeom>
          <a:noFill/>
        </p:spPr>
        <p:txBody>
          <a:bodyPr wrap="none" rtlCol="0">
            <a:spAutoFit/>
          </a:bodyPr>
          <a:lstStyle/>
          <a:p>
            <a:r>
              <a:rPr lang="cs-CZ" sz="2200" dirty="0" err="1" smtClean="0"/>
              <a:t>Cas</a:t>
            </a:r>
            <a:r>
              <a:rPr lang="cs-CZ" sz="2200" dirty="0" smtClean="0"/>
              <a:t> = </a:t>
            </a:r>
            <a:r>
              <a:rPr lang="cs-CZ" sz="2200" dirty="0" err="1" smtClean="0"/>
              <a:t>CRISPR</a:t>
            </a:r>
            <a:r>
              <a:rPr lang="cs-CZ" sz="2200" dirty="0" smtClean="0"/>
              <a:t> </a:t>
            </a:r>
            <a:r>
              <a:rPr lang="cs-CZ" sz="2200" dirty="0" err="1" smtClean="0"/>
              <a:t>associated</a:t>
            </a:r>
            <a:r>
              <a:rPr lang="cs-CZ" sz="2200" dirty="0" smtClean="0"/>
              <a:t> </a:t>
            </a:r>
            <a:r>
              <a:rPr lang="cs-CZ" sz="2200" dirty="0" err="1" smtClean="0"/>
              <a:t>proteins</a:t>
            </a:r>
            <a:endParaRPr lang="cs-CZ" sz="2200" dirty="0" smtClean="0"/>
          </a:p>
          <a:p>
            <a:pPr marL="342900" indent="-342900">
              <a:buFont typeface="Arial" panose="020B0604020202020204" pitchFamily="34" charset="0"/>
              <a:buChar char="•"/>
            </a:pPr>
            <a:r>
              <a:rPr lang="cs-CZ" sz="2200" dirty="0" smtClean="0"/>
              <a:t>nukleázy (štěpí </a:t>
            </a:r>
            <a:r>
              <a:rPr lang="cs-CZ" sz="2200" dirty="0" err="1" smtClean="0"/>
              <a:t>NK</a:t>
            </a:r>
            <a:r>
              <a:rPr lang="cs-CZ" sz="2200" dirty="0" smtClean="0"/>
              <a:t>)</a:t>
            </a:r>
          </a:p>
          <a:p>
            <a:pPr marL="342900" indent="-342900">
              <a:buFont typeface="Arial" panose="020B0604020202020204" pitchFamily="34" charset="0"/>
              <a:buChar char="•"/>
            </a:pPr>
            <a:r>
              <a:rPr lang="cs-CZ" sz="2200" dirty="0" err="1" smtClean="0"/>
              <a:t>helikázy</a:t>
            </a:r>
            <a:r>
              <a:rPr lang="cs-CZ" sz="2200" dirty="0" smtClean="0"/>
              <a:t> (rozvolňují DNA)</a:t>
            </a:r>
            <a:endParaRPr lang="en-US" sz="2200" dirty="0" smtClean="0"/>
          </a:p>
        </p:txBody>
      </p:sp>
      <p:sp>
        <p:nvSpPr>
          <p:cNvPr id="9" name="TextovéPole 8"/>
          <p:cNvSpPr txBox="1"/>
          <p:nvPr/>
        </p:nvSpPr>
        <p:spPr>
          <a:xfrm>
            <a:off x="5402044" y="5794231"/>
            <a:ext cx="3240360" cy="830997"/>
          </a:xfrm>
          <a:prstGeom prst="rect">
            <a:avLst/>
          </a:prstGeom>
          <a:noFill/>
        </p:spPr>
        <p:txBody>
          <a:bodyPr wrap="square" rtlCol="0">
            <a:spAutoFit/>
          </a:bodyPr>
          <a:lstStyle/>
          <a:p>
            <a:r>
              <a:rPr lang="cs-CZ" sz="2400" b="1" dirty="0" smtClean="0">
                <a:solidFill>
                  <a:srgbClr val="FF0000"/>
                </a:solidFill>
              </a:rPr>
              <a:t>Adaptivní imunitní systém bakterií a </a:t>
            </a:r>
            <a:r>
              <a:rPr lang="cs-CZ" sz="2400" b="1" dirty="0" err="1" smtClean="0">
                <a:solidFill>
                  <a:srgbClr val="FF0000"/>
                </a:solidFill>
              </a:rPr>
              <a:t>archeí</a:t>
            </a:r>
            <a:endParaRPr lang="en-US" sz="2400" b="1" dirty="0" smtClean="0">
              <a:solidFill>
                <a:srgbClr val="FF0000"/>
              </a:solidFill>
            </a:endParaRP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452441">
            <a:off x="4043171" y="2561385"/>
            <a:ext cx="1062459" cy="1062459"/>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2708920"/>
            <a:ext cx="1051253" cy="770384"/>
          </a:xfrm>
          <a:prstGeom prst="rect">
            <a:avLst/>
          </a:prstGeom>
        </p:spPr>
      </p:pic>
      <p:sp>
        <p:nvSpPr>
          <p:cNvPr id="3" name="Obdélník 2"/>
          <p:cNvSpPr/>
          <p:nvPr/>
        </p:nvSpPr>
        <p:spPr>
          <a:xfrm>
            <a:off x="4932040" y="692696"/>
            <a:ext cx="3710364"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2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58" y="548680"/>
            <a:ext cx="5080728" cy="5999988"/>
          </a:xfrm>
          <a:prstGeom prst="rect">
            <a:avLst/>
          </a:prstGeom>
        </p:spPr>
      </p:pic>
      <p:sp>
        <p:nvSpPr>
          <p:cNvPr id="2" name="Nadpis 1"/>
          <p:cNvSpPr>
            <a:spLocks noGrp="1"/>
          </p:cNvSpPr>
          <p:nvPr>
            <p:ph type="title"/>
          </p:nvPr>
        </p:nvSpPr>
        <p:spPr>
          <a:xfrm>
            <a:off x="3058002" y="116632"/>
            <a:ext cx="6107702" cy="1143000"/>
          </a:xfrm>
        </p:spPr>
        <p:txBody>
          <a:bodyPr>
            <a:noAutofit/>
          </a:bodyPr>
          <a:lstStyle/>
          <a:p>
            <a:r>
              <a:rPr lang="cs-CZ" sz="3600" dirty="0" smtClean="0">
                <a:solidFill>
                  <a:srgbClr val="C00000"/>
                </a:solidFill>
              </a:rPr>
              <a:t>CRISPR/</a:t>
            </a:r>
            <a:r>
              <a:rPr lang="cs-CZ" sz="3600" dirty="0" err="1" smtClean="0">
                <a:solidFill>
                  <a:srgbClr val="C00000"/>
                </a:solidFill>
              </a:rPr>
              <a:t>Cas</a:t>
            </a:r>
            <a:r>
              <a:rPr lang="cs-CZ" sz="3600" dirty="0" smtClean="0">
                <a:solidFill>
                  <a:srgbClr val="C00000"/>
                </a:solidFill>
              </a:rPr>
              <a:t> </a:t>
            </a:r>
            <a:r>
              <a:rPr lang="cs-CZ" sz="3600" dirty="0">
                <a:solidFill>
                  <a:srgbClr val="C00000"/>
                </a:solidFill>
              </a:rPr>
              <a:t>jako adaptivní imunitní systém</a:t>
            </a:r>
          </a:p>
        </p:txBody>
      </p:sp>
      <p:sp>
        <p:nvSpPr>
          <p:cNvPr id="6" name="TextovéPole 5"/>
          <p:cNvSpPr txBox="1"/>
          <p:nvPr/>
        </p:nvSpPr>
        <p:spPr>
          <a:xfrm>
            <a:off x="5580112" y="1844824"/>
            <a:ext cx="3168352" cy="4401205"/>
          </a:xfrm>
          <a:prstGeom prst="rect">
            <a:avLst/>
          </a:prstGeom>
          <a:noFill/>
        </p:spPr>
        <p:txBody>
          <a:bodyPr wrap="square" rtlCol="0">
            <a:spAutoFit/>
          </a:bodyPr>
          <a:lstStyle/>
          <a:p>
            <a:pPr>
              <a:spcAft>
                <a:spcPts val="1800"/>
              </a:spcAft>
            </a:pPr>
            <a:r>
              <a:rPr lang="cs-CZ" sz="2200" dirty="0" smtClean="0"/>
              <a:t>Bakterie napadená fágem:</a:t>
            </a:r>
          </a:p>
          <a:p>
            <a:pPr marL="457200" indent="-457200">
              <a:spcAft>
                <a:spcPts val="1800"/>
              </a:spcAft>
              <a:buAutoNum type="arabicParenR"/>
            </a:pPr>
            <a:r>
              <a:rPr lang="cs-CZ" sz="2200" dirty="0" smtClean="0"/>
              <a:t>má komplementární </a:t>
            </a:r>
            <a:r>
              <a:rPr lang="cs-CZ" sz="2200" dirty="0" err="1" smtClean="0"/>
              <a:t>spacer</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likvidace</a:t>
            </a:r>
            <a:r>
              <a:rPr lang="en-US" sz="2200" dirty="0" smtClean="0">
                <a:sym typeface="Wingdings" panose="05000000000000000000" pitchFamily="2" charset="2"/>
              </a:rPr>
              <a:t> f</a:t>
            </a:r>
            <a:r>
              <a:rPr lang="cs-CZ" sz="2200" dirty="0" err="1" smtClean="0">
                <a:sym typeface="Wingdings" panose="05000000000000000000" pitchFamily="2" charset="2"/>
              </a:rPr>
              <a:t>ágové</a:t>
            </a:r>
            <a:r>
              <a:rPr lang="cs-CZ" sz="2200" dirty="0" smtClean="0">
                <a:sym typeface="Wingdings" panose="05000000000000000000" pitchFamily="2" charset="2"/>
              </a:rPr>
              <a:t> DNA</a:t>
            </a:r>
          </a:p>
          <a:p>
            <a:pPr marL="457200" indent="-457200">
              <a:spcAft>
                <a:spcPts val="1800"/>
              </a:spcAft>
              <a:buAutoNum type="arabicParenR"/>
            </a:pPr>
            <a:r>
              <a:rPr lang="cs-CZ" sz="2200" dirty="0" smtClean="0">
                <a:sym typeface="Wingdings" panose="05000000000000000000" pitchFamily="2" charset="2"/>
              </a:rPr>
              <a:t>nemá </a:t>
            </a:r>
            <a:r>
              <a:rPr lang="en-US" sz="2200" dirty="0" smtClean="0">
                <a:sym typeface="Wingdings" panose="05000000000000000000" pitchFamily="2" charset="2"/>
              </a:rPr>
              <a:t></a:t>
            </a:r>
            <a:r>
              <a:rPr lang="cs-CZ" sz="2200" dirty="0" smtClean="0">
                <a:sym typeface="Wingdings" panose="05000000000000000000" pitchFamily="2" charset="2"/>
              </a:rPr>
              <a:t> pokud přežije, inkorporace nového </a:t>
            </a:r>
            <a:r>
              <a:rPr lang="cs-CZ" sz="2200" dirty="0" err="1" smtClean="0">
                <a:sym typeface="Wingdings" panose="05000000000000000000" pitchFamily="2" charset="2"/>
              </a:rPr>
              <a:t>spaceru</a:t>
            </a:r>
            <a:endParaRPr lang="cs-CZ" sz="2200" dirty="0" smtClean="0">
              <a:sym typeface="Wingdings" panose="05000000000000000000" pitchFamily="2" charset="2"/>
            </a:endParaRPr>
          </a:p>
          <a:p>
            <a:pPr marL="457200" indent="-457200">
              <a:spcAft>
                <a:spcPts val="1800"/>
              </a:spcAft>
              <a:buAutoNum type="arabicParenR"/>
            </a:pPr>
            <a:endParaRPr lang="cs-CZ" sz="2200" dirty="0">
              <a:sym typeface="Wingdings" panose="05000000000000000000" pitchFamily="2" charset="2"/>
            </a:endParaRPr>
          </a:p>
          <a:p>
            <a:pPr>
              <a:spcAft>
                <a:spcPts val="1800"/>
              </a:spcAft>
            </a:pPr>
            <a:r>
              <a:rPr lang="cs-CZ" sz="2200" dirty="0" err="1" smtClean="0">
                <a:solidFill>
                  <a:srgbClr val="FF0000"/>
                </a:solidFill>
              </a:rPr>
              <a:t>spacery</a:t>
            </a:r>
            <a:r>
              <a:rPr lang="cs-CZ" sz="2200" dirty="0" smtClean="0">
                <a:solidFill>
                  <a:srgbClr val="FF0000"/>
                </a:solidFill>
              </a:rPr>
              <a:t> = pozůstatky starých infekcí</a:t>
            </a:r>
            <a:endParaRPr lang="en-US" sz="2200" dirty="0" smtClean="0">
              <a:solidFill>
                <a:srgbClr val="FF0000"/>
              </a:solidFill>
            </a:endParaRPr>
          </a:p>
        </p:txBody>
      </p:sp>
      <p:grpSp>
        <p:nvGrpSpPr>
          <p:cNvPr id="8" name="Skupina 7"/>
          <p:cNvGrpSpPr/>
          <p:nvPr/>
        </p:nvGrpSpPr>
        <p:grpSpPr>
          <a:xfrm>
            <a:off x="0" y="2852936"/>
            <a:ext cx="5076056" cy="1800200"/>
            <a:chOff x="0" y="2852936"/>
            <a:chExt cx="5076056" cy="1800200"/>
          </a:xfrm>
        </p:grpSpPr>
        <p:sp>
          <p:nvSpPr>
            <p:cNvPr id="3" name="Obdélník 2"/>
            <p:cNvSpPr/>
            <p:nvPr/>
          </p:nvSpPr>
          <p:spPr>
            <a:xfrm>
              <a:off x="1763688" y="3212976"/>
              <a:ext cx="3312368"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0" y="2852936"/>
              <a:ext cx="1907704"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bdélník 6"/>
          <p:cNvSpPr/>
          <p:nvPr/>
        </p:nvSpPr>
        <p:spPr>
          <a:xfrm>
            <a:off x="1331640" y="4653136"/>
            <a:ext cx="3960440"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47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53669" y="260648"/>
            <a:ext cx="4320480" cy="1143000"/>
          </a:xfrm>
        </p:spPr>
        <p:txBody>
          <a:bodyPr vert="horz" lIns="91440" tIns="45720" rIns="91440" bIns="45720" rtlCol="0" anchor="ctr">
            <a:noAutofit/>
          </a:bodyPr>
          <a:lstStyle/>
          <a:p>
            <a:r>
              <a:rPr lang="cs-CZ" sz="3600" dirty="0">
                <a:solidFill>
                  <a:srgbClr val="C00000"/>
                </a:solidFill>
              </a:rPr>
              <a:t>CRISPR/</a:t>
            </a:r>
            <a:r>
              <a:rPr lang="cs-CZ" sz="3600" dirty="0" err="1">
                <a:solidFill>
                  <a:srgbClr val="C00000"/>
                </a:solidFill>
              </a:rPr>
              <a:t>Cas</a:t>
            </a:r>
            <a:r>
              <a:rPr lang="cs-CZ" sz="3600" dirty="0">
                <a:solidFill>
                  <a:srgbClr val="C00000"/>
                </a:solidFill>
              </a:rPr>
              <a:t> jako nástroj </a:t>
            </a:r>
            <a:endParaRPr lang="en-US" sz="36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620688"/>
            <a:ext cx="3873573" cy="5733256"/>
          </a:xfrm>
          <a:prstGeom prst="rect">
            <a:avLst/>
          </a:prstGeom>
        </p:spPr>
      </p:pic>
      <p:sp>
        <p:nvSpPr>
          <p:cNvPr id="5" name="TextovéPole 4"/>
          <p:cNvSpPr txBox="1"/>
          <p:nvPr/>
        </p:nvSpPr>
        <p:spPr>
          <a:xfrm>
            <a:off x="4716016" y="1556792"/>
            <a:ext cx="4176464" cy="2431435"/>
          </a:xfrm>
          <a:prstGeom prst="rect">
            <a:avLst/>
          </a:prstGeom>
          <a:noFill/>
        </p:spPr>
        <p:txBody>
          <a:bodyPr wrap="square" rtlCol="0">
            <a:spAutoFit/>
          </a:bodyPr>
          <a:lstStyle/>
          <a:p>
            <a:pPr>
              <a:spcAft>
                <a:spcPts val="1200"/>
              </a:spcAft>
            </a:pPr>
            <a:r>
              <a:rPr lang="cs-CZ" sz="2200" dirty="0" smtClean="0"/>
              <a:t>K čemu to použít? </a:t>
            </a:r>
          </a:p>
          <a:p>
            <a:pPr marL="457200" indent="-457200">
              <a:spcAft>
                <a:spcPts val="1200"/>
              </a:spcAft>
              <a:buAutoNum type="arabicParenR"/>
            </a:pPr>
            <a:r>
              <a:rPr lang="cs-CZ" sz="2200" dirty="0" smtClean="0"/>
              <a:t>mutovat geny (</a:t>
            </a:r>
            <a:r>
              <a:rPr lang="cs-CZ" sz="2200" dirty="0" err="1" smtClean="0"/>
              <a:t>dvouřetězcový</a:t>
            </a:r>
            <a:r>
              <a:rPr lang="cs-CZ" sz="2200" dirty="0" smtClean="0"/>
              <a:t> zlom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oprava</a:t>
            </a:r>
            <a:r>
              <a:rPr lang="en-US" sz="2200" dirty="0" smtClean="0">
                <a:sym typeface="Wingdings" panose="05000000000000000000" pitchFamily="2" charset="2"/>
              </a:rPr>
              <a:t> </a:t>
            </a:r>
            <a:r>
              <a:rPr lang="en-US" sz="2200" dirty="0" err="1" smtClean="0">
                <a:sym typeface="Wingdings" panose="05000000000000000000" pitchFamily="2" charset="2"/>
              </a:rPr>
              <a:t>NHEJ</a:t>
            </a:r>
            <a:r>
              <a:rPr lang="en-US" sz="2200" dirty="0" smtClean="0">
                <a:sym typeface="Wingdings" panose="05000000000000000000" pitchFamily="2" charset="2"/>
              </a:rPr>
              <a:t>  </a:t>
            </a:r>
            <a:r>
              <a:rPr lang="en-US" sz="2200" dirty="0" err="1" smtClean="0">
                <a:sym typeface="Wingdings" panose="05000000000000000000" pitchFamily="2" charset="2"/>
              </a:rPr>
              <a:t>mutace</a:t>
            </a:r>
            <a:r>
              <a:rPr lang="cs-CZ" sz="2200" dirty="0" smtClean="0">
                <a:sym typeface="Wingdings" panose="05000000000000000000" pitchFamily="2" charset="2"/>
              </a:rPr>
              <a:t>)</a:t>
            </a:r>
          </a:p>
          <a:p>
            <a:pPr marL="457200" indent="-457200">
              <a:spcAft>
                <a:spcPts val="1200"/>
              </a:spcAft>
              <a:buAutoNum type="arabicParenR"/>
            </a:pPr>
            <a:r>
              <a:rPr lang="cs-CZ" sz="2200" dirty="0" smtClean="0">
                <a:sym typeface="Wingdings" panose="05000000000000000000" pitchFamily="2" charset="2"/>
              </a:rPr>
              <a:t>vkládat/</a:t>
            </a:r>
            <a:r>
              <a:rPr lang="cs-CZ" sz="2200" dirty="0" err="1" smtClean="0">
                <a:sym typeface="Wingdings" panose="05000000000000000000" pitchFamily="2" charset="2"/>
              </a:rPr>
              <a:t>deletovat</a:t>
            </a:r>
            <a:r>
              <a:rPr lang="cs-CZ" sz="2200" dirty="0" smtClean="0">
                <a:sym typeface="Wingdings" panose="05000000000000000000" pitchFamily="2" charset="2"/>
              </a:rPr>
              <a:t>/opravovat geny na základě homologie</a:t>
            </a:r>
            <a:endParaRPr lang="en-US" sz="2200" dirty="0" smtClean="0"/>
          </a:p>
        </p:txBody>
      </p:sp>
      <p:sp>
        <p:nvSpPr>
          <p:cNvPr id="3" name="Obdélník 2"/>
          <p:cNvSpPr/>
          <p:nvPr/>
        </p:nvSpPr>
        <p:spPr>
          <a:xfrm>
            <a:off x="532122" y="5733256"/>
            <a:ext cx="36004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385272" y="4221088"/>
            <a:ext cx="36004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553448" y="3487316"/>
            <a:ext cx="3600400" cy="840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9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74791" y="116632"/>
            <a:ext cx="4896544" cy="1143000"/>
          </a:xfrm>
        </p:spPr>
        <p:txBody>
          <a:bodyPr vert="horz" lIns="91440" tIns="45720" rIns="91440" bIns="45720" rtlCol="0" anchor="ctr">
            <a:noAutofit/>
          </a:bodyPr>
          <a:lstStyle/>
          <a:p>
            <a:r>
              <a:rPr lang="cs-CZ" sz="3600" dirty="0" smtClean="0">
                <a:solidFill>
                  <a:srgbClr val="C00000"/>
                </a:solidFill>
              </a:rPr>
              <a:t>CRISPR/</a:t>
            </a:r>
            <a:r>
              <a:rPr lang="cs-CZ" sz="3600" dirty="0" err="1" smtClean="0">
                <a:solidFill>
                  <a:srgbClr val="C00000"/>
                </a:solidFill>
              </a:rPr>
              <a:t>Cas</a:t>
            </a:r>
            <a:r>
              <a:rPr lang="cs-CZ" sz="3600" dirty="0" smtClean="0">
                <a:solidFill>
                  <a:srgbClr val="C00000"/>
                </a:solidFill>
              </a:rPr>
              <a:t> </a:t>
            </a:r>
            <a:r>
              <a:rPr lang="cs-CZ" sz="3600" dirty="0">
                <a:solidFill>
                  <a:srgbClr val="C00000"/>
                </a:solidFill>
              </a:rPr>
              <a:t>jako nástroj </a:t>
            </a:r>
            <a:endParaRPr lang="en-US" sz="3600" dirty="0">
              <a:solidFill>
                <a:srgbClr val="C00000"/>
              </a:solidFill>
            </a:endParaRPr>
          </a:p>
        </p:txBody>
      </p:sp>
      <p:sp>
        <p:nvSpPr>
          <p:cNvPr id="5" name="TextovéPole 4"/>
          <p:cNvSpPr txBox="1"/>
          <p:nvPr/>
        </p:nvSpPr>
        <p:spPr>
          <a:xfrm>
            <a:off x="611560" y="1484784"/>
            <a:ext cx="3414492" cy="3477875"/>
          </a:xfrm>
          <a:prstGeom prst="rect">
            <a:avLst/>
          </a:prstGeom>
          <a:noFill/>
        </p:spPr>
        <p:txBody>
          <a:bodyPr wrap="square" rtlCol="0">
            <a:spAutoFit/>
          </a:bodyPr>
          <a:lstStyle/>
          <a:p>
            <a:r>
              <a:rPr lang="cs-CZ" sz="2200" b="1" dirty="0" smtClean="0">
                <a:solidFill>
                  <a:srgbClr val="00B050"/>
                </a:solidFill>
              </a:rPr>
              <a:t>Výhody: </a:t>
            </a:r>
          </a:p>
          <a:p>
            <a:pPr marL="342900" indent="-342900">
              <a:buFont typeface="Arial" panose="020B0604020202020204" pitchFamily="34" charset="0"/>
              <a:buChar char="•"/>
            </a:pPr>
            <a:r>
              <a:rPr lang="cs-CZ" sz="2200" dirty="0" smtClean="0"/>
              <a:t>poměrně přesné</a:t>
            </a:r>
          </a:p>
          <a:p>
            <a:pPr marL="342900" indent="-342900">
              <a:buFont typeface="Arial" panose="020B0604020202020204" pitchFamily="34" charset="0"/>
              <a:buChar char="•"/>
            </a:pPr>
            <a:r>
              <a:rPr lang="cs-CZ" sz="2200" dirty="0" smtClean="0"/>
              <a:t>rychlé</a:t>
            </a:r>
          </a:p>
          <a:p>
            <a:pPr marL="342900" indent="-342900">
              <a:buFont typeface="Arial" panose="020B0604020202020204" pitchFamily="34" charset="0"/>
              <a:buChar char="•"/>
            </a:pPr>
            <a:r>
              <a:rPr lang="cs-CZ" sz="2200" dirty="0" smtClean="0"/>
              <a:t>levné</a:t>
            </a:r>
          </a:p>
          <a:p>
            <a:pPr marL="342900" indent="-342900">
              <a:buFont typeface="Arial" panose="020B0604020202020204" pitchFamily="34" charset="0"/>
              <a:buChar char="•"/>
            </a:pPr>
            <a:endParaRPr lang="cs-CZ" sz="2200" dirty="0"/>
          </a:p>
          <a:p>
            <a:r>
              <a:rPr lang="cs-CZ" sz="2200" b="1" dirty="0" smtClean="0">
                <a:solidFill>
                  <a:srgbClr val="FF0000"/>
                </a:solidFill>
              </a:rPr>
              <a:t>Nevýhody:</a:t>
            </a:r>
          </a:p>
          <a:p>
            <a:r>
              <a:rPr lang="cs-CZ" sz="2200" dirty="0" smtClean="0"/>
              <a:t>občas udělá chybu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problém u léčby nebo úpravy embryí</a:t>
            </a:r>
          </a:p>
          <a:p>
            <a:r>
              <a:rPr lang="cs-CZ" sz="2200" dirty="0" smtClean="0">
                <a:sym typeface="Wingdings" panose="05000000000000000000" pitchFamily="2" charset="2"/>
              </a:rPr>
              <a:t>(ale pracuje se na tom)</a:t>
            </a:r>
            <a:endParaRPr lang="en-US" sz="2200" dirty="0" smtClean="0"/>
          </a:p>
        </p:txBody>
      </p:sp>
      <p:pic>
        <p:nvPicPr>
          <p:cNvPr id="9218" name="Picture 2" descr="GeneArt™ CRISPR Nuclease Vector with OFP Reporter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268760"/>
            <a:ext cx="2736304" cy="258307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ýsledek obrázku pro ivf embry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4077072"/>
            <a:ext cx="2974537"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5946" y="76376"/>
            <a:ext cx="8229600" cy="1143000"/>
          </a:xfrm>
        </p:spPr>
        <p:txBody>
          <a:bodyPr>
            <a:normAutofit/>
          </a:bodyPr>
          <a:lstStyle/>
          <a:p>
            <a:r>
              <a:rPr lang="cs-CZ" sz="4000" dirty="0" smtClean="0">
                <a:solidFill>
                  <a:srgbClr val="C00000"/>
                </a:solidFill>
              </a:rPr>
              <a:t>Úprava genomu pro </a:t>
            </a:r>
            <a:r>
              <a:rPr lang="cs-CZ" sz="4000" dirty="0" err="1" smtClean="0">
                <a:solidFill>
                  <a:srgbClr val="C00000"/>
                </a:solidFill>
              </a:rPr>
              <a:t>xenotransplantace</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917727"/>
            <a:ext cx="1992680" cy="2518800"/>
          </a:xfrm>
          <a:prstGeom prst="rect">
            <a:avLst/>
          </a:prstGeom>
        </p:spPr>
      </p:pic>
      <p:sp>
        <p:nvSpPr>
          <p:cNvPr id="6" name="TextovéPole 5"/>
          <p:cNvSpPr txBox="1"/>
          <p:nvPr/>
        </p:nvSpPr>
        <p:spPr>
          <a:xfrm>
            <a:off x="457200" y="1219376"/>
            <a:ext cx="4610173" cy="2708434"/>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000" dirty="0" smtClean="0"/>
              <a:t>Nedostatek orgánů pro transplantace</a:t>
            </a:r>
          </a:p>
          <a:p>
            <a:pPr marL="342900" indent="-342900">
              <a:spcBef>
                <a:spcPts val="1200"/>
              </a:spcBef>
              <a:buFont typeface="Arial" panose="020B0604020202020204" pitchFamily="34" charset="0"/>
              <a:buChar char="•"/>
            </a:pPr>
            <a:r>
              <a:rPr lang="cs-CZ" sz="2000" dirty="0" smtClean="0"/>
              <a:t>Řešení – orgány ze zvířat</a:t>
            </a:r>
          </a:p>
          <a:p>
            <a:pPr marL="342900" indent="-342900">
              <a:spcBef>
                <a:spcPts val="1200"/>
              </a:spcBef>
              <a:buFont typeface="Arial" panose="020B0604020202020204" pitchFamily="34" charset="0"/>
              <a:buChar char="•"/>
            </a:pPr>
            <a:r>
              <a:rPr lang="cs-CZ" sz="2000" dirty="0" smtClean="0"/>
              <a:t>Problémy: </a:t>
            </a:r>
          </a:p>
          <a:p>
            <a:pPr marL="800100" lvl="1" indent="-342900">
              <a:spcBef>
                <a:spcPts val="1200"/>
              </a:spcBef>
              <a:buFont typeface="Arial" panose="020B0604020202020204" pitchFamily="34" charset="0"/>
              <a:buChar char="•"/>
            </a:pPr>
            <a:r>
              <a:rPr lang="cs-CZ" sz="2000" dirty="0" smtClean="0"/>
              <a:t>imunologická inkompatibilita</a:t>
            </a:r>
          </a:p>
          <a:p>
            <a:pPr marL="800100" lvl="1" indent="-342900">
              <a:spcBef>
                <a:spcPts val="1200"/>
              </a:spcBef>
              <a:buFont typeface="Arial" panose="020B0604020202020204" pitchFamily="34" charset="0"/>
              <a:buChar char="•"/>
            </a:pPr>
            <a:r>
              <a:rPr lang="cs-CZ" sz="2000" dirty="0"/>
              <a:t>p</a:t>
            </a:r>
            <a:r>
              <a:rPr lang="cs-CZ" sz="2000" dirty="0" smtClean="0"/>
              <a:t>rasečí endogenní retroviry (PERV)</a:t>
            </a:r>
          </a:p>
          <a:p>
            <a:pPr>
              <a:spcBef>
                <a:spcPts val="1200"/>
              </a:spcBef>
            </a:pPr>
            <a:r>
              <a:rPr lang="cs-CZ" sz="2000" dirty="0" smtClean="0"/>
              <a:t> </a:t>
            </a:r>
          </a:p>
        </p:txBody>
      </p:sp>
      <p:sp>
        <p:nvSpPr>
          <p:cNvPr id="8" name="TextovéPole 7"/>
          <p:cNvSpPr txBox="1"/>
          <p:nvPr/>
        </p:nvSpPr>
        <p:spPr>
          <a:xfrm>
            <a:off x="432470" y="3917727"/>
            <a:ext cx="5616624" cy="240065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PERV dokáží napadat lidské buňky a integrovat se do genomu</a:t>
            </a:r>
          </a:p>
          <a:p>
            <a:pPr marL="342900" indent="-342900">
              <a:spcBef>
                <a:spcPts val="1200"/>
              </a:spcBef>
              <a:buFont typeface="Arial" panose="020B0604020202020204" pitchFamily="34" charset="0"/>
              <a:buChar char="•"/>
            </a:pPr>
            <a:r>
              <a:rPr lang="cs-CZ" sz="2000" dirty="0" smtClean="0"/>
              <a:t>ERV mohou způsobit imunodeficienci a rakovinu</a:t>
            </a:r>
          </a:p>
          <a:p>
            <a:pPr marL="342900" indent="-342900">
              <a:spcBef>
                <a:spcPts val="1200"/>
              </a:spcBef>
              <a:buFont typeface="Arial" panose="020B0604020202020204" pitchFamily="34" charset="0"/>
              <a:buChar char="•"/>
            </a:pPr>
            <a:r>
              <a:rPr lang="cs-CZ" sz="2000" dirty="0" smtClean="0"/>
              <a:t>Řešení – inaktivovat</a:t>
            </a:r>
          </a:p>
          <a:p>
            <a:pPr marL="342900" indent="-342900">
              <a:spcBef>
                <a:spcPts val="1200"/>
              </a:spcBef>
              <a:buFont typeface="Arial" panose="020B0604020202020204" pitchFamily="34" charset="0"/>
              <a:buChar char="•"/>
            </a:pPr>
            <a:r>
              <a:rPr lang="cs-CZ" sz="2000" dirty="0" smtClean="0"/>
              <a:t>2017 – GMO selátka, PERV vyřazeny pomocí CRISPR</a:t>
            </a:r>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382589"/>
            <a:ext cx="2928784" cy="2211916"/>
          </a:xfrm>
          <a:prstGeom prst="rect">
            <a:avLst/>
          </a:prstGeom>
        </p:spPr>
      </p:pic>
    </p:spTree>
    <p:extLst>
      <p:ext uri="{BB962C8B-B14F-4D97-AF65-F5344CB8AC3E}">
        <p14:creationId xmlns:p14="http://schemas.microsoft.com/office/powerpoint/2010/main" val="29171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2683"/>
            <a:ext cx="8229600" cy="1143000"/>
          </a:xfrm>
        </p:spPr>
        <p:txBody>
          <a:bodyPr>
            <a:normAutofit/>
          </a:bodyPr>
          <a:lstStyle/>
          <a:p>
            <a:r>
              <a:rPr lang="en-US" sz="4000" dirty="0" err="1">
                <a:solidFill>
                  <a:srgbClr val="C00000"/>
                </a:solidFill>
              </a:rPr>
              <a:t>Inaktivace</a:t>
            </a:r>
            <a:r>
              <a:rPr lang="en-US" sz="4000" dirty="0">
                <a:solidFill>
                  <a:srgbClr val="C00000"/>
                </a:solidFill>
              </a:rPr>
              <a:t> PERV</a:t>
            </a:r>
            <a:endParaRPr lang="cs-CZ" sz="4000" dirty="0">
              <a:solidFill>
                <a:srgbClr val="C00000"/>
              </a:solidFill>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4221088"/>
            <a:ext cx="6336704" cy="1438022"/>
          </a:xfrm>
          <a:prstGeom prst="rect">
            <a:avLst/>
          </a:prstGeom>
        </p:spPr>
      </p:pic>
      <p:sp>
        <p:nvSpPr>
          <p:cNvPr id="6" name="TextovéPole 5"/>
          <p:cNvSpPr txBox="1"/>
          <p:nvPr/>
        </p:nvSpPr>
        <p:spPr>
          <a:xfrm>
            <a:off x="605056" y="1268760"/>
            <a:ext cx="6061275" cy="2708434"/>
          </a:xfrm>
          <a:prstGeom prst="rect">
            <a:avLst/>
          </a:prstGeom>
          <a:noFill/>
        </p:spPr>
        <p:txBody>
          <a:bodyPr wrap="none" rtlCol="0">
            <a:spAutoFit/>
          </a:bodyPr>
          <a:lstStyle/>
          <a:p>
            <a:pPr>
              <a:spcBef>
                <a:spcPts val="1800"/>
              </a:spcBef>
            </a:pPr>
            <a:r>
              <a:rPr lang="cs-CZ" sz="2200" dirty="0" smtClean="0"/>
              <a:t>Endogenní retroviry</a:t>
            </a:r>
          </a:p>
          <a:p>
            <a:pPr>
              <a:spcBef>
                <a:spcPts val="1800"/>
              </a:spcBef>
            </a:pPr>
            <a:r>
              <a:rPr lang="cs-CZ" sz="2200" dirty="0" smtClean="0"/>
              <a:t>Kódují vlastní geny potřební k pohybu: </a:t>
            </a:r>
          </a:p>
          <a:p>
            <a:pPr marL="342900" indent="-342900">
              <a:spcBef>
                <a:spcPts val="1800"/>
              </a:spcBef>
              <a:buFont typeface="Arial" panose="020B0604020202020204" pitchFamily="34" charset="0"/>
              <a:buChar char="•"/>
            </a:pPr>
            <a:r>
              <a:rPr lang="cs-CZ" sz="2200" i="1" dirty="0" smtClean="0"/>
              <a:t>gag</a:t>
            </a:r>
            <a:r>
              <a:rPr lang="cs-CZ" sz="2200" dirty="0" smtClean="0"/>
              <a:t> – strukturní proteiny virového jádra</a:t>
            </a:r>
          </a:p>
          <a:p>
            <a:pPr marL="342900" indent="-342900">
              <a:spcBef>
                <a:spcPts val="1800"/>
              </a:spcBef>
              <a:buFont typeface="Arial" panose="020B0604020202020204" pitchFamily="34" charset="0"/>
              <a:buChar char="•"/>
            </a:pPr>
            <a:r>
              <a:rPr lang="cs-CZ" sz="2200" i="1" dirty="0" err="1" smtClean="0"/>
              <a:t>pol</a:t>
            </a:r>
            <a:r>
              <a:rPr lang="cs-CZ" sz="2200" dirty="0" smtClean="0"/>
              <a:t> – </a:t>
            </a:r>
            <a:r>
              <a:rPr lang="cs-CZ" sz="2200" dirty="0" err="1" smtClean="0"/>
              <a:t>integráza</a:t>
            </a:r>
            <a:r>
              <a:rPr lang="cs-CZ" sz="2200" dirty="0" smtClean="0"/>
              <a:t>, proteáza a reverzní transkriptáza</a:t>
            </a:r>
          </a:p>
          <a:p>
            <a:pPr marL="342900" indent="-342900">
              <a:spcBef>
                <a:spcPts val="1800"/>
              </a:spcBef>
              <a:buFont typeface="Arial" panose="020B0604020202020204" pitchFamily="34" charset="0"/>
              <a:buChar char="•"/>
            </a:pPr>
            <a:r>
              <a:rPr lang="cs-CZ" sz="2200" i="1" dirty="0" err="1" smtClean="0"/>
              <a:t>env</a:t>
            </a:r>
            <a:r>
              <a:rPr lang="cs-CZ" sz="2200" dirty="0" smtClean="0"/>
              <a:t> – proteiny virového obalu</a:t>
            </a:r>
          </a:p>
        </p:txBody>
      </p:sp>
      <p:sp>
        <p:nvSpPr>
          <p:cNvPr id="7" name="TextovéPole 6"/>
          <p:cNvSpPr txBox="1"/>
          <p:nvPr/>
        </p:nvSpPr>
        <p:spPr>
          <a:xfrm>
            <a:off x="1619672" y="5805264"/>
            <a:ext cx="5603585" cy="430887"/>
          </a:xfrm>
          <a:prstGeom prst="rect">
            <a:avLst/>
          </a:prstGeom>
          <a:noFill/>
        </p:spPr>
        <p:txBody>
          <a:bodyPr wrap="none" rtlCol="0">
            <a:spAutoFit/>
          </a:bodyPr>
          <a:lstStyle/>
          <a:p>
            <a:r>
              <a:rPr lang="cs-CZ" sz="2200" dirty="0" err="1" smtClean="0"/>
              <a:t>gRNA</a:t>
            </a:r>
            <a:r>
              <a:rPr lang="cs-CZ" sz="2200" dirty="0" smtClean="0"/>
              <a:t> komplementární k </a:t>
            </a:r>
            <a:r>
              <a:rPr lang="cs-CZ" sz="2200" i="1" dirty="0" err="1" smtClean="0"/>
              <a:t>pol</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inaktivace</a:t>
            </a:r>
            <a:r>
              <a:rPr lang="en-US" sz="2200" dirty="0" smtClean="0">
                <a:sym typeface="Wingdings" panose="05000000000000000000" pitchFamily="2" charset="2"/>
              </a:rPr>
              <a:t> PERV</a:t>
            </a:r>
            <a:endParaRPr lang="cs-CZ" sz="2200" dirty="0" smtClean="0"/>
          </a:p>
        </p:txBody>
      </p:sp>
    </p:spTree>
    <p:extLst>
      <p:ext uri="{BB962C8B-B14F-4D97-AF65-F5344CB8AC3E}">
        <p14:creationId xmlns:p14="http://schemas.microsoft.com/office/powerpoint/2010/main" val="33370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3754"/>
            <a:ext cx="8229600" cy="1143000"/>
          </a:xfrm>
        </p:spPr>
        <p:txBody>
          <a:bodyPr>
            <a:normAutofit/>
          </a:bodyPr>
          <a:lstStyle/>
          <a:p>
            <a:r>
              <a:rPr lang="en-US" sz="4000" dirty="0" err="1">
                <a:solidFill>
                  <a:srgbClr val="C00000"/>
                </a:solidFill>
              </a:rPr>
              <a:t>Sele</a:t>
            </a:r>
            <a:r>
              <a:rPr lang="en-US" sz="4000" dirty="0">
                <a:solidFill>
                  <a:srgbClr val="C00000"/>
                </a:solidFill>
              </a:rPr>
              <a:t> bez PERV</a:t>
            </a:r>
            <a:endParaRPr lang="cs-CZ"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106266"/>
            <a:ext cx="6215588" cy="3527808"/>
          </a:xfrm>
          <a:prstGeom prst="rect">
            <a:avLst/>
          </a:prstGeom>
        </p:spPr>
      </p:pic>
      <p:pic>
        <p:nvPicPr>
          <p:cNvPr id="4" name="Obrázek 3"/>
          <p:cNvPicPr>
            <a:picLocks noChangeAspect="1"/>
          </p:cNvPicPr>
          <p:nvPr/>
        </p:nvPicPr>
        <p:blipFill>
          <a:blip r:embed="rId3"/>
          <a:stretch>
            <a:fillRect/>
          </a:stretch>
        </p:blipFill>
        <p:spPr>
          <a:xfrm>
            <a:off x="6789473" y="5153347"/>
            <a:ext cx="1897327" cy="1324299"/>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5229200"/>
            <a:ext cx="2690078" cy="1512618"/>
          </a:xfrm>
          <a:prstGeom prst="rect">
            <a:avLst/>
          </a:prstGeom>
        </p:spPr>
      </p:pic>
      <p:sp>
        <p:nvSpPr>
          <p:cNvPr id="8" name="Šipka dolů 7"/>
          <p:cNvSpPr/>
          <p:nvPr/>
        </p:nvSpPr>
        <p:spPr>
          <a:xfrm>
            <a:off x="4572000" y="4725144"/>
            <a:ext cx="72008" cy="93610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1979712" y="5476582"/>
            <a:ext cx="1655005" cy="369332"/>
          </a:xfrm>
          <a:prstGeom prst="rect">
            <a:avLst/>
          </a:prstGeom>
          <a:noFill/>
        </p:spPr>
        <p:txBody>
          <a:bodyPr wrap="none" rtlCol="0">
            <a:spAutoFit/>
          </a:bodyPr>
          <a:lstStyle/>
          <a:p>
            <a:r>
              <a:rPr lang="cs-CZ" dirty="0" err="1" smtClean="0"/>
              <a:t>ná</a:t>
            </a:r>
            <a:r>
              <a:rPr lang="en-US" dirty="0" err="1" smtClean="0"/>
              <a:t>hradn</a:t>
            </a:r>
            <a:r>
              <a:rPr lang="cs-CZ" dirty="0" smtClean="0"/>
              <a:t>í</a:t>
            </a:r>
            <a:r>
              <a:rPr lang="en-US" dirty="0" smtClean="0"/>
              <a:t> </a:t>
            </a:r>
            <a:r>
              <a:rPr lang="en-US" dirty="0" err="1" smtClean="0"/>
              <a:t>matka</a:t>
            </a:r>
            <a:endParaRPr lang="cs-CZ" dirty="0" smtClean="0"/>
          </a:p>
        </p:txBody>
      </p:sp>
      <p:sp>
        <p:nvSpPr>
          <p:cNvPr id="12" name="Šipka doprava 11"/>
          <p:cNvSpPr/>
          <p:nvPr/>
        </p:nvSpPr>
        <p:spPr>
          <a:xfrm>
            <a:off x="6084168" y="5668337"/>
            <a:ext cx="607515" cy="11265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6905735" y="4762309"/>
            <a:ext cx="1474506" cy="369332"/>
          </a:xfrm>
          <a:prstGeom prst="rect">
            <a:avLst/>
          </a:prstGeom>
          <a:noFill/>
        </p:spPr>
        <p:txBody>
          <a:bodyPr wrap="none" rtlCol="0">
            <a:spAutoFit/>
          </a:bodyPr>
          <a:lstStyle/>
          <a:p>
            <a:r>
              <a:rPr lang="cs-CZ" dirty="0" smtClean="0"/>
              <a:t>sele bez PERV</a:t>
            </a:r>
          </a:p>
        </p:txBody>
      </p:sp>
      <p:grpSp>
        <p:nvGrpSpPr>
          <p:cNvPr id="16" name="Skupina 15"/>
          <p:cNvGrpSpPr/>
          <p:nvPr/>
        </p:nvGrpSpPr>
        <p:grpSpPr>
          <a:xfrm>
            <a:off x="3519736" y="3492722"/>
            <a:ext cx="2924472" cy="1259813"/>
            <a:chOff x="3519736" y="3492722"/>
            <a:chExt cx="2924472" cy="1259813"/>
          </a:xfrm>
        </p:grpSpPr>
        <p:sp>
          <p:nvSpPr>
            <p:cNvPr id="14" name="Obdélník 13"/>
            <p:cNvSpPr/>
            <p:nvPr/>
          </p:nvSpPr>
          <p:spPr>
            <a:xfrm>
              <a:off x="3634717" y="4145396"/>
              <a:ext cx="2809491" cy="607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3519736" y="3492722"/>
              <a:ext cx="1619672" cy="652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7" name="Obdélník 16"/>
          <p:cNvSpPr/>
          <p:nvPr/>
        </p:nvSpPr>
        <p:spPr>
          <a:xfrm>
            <a:off x="1763688" y="2708920"/>
            <a:ext cx="2520280" cy="783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0" name="Skupina 19"/>
          <p:cNvGrpSpPr/>
          <p:nvPr/>
        </p:nvGrpSpPr>
        <p:grpSpPr>
          <a:xfrm>
            <a:off x="4860032" y="1628800"/>
            <a:ext cx="2592288" cy="2232248"/>
            <a:chOff x="4860032" y="1628800"/>
            <a:chExt cx="2592288" cy="2232248"/>
          </a:xfrm>
        </p:grpSpPr>
        <p:sp>
          <p:nvSpPr>
            <p:cNvPr id="18" name="Obdélník 17"/>
            <p:cNvSpPr/>
            <p:nvPr/>
          </p:nvSpPr>
          <p:spPr>
            <a:xfrm>
              <a:off x="5148064" y="1628800"/>
              <a:ext cx="2304256"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4860032" y="2924944"/>
              <a:ext cx="432048" cy="567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1" name="Obdélník 20"/>
          <p:cNvSpPr/>
          <p:nvPr/>
        </p:nvSpPr>
        <p:spPr>
          <a:xfrm>
            <a:off x="1619672" y="1694372"/>
            <a:ext cx="3528392" cy="123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00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P spid="17"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057"/>
            <a:ext cx="8229600" cy="1143000"/>
          </a:xfrm>
        </p:spPr>
        <p:txBody>
          <a:bodyPr>
            <a:normAutofit/>
          </a:bodyPr>
          <a:lstStyle/>
          <a:p>
            <a:r>
              <a:rPr lang="cs-CZ" sz="3600" dirty="0">
                <a:solidFill>
                  <a:srgbClr val="C00000"/>
                </a:solidFill>
              </a:rPr>
              <a:t>CRISPR/Cas9 a oprava mutací v embryích</a:t>
            </a:r>
            <a:endParaRPr lang="en-US" sz="3600" dirty="0">
              <a:solidFill>
                <a:srgbClr val="C00000"/>
              </a:solidFill>
            </a:endParaRPr>
          </a:p>
        </p:txBody>
      </p:sp>
      <p:sp>
        <p:nvSpPr>
          <p:cNvPr id="4" name="TextovéPole 3"/>
          <p:cNvSpPr txBox="1"/>
          <p:nvPr/>
        </p:nvSpPr>
        <p:spPr>
          <a:xfrm>
            <a:off x="539552" y="1196752"/>
            <a:ext cx="5112568" cy="5047536"/>
          </a:xfrm>
          <a:prstGeom prst="rect">
            <a:avLst/>
          </a:prstGeom>
          <a:noFill/>
        </p:spPr>
        <p:txBody>
          <a:bodyPr wrap="square" rtlCol="0">
            <a:spAutoFit/>
          </a:bodyPr>
          <a:lstStyle/>
          <a:p>
            <a:pPr>
              <a:spcBef>
                <a:spcPts val="1200"/>
              </a:spcBef>
            </a:pPr>
            <a:r>
              <a:rPr lang="cs-CZ" sz="2200" b="1" dirty="0" smtClean="0"/>
              <a:t>Modifikace embryí </a:t>
            </a:r>
          </a:p>
          <a:p>
            <a:pPr>
              <a:spcBef>
                <a:spcPts val="1200"/>
              </a:spcBef>
            </a:pPr>
            <a:r>
              <a:rPr lang="cs-CZ" sz="2200" dirty="0" smtClean="0"/>
              <a:t>-    výzkumné (co dělá který gen)</a:t>
            </a:r>
          </a:p>
          <a:p>
            <a:pPr marL="342900" indent="-342900">
              <a:spcBef>
                <a:spcPts val="1200"/>
              </a:spcBef>
              <a:buFontTx/>
              <a:buChar char="-"/>
            </a:pPr>
            <a:r>
              <a:rPr lang="cs-CZ" sz="2200" dirty="0" smtClean="0"/>
              <a:t>produkce GMO (vložení žádoucích genů, smazání nežádoucích)</a:t>
            </a:r>
          </a:p>
          <a:p>
            <a:pPr marL="342900" indent="-342900">
              <a:spcBef>
                <a:spcPts val="1200"/>
              </a:spcBef>
              <a:buFontTx/>
              <a:buChar char="-"/>
            </a:pPr>
            <a:r>
              <a:rPr lang="cs-CZ" sz="2200" dirty="0" smtClean="0"/>
              <a:t>oprava mutantních alel</a:t>
            </a:r>
          </a:p>
          <a:p>
            <a:pPr>
              <a:spcBef>
                <a:spcPts val="1200"/>
              </a:spcBef>
            </a:pPr>
            <a:endParaRPr lang="cs-CZ" sz="2200" dirty="0"/>
          </a:p>
          <a:p>
            <a:pPr>
              <a:spcBef>
                <a:spcPts val="1200"/>
              </a:spcBef>
            </a:pPr>
            <a:r>
              <a:rPr lang="cs-CZ" sz="2200" dirty="0" smtClean="0"/>
              <a:t>První informace o použití CRISPR na embryích savců - funguje, ale </a:t>
            </a:r>
          </a:p>
          <a:p>
            <a:pPr>
              <a:spcBef>
                <a:spcPts val="1200"/>
              </a:spcBef>
            </a:pPr>
            <a:r>
              <a:rPr lang="en-US" sz="2200" dirty="0" smtClean="0"/>
              <a:t>- </a:t>
            </a:r>
            <a:r>
              <a:rPr lang="cs-CZ" sz="2200" dirty="0" smtClean="0"/>
              <a:t>často štěpí mimo cíl</a:t>
            </a:r>
          </a:p>
          <a:p>
            <a:pPr>
              <a:spcBef>
                <a:spcPts val="1200"/>
              </a:spcBef>
            </a:pPr>
            <a:r>
              <a:rPr lang="en-US" sz="2200" dirty="0" smtClean="0"/>
              <a:t>- r</a:t>
            </a:r>
            <a:r>
              <a:rPr lang="cs-CZ" sz="2200" dirty="0" err="1" smtClean="0"/>
              <a:t>ozštěpení</a:t>
            </a:r>
            <a:r>
              <a:rPr lang="cs-CZ" sz="2200" dirty="0" smtClean="0"/>
              <a:t> divoké alely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inaktivace</a:t>
            </a:r>
            <a:endParaRPr lang="en-US" sz="2200" dirty="0" smtClean="0">
              <a:sym typeface="Wingdings" panose="05000000000000000000" pitchFamily="2" charset="2"/>
            </a:endParaRPr>
          </a:p>
          <a:p>
            <a:pPr marL="342900" indent="-342900">
              <a:spcBef>
                <a:spcPts val="1200"/>
              </a:spcBef>
              <a:buFontTx/>
              <a:buChar char="-"/>
            </a:pPr>
            <a:endParaRPr lang="cs-CZ" sz="2200" dirty="0" smtClean="0"/>
          </a:p>
        </p:txBody>
      </p:sp>
      <p:pic>
        <p:nvPicPr>
          <p:cNvPr id="8" name="Picture 4" descr="Výsledek obrázku pro ivf embry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556792"/>
            <a:ext cx="2376264" cy="178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9595" y="85053"/>
            <a:ext cx="8229600" cy="1143000"/>
          </a:xfrm>
        </p:spPr>
        <p:txBody>
          <a:bodyPr>
            <a:normAutofit/>
          </a:bodyPr>
          <a:lstStyle/>
          <a:p>
            <a:r>
              <a:rPr lang="cs-CZ" sz="3600" dirty="0">
                <a:solidFill>
                  <a:srgbClr val="C00000"/>
                </a:solidFill>
              </a:rPr>
              <a:t>CRISPR/Cas9 a oprava mutací v embryích</a:t>
            </a:r>
            <a:endParaRPr lang="en-US" sz="3600" dirty="0">
              <a:solidFill>
                <a:srgbClr val="C00000"/>
              </a:solidFill>
            </a:endParaRPr>
          </a:p>
        </p:txBody>
      </p:sp>
      <p:sp>
        <p:nvSpPr>
          <p:cNvPr id="7" name="TextovéPole 6"/>
          <p:cNvSpPr txBox="1"/>
          <p:nvPr/>
        </p:nvSpPr>
        <p:spPr>
          <a:xfrm>
            <a:off x="395536" y="1268760"/>
            <a:ext cx="8363272" cy="361637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Řada dominantních alel škodí až v dospělosti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uniká selekci</a:t>
            </a:r>
          </a:p>
          <a:p>
            <a:pPr marL="342900" indent="-342900">
              <a:spcBef>
                <a:spcPts val="1800"/>
              </a:spcBef>
              <a:buFont typeface="Wingdings" panose="05000000000000000000" pitchFamily="2" charset="2"/>
              <a:buChar char="à"/>
            </a:pPr>
            <a:r>
              <a:rPr lang="cs-CZ" sz="2200" dirty="0" smtClean="0">
                <a:sym typeface="Wingdings" panose="05000000000000000000" pitchFamily="2" charset="2"/>
              </a:rPr>
              <a:t>vysoká frekvence v populaci</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Pokus o opravu škodlivé alely v embryích</a:t>
            </a:r>
          </a:p>
          <a:p>
            <a:pPr marL="342900" indent="-342900">
              <a:spcBef>
                <a:spcPts val="1800"/>
              </a:spcBef>
              <a:buFont typeface="Arial" panose="020B0604020202020204" pitchFamily="34" charset="0"/>
              <a:buChar char="•"/>
            </a:pPr>
            <a:r>
              <a:rPr lang="cs-CZ" sz="2200" dirty="0" smtClean="0"/>
              <a:t>Gen MYBPC3 – dominantní alela způsobuje hypertrofii myokardu – selhání srdce</a:t>
            </a:r>
          </a:p>
          <a:p>
            <a:pPr marL="342900" indent="-342900">
              <a:spcBef>
                <a:spcPts val="1800"/>
              </a:spcBef>
              <a:buFont typeface="Arial" panose="020B0604020202020204" pitchFamily="34" charset="0"/>
              <a:buChar char="•"/>
            </a:pPr>
            <a:r>
              <a:rPr lang="cs-CZ" sz="2200" dirty="0" smtClean="0"/>
              <a:t>U 1 z 500 dospělých</a:t>
            </a:r>
          </a:p>
          <a:p>
            <a:pPr>
              <a:spcBef>
                <a:spcPts val="1800"/>
              </a:spcBef>
            </a:pPr>
            <a:r>
              <a:rPr lang="cs-CZ" sz="2200" dirty="0" smtClean="0"/>
              <a:t> </a:t>
            </a:r>
          </a:p>
        </p:txBody>
      </p:sp>
    </p:spTree>
    <p:extLst>
      <p:ext uri="{BB962C8B-B14F-4D97-AF65-F5344CB8AC3E}">
        <p14:creationId xmlns:p14="http://schemas.microsoft.com/office/powerpoint/2010/main" val="7850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9595" y="85053"/>
            <a:ext cx="8229600" cy="1143000"/>
          </a:xfrm>
        </p:spPr>
        <p:txBody>
          <a:bodyPr>
            <a:normAutofit/>
          </a:bodyPr>
          <a:lstStyle/>
          <a:p>
            <a:r>
              <a:rPr lang="cs-CZ" sz="3600" dirty="0">
                <a:solidFill>
                  <a:srgbClr val="C00000"/>
                </a:solidFill>
              </a:rPr>
              <a:t>CRISPR/Cas9 a oprava mutací v embryích</a:t>
            </a:r>
            <a:endParaRPr lang="en-US" sz="3600" dirty="0">
              <a:solidFill>
                <a:srgbClr val="C00000"/>
              </a:solidFill>
            </a:endParaRPr>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3" y="1340768"/>
            <a:ext cx="5382461" cy="4608512"/>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2554351"/>
            <a:ext cx="1021267" cy="2145719"/>
          </a:xfrm>
          <a:prstGeom prst="rect">
            <a:avLst/>
          </a:prstGeom>
        </p:spPr>
      </p:pic>
      <p:graphicFrame>
        <p:nvGraphicFramePr>
          <p:cNvPr id="8" name="Object 5"/>
          <p:cNvGraphicFramePr>
            <a:graphicFrameLocks noChangeAspect="1"/>
          </p:cNvGraphicFramePr>
          <p:nvPr>
            <p:extLst>
              <p:ext uri="{D42A27DB-BD31-4B8C-83A1-F6EECF244321}">
                <p14:modId xmlns:p14="http://schemas.microsoft.com/office/powerpoint/2010/main" val="2657028509"/>
              </p:ext>
            </p:extLst>
          </p:nvPr>
        </p:nvGraphicFramePr>
        <p:xfrm>
          <a:off x="159345" y="2454030"/>
          <a:ext cx="1488670" cy="2742288"/>
        </p:xfrm>
        <a:graphic>
          <a:graphicData uri="http://schemas.openxmlformats.org/presentationml/2006/ole">
            <mc:AlternateContent xmlns:mc="http://schemas.openxmlformats.org/markup-compatibility/2006">
              <mc:Choice xmlns:v="urn:schemas-microsoft-com:vml" Requires="v">
                <p:oleObj spid="_x0000_s10274" name="Image" r:id="rId6" imgW="1832007" imgH="3466463" progId="Photoshop.Image.5">
                  <p:embed/>
                </p:oleObj>
              </mc:Choice>
              <mc:Fallback>
                <p:oleObj name="Image" r:id="rId6" imgW="1832007" imgH="34664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45" y="2454030"/>
                        <a:ext cx="1488670" cy="2742288"/>
                      </a:xfrm>
                      <a:prstGeom prst="rect">
                        <a:avLst/>
                      </a:prstGeom>
                      <a:noFill/>
                      <a:ln>
                        <a:noFill/>
                      </a:ln>
                      <a:effectLst/>
                      <a:extLst/>
                    </p:spPr>
                  </p:pic>
                </p:oleObj>
              </mc:Fallback>
            </mc:AlternateContent>
          </a:graphicData>
        </a:graphic>
      </p:graphicFrame>
      <p:sp>
        <p:nvSpPr>
          <p:cNvPr id="10" name="Obdélník 9"/>
          <p:cNvSpPr/>
          <p:nvPr/>
        </p:nvSpPr>
        <p:spPr>
          <a:xfrm>
            <a:off x="8164600" y="3407305"/>
            <a:ext cx="86385" cy="2199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8318458" y="3407304"/>
            <a:ext cx="86385" cy="2199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815751" y="3850182"/>
            <a:ext cx="86385" cy="2199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971600" y="3844361"/>
            <a:ext cx="86385" cy="2199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2123728" y="6163488"/>
            <a:ext cx="4570097" cy="430887"/>
          </a:xfrm>
          <a:prstGeom prst="rect">
            <a:avLst/>
          </a:prstGeom>
          <a:noFill/>
        </p:spPr>
        <p:txBody>
          <a:bodyPr wrap="none" rtlCol="0">
            <a:spAutoFit/>
          </a:bodyPr>
          <a:lstStyle/>
          <a:p>
            <a:r>
              <a:rPr lang="cs-CZ" sz="2200" dirty="0" smtClean="0"/>
              <a:t>Funguje to, ale může to být ještě lepší.</a:t>
            </a:r>
            <a:endParaRPr lang="en-US" sz="2200" dirty="0" smtClean="0"/>
          </a:p>
        </p:txBody>
      </p:sp>
    </p:spTree>
    <p:extLst>
      <p:ext uri="{BB962C8B-B14F-4D97-AF65-F5344CB8AC3E}">
        <p14:creationId xmlns:p14="http://schemas.microsoft.com/office/powerpoint/2010/main" val="2946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Chloroplastová DNA</a:t>
            </a:r>
            <a:endParaRPr lang="en-US" sz="4000" dirty="0">
              <a:solidFill>
                <a:srgbClr val="C00000"/>
              </a:solidFill>
            </a:endParaRPr>
          </a:p>
        </p:txBody>
      </p:sp>
      <p:sp>
        <p:nvSpPr>
          <p:cNvPr id="3" name="TextovéPole 2"/>
          <p:cNvSpPr txBox="1"/>
          <p:nvPr/>
        </p:nvSpPr>
        <p:spPr>
          <a:xfrm>
            <a:off x="583848" y="1772816"/>
            <a:ext cx="6048672" cy="475514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Obvykle kruhová molekula</a:t>
            </a:r>
          </a:p>
          <a:p>
            <a:pPr marL="342900" indent="-342900">
              <a:spcBef>
                <a:spcPts val="1800"/>
              </a:spcBef>
              <a:buFont typeface="Arial" panose="020B0604020202020204" pitchFamily="34" charset="0"/>
              <a:buChar char="•"/>
            </a:pPr>
            <a:r>
              <a:rPr lang="cs-CZ" sz="2200" dirty="0" smtClean="0"/>
              <a:t>Více kopií na chloroplast (+ více chloroplastů na buňku </a:t>
            </a:r>
            <a:r>
              <a:rPr lang="cs-CZ" sz="2200" dirty="0" smtClean="0">
                <a:sym typeface="Wingdings" panose="05000000000000000000" pitchFamily="2" charset="2"/>
              </a:rPr>
              <a:t> stovky až tisíce kopií </a:t>
            </a:r>
            <a:r>
              <a:rPr lang="cs-CZ" sz="2200" dirty="0" err="1" smtClean="0">
                <a:sym typeface="Wingdings" panose="05000000000000000000" pitchFamily="2" charset="2"/>
              </a:rPr>
              <a:t>cpDNA</a:t>
            </a:r>
            <a:r>
              <a:rPr lang="cs-CZ" sz="2200" dirty="0" smtClean="0">
                <a:sym typeface="Wingdings" panose="05000000000000000000" pitchFamily="2" charset="2"/>
              </a:rPr>
              <a:t> na buňku)</a:t>
            </a:r>
            <a:endParaRPr lang="cs-CZ" sz="2200" dirty="0" smtClean="0"/>
          </a:p>
          <a:p>
            <a:pPr marL="342900" indent="-342900">
              <a:spcBef>
                <a:spcPts val="1800"/>
              </a:spcBef>
              <a:buFont typeface="Arial" panose="020B0604020202020204" pitchFamily="34" charset="0"/>
              <a:buChar char="•"/>
            </a:pPr>
            <a:r>
              <a:rPr lang="cs-CZ" sz="2200" dirty="0" smtClean="0"/>
              <a:t>Vysoce spiralizovaná, bez histonů</a:t>
            </a:r>
          </a:p>
          <a:p>
            <a:pPr marL="342900" indent="-342900">
              <a:spcBef>
                <a:spcPts val="1800"/>
              </a:spcBef>
              <a:buFont typeface="Arial" panose="020B0604020202020204" pitchFamily="34" charset="0"/>
              <a:buChar char="•"/>
            </a:pPr>
            <a:r>
              <a:rPr lang="cs-CZ" sz="2200" dirty="0" smtClean="0"/>
              <a:t>Velikost 80-600 tisíc </a:t>
            </a:r>
            <a:r>
              <a:rPr lang="cs-CZ" sz="2200" dirty="0" err="1" smtClean="0"/>
              <a:t>bp</a:t>
            </a:r>
            <a:r>
              <a:rPr lang="cs-CZ" sz="2200" dirty="0" smtClean="0"/>
              <a:t> </a:t>
            </a:r>
          </a:p>
          <a:p>
            <a:pPr marL="342900" indent="-342900">
              <a:spcBef>
                <a:spcPts val="1800"/>
              </a:spcBef>
              <a:buFont typeface="Arial" panose="020B0604020202020204" pitchFamily="34" charset="0"/>
              <a:buChar char="•"/>
            </a:pPr>
            <a:r>
              <a:rPr lang="cs-CZ" sz="2200" dirty="0" smtClean="0"/>
              <a:t>Mnoho genů organizováno do operonů</a:t>
            </a:r>
          </a:p>
          <a:p>
            <a:pPr marL="342900" indent="-342900">
              <a:spcBef>
                <a:spcPts val="1800"/>
              </a:spcBef>
              <a:buFont typeface="Arial" panose="020B0604020202020204" pitchFamily="34" charset="0"/>
              <a:buChar char="•"/>
            </a:pPr>
            <a:r>
              <a:rPr lang="cs-CZ" sz="2200" dirty="0" smtClean="0"/>
              <a:t>Geny na obou řetězcích </a:t>
            </a:r>
            <a:r>
              <a:rPr lang="cs-CZ" sz="2200" dirty="0" err="1" smtClean="0"/>
              <a:t>cpDNA</a:t>
            </a:r>
            <a:endParaRPr lang="cs-CZ" sz="2200" dirty="0" smtClean="0"/>
          </a:p>
          <a:p>
            <a:pPr marL="342900" indent="-342900">
              <a:spcBef>
                <a:spcPts val="1800"/>
              </a:spcBef>
              <a:buFont typeface="Arial" panose="020B0604020202020204" pitchFamily="34" charset="0"/>
              <a:buChar char="•"/>
            </a:pPr>
            <a:r>
              <a:rPr lang="cs-CZ" sz="2200" dirty="0" smtClean="0"/>
              <a:t>Hojná nekódující DNA, mnoho genů s introny</a:t>
            </a:r>
          </a:p>
          <a:p>
            <a:pPr>
              <a:spcBef>
                <a:spcPts val="1800"/>
              </a:spcBef>
            </a:pPr>
            <a:endParaRPr lang="en-US" sz="2200" dirty="0" smtClean="0"/>
          </a:p>
        </p:txBody>
      </p:sp>
    </p:spTree>
    <p:extLst>
      <p:ext uri="{BB962C8B-B14F-4D97-AF65-F5344CB8AC3E}">
        <p14:creationId xmlns:p14="http://schemas.microsoft.com/office/powerpoint/2010/main" val="418605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9595" y="85053"/>
            <a:ext cx="8229600" cy="1143000"/>
          </a:xfrm>
        </p:spPr>
        <p:txBody>
          <a:bodyPr>
            <a:normAutofit/>
          </a:bodyPr>
          <a:lstStyle/>
          <a:p>
            <a:r>
              <a:rPr lang="cs-CZ" sz="3600" dirty="0">
                <a:solidFill>
                  <a:srgbClr val="C00000"/>
                </a:solidFill>
              </a:rPr>
              <a:t>CRISPR/Cas9 a oprava mutací v embryích</a:t>
            </a:r>
            <a:endParaRPr lang="en-US" sz="3600" dirty="0">
              <a:solidFill>
                <a:srgbClr val="C00000"/>
              </a:solidFill>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28800"/>
            <a:ext cx="8190583" cy="3672408"/>
          </a:xfrm>
          <a:prstGeom prst="rect">
            <a:avLst/>
          </a:prstGeom>
        </p:spPr>
      </p:pic>
    </p:spTree>
    <p:extLst>
      <p:ext uri="{BB962C8B-B14F-4D97-AF65-F5344CB8AC3E}">
        <p14:creationId xmlns:p14="http://schemas.microsoft.com/office/powerpoint/2010/main" val="929151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9595" y="85053"/>
            <a:ext cx="8229600" cy="1143000"/>
          </a:xfrm>
        </p:spPr>
        <p:txBody>
          <a:bodyPr>
            <a:normAutofit/>
          </a:bodyPr>
          <a:lstStyle/>
          <a:p>
            <a:r>
              <a:rPr lang="cs-CZ" sz="3600" dirty="0">
                <a:solidFill>
                  <a:srgbClr val="C00000"/>
                </a:solidFill>
              </a:rPr>
              <a:t>CRISPR/Cas9 a oprava mutací v embryích</a:t>
            </a:r>
            <a:endParaRPr lang="en-US" sz="3600" dirty="0">
              <a:solidFill>
                <a:srgbClr val="C00000"/>
              </a:solidFill>
            </a:endParaRPr>
          </a:p>
        </p:txBody>
      </p:sp>
      <p:sp>
        <p:nvSpPr>
          <p:cNvPr id="7" name="TextovéPole 6"/>
          <p:cNvSpPr txBox="1"/>
          <p:nvPr/>
        </p:nvSpPr>
        <p:spPr>
          <a:xfrm>
            <a:off x="324694" y="1340768"/>
            <a:ext cx="8363272" cy="4955203"/>
          </a:xfrm>
          <a:prstGeom prst="rect">
            <a:avLst/>
          </a:prstGeom>
          <a:noFill/>
        </p:spPr>
        <p:txBody>
          <a:bodyPr wrap="square" rtlCol="0">
            <a:spAutoFit/>
          </a:bodyPr>
          <a:lstStyle/>
          <a:p>
            <a:pPr>
              <a:spcBef>
                <a:spcPts val="2400"/>
              </a:spcBef>
            </a:pPr>
            <a:r>
              <a:rPr lang="cs-CZ" sz="2200" b="1" dirty="0" smtClean="0">
                <a:solidFill>
                  <a:srgbClr val="00B0F0"/>
                </a:solidFill>
              </a:rPr>
              <a:t>Výsledek: </a:t>
            </a:r>
          </a:p>
          <a:p>
            <a:pPr marL="800100" lvl="1" indent="-342900">
              <a:spcBef>
                <a:spcPts val="2400"/>
              </a:spcBef>
              <a:buFont typeface="Arial" panose="020B0604020202020204" pitchFamily="34" charset="0"/>
              <a:buChar char="•"/>
            </a:pPr>
            <a:r>
              <a:rPr lang="cs-CZ" sz="2200" dirty="0" smtClean="0"/>
              <a:t>Vysoké množství opravených embryí</a:t>
            </a:r>
          </a:p>
          <a:p>
            <a:pPr marL="800100" lvl="1" indent="-342900">
              <a:spcBef>
                <a:spcPts val="2400"/>
              </a:spcBef>
              <a:buFont typeface="Arial" panose="020B0604020202020204" pitchFamily="34" charset="0"/>
              <a:buChar char="•"/>
            </a:pPr>
            <a:r>
              <a:rPr lang="cs-CZ" sz="2200" dirty="0" smtClean="0"/>
              <a:t>Žádné štěpení mimo cílové místo</a:t>
            </a:r>
          </a:p>
          <a:p>
            <a:pPr marL="800100" lvl="1" indent="-342900">
              <a:spcBef>
                <a:spcPts val="2400"/>
              </a:spcBef>
              <a:buFont typeface="Arial" panose="020B0604020202020204" pitchFamily="34" charset="0"/>
              <a:buChar char="•"/>
            </a:pPr>
            <a:r>
              <a:rPr lang="cs-CZ" sz="2200" dirty="0" smtClean="0"/>
              <a:t>Vložení templátové DNA není potřeba</a:t>
            </a:r>
          </a:p>
          <a:p>
            <a:pPr>
              <a:spcBef>
                <a:spcPts val="2400"/>
              </a:spcBef>
            </a:pPr>
            <a:r>
              <a:rPr lang="cs-CZ" sz="2200" b="1" dirty="0" smtClean="0">
                <a:solidFill>
                  <a:srgbClr val="00B0F0"/>
                </a:solidFill>
              </a:rPr>
              <a:t>Jak to? </a:t>
            </a:r>
          </a:p>
          <a:p>
            <a:pPr marL="342900" indent="-342900">
              <a:spcBef>
                <a:spcPts val="2400"/>
              </a:spcBef>
              <a:buFont typeface="Arial" panose="020B0604020202020204" pitchFamily="34" charset="0"/>
              <a:buChar char="•"/>
            </a:pPr>
            <a:r>
              <a:rPr lang="cs-CZ" sz="2200" dirty="0" smtClean="0"/>
              <a:t>Správná doba buněčného cyklu</a:t>
            </a:r>
          </a:p>
          <a:p>
            <a:pPr marL="342900" indent="-342900">
              <a:spcBef>
                <a:spcPts val="2400"/>
              </a:spcBef>
              <a:buFont typeface="Arial" panose="020B0604020202020204" pitchFamily="34" charset="0"/>
              <a:buChar char="•"/>
            </a:pPr>
            <a:r>
              <a:rPr lang="cs-CZ" sz="2200" dirty="0" smtClean="0"/>
              <a:t>Pohlavní buňky více využívají lepší reparační mechanismus</a:t>
            </a:r>
          </a:p>
          <a:p>
            <a:pPr marL="342900" indent="-342900">
              <a:spcBef>
                <a:spcPts val="2400"/>
              </a:spcBef>
              <a:buFont typeface="Arial" panose="020B0604020202020204" pitchFamily="34" charset="0"/>
              <a:buChar char="•"/>
            </a:pPr>
            <a:r>
              <a:rPr lang="cs-CZ" sz="2200" dirty="0" smtClean="0"/>
              <a:t>Použít čistý protein, ne </a:t>
            </a:r>
            <a:r>
              <a:rPr lang="cs-CZ" sz="2200" dirty="0" err="1" smtClean="0"/>
              <a:t>plazmid</a:t>
            </a:r>
            <a:r>
              <a:rPr lang="cs-CZ" sz="2200" dirty="0" smtClean="0"/>
              <a:t> – víc pod kontrolou</a:t>
            </a:r>
          </a:p>
        </p:txBody>
      </p:sp>
    </p:spTree>
    <p:extLst>
      <p:ext uri="{BB962C8B-B14F-4D97-AF65-F5344CB8AC3E}">
        <p14:creationId xmlns:p14="http://schemas.microsoft.com/office/powerpoint/2010/main" val="40042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První </a:t>
            </a:r>
            <a:r>
              <a:rPr lang="cs-CZ" sz="4000" dirty="0" err="1">
                <a:solidFill>
                  <a:srgbClr val="C00000"/>
                </a:solidFill>
              </a:rPr>
              <a:t>GMO</a:t>
            </a:r>
            <a:r>
              <a:rPr lang="cs-CZ" sz="4000" dirty="0">
                <a:solidFill>
                  <a:srgbClr val="C00000"/>
                </a:solidFill>
              </a:rPr>
              <a:t> lidé</a:t>
            </a:r>
            <a:endParaRPr lang="en-US" sz="4000" dirty="0">
              <a:solidFill>
                <a:srgbClr val="C00000"/>
              </a:solidFill>
            </a:endParaRPr>
          </a:p>
        </p:txBody>
      </p:sp>
      <p:pic>
        <p:nvPicPr>
          <p:cNvPr id="14338" name="Picture 2" descr="https://cdn.technologyreview.com/i/images/hejiankui.jpg?sw=1272&amp;cx=0&amp;cy=61&amp;cw=3985&amp;ch=22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556792"/>
            <a:ext cx="4483630" cy="2520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83568" y="4797152"/>
            <a:ext cx="6232027" cy="1415772"/>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200" dirty="0" smtClean="0"/>
              <a:t>2018 – narození </a:t>
            </a:r>
            <a:r>
              <a:rPr lang="cs-CZ" sz="2200" dirty="0" err="1" smtClean="0"/>
              <a:t>GMO</a:t>
            </a:r>
            <a:r>
              <a:rPr lang="cs-CZ" sz="2200" dirty="0" smtClean="0"/>
              <a:t> dvojčat </a:t>
            </a:r>
            <a:r>
              <a:rPr lang="cs-CZ" sz="2200" dirty="0" err="1" smtClean="0"/>
              <a:t>Nana</a:t>
            </a:r>
            <a:r>
              <a:rPr lang="cs-CZ" sz="2200" dirty="0" smtClean="0"/>
              <a:t> a Lulu v Číně</a:t>
            </a:r>
          </a:p>
          <a:p>
            <a:pPr marL="342900" indent="-342900">
              <a:spcBef>
                <a:spcPts val="1200"/>
              </a:spcBef>
              <a:buFont typeface="Arial" panose="020B0604020202020204" pitchFamily="34" charset="0"/>
              <a:buChar char="•"/>
            </a:pPr>
            <a:r>
              <a:rPr lang="cs-CZ" sz="2200" dirty="0" smtClean="0"/>
              <a:t>genomy zygot  upraveny pomocí </a:t>
            </a:r>
            <a:r>
              <a:rPr lang="cs-CZ" sz="2200" dirty="0" err="1" smtClean="0"/>
              <a:t>CRISPR</a:t>
            </a:r>
            <a:r>
              <a:rPr lang="cs-CZ" sz="2200" dirty="0" smtClean="0"/>
              <a:t>/</a:t>
            </a:r>
            <a:r>
              <a:rPr lang="cs-CZ" sz="2200" dirty="0" err="1" smtClean="0"/>
              <a:t>Cas9</a:t>
            </a:r>
            <a:endParaRPr lang="cs-CZ" sz="2200" dirty="0" smtClean="0"/>
          </a:p>
          <a:p>
            <a:pPr marL="342900" indent="-342900">
              <a:spcBef>
                <a:spcPts val="1200"/>
              </a:spcBef>
              <a:buFont typeface="Arial" panose="020B0604020202020204" pitchFamily="34" charset="0"/>
              <a:buChar char="•"/>
            </a:pPr>
            <a:r>
              <a:rPr lang="cs-CZ" sz="2200" dirty="0" smtClean="0"/>
              <a:t>porušení genu pro </a:t>
            </a:r>
            <a:r>
              <a:rPr lang="cs-CZ" sz="2200" dirty="0" err="1" smtClean="0"/>
              <a:t>CCR5</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c</a:t>
            </a:r>
            <a:r>
              <a:rPr lang="cs-CZ" sz="2200" dirty="0" err="1" smtClean="0">
                <a:sym typeface="Wingdings" panose="05000000000000000000" pitchFamily="2" charset="2"/>
              </a:rPr>
              <a:t>ílem</a:t>
            </a:r>
            <a:r>
              <a:rPr lang="cs-CZ" sz="2200" dirty="0" smtClean="0">
                <a:sym typeface="Wingdings" panose="05000000000000000000" pitchFamily="2" charset="2"/>
              </a:rPr>
              <a:t> imunita vůči HIV</a:t>
            </a:r>
            <a:endParaRPr lang="en-US" sz="2200" dirty="0" smtClean="0"/>
          </a:p>
        </p:txBody>
      </p:sp>
      <p:sp>
        <p:nvSpPr>
          <p:cNvPr id="4" name="TextovéPole 3"/>
          <p:cNvSpPr txBox="1"/>
          <p:nvPr/>
        </p:nvSpPr>
        <p:spPr>
          <a:xfrm>
            <a:off x="539552" y="4077072"/>
            <a:ext cx="6051337" cy="369332"/>
          </a:xfrm>
          <a:prstGeom prst="rect">
            <a:avLst/>
          </a:prstGeom>
          <a:noFill/>
        </p:spPr>
        <p:txBody>
          <a:bodyPr wrap="none" rtlCol="0">
            <a:spAutoFit/>
          </a:bodyPr>
          <a:lstStyle/>
          <a:p>
            <a:r>
              <a:rPr lang="en-US" dirty="0"/>
              <a:t>He </a:t>
            </a:r>
            <a:r>
              <a:rPr lang="en-US" dirty="0" err="1" smtClean="0"/>
              <a:t>Jiankui</a:t>
            </a:r>
            <a:r>
              <a:rPr lang="cs-CZ" dirty="0" smtClean="0"/>
              <a:t> – vedoucí týmu, který přivedl na svět první </a:t>
            </a:r>
            <a:r>
              <a:rPr lang="cs-CZ" dirty="0" err="1" smtClean="0"/>
              <a:t>GMO</a:t>
            </a:r>
            <a:r>
              <a:rPr lang="cs-CZ" dirty="0" smtClean="0"/>
              <a:t> lidi</a:t>
            </a:r>
            <a:endParaRPr lang="en-US" dirty="0" smtClean="0"/>
          </a:p>
        </p:txBody>
      </p:sp>
    </p:spTree>
    <p:extLst>
      <p:ext uri="{BB962C8B-B14F-4D97-AF65-F5344CB8AC3E}">
        <p14:creationId xmlns:p14="http://schemas.microsoft.com/office/powerpoint/2010/main" val="14482384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6316" y="28476"/>
            <a:ext cx="8229600" cy="1143000"/>
          </a:xfrm>
        </p:spPr>
        <p:txBody>
          <a:bodyPr>
            <a:normAutofit/>
          </a:bodyPr>
          <a:lstStyle/>
          <a:p>
            <a:r>
              <a:rPr lang="cs-CZ" sz="4000" dirty="0">
                <a:solidFill>
                  <a:srgbClr val="C00000"/>
                </a:solidFill>
              </a:rPr>
              <a:t>Narození prvních </a:t>
            </a:r>
            <a:r>
              <a:rPr lang="cs-CZ" sz="4000" dirty="0" err="1">
                <a:solidFill>
                  <a:srgbClr val="C00000"/>
                </a:solidFill>
              </a:rPr>
              <a:t>GMO</a:t>
            </a:r>
            <a:r>
              <a:rPr lang="cs-CZ" sz="4000" dirty="0">
                <a:solidFill>
                  <a:srgbClr val="C00000"/>
                </a:solidFill>
              </a:rPr>
              <a:t> lidí</a:t>
            </a:r>
            <a:endParaRPr lang="en-US" sz="4000" dirty="0">
              <a:solidFill>
                <a:srgbClr val="C00000"/>
              </a:solidFill>
            </a:endParaRP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540" y="1268760"/>
            <a:ext cx="8481345" cy="3593100"/>
          </a:xfrm>
          <a:prstGeom prst="rect">
            <a:avLst/>
          </a:prstGeom>
        </p:spPr>
      </p:pic>
      <p:sp>
        <p:nvSpPr>
          <p:cNvPr id="5" name="TextovéPole 4"/>
          <p:cNvSpPr txBox="1"/>
          <p:nvPr/>
        </p:nvSpPr>
        <p:spPr>
          <a:xfrm>
            <a:off x="251520" y="5013176"/>
            <a:ext cx="8410028" cy="160043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Delece u obou kopií </a:t>
            </a:r>
            <a:r>
              <a:rPr lang="cs-CZ" sz="2200" i="1" dirty="0" err="1" smtClean="0"/>
              <a:t>CCR5</a:t>
            </a:r>
            <a:r>
              <a:rPr lang="cs-CZ" sz="2200" dirty="0" smtClean="0"/>
              <a:t> jen u jedné holčičky (potenciálně imunní k HIV)</a:t>
            </a:r>
          </a:p>
          <a:p>
            <a:pPr marL="342900" indent="-342900">
              <a:spcBef>
                <a:spcPts val="1200"/>
              </a:spcBef>
              <a:buFont typeface="Arial" panose="020B0604020202020204" pitchFamily="34" charset="0"/>
              <a:buChar char="•"/>
            </a:pPr>
            <a:r>
              <a:rPr lang="cs-CZ" sz="2200" dirty="0" smtClean="0"/>
              <a:t>Druhá holčička – </a:t>
            </a:r>
            <a:r>
              <a:rPr lang="cs-CZ" sz="2200" dirty="0" err="1" smtClean="0"/>
              <a:t>chimera</a:t>
            </a:r>
            <a:r>
              <a:rPr lang="cs-CZ" sz="2200" dirty="0" smtClean="0"/>
              <a:t> </a:t>
            </a:r>
            <a:r>
              <a:rPr lang="cs-CZ" sz="2200" i="1" dirty="0" err="1" smtClean="0"/>
              <a:t>CCR5</a:t>
            </a:r>
            <a:r>
              <a:rPr lang="cs-CZ" sz="2200" baseline="30000" dirty="0" smtClean="0"/>
              <a:t>+</a:t>
            </a:r>
            <a:r>
              <a:rPr lang="cs-CZ" sz="2200" dirty="0" smtClean="0"/>
              <a:t>/</a:t>
            </a:r>
            <a:r>
              <a:rPr lang="cs-CZ" sz="2200" i="1" dirty="0" err="1"/>
              <a:t>CCR5</a:t>
            </a:r>
            <a:r>
              <a:rPr lang="cs-CZ" sz="2200" baseline="30000" dirty="0"/>
              <a:t>+</a:t>
            </a:r>
            <a:r>
              <a:rPr lang="cs-CZ" sz="2200" dirty="0" smtClean="0"/>
              <a:t> a </a:t>
            </a:r>
            <a:r>
              <a:rPr lang="cs-CZ" sz="2200" i="1" dirty="0" err="1"/>
              <a:t>CCR5</a:t>
            </a:r>
            <a:r>
              <a:rPr lang="cs-CZ" sz="2200" baseline="30000" dirty="0"/>
              <a:t>+</a:t>
            </a:r>
            <a:r>
              <a:rPr lang="cs-CZ" sz="2200" dirty="0" smtClean="0"/>
              <a:t> a </a:t>
            </a:r>
            <a:r>
              <a:rPr lang="cs-CZ" sz="2200" i="1" dirty="0" err="1" smtClean="0"/>
              <a:t>CCR5</a:t>
            </a:r>
            <a:r>
              <a:rPr lang="cs-CZ" sz="2200" i="1" baseline="30000" dirty="0" err="1" smtClean="0"/>
              <a:t>del</a:t>
            </a:r>
            <a:r>
              <a:rPr lang="cs-CZ" sz="2200" i="1" baseline="30000" dirty="0" smtClean="0"/>
              <a:t> </a:t>
            </a:r>
            <a:r>
              <a:rPr lang="cs-CZ" sz="2200" dirty="0" smtClean="0"/>
              <a:t> (pravděpodobně není imunní)</a:t>
            </a:r>
            <a:endParaRPr lang="en-US" sz="2200" dirty="0" smtClean="0"/>
          </a:p>
        </p:txBody>
      </p:sp>
      <p:graphicFrame>
        <p:nvGraphicFramePr>
          <p:cNvPr id="6" name="Objekt 5"/>
          <p:cNvGraphicFramePr>
            <a:graphicFrameLocks noChangeAspect="1"/>
          </p:cNvGraphicFramePr>
          <p:nvPr>
            <p:extLst>
              <p:ext uri="{D42A27DB-BD31-4B8C-83A1-F6EECF244321}">
                <p14:modId xmlns:p14="http://schemas.microsoft.com/office/powerpoint/2010/main" val="3248134248"/>
              </p:ext>
            </p:extLst>
          </p:nvPr>
        </p:nvGraphicFramePr>
        <p:xfrm>
          <a:off x="5004048" y="1916832"/>
          <a:ext cx="1440160" cy="2651448"/>
        </p:xfrm>
        <a:graphic>
          <a:graphicData uri="http://schemas.openxmlformats.org/presentationml/2006/ole">
            <mc:AlternateContent xmlns:mc="http://schemas.openxmlformats.org/markup-compatibility/2006">
              <mc:Choice xmlns:v="urn:schemas-microsoft-com:vml" Requires="v">
                <p:oleObj spid="_x0000_s17411" name="Image" r:id="rId5" imgW="1832007" imgH="3466463" progId="Photoshop.Image.5">
                  <p:embed/>
                </p:oleObj>
              </mc:Choice>
              <mc:Fallback>
                <p:oleObj name="Image" r:id="rId5" imgW="1832007" imgH="3466463"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916832"/>
                        <a:ext cx="1440160" cy="265144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83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Rekapitulace - bakterie</a:t>
            </a:r>
            <a:endParaRPr lang="en-US" sz="4000" dirty="0">
              <a:solidFill>
                <a:srgbClr val="C00000"/>
              </a:solidFill>
            </a:endParaRPr>
          </a:p>
        </p:txBody>
      </p:sp>
      <p:sp>
        <p:nvSpPr>
          <p:cNvPr id="3" name="TextovéPole 2"/>
          <p:cNvSpPr txBox="1"/>
          <p:nvPr/>
        </p:nvSpPr>
        <p:spPr>
          <a:xfrm>
            <a:off x="539552" y="1556792"/>
            <a:ext cx="8262583" cy="4955203"/>
          </a:xfrm>
          <a:prstGeom prst="rect">
            <a:avLst/>
          </a:prstGeom>
          <a:noFill/>
        </p:spPr>
        <p:txBody>
          <a:bodyPr wrap="none" rtlCol="0">
            <a:spAutoFit/>
          </a:bodyPr>
          <a:lstStyle/>
          <a:p>
            <a:pPr marL="342900" indent="-342900">
              <a:spcBef>
                <a:spcPts val="2400"/>
              </a:spcBef>
              <a:buFont typeface="Arial" panose="020B0604020202020204" pitchFamily="34" charset="0"/>
              <a:buChar char="•"/>
            </a:pPr>
            <a:r>
              <a:rPr lang="cs-CZ" sz="2200" dirty="0" smtClean="0"/>
              <a:t>Genom bakterií je (většinou) kruhový a úsporný</a:t>
            </a:r>
          </a:p>
          <a:p>
            <a:pPr marL="342900" indent="-342900">
              <a:spcBef>
                <a:spcPts val="2400"/>
              </a:spcBef>
              <a:buFont typeface="Arial" panose="020B0604020202020204" pitchFamily="34" charset="0"/>
              <a:buChar char="•"/>
            </a:pPr>
            <a:r>
              <a:rPr lang="cs-CZ" sz="2200" dirty="0" smtClean="0"/>
              <a:t>Geny v operonech – lepší regulace</a:t>
            </a:r>
          </a:p>
          <a:p>
            <a:pPr marL="342900" indent="-342900">
              <a:spcBef>
                <a:spcPts val="2400"/>
              </a:spcBef>
              <a:buFont typeface="Arial" panose="020B0604020202020204" pitchFamily="34" charset="0"/>
              <a:buChar char="•"/>
            </a:pPr>
            <a:r>
              <a:rPr lang="cs-CZ" sz="2200" dirty="0" smtClean="0"/>
              <a:t>Někdy další DNA – </a:t>
            </a:r>
            <a:r>
              <a:rPr lang="cs-CZ" sz="2200" dirty="0" err="1" smtClean="0"/>
              <a:t>plazmidy</a:t>
            </a:r>
            <a:endParaRPr lang="cs-CZ" sz="2200" dirty="0" smtClean="0"/>
          </a:p>
          <a:p>
            <a:pPr marL="342900" indent="-342900">
              <a:spcBef>
                <a:spcPts val="2400"/>
              </a:spcBef>
              <a:buFont typeface="Arial" panose="020B0604020202020204" pitchFamily="34" charset="0"/>
              <a:buChar char="•"/>
            </a:pPr>
            <a:r>
              <a:rPr lang="cs-CZ" sz="2200" dirty="0" err="1" smtClean="0"/>
              <a:t>Plazmidy</a:t>
            </a:r>
            <a:r>
              <a:rPr lang="cs-CZ" sz="2200" dirty="0" smtClean="0"/>
              <a:t> mohou dát bakterii novou schopnost (rezistence, toxin, ...)</a:t>
            </a:r>
          </a:p>
          <a:p>
            <a:pPr marL="342900" indent="-342900">
              <a:spcBef>
                <a:spcPts val="2400"/>
              </a:spcBef>
              <a:buFont typeface="Arial" panose="020B0604020202020204" pitchFamily="34" charset="0"/>
              <a:buChar char="•"/>
            </a:pPr>
            <a:r>
              <a:rPr lang="cs-CZ" sz="2200" dirty="0" smtClean="0"/>
              <a:t>Bakterie získává novou DNA transformací, transdukcí a konjugací</a:t>
            </a:r>
          </a:p>
          <a:p>
            <a:pPr marL="342900" indent="-342900">
              <a:spcBef>
                <a:spcPts val="2400"/>
              </a:spcBef>
              <a:buFont typeface="Arial" panose="020B0604020202020204" pitchFamily="34" charset="0"/>
              <a:buChar char="•"/>
            </a:pPr>
            <a:r>
              <a:rPr lang="cs-CZ" sz="2200" dirty="0" smtClean="0"/>
              <a:t>Bakteriofágové – viry bakterií</a:t>
            </a:r>
          </a:p>
          <a:p>
            <a:pPr marL="342900" indent="-342900">
              <a:spcBef>
                <a:spcPts val="2400"/>
              </a:spcBef>
              <a:buFont typeface="Arial" panose="020B0604020202020204" pitchFamily="34" charset="0"/>
              <a:buChar char="•"/>
            </a:pPr>
            <a:r>
              <a:rPr lang="cs-CZ" sz="2200" dirty="0" smtClean="0"/>
              <a:t>Lytický vs. lysogenní cyklus</a:t>
            </a:r>
          </a:p>
          <a:p>
            <a:pPr marL="342900" indent="-342900">
              <a:spcBef>
                <a:spcPts val="2400"/>
              </a:spcBef>
              <a:buFont typeface="Arial" panose="020B0604020202020204" pitchFamily="34" charset="0"/>
              <a:buChar char="•"/>
            </a:pPr>
            <a:r>
              <a:rPr lang="cs-CZ" sz="2200" dirty="0" err="1" smtClean="0"/>
              <a:t>CRISPR</a:t>
            </a:r>
            <a:r>
              <a:rPr lang="cs-CZ" sz="2200" dirty="0" smtClean="0"/>
              <a:t>/</a:t>
            </a:r>
            <a:r>
              <a:rPr lang="cs-CZ" sz="2200" dirty="0" err="1" smtClean="0"/>
              <a:t>Cas</a:t>
            </a:r>
            <a:r>
              <a:rPr lang="cs-CZ" sz="2200" dirty="0" smtClean="0"/>
              <a:t> bakteriální imunitní systém</a:t>
            </a:r>
            <a:endParaRPr lang="en-US" sz="2200" dirty="0" smtClean="0"/>
          </a:p>
        </p:txBody>
      </p:sp>
    </p:spTree>
    <p:extLst>
      <p:ext uri="{BB962C8B-B14F-4D97-AF65-F5344CB8AC3E}">
        <p14:creationId xmlns:p14="http://schemas.microsoft.com/office/powerpoint/2010/main" val="27828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O čem to bylo</a:t>
            </a:r>
            <a:endParaRPr lang="en-US" sz="4000" dirty="0">
              <a:solidFill>
                <a:srgbClr val="C00000"/>
              </a:solidFill>
            </a:endParaRPr>
          </a:p>
        </p:txBody>
      </p:sp>
      <p:sp>
        <p:nvSpPr>
          <p:cNvPr id="3" name="TextovéPole 2"/>
          <p:cNvSpPr txBox="1"/>
          <p:nvPr/>
        </p:nvSpPr>
        <p:spPr>
          <a:xfrm>
            <a:off x="827584" y="1417638"/>
            <a:ext cx="7920880" cy="569386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Genomy bakterií jsou malé a úsporné</a:t>
            </a:r>
          </a:p>
          <a:p>
            <a:pPr marL="342900" indent="-342900">
              <a:spcBef>
                <a:spcPts val="1200"/>
              </a:spcBef>
              <a:buFont typeface="Arial" panose="020B0604020202020204" pitchFamily="34" charset="0"/>
              <a:buChar char="•"/>
            </a:pPr>
            <a:r>
              <a:rPr lang="cs-CZ" sz="2200" dirty="0" smtClean="0"/>
              <a:t>Geny organizovány v operonech (</a:t>
            </a:r>
            <a:r>
              <a:rPr lang="cs-CZ" sz="2200" dirty="0" err="1" smtClean="0"/>
              <a:t>Lac</a:t>
            </a:r>
            <a:r>
              <a:rPr lang="cs-CZ" sz="2200" dirty="0" smtClean="0"/>
              <a:t> operon)</a:t>
            </a:r>
          </a:p>
          <a:p>
            <a:pPr marL="342900" indent="-342900">
              <a:spcBef>
                <a:spcPts val="1200"/>
              </a:spcBef>
              <a:buFont typeface="Arial" panose="020B0604020202020204" pitchFamily="34" charset="0"/>
              <a:buChar char="•"/>
            </a:pPr>
            <a:r>
              <a:rPr lang="cs-CZ" sz="2200" dirty="0" smtClean="0"/>
              <a:t>Bakterie získávají novou DNA konjugací, transformací a transdukcí</a:t>
            </a:r>
          </a:p>
          <a:p>
            <a:pPr marL="342900" indent="-342900">
              <a:spcBef>
                <a:spcPts val="1200"/>
              </a:spcBef>
              <a:buFont typeface="Arial" panose="020B0604020202020204" pitchFamily="34" charset="0"/>
              <a:buChar char="•"/>
            </a:pPr>
            <a:r>
              <a:rPr lang="cs-CZ" sz="2200" dirty="0" smtClean="0"/>
              <a:t>CRISPR – adaptivní imunitní systém bakterií</a:t>
            </a:r>
          </a:p>
          <a:p>
            <a:pPr marL="342900" indent="-342900">
              <a:spcBef>
                <a:spcPts val="1200"/>
              </a:spcBef>
              <a:buFont typeface="Arial" panose="020B0604020202020204" pitchFamily="34" charset="0"/>
              <a:buChar char="•"/>
            </a:pPr>
            <a:r>
              <a:rPr lang="cs-CZ" sz="2200" dirty="0" smtClean="0"/>
              <a:t>Mitochondrie a plastidy – organely s vlastní DNA</a:t>
            </a:r>
          </a:p>
          <a:p>
            <a:pPr marL="342900" indent="-342900">
              <a:spcBef>
                <a:spcPts val="1200"/>
              </a:spcBef>
              <a:buFont typeface="Arial" panose="020B0604020202020204" pitchFamily="34" charset="0"/>
              <a:buChar char="•"/>
            </a:pPr>
            <a:r>
              <a:rPr lang="cs-CZ" sz="2200" dirty="0" smtClean="0"/>
              <a:t>Přenos jen po </a:t>
            </a:r>
            <a:r>
              <a:rPr lang="cs-CZ" sz="2200" dirty="0" err="1" smtClean="0"/>
              <a:t>maternální</a:t>
            </a:r>
            <a:r>
              <a:rPr lang="cs-CZ" sz="2200" dirty="0" smtClean="0"/>
              <a:t> linii</a:t>
            </a:r>
          </a:p>
          <a:p>
            <a:pPr marL="342900" indent="-342900">
              <a:spcBef>
                <a:spcPts val="1200"/>
              </a:spcBef>
              <a:buFont typeface="Arial" panose="020B0604020202020204" pitchFamily="34" charset="0"/>
              <a:buChar char="•"/>
            </a:pPr>
            <a:r>
              <a:rPr lang="cs-CZ" sz="2200" dirty="0" err="1" smtClean="0"/>
              <a:t>Heteroplasmie</a:t>
            </a:r>
            <a:r>
              <a:rPr lang="cs-CZ" sz="2200" dirty="0" smtClean="0"/>
              <a:t> </a:t>
            </a:r>
          </a:p>
          <a:p>
            <a:pPr marL="342900" indent="-342900">
              <a:spcBef>
                <a:spcPts val="1200"/>
              </a:spcBef>
              <a:buFont typeface="Arial" panose="020B0604020202020204" pitchFamily="34" charset="0"/>
              <a:buChar char="•"/>
            </a:pPr>
            <a:r>
              <a:rPr lang="cs-CZ" sz="2200" dirty="0" smtClean="0"/>
              <a:t>Mitochondriální Eva</a:t>
            </a:r>
          </a:p>
          <a:p>
            <a:pPr marL="342900" indent="-342900">
              <a:spcBef>
                <a:spcPts val="1200"/>
              </a:spcBef>
              <a:buFont typeface="Arial" panose="020B0604020202020204" pitchFamily="34" charset="0"/>
              <a:buChar char="•"/>
            </a:pPr>
            <a:r>
              <a:rPr lang="cs-CZ" sz="2200" dirty="0" smtClean="0"/>
              <a:t>Cvičení pomáhá udržovat mitochondrie v kondici</a:t>
            </a:r>
          </a:p>
          <a:p>
            <a:pPr marL="342900" indent="-342900">
              <a:spcBef>
                <a:spcPts val="1200"/>
              </a:spcBef>
              <a:buFont typeface="Arial" panose="020B0604020202020204" pitchFamily="34" charset="0"/>
              <a:buChar char="•"/>
            </a:pPr>
            <a:endParaRPr lang="cs-CZ" sz="2200" dirty="0" smtClean="0"/>
          </a:p>
          <a:p>
            <a:pPr marL="342900" indent="-342900">
              <a:spcBef>
                <a:spcPts val="1200"/>
              </a:spcBef>
              <a:buFont typeface="Arial" panose="020B0604020202020204" pitchFamily="34" charset="0"/>
              <a:buChar char="•"/>
            </a:pPr>
            <a:endParaRPr lang="cs-CZ" sz="2200" dirty="0" smtClean="0"/>
          </a:p>
        </p:txBody>
      </p:sp>
    </p:spTree>
    <p:extLst>
      <p:ext uri="{BB962C8B-B14F-4D97-AF65-F5344CB8AC3E}">
        <p14:creationId xmlns:p14="http://schemas.microsoft.com/office/powerpoint/2010/main" val="7283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532957" y="2193926"/>
            <a:ext cx="7886700" cy="1325563"/>
          </a:xfrm>
        </p:spPr>
        <p:txBody>
          <a:bodyPr>
            <a:noAutofit/>
          </a:bodyPr>
          <a:lstStyle/>
          <a:p>
            <a:pPr algn="ctr"/>
            <a:r>
              <a:rPr lang="cs-CZ" sz="4800" dirty="0" smtClean="0">
                <a:solidFill>
                  <a:srgbClr val="C00000"/>
                </a:solidFill>
              </a:rPr>
              <a:t>Úplně poslední </a:t>
            </a:r>
            <a:r>
              <a:rPr lang="cs-CZ" sz="4800" dirty="0">
                <a:solidFill>
                  <a:srgbClr val="C00000"/>
                </a:solidFill>
              </a:rPr>
              <a:t>rekapitulace </a:t>
            </a:r>
            <a:r>
              <a:rPr lang="cs-CZ" sz="4800" dirty="0" smtClean="0">
                <a:solidFill>
                  <a:srgbClr val="C00000"/>
                </a:solidFill>
              </a:rPr>
              <a:t>aneb</a:t>
            </a:r>
            <a:br>
              <a:rPr lang="cs-CZ" sz="4800" dirty="0" smtClean="0">
                <a:solidFill>
                  <a:srgbClr val="C00000"/>
                </a:solidFill>
              </a:rPr>
            </a:br>
            <a:r>
              <a:rPr lang="cs-CZ" sz="4800" dirty="0" smtClean="0">
                <a:solidFill>
                  <a:srgbClr val="C00000"/>
                </a:solidFill>
              </a:rPr>
              <a:t> </a:t>
            </a:r>
            <a:r>
              <a:rPr lang="cs-CZ" sz="4800" dirty="0">
                <a:solidFill>
                  <a:srgbClr val="C00000"/>
                </a:solidFill>
              </a:rPr>
              <a:t>o čem to celé bylo</a:t>
            </a:r>
          </a:p>
        </p:txBody>
      </p:sp>
    </p:spTree>
    <p:extLst>
      <p:ext uri="{BB962C8B-B14F-4D97-AF65-F5344CB8AC3E}">
        <p14:creationId xmlns:p14="http://schemas.microsoft.com/office/powerpoint/2010/main" val="33357769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11326" y="757714"/>
            <a:ext cx="8227674" cy="5324535"/>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smtClean="0"/>
              <a:t>Vlastnosti organismů se přenášejí z generace na generaci</a:t>
            </a:r>
          </a:p>
          <a:p>
            <a:pPr marL="342900" indent="-342900">
              <a:spcBef>
                <a:spcPts val="2400"/>
              </a:spcBef>
              <a:buFont typeface="Arial" panose="020B0604020202020204" pitchFamily="34" charset="0"/>
              <a:buChar char="•"/>
            </a:pPr>
            <a:r>
              <a:rPr lang="cs-CZ" sz="2000" dirty="0" smtClean="0"/>
              <a:t>Informace o vlastnostech organismu jsou v DNA</a:t>
            </a:r>
          </a:p>
          <a:p>
            <a:pPr marL="342900" indent="-342900">
              <a:spcBef>
                <a:spcPts val="2400"/>
              </a:spcBef>
              <a:buFont typeface="Arial" panose="020B0604020202020204" pitchFamily="34" charset="0"/>
              <a:buChar char="•"/>
            </a:pPr>
            <a:r>
              <a:rPr lang="cs-CZ" sz="2000" dirty="0" smtClean="0"/>
              <a:t>DNA je stálá, ale ne neměnná  </a:t>
            </a:r>
            <a:r>
              <a:rPr lang="cs-CZ" sz="2000" dirty="0" smtClean="0">
                <a:sym typeface="Wingdings" panose="05000000000000000000" pitchFamily="2" charset="2"/>
              </a:rPr>
              <a:t>(mutace)</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Úseky DNA zvané geny určují podobu RNA a proteinů, které v buňce dělají všechno</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Mutací v genu vznikne nová alela, většinou neutrální nebo horší než ta původní, vzácně lepší</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Variabilita vzniká i kombinací alel rodičů – každý rodič předává polovinu své dědičné informace</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Promíchávání alel od prarodičů – náhodná kombinace chromosomů + crossing-over</a:t>
            </a:r>
          </a:p>
        </p:txBody>
      </p:sp>
    </p:spTree>
    <p:extLst>
      <p:ext uri="{BB962C8B-B14F-4D97-AF65-F5344CB8AC3E}">
        <p14:creationId xmlns:p14="http://schemas.microsoft.com/office/powerpoint/2010/main" val="302292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02993" y="661162"/>
            <a:ext cx="8227674" cy="686341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sym typeface="Wingdings" panose="05000000000000000000" pitchFamily="2" charset="2"/>
              </a:rPr>
              <a:t>Selekce </a:t>
            </a:r>
            <a:r>
              <a:rPr lang="cs-CZ" sz="2000" dirty="0">
                <a:sym typeface="Wingdings" panose="05000000000000000000" pitchFamily="2" charset="2"/>
              </a:rPr>
              <a:t>vybírá momentálně nejvhodnější kombinace </a:t>
            </a:r>
            <a:r>
              <a:rPr lang="cs-CZ" sz="2000" dirty="0" smtClean="0">
                <a:sym typeface="Wingdings" panose="05000000000000000000" pitchFamily="2" charset="2"/>
              </a:rPr>
              <a:t>alel </a:t>
            </a:r>
            <a:r>
              <a:rPr lang="cs-CZ" sz="2000" dirty="0">
                <a:sym typeface="Wingdings" panose="05000000000000000000" pitchFamily="2" charset="2"/>
              </a:rPr>
              <a:t>pro dané </a:t>
            </a:r>
            <a:r>
              <a:rPr lang="cs-CZ" sz="2000" dirty="0" smtClean="0">
                <a:sym typeface="Wingdings" panose="05000000000000000000" pitchFamily="2" charset="2"/>
              </a:rPr>
              <a:t>prostředí</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Většina </a:t>
            </a:r>
            <a:r>
              <a:rPr lang="cs-CZ" sz="2000" dirty="0" err="1" smtClean="0">
                <a:sym typeface="Wingdings" panose="05000000000000000000" pitchFamily="2" charset="2"/>
              </a:rPr>
              <a:t>eukaryot</a:t>
            </a:r>
            <a:r>
              <a:rPr lang="cs-CZ" sz="2000" dirty="0" smtClean="0">
                <a:sym typeface="Wingdings" panose="05000000000000000000" pitchFamily="2" charset="2"/>
              </a:rPr>
              <a:t> má od každého genu dvě kopie</a:t>
            </a:r>
            <a:r>
              <a:rPr lang="en-US" sz="2000" dirty="0" smtClean="0">
                <a:sym typeface="Wingdings" panose="05000000000000000000" pitchFamily="2" charset="2"/>
              </a:rPr>
              <a:t> </a:t>
            </a:r>
            <a:r>
              <a:rPr lang="cs-CZ" sz="2000" dirty="0" smtClean="0">
                <a:sym typeface="Wingdings" panose="05000000000000000000" pitchFamily="2" charset="2"/>
              </a:rPr>
              <a:t>(jednu od matky a jednu od otce </a:t>
            </a:r>
            <a:r>
              <a:rPr lang="en-US" sz="2000" dirty="0" smtClean="0">
                <a:sym typeface="Wingdings" panose="05000000000000000000" pitchFamily="2" charset="2"/>
              </a:rPr>
              <a:t></a:t>
            </a:r>
            <a:r>
              <a:rPr lang="cs-CZ" sz="2000" dirty="0" smtClean="0">
                <a:sym typeface="Wingdings" panose="05000000000000000000" pitchFamily="2" charset="2"/>
              </a:rPr>
              <a:t> stejné/různé alely – různý vztah (dominantní/recesivní, …)</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Většinou stačí jedna dominantní alela na plný projev </a:t>
            </a:r>
            <a:r>
              <a:rPr lang="en-US" sz="2000" dirty="0" smtClean="0">
                <a:sym typeface="Wingdings" panose="05000000000000000000" pitchFamily="2" charset="2"/>
              </a:rPr>
              <a:t> </a:t>
            </a:r>
            <a:r>
              <a:rPr lang="cs-CZ" sz="2000" dirty="0" smtClean="0">
                <a:sym typeface="Wingdings" panose="05000000000000000000" pitchFamily="2" charset="2"/>
              </a:rPr>
              <a:t>recesivní alela (dobrá i špatná) je neviditelná pro selekci</a:t>
            </a:r>
          </a:p>
          <a:p>
            <a:pPr marL="342900" indent="-342900">
              <a:spcBef>
                <a:spcPts val="1800"/>
              </a:spcBef>
              <a:buFont typeface="Arial" panose="020B0604020202020204" pitchFamily="34" charset="0"/>
              <a:buChar char="•"/>
            </a:pPr>
            <a:r>
              <a:rPr lang="cs-CZ" sz="2000" dirty="0">
                <a:sym typeface="Wingdings" panose="05000000000000000000" pitchFamily="2" charset="2"/>
              </a:rPr>
              <a:t>Pro alely lokalizované na pohlavních chromosomech to neplatí (v </a:t>
            </a:r>
            <a:r>
              <a:rPr lang="cs-CZ" sz="2000" dirty="0" err="1">
                <a:sym typeface="Wingdings" panose="05000000000000000000" pitchFamily="2" charset="2"/>
              </a:rPr>
              <a:t>heterogametickém</a:t>
            </a:r>
            <a:r>
              <a:rPr lang="cs-CZ" sz="2000" dirty="0">
                <a:sym typeface="Wingdings" panose="05000000000000000000" pitchFamily="2" charset="2"/>
              </a:rPr>
              <a:t> pohlaví)</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Škodlivé recesivní alely na autozomech přežívají v heterozygotech, ale díky </a:t>
            </a:r>
            <a:r>
              <a:rPr lang="cs-CZ" sz="2000" dirty="0" err="1" smtClean="0">
                <a:sym typeface="Wingdings" panose="05000000000000000000" pitchFamily="2" charset="2"/>
              </a:rPr>
              <a:t>inbreedingu</a:t>
            </a:r>
            <a:r>
              <a:rPr lang="cs-CZ" sz="2000" dirty="0" smtClean="0">
                <a:sym typeface="Wingdings" panose="05000000000000000000" pitchFamily="2" charset="2"/>
              </a:rPr>
              <a:t> se mohou projevit</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Alely různých genů spolu mohou interagovat (např. geny pro enzymy jedné metabolické dráhy) </a:t>
            </a:r>
            <a:r>
              <a:rPr lang="en-US" sz="2000" dirty="0" smtClean="0">
                <a:sym typeface="Wingdings" panose="05000000000000000000" pitchFamily="2" charset="2"/>
              </a:rPr>
              <a:t> </a:t>
            </a:r>
            <a:r>
              <a:rPr lang="cs-CZ" sz="2000" dirty="0" smtClean="0">
                <a:sym typeface="Wingdings" panose="05000000000000000000" pitchFamily="2" charset="2"/>
              </a:rPr>
              <a:t>společně se podílejí se nějakém znaku</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Genom se mění – duplikace/ztráty/přestavby DNA, vznik/zánik/krádeže nových genů, …, jsou </a:t>
            </a:r>
            <a:r>
              <a:rPr lang="cs-CZ" sz="2000" u="sng" dirty="0" smtClean="0">
                <a:sym typeface="Wingdings" panose="05000000000000000000" pitchFamily="2" charset="2"/>
              </a:rPr>
              <a:t>náhodné</a:t>
            </a:r>
            <a:r>
              <a:rPr lang="cs-CZ" sz="2000" dirty="0" smtClean="0">
                <a:sym typeface="Wingdings" panose="05000000000000000000" pitchFamily="2" charset="2"/>
              </a:rPr>
              <a:t> změny, z nichž selekce vybere ty nejlepší.</a:t>
            </a:r>
          </a:p>
          <a:p>
            <a:pPr marL="342900" indent="-342900">
              <a:spcBef>
                <a:spcPts val="1800"/>
              </a:spcBef>
              <a:buFont typeface="Arial" panose="020B0604020202020204" pitchFamily="34" charset="0"/>
              <a:buChar char="•"/>
            </a:pPr>
            <a:endParaRPr lang="cs-CZ" sz="2000" dirty="0" smtClean="0">
              <a:sym typeface="Wingdings" panose="05000000000000000000" pitchFamily="2" charset="2"/>
            </a:endParaRPr>
          </a:p>
          <a:p>
            <a:pPr marL="342900" indent="-342900">
              <a:spcBef>
                <a:spcPts val="1800"/>
              </a:spcBef>
              <a:buFont typeface="Arial" panose="020B0604020202020204" pitchFamily="34" charset="0"/>
              <a:buChar char="•"/>
            </a:pPr>
            <a:endParaRPr lang="cs-CZ" sz="2000" dirty="0"/>
          </a:p>
        </p:txBody>
      </p:sp>
    </p:spTree>
    <p:extLst>
      <p:ext uri="{BB962C8B-B14F-4D97-AF65-F5344CB8AC3E}">
        <p14:creationId xmlns:p14="http://schemas.microsoft.com/office/powerpoint/2010/main" val="115349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02993" y="661162"/>
            <a:ext cx="8227674" cy="263149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sym typeface="Wingdings" panose="05000000000000000000" pitchFamily="2" charset="2"/>
              </a:rPr>
              <a:t>Různé organismy mají různě velké genomy (úsporné genomy virů a bakterií, paradox hodnoty C u </a:t>
            </a:r>
            <a:r>
              <a:rPr lang="cs-CZ" sz="2000" dirty="0" err="1" smtClean="0">
                <a:sym typeface="Wingdings" panose="05000000000000000000" pitchFamily="2" charset="2"/>
              </a:rPr>
              <a:t>eukaryot</a:t>
            </a:r>
            <a:r>
              <a:rPr lang="cs-CZ" sz="2000" dirty="0" smtClean="0">
                <a:sym typeface="Wingdings" panose="05000000000000000000" pitchFamily="2" charset="2"/>
              </a:rPr>
              <a:t>)</a:t>
            </a:r>
          </a:p>
          <a:p>
            <a:pPr marL="342900" indent="-342900">
              <a:spcBef>
                <a:spcPts val="1800"/>
              </a:spcBef>
              <a:buFont typeface="Arial" panose="020B0604020202020204" pitchFamily="34" charset="0"/>
              <a:buChar char="•"/>
            </a:pPr>
            <a:r>
              <a:rPr lang="cs-CZ" sz="2000" dirty="0" err="1" smtClean="0">
                <a:sym typeface="Wingdings" panose="05000000000000000000" pitchFamily="2" charset="2"/>
              </a:rPr>
              <a:t>Epigenom</a:t>
            </a:r>
            <a:r>
              <a:rPr lang="cs-CZ" sz="2000" dirty="0" smtClean="0">
                <a:sym typeface="Wingdings" panose="05000000000000000000" pitchFamily="2" charset="2"/>
              </a:rPr>
              <a:t> umožňuje využívat z genomu to, co je momentálně potřeba  (diferenciace buněk, přizpůsobení se prostředí)</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Genetika je super a ještě toho zbývá hodně k objevení </a:t>
            </a:r>
          </a:p>
          <a:p>
            <a:pPr marL="342900" indent="-342900">
              <a:spcBef>
                <a:spcPts val="1800"/>
              </a:spcBef>
              <a:buFont typeface="Arial" panose="020B0604020202020204" pitchFamily="34" charset="0"/>
              <a:buChar char="•"/>
            </a:pPr>
            <a:endParaRPr lang="cs-CZ" sz="2000" dirty="0"/>
          </a:p>
        </p:txBody>
      </p:sp>
      <p:sp>
        <p:nvSpPr>
          <p:cNvPr id="4" name="Nadpis 1"/>
          <p:cNvSpPr>
            <a:spLocks noGrp="1"/>
          </p:cNvSpPr>
          <p:nvPr>
            <p:ph type="title"/>
          </p:nvPr>
        </p:nvSpPr>
        <p:spPr>
          <a:xfrm>
            <a:off x="673480" y="3645024"/>
            <a:ext cx="7886700" cy="1325563"/>
          </a:xfrm>
        </p:spPr>
        <p:txBody>
          <a:bodyPr>
            <a:normAutofit fontScale="90000"/>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276933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Chloroplastová DNA</a:t>
            </a:r>
            <a:endParaRPr lang="en-US" sz="4000" dirty="0">
              <a:solidFill>
                <a:srgbClr val="C00000"/>
              </a:solidFill>
            </a:endParaRPr>
          </a:p>
        </p:txBody>
      </p:sp>
      <p:pic>
        <p:nvPicPr>
          <p:cNvPr id="17412" name="Picture 4" descr="Image result for chloroplast gen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471" y="1344409"/>
            <a:ext cx="4048125" cy="4343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0061" y="1484784"/>
            <a:ext cx="3888432" cy="4555093"/>
          </a:xfrm>
          <a:prstGeom prst="rect">
            <a:avLst/>
          </a:prstGeom>
          <a:noFill/>
        </p:spPr>
        <p:txBody>
          <a:bodyPr wrap="square" rtlCol="0">
            <a:spAutoFit/>
          </a:bodyPr>
          <a:lstStyle/>
          <a:p>
            <a:pPr>
              <a:spcBef>
                <a:spcPts val="1200"/>
              </a:spcBef>
            </a:pPr>
            <a:r>
              <a:rPr lang="cs-CZ" sz="2200" dirty="0" smtClean="0"/>
              <a:t>Obvykle: </a:t>
            </a:r>
          </a:p>
          <a:p>
            <a:pPr marL="342900" indent="-342900">
              <a:spcBef>
                <a:spcPts val="1200"/>
              </a:spcBef>
              <a:buFont typeface="Arial" panose="020B0604020202020204" pitchFamily="34" charset="0"/>
              <a:buChar char="•"/>
            </a:pPr>
            <a:r>
              <a:rPr lang="cs-CZ" sz="2200" dirty="0" smtClean="0"/>
              <a:t>4 geny pro </a:t>
            </a:r>
            <a:r>
              <a:rPr lang="cs-CZ" sz="2200" dirty="0" err="1" smtClean="0"/>
              <a:t>rRNA</a:t>
            </a:r>
            <a:endParaRPr lang="cs-CZ" sz="2200" dirty="0" smtClean="0"/>
          </a:p>
          <a:p>
            <a:pPr marL="342900" indent="-342900">
              <a:spcBef>
                <a:spcPts val="1200"/>
              </a:spcBef>
              <a:buFont typeface="Arial" panose="020B0604020202020204" pitchFamily="34" charset="0"/>
              <a:buChar char="•"/>
            </a:pPr>
            <a:r>
              <a:rPr lang="cs-CZ" sz="2200" dirty="0" smtClean="0"/>
              <a:t>30-35 genů pro </a:t>
            </a:r>
            <a:r>
              <a:rPr lang="cs-CZ" sz="2200" dirty="0" err="1" smtClean="0"/>
              <a:t>tRNA</a:t>
            </a:r>
            <a:endParaRPr lang="cs-CZ" sz="2200" dirty="0" smtClean="0"/>
          </a:p>
          <a:p>
            <a:pPr marL="342900" indent="-342900">
              <a:spcBef>
                <a:spcPts val="1200"/>
              </a:spcBef>
              <a:buFont typeface="Arial" panose="020B0604020202020204" pitchFamily="34" charset="0"/>
              <a:buChar char="•"/>
            </a:pPr>
            <a:r>
              <a:rPr lang="cs-CZ" sz="2200" dirty="0" smtClean="0"/>
              <a:t>geny pro ribosomální proteiny</a:t>
            </a:r>
          </a:p>
          <a:p>
            <a:pPr marL="342900" indent="-342900">
              <a:spcBef>
                <a:spcPts val="1200"/>
              </a:spcBef>
              <a:buFont typeface="Arial" panose="020B0604020202020204" pitchFamily="34" charset="0"/>
              <a:buChar char="•"/>
            </a:pPr>
            <a:r>
              <a:rPr lang="cs-CZ" sz="2200" dirty="0" smtClean="0"/>
              <a:t>geny pro proteiny pro fotosyntézu</a:t>
            </a:r>
          </a:p>
          <a:p>
            <a:pPr marL="342900" indent="-342900">
              <a:spcBef>
                <a:spcPts val="1200"/>
              </a:spcBef>
              <a:buFont typeface="Arial" panose="020B0604020202020204" pitchFamily="34" charset="0"/>
              <a:buChar char="•"/>
            </a:pPr>
            <a:r>
              <a:rPr lang="cs-CZ" sz="2200" dirty="0" smtClean="0"/>
              <a:t>geny pro další proteiny</a:t>
            </a:r>
          </a:p>
          <a:p>
            <a:pPr marL="342900" indent="-342900">
              <a:spcBef>
                <a:spcPts val="1200"/>
              </a:spcBef>
              <a:buFont typeface="Arial" panose="020B0604020202020204" pitchFamily="34" charset="0"/>
              <a:buChar char="•"/>
            </a:pPr>
            <a:endParaRPr lang="cs-CZ" sz="2200" dirty="0" smtClean="0"/>
          </a:p>
          <a:p>
            <a:pPr marL="342900" indent="-342900">
              <a:spcBef>
                <a:spcPts val="1200"/>
              </a:spcBef>
              <a:buFont typeface="Arial" panose="020B0604020202020204" pitchFamily="34" charset="0"/>
              <a:buChar char="•"/>
            </a:pPr>
            <a:endParaRPr lang="en-US" sz="2200" dirty="0" smtClean="0"/>
          </a:p>
        </p:txBody>
      </p:sp>
      <p:sp>
        <p:nvSpPr>
          <p:cNvPr id="4" name="TextovéPole 3"/>
          <p:cNvSpPr txBox="1"/>
          <p:nvPr/>
        </p:nvSpPr>
        <p:spPr>
          <a:xfrm>
            <a:off x="549240" y="5877272"/>
            <a:ext cx="8107578" cy="769441"/>
          </a:xfrm>
          <a:prstGeom prst="rect">
            <a:avLst/>
          </a:prstGeom>
          <a:noFill/>
        </p:spPr>
        <p:txBody>
          <a:bodyPr wrap="square" rtlCol="0">
            <a:spAutoFit/>
          </a:bodyPr>
          <a:lstStyle/>
          <a:p>
            <a:pPr algn="ctr"/>
            <a:r>
              <a:rPr lang="cs-CZ" sz="2200" dirty="0" err="1" smtClean="0">
                <a:solidFill>
                  <a:srgbClr val="FF0000"/>
                </a:solidFill>
              </a:rPr>
              <a:t>cpDNA</a:t>
            </a:r>
            <a:r>
              <a:rPr lang="cs-CZ" sz="2200" dirty="0" smtClean="0">
                <a:solidFill>
                  <a:srgbClr val="FF0000"/>
                </a:solidFill>
              </a:rPr>
              <a:t> kóduje podjednotku </a:t>
            </a:r>
            <a:r>
              <a:rPr lang="cs-CZ" sz="2200" dirty="0" err="1" smtClean="0">
                <a:solidFill>
                  <a:srgbClr val="FF0000"/>
                </a:solidFill>
              </a:rPr>
              <a:t>RuBisCo</a:t>
            </a:r>
            <a:r>
              <a:rPr lang="cs-CZ" sz="2200" dirty="0" smtClean="0">
                <a:solidFill>
                  <a:srgbClr val="FF0000"/>
                </a:solidFill>
              </a:rPr>
              <a:t> – 50% proteinů v rostlinách, nejhojnější protein na Zemi!</a:t>
            </a:r>
            <a:endParaRPr lang="en-US" sz="2200" dirty="0" smtClean="0">
              <a:solidFill>
                <a:srgbClr val="FF0000"/>
              </a:solidFill>
            </a:endParaRPr>
          </a:p>
        </p:txBody>
      </p:sp>
    </p:spTree>
    <p:extLst>
      <p:ext uri="{BB962C8B-B14F-4D97-AF65-F5344CB8AC3E}">
        <p14:creationId xmlns:p14="http://schemas.microsoft.com/office/powerpoint/2010/main" val="16437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7544" y="0"/>
            <a:ext cx="8229600" cy="1143000"/>
          </a:xfrm>
        </p:spPr>
        <p:txBody>
          <a:bodyPr>
            <a:normAutofit/>
          </a:bodyPr>
          <a:lstStyle/>
          <a:p>
            <a:r>
              <a:rPr lang="cs-CZ" sz="4000" dirty="0">
                <a:solidFill>
                  <a:srgbClr val="C00000"/>
                </a:solidFill>
              </a:rPr>
              <a:t>Mitochondrie</a:t>
            </a:r>
            <a:endParaRPr lang="cs-CZ" altLang="en-US" sz="4000" dirty="0">
              <a:solidFill>
                <a:srgbClr val="C00000"/>
              </a:solidFill>
            </a:endParaRPr>
          </a:p>
        </p:txBody>
      </p:sp>
      <p:sp>
        <p:nvSpPr>
          <p:cNvPr id="3075" name="Rectangle 3"/>
          <p:cNvSpPr>
            <a:spLocks noGrp="1" noChangeArrowheads="1"/>
          </p:cNvSpPr>
          <p:nvPr>
            <p:ph type="body" sz="half" idx="1"/>
          </p:nvPr>
        </p:nvSpPr>
        <p:spPr>
          <a:xfrm>
            <a:off x="467544" y="1124744"/>
            <a:ext cx="4978400" cy="4525963"/>
          </a:xfrm>
        </p:spPr>
        <p:txBody>
          <a:bodyPr/>
          <a:lstStyle/>
          <a:p>
            <a:pPr eaLnBrk="1" hangingPunct="1">
              <a:spcBef>
                <a:spcPts val="2400"/>
              </a:spcBef>
            </a:pPr>
            <a:r>
              <a:rPr lang="cs-CZ" altLang="en-US" sz="2200" dirty="0" smtClean="0"/>
              <a:t>Energetická centra eukaryotických buněk</a:t>
            </a:r>
          </a:p>
          <a:p>
            <a:pPr eaLnBrk="1" hangingPunct="1">
              <a:spcBef>
                <a:spcPts val="2400"/>
              </a:spcBef>
            </a:pPr>
            <a:r>
              <a:rPr lang="cs-CZ" altLang="en-US" sz="2200" dirty="0" smtClean="0"/>
              <a:t>Role v buněčné signalizaci a </a:t>
            </a:r>
            <a:r>
              <a:rPr lang="cs-CZ" altLang="en-US" sz="2200" dirty="0" err="1" smtClean="0"/>
              <a:t>apoptóze</a:t>
            </a:r>
            <a:endParaRPr lang="cs-CZ" altLang="en-US" sz="2200" dirty="0" smtClean="0"/>
          </a:p>
          <a:p>
            <a:pPr eaLnBrk="1" hangingPunct="1">
              <a:spcBef>
                <a:spcPts val="2400"/>
              </a:spcBef>
            </a:pPr>
            <a:r>
              <a:rPr lang="cs-CZ" altLang="en-US" sz="2200" dirty="0" smtClean="0"/>
              <a:t>Patrně patří do alfa-</a:t>
            </a:r>
            <a:r>
              <a:rPr lang="cs-CZ" altLang="en-US" sz="2200" dirty="0" err="1" smtClean="0"/>
              <a:t>proteobakterií</a:t>
            </a:r>
            <a:r>
              <a:rPr lang="cs-CZ" altLang="en-US" sz="2200" dirty="0" smtClean="0"/>
              <a:t>, příbuzná rodu </a:t>
            </a:r>
            <a:r>
              <a:rPr lang="cs-CZ" altLang="en-US" sz="2200" i="1" dirty="0" err="1" smtClean="0"/>
              <a:t>Rickettsia</a:t>
            </a:r>
            <a:endParaRPr lang="cs-CZ" altLang="en-US" sz="2200" i="1" dirty="0" smtClean="0"/>
          </a:p>
          <a:p>
            <a:pPr eaLnBrk="1" hangingPunct="1">
              <a:spcBef>
                <a:spcPts val="2400"/>
              </a:spcBef>
            </a:pPr>
            <a:r>
              <a:rPr lang="cs-CZ" altLang="en-US" sz="2200" dirty="0" smtClean="0"/>
              <a:t>Počet mitochondrií záleží na druhu a tkáni (nejvíce ve vajíčku - až stovky tisíc)</a:t>
            </a:r>
          </a:p>
        </p:txBody>
      </p:sp>
      <p:graphicFrame>
        <p:nvGraphicFramePr>
          <p:cNvPr id="3076" name="Object 5"/>
          <p:cNvGraphicFramePr>
            <a:graphicFrameLocks noGrp="1" noChangeAspect="1"/>
          </p:cNvGraphicFramePr>
          <p:nvPr>
            <p:ph sz="quarter" idx="2"/>
            <p:extLst/>
          </p:nvPr>
        </p:nvGraphicFramePr>
        <p:xfrm>
          <a:off x="5868144" y="1124744"/>
          <a:ext cx="2955925" cy="2185987"/>
        </p:xfrm>
        <a:graphic>
          <a:graphicData uri="http://schemas.openxmlformats.org/presentationml/2006/ole">
            <mc:AlternateContent xmlns:mc="http://schemas.openxmlformats.org/markup-compatibility/2006">
              <mc:Choice xmlns:v="urn:schemas-microsoft-com:vml" Requires="v">
                <p:oleObj spid="_x0000_s14340" name="Image" r:id="rId4" imgW="5901535" imgH="4364214" progId="Photoshop.Image.5">
                  <p:embed/>
                </p:oleObj>
              </mc:Choice>
              <mc:Fallback>
                <p:oleObj name="Image" r:id="rId4" imgW="5901535" imgH="4364214"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124744"/>
                        <a:ext cx="2955925"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7"/>
          <p:cNvGraphicFramePr>
            <a:graphicFrameLocks noGrp="1" noChangeAspect="1"/>
          </p:cNvGraphicFramePr>
          <p:nvPr>
            <p:ph sz="quarter" idx="3"/>
            <p:extLst/>
          </p:nvPr>
        </p:nvGraphicFramePr>
        <p:xfrm>
          <a:off x="5868144" y="3212976"/>
          <a:ext cx="2984500" cy="1774825"/>
        </p:xfrm>
        <a:graphic>
          <a:graphicData uri="http://schemas.openxmlformats.org/presentationml/2006/ole">
            <mc:AlternateContent xmlns:mc="http://schemas.openxmlformats.org/markup-compatibility/2006">
              <mc:Choice xmlns:v="urn:schemas-microsoft-com:vml" Requires="v">
                <p:oleObj spid="_x0000_s14341" name="Image" r:id="rId6" imgW="4338804" imgH="2579142" progId="Photoshop.Image.5">
                  <p:embed/>
                </p:oleObj>
              </mc:Choice>
              <mc:Fallback>
                <p:oleObj name="Image" r:id="rId6" imgW="4338804" imgH="2579142"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3212976"/>
                        <a:ext cx="2984500" cy="177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6" name="Obráze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5736" y="4653136"/>
            <a:ext cx="3672408" cy="2055765"/>
          </a:xfrm>
          <a:prstGeom prst="rect">
            <a:avLst/>
          </a:prstGeom>
        </p:spPr>
      </p:pic>
    </p:spTree>
    <p:extLst>
      <p:ext uri="{BB962C8B-B14F-4D97-AF65-F5344CB8AC3E}">
        <p14:creationId xmlns:p14="http://schemas.microsoft.com/office/powerpoint/2010/main" val="141466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200" dirty="0" smtClean="0"/>
        </a:defPPr>
      </a:lstStyle>
    </a:tx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4202</TotalTime>
  <Words>9477</Words>
  <Application>Microsoft Office PowerPoint</Application>
  <PresentationFormat>Předvádění na obrazovce (4:3)</PresentationFormat>
  <Paragraphs>637</Paragraphs>
  <Slides>79</Slides>
  <Notes>64</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79</vt:i4>
      </vt:variant>
    </vt:vector>
  </HeadingPairs>
  <TitlesOfParts>
    <vt:vector size="81" baseType="lpstr">
      <vt:lpstr>Motiv systému Office</vt:lpstr>
      <vt:lpstr>Image</vt:lpstr>
      <vt:lpstr>Organely, bakterie a jejich viry</vt:lpstr>
      <vt:lpstr>Cytoplazmatická dědičnost</vt:lpstr>
      <vt:lpstr>Mitochondrie a chloroplasty</vt:lpstr>
      <vt:lpstr>Objev cytoplazmatické dědičnosti</vt:lpstr>
      <vt:lpstr>Panašování způsobují vadné chloroplasty</vt:lpstr>
      <vt:lpstr>Chloroplasty</vt:lpstr>
      <vt:lpstr>Chloroplastová DNA</vt:lpstr>
      <vt:lpstr>Chloroplastová DNA</vt:lpstr>
      <vt:lpstr>Mitochondrie</vt:lpstr>
      <vt:lpstr>Genom mitochondrií</vt:lpstr>
      <vt:lpstr>Genom mitochondrií</vt:lpstr>
      <vt:lpstr>Genom lidské mitochondrie</vt:lpstr>
      <vt:lpstr>Barcode of life</vt:lpstr>
      <vt:lpstr>Mitochondrie a oplození</vt:lpstr>
      <vt:lpstr>Mitochondrie jsou od matky</vt:lpstr>
      <vt:lpstr>Mitochondrie jsou od matky</vt:lpstr>
      <vt:lpstr>Mitochondriální Eva</vt:lpstr>
      <vt:lpstr>Rekombinace vs. klonální dědičnost</vt:lpstr>
      <vt:lpstr>Prezentace aplikace PowerPoint</vt:lpstr>
      <vt:lpstr>Lidská mtDNA a dědičné choroby</vt:lpstr>
      <vt:lpstr>Ale není to tak jednoduché</vt:lpstr>
      <vt:lpstr>Náhodné rozdělení  vadných mitochondrií</vt:lpstr>
      <vt:lpstr>Jaké to může mít důsledky</vt:lpstr>
      <vt:lpstr>Co s tím? </vt:lpstr>
      <vt:lpstr>Mitochondrie z cizího vajíčka</vt:lpstr>
      <vt:lpstr>Mitochondrie a stárnutí</vt:lpstr>
      <vt:lpstr>Cvičení pomáhá mitochondriím</vt:lpstr>
      <vt:lpstr>Cvičení pomáhá mitochondriím</vt:lpstr>
      <vt:lpstr>mtDNA - rekapitulace</vt:lpstr>
      <vt:lpstr>Přestávka</vt:lpstr>
      <vt:lpstr>Bakteriální genom</vt:lpstr>
      <vt:lpstr>Uspořádání genomů různých organismů</vt:lpstr>
      <vt:lpstr>Velikosti genomů</vt:lpstr>
      <vt:lpstr>Regulace genové exprese u bakterií </vt:lpstr>
      <vt:lpstr>Operony</vt:lpstr>
      <vt:lpstr>Laktózový operon</vt:lpstr>
      <vt:lpstr>Laktózový operon</vt:lpstr>
      <vt:lpstr>Laktózový operon</vt:lpstr>
      <vt:lpstr>Laktózový operon</vt:lpstr>
      <vt:lpstr>Plazmidy</vt:lpstr>
      <vt:lpstr>Co plazmidy umí</vt:lpstr>
      <vt:lpstr>R plazmidy a rezistence k antibiotikům</vt:lpstr>
      <vt:lpstr>Plazmidy ve službách molekulární biologie</vt:lpstr>
      <vt:lpstr>Vsuvka – klonování vs. GMO</vt:lpstr>
      <vt:lpstr>Vsuvka – klonování vs. GMO</vt:lpstr>
      <vt:lpstr>Plazmidy ve službách molekulární biologie</vt:lpstr>
      <vt:lpstr>Ti plazmid a modifikace cizího genomu</vt:lpstr>
      <vt:lpstr>Prezentace aplikace PowerPoint</vt:lpstr>
      <vt:lpstr>Jak bakterie získává novou genetickou informaci</vt:lpstr>
      <vt:lpstr>Konjugace</vt:lpstr>
      <vt:lpstr>Přenos F plazmidu konjugací</vt:lpstr>
      <vt:lpstr>Transformace</vt:lpstr>
      <vt:lpstr>Objev transformace bakterií</vt:lpstr>
      <vt:lpstr>Transformace a DNA jako nositelka dědičnosti</vt:lpstr>
      <vt:lpstr>Transformace a DNA jako nositelka dědičnosti</vt:lpstr>
      <vt:lpstr>Transdukce</vt:lpstr>
      <vt:lpstr>Bakteriofágy</vt:lpstr>
      <vt:lpstr>Lytický vs. lysogenní cyklus fága</vt:lpstr>
      <vt:lpstr>Transdukce</vt:lpstr>
      <vt:lpstr>CRISPR/Cas</vt:lpstr>
      <vt:lpstr>CRISPR/Cas jako adaptivní imunitní systém</vt:lpstr>
      <vt:lpstr>CRISPR/Cas jako nástroj </vt:lpstr>
      <vt:lpstr>CRISPR/Cas jako nástroj </vt:lpstr>
      <vt:lpstr>Úprava genomu pro xenotransplantace</vt:lpstr>
      <vt:lpstr>Inaktivace PERV</vt:lpstr>
      <vt:lpstr>Sele bez PERV</vt:lpstr>
      <vt:lpstr>CRISPR/Cas9 a oprava mutací v embryích</vt:lpstr>
      <vt:lpstr>CRISPR/Cas9 a oprava mutací v embryích</vt:lpstr>
      <vt:lpstr>CRISPR/Cas9 a oprava mutací v embryích</vt:lpstr>
      <vt:lpstr>CRISPR/Cas9 a oprava mutací v embryích</vt:lpstr>
      <vt:lpstr>CRISPR/Cas9 a oprava mutací v embryích</vt:lpstr>
      <vt:lpstr>První GMO lidé</vt:lpstr>
      <vt:lpstr>Narození prvních GMO lidí</vt:lpstr>
      <vt:lpstr>Rekapitulace - bakterie</vt:lpstr>
      <vt:lpstr>O čem to bylo</vt:lpstr>
      <vt:lpstr>Úplně poslední rekapitulace aneb  o čem to celé bylo</vt:lpstr>
      <vt:lpstr>Prezentace aplikace PowerPoint</vt:lpstr>
      <vt:lpstr>Prezentace aplikace PowerPoint</vt:lpstr>
      <vt:lpstr>Konec! 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Epigenetika</dc:title>
  <dc:creator>Magda</dc:creator>
  <cp:lastModifiedBy>Magda</cp:lastModifiedBy>
  <cp:revision>355</cp:revision>
  <dcterms:created xsi:type="dcterms:W3CDTF">2017-03-21T12:56:58Z</dcterms:created>
  <dcterms:modified xsi:type="dcterms:W3CDTF">2019-05-14T13:14:31Z</dcterms:modified>
</cp:coreProperties>
</file>