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7" r:id="rId3"/>
    <p:sldId id="289" r:id="rId4"/>
    <p:sldId id="288" r:id="rId5"/>
    <p:sldId id="286" r:id="rId6"/>
    <p:sldId id="265" r:id="rId7"/>
    <p:sldId id="266" r:id="rId8"/>
    <p:sldId id="270" r:id="rId9"/>
    <p:sldId id="269" r:id="rId10"/>
    <p:sldId id="268" r:id="rId11"/>
    <p:sldId id="272" r:id="rId12"/>
    <p:sldId id="274" r:id="rId13"/>
    <p:sldId id="267" r:id="rId14"/>
    <p:sldId id="275" r:id="rId15"/>
    <p:sldId id="279" r:id="rId16"/>
    <p:sldId id="280" r:id="rId17"/>
    <p:sldId id="278" r:id="rId18"/>
    <p:sldId id="277" r:id="rId19"/>
    <p:sldId id="282" r:id="rId20"/>
    <p:sldId id="283" r:id="rId21"/>
    <p:sldId id="284" r:id="rId22"/>
    <p:sldId id="260" r:id="rId23"/>
    <p:sldId id="262" r:id="rId24"/>
    <p:sldId id="261" r:id="rId25"/>
    <p:sldId id="258" r:id="rId26"/>
    <p:sldId id="294" r:id="rId27"/>
    <p:sldId id="295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E43A84-6F54-4583-9A17-63FFE1C7D61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D85B8-A9F2-4A7B-9135-D3664767A1A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8F429-36ED-4CC6-9C4A-BFC3DAD4ADE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8B5DA-9D74-4050-896F-CE37EFEB93E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AFF3B-8B18-4979-9F09-EA03AB4418D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E42C9-D91A-44E9-8A50-F2C6322BCCA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A3DC8-0A4F-4CC1-B2EE-5C4856C7092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A8E1C-13D9-4372-9524-01EFF0FEAC1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87DE9-D08E-40F4-898B-7D5BB1D5A5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CF1C3-DD10-4946-9BB9-673C0319975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16552-C45A-4250-A435-F810AB26919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B0374192-23A9-4908-B4D7-DE9986139C2D}" type="slidenum">
              <a:rPr lang="cs-CZ"/>
              <a:pPr/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209675"/>
          </a:xfrm>
        </p:spPr>
        <p:txBody>
          <a:bodyPr/>
          <a:lstStyle/>
          <a:p>
            <a:r>
              <a:rPr lang="cs-CZ" sz="4000" b="1">
                <a:solidFill>
                  <a:schemeClr val="tx1"/>
                </a:solidFill>
                <a:latin typeface="Times New Roman" pitchFamily="18" charset="0"/>
              </a:rPr>
              <a:t>Madame de Graffigny</a:t>
            </a:r>
            <a:br>
              <a:rPr lang="cs-CZ" sz="4000" b="1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4000">
                <a:solidFill>
                  <a:schemeClr val="tx1"/>
                </a:solidFill>
                <a:latin typeface="Times New Roman" pitchFamily="18" charset="0"/>
              </a:rPr>
              <a:t>(1695 - 1758)</a:t>
            </a:r>
            <a:endParaRPr lang="cs-CZ" sz="4000"/>
          </a:p>
        </p:txBody>
      </p:sp>
      <p:pic>
        <p:nvPicPr>
          <p:cNvPr id="2052" name="Picture 4" descr="Madame de Graffigny - ob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2876550" cy="4305300"/>
          </a:xfrm>
          <a:prstGeom prst="rect">
            <a:avLst/>
          </a:prstGeom>
          <a:noFill/>
        </p:spPr>
      </p:pic>
      <p:pic>
        <p:nvPicPr>
          <p:cNvPr id="2053" name="Picture 5" descr="Graffigny é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628775"/>
            <a:ext cx="3168650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Lettres - lett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3714750" cy="6038850"/>
          </a:xfrm>
          <a:prstGeom prst="rect">
            <a:avLst/>
          </a:prstGeom>
          <a:noFill/>
        </p:spPr>
      </p:pic>
      <p:pic>
        <p:nvPicPr>
          <p:cNvPr id="14341" name="Picture 5" descr="image - lett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4813"/>
            <a:ext cx="3686175" cy="604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Lettre - Détervil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3419475" cy="5486400"/>
          </a:xfrm>
          <a:prstGeom prst="rect">
            <a:avLst/>
          </a:prstGeom>
          <a:noFill/>
        </p:spPr>
      </p:pic>
      <p:pic>
        <p:nvPicPr>
          <p:cNvPr id="18438" name="Picture 6" descr="D - Z - let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6250"/>
            <a:ext cx="3381375" cy="547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Z- C - lett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3400425" cy="5581650"/>
          </a:xfrm>
          <a:prstGeom prst="rect">
            <a:avLst/>
          </a:prstGeom>
          <a:noFill/>
        </p:spPr>
      </p:pic>
      <p:pic>
        <p:nvPicPr>
          <p:cNvPr id="20485" name="Picture 5" descr="C-Z - lett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20713"/>
            <a:ext cx="3455988" cy="5545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D-C - lett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3362325" cy="5553075"/>
          </a:xfrm>
          <a:prstGeom prst="rect">
            <a:avLst/>
          </a:prstGeom>
          <a:noFill/>
        </p:spPr>
      </p:pic>
      <p:pic>
        <p:nvPicPr>
          <p:cNvPr id="13317" name="Picture 5" descr="D - C - lett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92150"/>
            <a:ext cx="3305175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 - Z - poslední dop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33375"/>
            <a:ext cx="3959225" cy="619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Suit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60350"/>
            <a:ext cx="3959225" cy="6192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A -Kanhuis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3375"/>
            <a:ext cx="3959225" cy="626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A-Z - lettre d Aza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60350"/>
            <a:ext cx="3959225" cy="612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derniere lettre - A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33375"/>
            <a:ext cx="3829050" cy="598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La France littérai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92150"/>
            <a:ext cx="6486525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008063"/>
          </a:xfrm>
        </p:spPr>
        <p:txBody>
          <a:bodyPr/>
          <a:lstStyle/>
          <a:p>
            <a:r>
              <a:rPr lang="cs-CZ" b="1">
                <a:latin typeface="Times New Roman" pitchFamily="18" charset="0"/>
              </a:rPr>
              <a:t>Plan de mon exposé</a:t>
            </a:r>
            <a:r>
              <a:rPr lang="cs-CZ"/>
              <a:t>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75297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800" b="1">
                <a:latin typeface="Times New Roman" pitchFamily="18" charset="0"/>
              </a:rPr>
              <a:t>Notice préliminaire biographique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endParaRPr lang="cs-CZ" sz="280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cs-CZ" sz="2800" b="1">
                <a:latin typeface="Times New Roman" pitchFamily="18" charset="0"/>
              </a:rPr>
              <a:t>L'édition parue en 1802 chez Durand à Paris en deux parties :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2800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cs-CZ" sz="2800">
                <a:latin typeface="Times New Roman" pitchFamily="18" charset="0"/>
              </a:rPr>
              <a:t>L'œuvre de Mme Grafigny : </a:t>
            </a:r>
            <a:r>
              <a:rPr lang="cs-CZ" sz="2800" i="1">
                <a:latin typeface="Times New Roman" pitchFamily="18" charset="0"/>
              </a:rPr>
              <a:t>Lettres d'une Péruvienne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cs-CZ" sz="2800" i="1"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</a:pPr>
            <a:r>
              <a:rPr lang="cs-CZ" sz="2800" i="1">
                <a:latin typeface="Times New Roman" pitchFamily="18" charset="0"/>
              </a:rPr>
              <a:t>Lettres d'Aza ou d'un Péruvien</a:t>
            </a:r>
            <a:r>
              <a:rPr lang="cs-CZ" sz="2800">
                <a:latin typeface="Times New Roman" pitchFamily="18" charset="0"/>
              </a:rPr>
              <a:t> (un pastiche et suite des </a:t>
            </a:r>
            <a:r>
              <a:rPr lang="cs-CZ" sz="2800" i="1">
                <a:latin typeface="Times New Roman" pitchFamily="18" charset="0"/>
              </a:rPr>
              <a:t>Lettres d'une Péruvienne</a:t>
            </a:r>
            <a:r>
              <a:rPr lang="cs-CZ" sz="2800">
                <a:latin typeface="Times New Roman" pitchFamily="18" charset="0"/>
              </a:rPr>
              <a:t> de J. Hugary de la Marche Courmont datées de 1788)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France littérai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76250"/>
            <a:ext cx="7172325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La France littérai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442913"/>
            <a:ext cx="7029450" cy="597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affo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20713"/>
            <a:ext cx="3671887" cy="5472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r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484313"/>
            <a:ext cx="2314575" cy="1457325"/>
          </a:xfrm>
          <a:prstGeom prst="rect">
            <a:avLst/>
          </a:prstGeom>
          <a:noFill/>
        </p:spPr>
      </p:pic>
      <p:pic>
        <p:nvPicPr>
          <p:cNvPr id="8197" name="Picture 5" descr="Živ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924175"/>
            <a:ext cx="2303463" cy="3438525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58888" y="549275"/>
            <a:ext cx="6265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cs-CZ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87450" y="76517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Dictionnaire biographique des Auteurs de tous les pays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24075" y="333375"/>
            <a:ext cx="4535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b="1">
                <a:latin typeface="Times New Roman" pitchFamily="18" charset="0"/>
              </a:rPr>
              <a:t>Robert Laffont, Valentino Bompiani</a:t>
            </a:r>
            <a:r>
              <a:rPr lang="cs-CZ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ictionnaire - femmes Gr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33375"/>
            <a:ext cx="3887787" cy="583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adame de Graffigny - díl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88913"/>
            <a:ext cx="4033837" cy="628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cs-CZ" sz="4000" b="1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cs-CZ" sz="4000" b="1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cs-CZ" sz="4000" b="1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cs-CZ" sz="4000" b="1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cs-CZ" sz="4000" b="1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cs-CZ" sz="4000" b="1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cs-CZ" sz="4000" b="1" dirty="0">
                <a:solidFill>
                  <a:schemeClr val="tx1"/>
                </a:solidFill>
                <a:latin typeface="Times New Roman" pitchFamily="18" charset="0"/>
              </a:rPr>
            </a:br>
            <a:br>
              <a:rPr lang="cs-CZ" sz="40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fr-CH" sz="2400" dirty="0"/>
              <a:t>Lettre XX, p. 125</a:t>
            </a:r>
            <a:br>
              <a:rPr lang="fr-CH" sz="2400" dirty="0"/>
            </a:br>
            <a:r>
              <a:rPr lang="fr-CH" sz="2400" dirty="0"/>
              <a:t>A AZA: Remarques sur les usages des Français </a:t>
            </a:r>
            <a:br>
              <a:rPr lang="fr-CH" sz="2400" dirty="0"/>
            </a:br>
            <a:br>
              <a:rPr lang="fr-CH" sz="4000" dirty="0"/>
            </a:br>
            <a:r>
              <a:rPr lang="fr-CH" sz="3600" b="1" dirty="0">
                <a:solidFill>
                  <a:schemeClr val="tx1"/>
                </a:solidFill>
                <a:latin typeface="Times New Roman" pitchFamily="18" charset="0"/>
              </a:rPr>
              <a:t>« </a:t>
            </a:r>
            <a:r>
              <a:rPr lang="cs-CZ" sz="3600" b="1" i="1" dirty="0">
                <a:solidFill>
                  <a:schemeClr val="tx1"/>
                </a:solidFill>
                <a:latin typeface="Times New Roman" pitchFamily="18" charset="0"/>
              </a:rPr>
              <a:t>Je </a:t>
            </a:r>
            <a:r>
              <a:rPr lang="fr-CH" sz="3600" b="1" i="1" dirty="0">
                <a:solidFill>
                  <a:schemeClr val="tx1"/>
                </a:solidFill>
                <a:latin typeface="Times New Roman" pitchFamily="18" charset="0"/>
              </a:rPr>
              <a:t>dois une partie de ces connaissances à une sorte d’écriture que l’on appelle livres ; quoique je trouve beaucoup de difficultés à comprendre ce qu’ils contiennent, ils me sont fort utiles, j’en tire des notions, Céline m’explique ce qu’elle en sait, et j’en compose des idées que je crois justes</a:t>
            </a:r>
            <a:r>
              <a:rPr lang="fr-CH" sz="3600" b="1" dirty="0">
                <a:solidFill>
                  <a:schemeClr val="tx1"/>
                </a:solidFill>
                <a:latin typeface="Times New Roman" pitchFamily="18" charset="0"/>
              </a:rPr>
              <a:t>. » </a:t>
            </a:r>
            <a:br>
              <a:rPr lang="cs-CZ" sz="4000" b="1" dirty="0">
                <a:solidFill>
                  <a:schemeClr val="tx1"/>
                </a:solidFill>
                <a:latin typeface="Times New Roman" pitchFamily="18" charset="0"/>
              </a:rPr>
            </a:br>
            <a:endParaRPr lang="cs-CZ" sz="4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dirty="0"/>
              <a:t>Lettre XX, p. 125 (suite)</a:t>
            </a:r>
            <a:br>
              <a:rPr lang="fr-CH" sz="2400" dirty="0"/>
            </a:br>
            <a:r>
              <a:rPr lang="fr-CH" sz="2400" dirty="0"/>
              <a:t>A AZA: Remarques sur les usages des Français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i="1" dirty="0">
                <a:solidFill>
                  <a:schemeClr val="tx1"/>
                </a:solidFill>
                <a:latin typeface="Times New Roman" pitchFamily="18" charset="0"/>
              </a:rPr>
              <a:t>« Quelques-uns de ces livres apprennent ce que les hommes ont fait, et d’autres ce qu’ils ont pensé. Je ne puis t’exprimer, mon cher Aza, l’excellence du plaisir que je trouvais à les lire, ni le désir extrême que j’ai de connaître quelques-uns des hommes divins qui les composent. Je comprends</a:t>
            </a:r>
            <a:r>
              <a:rPr lang="cs-CZ" b="1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CH" b="1" i="1" dirty="0">
                <a:solidFill>
                  <a:schemeClr val="tx1"/>
                </a:solidFill>
                <a:latin typeface="Times New Roman" pitchFamily="18" charset="0"/>
              </a:rPr>
              <a:t>qu’ils sont à l’âme ce que le soleil est à la terre, et que je trouvais ave</a:t>
            </a:r>
            <a:r>
              <a:rPr lang="cs-CZ" b="1" i="1">
                <a:solidFill>
                  <a:schemeClr val="tx1"/>
                </a:solidFill>
                <a:latin typeface="Times New Roman" pitchFamily="18" charset="0"/>
              </a:rPr>
              <a:t>c</a:t>
            </a:r>
            <a:r>
              <a:rPr lang="fr-CH" b="1" i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fr-CH" b="1" i="1" dirty="0">
                <a:solidFill>
                  <a:schemeClr val="tx1"/>
                </a:solidFill>
                <a:latin typeface="Times New Roman" pitchFamily="18" charset="0"/>
              </a:rPr>
              <a:t>eux toutes les lumières, tous les secours dont j’ai besoin : »</a:t>
            </a:r>
            <a:endParaRPr lang="cs-CZ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449263"/>
            <a:ext cx="8229600" cy="6408737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AutoNum type="arabicPeriod" startAt="3"/>
            </a:pPr>
            <a:r>
              <a:rPr lang="cs-CZ" b="1" dirty="0">
                <a:latin typeface="Times New Roman" pitchFamily="18" charset="0"/>
              </a:rPr>
              <a:t>La </a:t>
            </a:r>
            <a:r>
              <a:rPr lang="cs-CZ" b="1" dirty="0" err="1">
                <a:latin typeface="Times New Roman" pitchFamily="18" charset="0"/>
              </a:rPr>
              <a:t>genèse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du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roman</a:t>
            </a:r>
            <a:r>
              <a:rPr lang="cs-CZ" b="1" dirty="0">
                <a:latin typeface="Times New Roman" pitchFamily="18" charset="0"/>
              </a:rPr>
              <a:t> à travers </a:t>
            </a:r>
            <a:r>
              <a:rPr lang="cs-CZ" b="1" dirty="0" err="1">
                <a:latin typeface="Times New Roman" pitchFamily="18" charset="0"/>
              </a:rPr>
              <a:t>le</a:t>
            </a:r>
            <a:r>
              <a:rPr lang="cs-CZ" b="1" dirty="0">
                <a:latin typeface="Times New Roman" pitchFamily="18" charset="0"/>
              </a:rPr>
              <a:t> titre</a:t>
            </a:r>
          </a:p>
          <a:p>
            <a:pPr marL="609600" indent="-609600"/>
            <a:r>
              <a:rPr lang="cs-CZ" dirty="0" err="1">
                <a:latin typeface="Times New Roman" pitchFamily="18" charset="0"/>
              </a:rPr>
              <a:t>pastiche</a:t>
            </a:r>
            <a:r>
              <a:rPr lang="cs-CZ" dirty="0">
                <a:latin typeface="Times New Roman" pitchFamily="18" charset="0"/>
              </a:rPr>
              <a:t> des </a:t>
            </a:r>
            <a:r>
              <a:rPr lang="cs-CZ" i="1" dirty="0" err="1">
                <a:latin typeface="Times New Roman" pitchFamily="18" charset="0"/>
              </a:rPr>
              <a:t>Lettres</a:t>
            </a:r>
            <a:r>
              <a:rPr lang="cs-CZ" i="1" dirty="0">
                <a:latin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</a:rPr>
              <a:t>persanes</a:t>
            </a:r>
            <a:r>
              <a:rPr lang="cs-CZ" dirty="0">
                <a:latin typeface="Times New Roman" pitchFamily="18" charset="0"/>
              </a:rPr>
              <a:t> de </a:t>
            </a:r>
            <a:r>
              <a:rPr lang="cs-CZ" dirty="0" err="1">
                <a:latin typeface="Times New Roman" pitchFamily="18" charset="0"/>
              </a:rPr>
              <a:t>Montesquieu</a:t>
            </a:r>
            <a:r>
              <a:rPr lang="cs-CZ" dirty="0">
                <a:latin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</a:rPr>
              <a:t>(1721)</a:t>
            </a:r>
            <a:endParaRPr lang="cs-CZ" dirty="0">
              <a:latin typeface="Times New Roman" pitchFamily="18" charset="0"/>
            </a:endParaRPr>
          </a:p>
          <a:p>
            <a:pPr marL="609600" indent="-609600"/>
            <a:r>
              <a:rPr lang="cs-CZ" dirty="0" err="1">
                <a:latin typeface="Times New Roman" pitchFamily="18" charset="0"/>
              </a:rPr>
              <a:t>Nouvelle</a:t>
            </a:r>
            <a:r>
              <a:rPr lang="cs-CZ" dirty="0">
                <a:latin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</a:rPr>
              <a:t>espagnole</a:t>
            </a:r>
            <a:r>
              <a:rPr lang="fr-CH" dirty="0">
                <a:latin typeface="Times New Roman" pitchFamily="18" charset="0"/>
              </a:rPr>
              <a:t> </a:t>
            </a:r>
            <a:r>
              <a:rPr lang="fr-CH" i="1" dirty="0">
                <a:latin typeface="Times New Roman" pitchFamily="18" charset="0"/>
              </a:rPr>
              <a:t>Le mauvais exemple produit autant</a:t>
            </a:r>
            <a:r>
              <a:rPr lang="cs-CZ" i="1" dirty="0">
                <a:latin typeface="Times New Roman" pitchFamily="18" charset="0"/>
              </a:rPr>
              <a:t> </a:t>
            </a:r>
            <a:r>
              <a:rPr lang="fr-CH" i="1" dirty="0">
                <a:latin typeface="Times New Roman" pitchFamily="18" charset="0"/>
              </a:rPr>
              <a:t>d’exemples que de vices </a:t>
            </a:r>
            <a:r>
              <a:rPr lang="fr-CH" dirty="0">
                <a:latin typeface="Times New Roman" pitchFamily="18" charset="0"/>
              </a:rPr>
              <a:t>(1745)</a:t>
            </a:r>
          </a:p>
          <a:p>
            <a:pPr marL="609600" indent="-609600"/>
            <a:endParaRPr lang="cs-CZ" dirty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 startAt="4"/>
            </a:pPr>
            <a:r>
              <a:rPr lang="cs-CZ" b="1" dirty="0">
                <a:latin typeface="Times New Roman" pitchFamily="18" charset="0"/>
              </a:rPr>
              <a:t>Les </a:t>
            </a:r>
            <a:r>
              <a:rPr lang="cs-CZ" b="1" dirty="0" err="1">
                <a:latin typeface="Times New Roman" pitchFamily="18" charset="0"/>
              </a:rPr>
              <a:t>stratégies</a:t>
            </a:r>
            <a:r>
              <a:rPr lang="cs-CZ" b="1" dirty="0">
                <a:latin typeface="Times New Roman" pitchFamily="18" charset="0"/>
              </a:rPr>
              <a:t> d'</a:t>
            </a:r>
            <a:r>
              <a:rPr lang="cs-CZ" b="1" dirty="0" err="1">
                <a:latin typeface="Times New Roman" pitchFamily="18" charset="0"/>
              </a:rPr>
              <a:t>écriture</a:t>
            </a:r>
            <a:r>
              <a:rPr lang="cs-CZ" b="1" dirty="0">
                <a:latin typeface="Times New Roman" pitchFamily="18" charset="0"/>
              </a:rPr>
              <a:t> à travers les </a:t>
            </a:r>
            <a:r>
              <a:rPr lang="cs-CZ" b="1" dirty="0" err="1">
                <a:latin typeface="Times New Roman" pitchFamily="18" charset="0"/>
              </a:rPr>
              <a:t>paratextes</a:t>
            </a:r>
            <a:r>
              <a:rPr lang="cs-CZ" b="1" dirty="0">
                <a:latin typeface="Times New Roman" pitchFamily="18" charset="0"/>
              </a:rPr>
              <a:t> </a:t>
            </a:r>
          </a:p>
          <a:p>
            <a:pPr marL="609600" indent="-609600"/>
            <a:r>
              <a:rPr lang="cs-CZ" dirty="0">
                <a:latin typeface="Times New Roman" pitchFamily="18" charset="0"/>
              </a:rPr>
              <a:t>(</a:t>
            </a:r>
            <a:r>
              <a:rPr lang="cs-CZ" i="1" dirty="0" err="1">
                <a:latin typeface="Times New Roman" pitchFamily="18" charset="0"/>
              </a:rPr>
              <a:t>Vie</a:t>
            </a:r>
            <a:r>
              <a:rPr lang="cs-CZ" i="1" dirty="0">
                <a:latin typeface="Times New Roman" pitchFamily="18" charset="0"/>
              </a:rPr>
              <a:t> de l'</a:t>
            </a:r>
            <a:r>
              <a:rPr lang="cs-CZ" i="1" dirty="0" err="1">
                <a:latin typeface="Times New Roman" pitchFamily="18" charset="0"/>
              </a:rPr>
              <a:t>auteur</a:t>
            </a:r>
            <a:r>
              <a:rPr lang="cs-CZ" i="1" dirty="0">
                <a:latin typeface="Times New Roman" pitchFamily="18" charset="0"/>
              </a:rPr>
              <a:t>, </a:t>
            </a:r>
            <a:r>
              <a:rPr lang="cs-CZ" i="1" dirty="0" err="1">
                <a:latin typeface="Times New Roman" pitchFamily="18" charset="0"/>
              </a:rPr>
              <a:t>Avertissement</a:t>
            </a:r>
            <a:r>
              <a:rPr lang="cs-CZ" i="1" dirty="0">
                <a:latin typeface="Times New Roman" pitchFamily="18" charset="0"/>
              </a:rPr>
              <a:t>, </a:t>
            </a:r>
            <a:r>
              <a:rPr lang="cs-CZ" i="1" dirty="0" err="1">
                <a:latin typeface="Times New Roman" pitchFamily="18" charset="0"/>
              </a:rPr>
              <a:t>Introduction</a:t>
            </a:r>
            <a:r>
              <a:rPr lang="cs-CZ" i="1" dirty="0">
                <a:latin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</a:rPr>
              <a:t>historique</a:t>
            </a:r>
            <a:r>
              <a:rPr lang="cs-CZ" i="1" dirty="0">
                <a:latin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</a:rPr>
              <a:t>aux</a:t>
            </a:r>
            <a:r>
              <a:rPr lang="cs-CZ" i="1" dirty="0">
                <a:latin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</a:rPr>
              <a:t>Lettres</a:t>
            </a:r>
            <a:r>
              <a:rPr lang="cs-CZ" i="1" dirty="0">
                <a:latin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</a:rPr>
              <a:t>péruviennes</a:t>
            </a:r>
            <a:r>
              <a:rPr lang="cs-CZ" i="1" dirty="0">
                <a:latin typeface="Times New Roman" pitchFamily="18" charset="0"/>
              </a:rPr>
              <a:t>, </a:t>
            </a:r>
            <a:r>
              <a:rPr lang="cs-CZ" i="1" dirty="0" err="1">
                <a:latin typeface="Times New Roman" pitchFamily="18" charset="0"/>
              </a:rPr>
              <a:t>illustrations</a:t>
            </a:r>
            <a:r>
              <a:rPr lang="cs-CZ" dirty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83247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 startAt="5"/>
            </a:pPr>
            <a:r>
              <a:rPr lang="cs-CZ" b="1" dirty="0">
                <a:latin typeface="Times New Roman" pitchFamily="18" charset="0"/>
              </a:rPr>
              <a:t>La </a:t>
            </a:r>
            <a:r>
              <a:rPr lang="cs-CZ" b="1" dirty="0" err="1">
                <a:latin typeface="Times New Roman" pitchFamily="18" charset="0"/>
              </a:rPr>
              <a:t>réception</a:t>
            </a:r>
            <a:r>
              <a:rPr lang="cs-CZ" b="1" dirty="0">
                <a:latin typeface="Times New Roman" pitchFamily="18" charset="0"/>
              </a:rPr>
              <a:t> de l'</a:t>
            </a:r>
            <a:r>
              <a:rPr lang="cs-CZ" b="1" dirty="0" err="1">
                <a:latin typeface="Times New Roman" pitchFamily="18" charset="0"/>
              </a:rPr>
              <a:t>œuvre</a:t>
            </a:r>
            <a:r>
              <a:rPr lang="cs-CZ" dirty="0">
                <a:latin typeface="Times New Roman" pitchFamily="18" charset="0"/>
              </a:rPr>
              <a:t> 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dirty="0">
                <a:latin typeface="Times New Roman" pitchFamily="18" charset="0"/>
              </a:rPr>
              <a:t>	</a:t>
            </a:r>
            <a:r>
              <a:rPr lang="cs-CZ" sz="2800" dirty="0">
                <a:latin typeface="Times New Roman" pitchFamily="18" charset="0"/>
              </a:rPr>
              <a:t>(</a:t>
            </a:r>
            <a:r>
              <a:rPr lang="cs-CZ" sz="2800" dirty="0" err="1">
                <a:latin typeface="Times New Roman" pitchFamily="18" charset="0"/>
              </a:rPr>
              <a:t>Quérard</a:t>
            </a:r>
            <a:r>
              <a:rPr lang="cs-CZ" sz="2800" dirty="0">
                <a:latin typeface="Times New Roman" pitchFamily="18" charset="0"/>
              </a:rPr>
              <a:t>, </a:t>
            </a:r>
            <a:r>
              <a:rPr lang="cs-CZ" sz="2800" i="1" dirty="0">
                <a:latin typeface="Times New Roman" pitchFamily="18" charset="0"/>
              </a:rPr>
              <a:t>La France </a:t>
            </a:r>
            <a:r>
              <a:rPr lang="cs-CZ" sz="2800" i="1" dirty="0" err="1">
                <a:latin typeface="Times New Roman" pitchFamily="18" charset="0"/>
              </a:rPr>
              <a:t>littéraire</a:t>
            </a:r>
            <a:r>
              <a:rPr lang="cs-CZ" sz="2800" dirty="0">
                <a:latin typeface="Times New Roman" pitchFamily="18" charset="0"/>
              </a:rPr>
              <a:t>, Paris 1829) </a:t>
            </a:r>
          </a:p>
          <a:p>
            <a:pPr marL="609600" indent="-609600"/>
            <a:r>
              <a:rPr lang="cs-CZ" sz="2800" dirty="0" err="1">
                <a:latin typeface="Times New Roman" pitchFamily="18" charset="0"/>
              </a:rPr>
              <a:t>éditions</a:t>
            </a:r>
            <a:r>
              <a:rPr lang="fr-CH" sz="2800" dirty="0">
                <a:latin typeface="Times New Roman" pitchFamily="18" charset="0"/>
              </a:rPr>
              <a:t> (11)</a:t>
            </a:r>
            <a:r>
              <a:rPr lang="cs-CZ" sz="2800" dirty="0">
                <a:latin typeface="Times New Roman" pitchFamily="18" charset="0"/>
              </a:rPr>
              <a:t>, </a:t>
            </a:r>
            <a:r>
              <a:rPr lang="cs-CZ" sz="2800" dirty="0" err="1">
                <a:latin typeface="Times New Roman" pitchFamily="18" charset="0"/>
              </a:rPr>
              <a:t>traductions</a:t>
            </a:r>
            <a:r>
              <a:rPr lang="fr-CH" sz="2800" dirty="0">
                <a:latin typeface="Times New Roman" pitchFamily="18" charset="0"/>
              </a:rPr>
              <a:t> (2 anglaises - 1775</a:t>
            </a:r>
            <a:r>
              <a:rPr lang="fr-CH" sz="2800" baseline="30000" dirty="0">
                <a:latin typeface="Times New Roman" pitchFamily="18" charset="0"/>
              </a:rPr>
              <a:t>1</a:t>
            </a:r>
            <a:r>
              <a:rPr lang="fr-CH" sz="2800" dirty="0">
                <a:latin typeface="Times New Roman" pitchFamily="18" charset="0"/>
              </a:rPr>
              <a:t>, 1 espagnole - 1823, 8 italiennes - 1759</a:t>
            </a:r>
            <a:r>
              <a:rPr lang="fr-CH" sz="2800" baseline="30000" dirty="0">
                <a:latin typeface="Times New Roman" pitchFamily="18" charset="0"/>
              </a:rPr>
              <a:t>1</a:t>
            </a:r>
            <a:r>
              <a:rPr lang="fr-CH" sz="2800" dirty="0">
                <a:latin typeface="Times New Roman" pitchFamily="18" charset="0"/>
              </a:rPr>
              <a:t>)</a:t>
            </a:r>
            <a:r>
              <a:rPr lang="cs-CZ" sz="2800" dirty="0">
                <a:latin typeface="Times New Roman" pitchFamily="18" charset="0"/>
              </a:rPr>
              <a:t> </a:t>
            </a:r>
            <a:endParaRPr lang="fr-CH" sz="2800" dirty="0">
              <a:latin typeface="Times New Roman" pitchFamily="18" charset="0"/>
            </a:endParaRPr>
          </a:p>
          <a:p>
            <a:pPr marL="609600" indent="-609600"/>
            <a:r>
              <a:rPr lang="fr-CH" sz="2800" dirty="0">
                <a:latin typeface="Times New Roman" pitchFamily="18" charset="0"/>
              </a:rPr>
              <a:t>DOLF (1992) – « </a:t>
            </a:r>
            <a:r>
              <a:rPr lang="fr-CH" sz="2800" i="1" dirty="0">
                <a:latin typeface="Times New Roman" pitchFamily="18" charset="0"/>
              </a:rPr>
              <a:t>42 fois réditées au cours du siècle et traduites en 5 langues</a:t>
            </a:r>
            <a:r>
              <a:rPr lang="fr-CH" sz="2800" dirty="0">
                <a:latin typeface="Times New Roman" pitchFamily="18" charset="0"/>
              </a:rPr>
              <a:t> »</a:t>
            </a:r>
            <a:endParaRPr lang="cs-CZ" sz="2800" dirty="0">
              <a:latin typeface="Times New Roman" pitchFamily="18" charset="0"/>
            </a:endParaRPr>
          </a:p>
          <a:p>
            <a:pPr marL="609600" indent="-609600"/>
            <a:r>
              <a:rPr lang="cs-CZ" dirty="0" err="1">
                <a:latin typeface="Times New Roman" pitchFamily="18" charset="0"/>
              </a:rPr>
              <a:t>présence</a:t>
            </a:r>
            <a:r>
              <a:rPr lang="cs-CZ" dirty="0">
                <a:latin typeface="Times New Roman" pitchFamily="18" charset="0"/>
              </a:rPr>
              <a:t> de l'</a:t>
            </a:r>
            <a:r>
              <a:rPr lang="cs-CZ" dirty="0" err="1">
                <a:latin typeface="Times New Roman" pitchFamily="18" charset="0"/>
              </a:rPr>
              <a:t>ouvrage</a:t>
            </a:r>
            <a:r>
              <a:rPr lang="cs-CZ" dirty="0">
                <a:latin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</a:rPr>
              <a:t>dans</a:t>
            </a:r>
            <a:r>
              <a:rPr lang="cs-CZ" dirty="0">
                <a:latin typeface="Times New Roman" pitchFamily="18" charset="0"/>
              </a:rPr>
              <a:t> les </a:t>
            </a:r>
            <a:r>
              <a:rPr lang="cs-CZ" dirty="0" err="1">
                <a:latin typeface="Times New Roman" pitchFamily="18" charset="0"/>
              </a:rPr>
              <a:t>bibliothèques</a:t>
            </a:r>
            <a:r>
              <a:rPr lang="cs-CZ" dirty="0">
                <a:latin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</a:rPr>
              <a:t>aristocratiques</a:t>
            </a:r>
            <a:r>
              <a:rPr lang="cs-CZ" dirty="0">
                <a:latin typeface="Times New Roman" pitchFamily="18" charset="0"/>
              </a:rPr>
              <a:t> </a:t>
            </a:r>
          </a:p>
          <a:p>
            <a:pPr marL="609600" indent="-609600"/>
            <a:r>
              <a:rPr lang="cs-CZ" dirty="0" err="1">
                <a:latin typeface="Times New Roman" pitchFamily="18" charset="0"/>
              </a:rPr>
              <a:t>lecture</a:t>
            </a:r>
            <a:r>
              <a:rPr lang="cs-CZ" dirty="0">
                <a:latin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</a:rPr>
              <a:t>inspiration</a:t>
            </a:r>
            <a:r>
              <a:rPr lang="cs-CZ" dirty="0">
                <a:latin typeface="Times New Roman" pitchFamily="18" charset="0"/>
              </a:rPr>
              <a:t> (</a:t>
            </a:r>
            <a:r>
              <a:rPr lang="cs-CZ" dirty="0" err="1">
                <a:latin typeface="Times New Roman" pitchFamily="18" charset="0"/>
              </a:rPr>
              <a:t>Bibliothèque</a:t>
            </a:r>
            <a:r>
              <a:rPr lang="cs-CZ" dirty="0">
                <a:latin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</a:rPr>
              <a:t>Dietrichstein</a:t>
            </a:r>
            <a:r>
              <a:rPr lang="cs-CZ" dirty="0">
                <a:latin typeface="Times New Roman" pitchFamily="18" charset="0"/>
              </a:rPr>
              <a:t> - </a:t>
            </a:r>
            <a:r>
              <a:rPr lang="cs-CZ" dirty="0" err="1">
                <a:latin typeface="Times New Roman" pitchFamily="18" charset="0"/>
              </a:rPr>
              <a:t>Lipnik</a:t>
            </a:r>
            <a:r>
              <a:rPr lang="cs-CZ" dirty="0">
                <a:latin typeface="Times New Roman" pitchFamily="18" charset="0"/>
              </a:rPr>
              <a:t>; Alexandrine </a:t>
            </a:r>
            <a:r>
              <a:rPr lang="cs-CZ" dirty="0" err="1">
                <a:latin typeface="Times New Roman" pitchFamily="18" charset="0"/>
              </a:rPr>
              <a:t>Schou</a:t>
            </a:r>
            <a:r>
              <a:rPr lang="fr-CH">
                <a:latin typeface="Times New Roman" pitchFamily="18" charset="0"/>
              </a:rPr>
              <a:t>v</a:t>
            </a:r>
            <a:r>
              <a:rPr lang="cs-CZ">
                <a:latin typeface="Times New Roman" pitchFamily="18" charset="0"/>
              </a:rPr>
              <a:t>aloff</a:t>
            </a:r>
            <a:r>
              <a:rPr lang="cs-CZ" dirty="0">
                <a:latin typeface="Times New Roman" pitchFamily="18" charset="0"/>
              </a:rPr>
              <a:t>, </a:t>
            </a:r>
            <a:r>
              <a:rPr lang="cs-CZ" dirty="0" err="1">
                <a:latin typeface="Times New Roman" pitchFamily="18" charset="0"/>
              </a:rPr>
              <a:t>mariée</a:t>
            </a:r>
            <a:r>
              <a:rPr lang="cs-CZ" dirty="0">
                <a:latin typeface="Times New Roman" pitchFamily="18" charset="0"/>
              </a:rPr>
              <a:t> de </a:t>
            </a:r>
            <a:r>
              <a:rPr lang="cs-CZ" dirty="0" err="1">
                <a:latin typeface="Times New Roman" pitchFamily="18" charset="0"/>
              </a:rPr>
              <a:t>Dietrichstein</a:t>
            </a:r>
            <a:r>
              <a:rPr lang="fr-CH" dirty="0">
                <a:latin typeface="Times New Roman" pitchFamily="18" charset="0"/>
              </a:rPr>
              <a:t> 1775-1847</a:t>
            </a:r>
            <a:r>
              <a:rPr lang="cs-CZ" dirty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30825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 startAt="6"/>
            </a:pPr>
            <a:r>
              <a:rPr lang="cs-CZ" dirty="0" err="1">
                <a:latin typeface="Times New Roman" pitchFamily="18" charset="0"/>
              </a:rPr>
              <a:t>Conclusion</a:t>
            </a:r>
            <a:r>
              <a:rPr lang="cs-CZ" dirty="0">
                <a:latin typeface="Times New Roman" pitchFamily="18" charset="0"/>
              </a:rPr>
              <a:t> (</a:t>
            </a:r>
            <a:r>
              <a:rPr lang="cs-CZ" dirty="0" err="1">
                <a:latin typeface="Times New Roman" pitchFamily="18" charset="0"/>
              </a:rPr>
              <a:t>auteur</a:t>
            </a:r>
            <a:r>
              <a:rPr lang="cs-CZ" dirty="0">
                <a:latin typeface="Times New Roman" pitchFamily="18" charset="0"/>
              </a:rPr>
              <a:t> - texte - </a:t>
            </a:r>
            <a:r>
              <a:rPr lang="cs-CZ" dirty="0" err="1">
                <a:latin typeface="Times New Roman" pitchFamily="18" charset="0"/>
              </a:rPr>
              <a:t>lecteur</a:t>
            </a:r>
            <a:r>
              <a:rPr lang="cs-CZ" dirty="0">
                <a:latin typeface="Times New Roman" pitchFamily="18" charset="0"/>
              </a:rPr>
              <a:t>)</a:t>
            </a:r>
          </a:p>
          <a:p>
            <a:pPr marL="609600" indent="-609600">
              <a:buFont typeface="Wingdings" pitchFamily="2" charset="2"/>
              <a:buNone/>
            </a:pPr>
            <a:endParaRPr lang="cs-CZ" dirty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cs-CZ" sz="2400" dirty="0" err="1">
                <a:latin typeface="Times New Roman" pitchFamily="18" charset="0"/>
              </a:rPr>
              <a:t>femme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</a:rPr>
              <a:t>écrivain</a:t>
            </a:r>
            <a:r>
              <a:rPr lang="cs-CZ" sz="2400" dirty="0">
                <a:latin typeface="Times New Roman" pitchFamily="18" charset="0"/>
              </a:rPr>
              <a:t>   -   </a:t>
            </a:r>
            <a:r>
              <a:rPr lang="cs-CZ" sz="2400" dirty="0" err="1">
                <a:latin typeface="Times New Roman" pitchFamily="18" charset="0"/>
              </a:rPr>
              <a:t>roman</a:t>
            </a:r>
            <a:r>
              <a:rPr lang="cs-CZ" sz="2400" dirty="0">
                <a:latin typeface="Times New Roman" pitchFamily="18" charset="0"/>
              </a:rPr>
              <a:t> par </a:t>
            </a:r>
            <a:r>
              <a:rPr lang="cs-CZ" sz="2400" dirty="0" err="1">
                <a:latin typeface="Times New Roman" pitchFamily="18" charset="0"/>
              </a:rPr>
              <a:t>lettres</a:t>
            </a:r>
            <a:r>
              <a:rPr lang="cs-CZ" sz="2400" dirty="0">
                <a:latin typeface="Times New Roman" pitchFamily="18" charset="0"/>
              </a:rPr>
              <a:t>   -   </a:t>
            </a:r>
            <a:r>
              <a:rPr lang="cs-CZ" sz="2400" dirty="0" err="1">
                <a:latin typeface="Times New Roman" pitchFamily="18" charset="0"/>
              </a:rPr>
              <a:t>lectrice</a:t>
            </a:r>
            <a:r>
              <a:rPr lang="cs-CZ" sz="2400" dirty="0">
                <a:latin typeface="Times New Roman" pitchFamily="18" charset="0"/>
              </a:rPr>
              <a:t>/</a:t>
            </a:r>
            <a:r>
              <a:rPr lang="cs-CZ" sz="2400" dirty="0" err="1">
                <a:latin typeface="Times New Roman" pitchFamily="18" charset="0"/>
              </a:rPr>
              <a:t>femme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</a:rPr>
              <a:t>écrivain</a:t>
            </a:r>
            <a:endParaRPr lang="cs-CZ" sz="2400" dirty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br>
              <a:rPr lang="cs-CZ" sz="2400" dirty="0">
                <a:latin typeface="Times New Roman" pitchFamily="18" charset="0"/>
              </a:rPr>
            </a:br>
            <a:endParaRPr lang="cs-CZ" sz="2400" dirty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cs-CZ" sz="2400" dirty="0">
                <a:latin typeface="Times New Roman" pitchFamily="18" charset="0"/>
              </a:rPr>
              <a:t>   </a:t>
            </a:r>
            <a:r>
              <a:rPr lang="cs-CZ" sz="2400" dirty="0" err="1">
                <a:latin typeface="Times New Roman" pitchFamily="18" charset="0"/>
              </a:rPr>
              <a:t>stratégies</a:t>
            </a:r>
            <a:r>
              <a:rPr lang="cs-CZ" sz="2400" dirty="0">
                <a:latin typeface="Times New Roman" pitchFamily="18" charset="0"/>
              </a:rPr>
              <a:t>          -	livre-objet	  -	</a:t>
            </a:r>
            <a:r>
              <a:rPr lang="cs-CZ" sz="2400" dirty="0" err="1">
                <a:latin typeface="Times New Roman" pitchFamily="18" charset="0"/>
              </a:rPr>
              <a:t>horizon</a:t>
            </a:r>
            <a:r>
              <a:rPr lang="cs-CZ" sz="2400" dirty="0">
                <a:latin typeface="Times New Roman" pitchFamily="18" charset="0"/>
              </a:rPr>
              <a:t> d'</a:t>
            </a:r>
            <a:r>
              <a:rPr lang="cs-CZ" sz="2400" dirty="0" err="1">
                <a:latin typeface="Times New Roman" pitchFamily="18" charset="0"/>
              </a:rPr>
              <a:t>attente</a:t>
            </a:r>
            <a:endParaRPr lang="cs-CZ" sz="2400" dirty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cs-CZ" sz="2400" dirty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 startAt="7"/>
            </a:pPr>
            <a:r>
              <a:rPr lang="fr-CH" dirty="0">
                <a:latin typeface="Times New Roman" pitchFamily="18" charset="0"/>
              </a:rPr>
              <a:t>Notice post-liminaire – extrait (XX, p. 125): </a:t>
            </a:r>
          </a:p>
          <a:p>
            <a:pPr marL="609600" indent="-609600">
              <a:buNone/>
            </a:pPr>
            <a:r>
              <a:rPr lang="fr-CH" dirty="0">
                <a:latin typeface="Times New Roman" pitchFamily="18" charset="0"/>
              </a:rPr>
              <a:t>	</a:t>
            </a:r>
            <a:r>
              <a:rPr lang="cs-CZ" dirty="0" err="1">
                <a:latin typeface="Times New Roman" pitchFamily="18" charset="0"/>
              </a:rPr>
              <a:t>Le</a:t>
            </a:r>
            <a:r>
              <a:rPr lang="cs-CZ" dirty="0">
                <a:latin typeface="Times New Roman" pitchFamily="18" charset="0"/>
              </a:rPr>
              <a:t> livre </a:t>
            </a:r>
            <a:r>
              <a:rPr lang="cs-CZ" dirty="0" err="1">
                <a:latin typeface="Times New Roman" pitchFamily="18" charset="0"/>
              </a:rPr>
              <a:t>et</a:t>
            </a:r>
            <a:r>
              <a:rPr lang="cs-CZ" dirty="0">
                <a:latin typeface="Times New Roman" pitchFamily="18" charset="0"/>
              </a:rPr>
              <a:t> la </a:t>
            </a:r>
            <a:r>
              <a:rPr lang="cs-CZ" dirty="0" err="1">
                <a:latin typeface="Times New Roman" pitchFamily="18" charset="0"/>
              </a:rPr>
              <a:t>lecture</a:t>
            </a:r>
            <a:r>
              <a:rPr lang="cs-CZ" dirty="0">
                <a:latin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</a:rPr>
              <a:t>dans</a:t>
            </a:r>
            <a:r>
              <a:rPr lang="cs-CZ" dirty="0">
                <a:latin typeface="Times New Roman" pitchFamily="18" charset="0"/>
              </a:rPr>
              <a:t> la </a:t>
            </a:r>
            <a:r>
              <a:rPr lang="cs-CZ" dirty="0" err="1">
                <a:latin typeface="Times New Roman" pitchFamily="18" charset="0"/>
              </a:rPr>
              <a:t>vie</a:t>
            </a:r>
            <a:r>
              <a:rPr lang="cs-CZ" dirty="0">
                <a:latin typeface="Times New Roman" pitchFamily="18" charset="0"/>
              </a:rPr>
              <a:t> de </a:t>
            </a:r>
            <a:r>
              <a:rPr lang="cs-CZ" dirty="0" err="1">
                <a:latin typeface="Times New Roman" pitchFamily="18" charset="0"/>
              </a:rPr>
              <a:t>Zilia</a:t>
            </a:r>
            <a:r>
              <a:rPr lang="cs-CZ" dirty="0">
                <a:latin typeface="Times New Roman" pitchFamily="18" charset="0"/>
              </a:rPr>
              <a:t>, l'</a:t>
            </a:r>
            <a:r>
              <a:rPr lang="cs-CZ" dirty="0" err="1">
                <a:latin typeface="Times New Roman" pitchFamily="18" charset="0"/>
              </a:rPr>
              <a:t>héroïne</a:t>
            </a:r>
            <a:r>
              <a:rPr lang="cs-CZ" dirty="0">
                <a:latin typeface="Times New Roman" pitchFamily="18" charset="0"/>
              </a:rPr>
              <a:t> des </a:t>
            </a:r>
            <a:r>
              <a:rPr lang="cs-CZ" i="1" dirty="0" err="1">
                <a:latin typeface="Times New Roman" pitchFamily="18" charset="0"/>
              </a:rPr>
              <a:t>Lettres</a:t>
            </a:r>
            <a:r>
              <a:rPr lang="cs-CZ" i="1" dirty="0">
                <a:latin typeface="Times New Roman" pitchFamily="18" charset="0"/>
              </a:rPr>
              <a:t> d'</a:t>
            </a:r>
            <a:r>
              <a:rPr lang="cs-CZ" i="1" dirty="0" err="1">
                <a:latin typeface="Times New Roman" pitchFamily="18" charset="0"/>
              </a:rPr>
              <a:t>une</a:t>
            </a:r>
            <a:r>
              <a:rPr lang="cs-CZ" i="1" dirty="0">
                <a:latin typeface="Times New Roman" pitchFamily="18" charset="0"/>
              </a:rPr>
              <a:t> </a:t>
            </a:r>
            <a:r>
              <a:rPr lang="cs-CZ" i="1" dirty="0" err="1">
                <a:latin typeface="Times New Roman" pitchFamily="18" charset="0"/>
              </a:rPr>
              <a:t>Péruvienne</a:t>
            </a:r>
            <a:endParaRPr lang="cs-CZ" i="1" dirty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cs-CZ" sz="2400" dirty="0">
              <a:latin typeface="Times New Roman" pitchFamily="18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1258888" y="2565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3924300" y="2565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6804025" y="25654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468313" y="1844675"/>
            <a:ext cx="8135937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éruvien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763" y="280988"/>
            <a:ext cx="3800475" cy="629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Vie - Gr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6538" y="519113"/>
            <a:ext cx="3590925" cy="581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Avertisse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2263" y="447675"/>
            <a:ext cx="3419475" cy="596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ntrodu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688" y="485775"/>
            <a:ext cx="3476625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325</TotalTime>
  <Words>462</Words>
  <Application>Microsoft Office PowerPoint</Application>
  <PresentationFormat>Předvádění na obrazovce (4:3)</PresentationFormat>
  <Paragraphs>34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Tahoma</vt:lpstr>
      <vt:lpstr>Times New Roman</vt:lpstr>
      <vt:lpstr>Wingdings</vt:lpstr>
      <vt:lpstr>Textura</vt:lpstr>
      <vt:lpstr>Madame de Graffigny (1695 - 1758)</vt:lpstr>
      <vt:lpstr>Plan de mon exposé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Lettre XX, p. 125 A AZA: Remarques sur les usages des Français   « Je dois une partie de ces connaissances à une sorte d’écriture que l’on appelle livres ; quoique je trouve beaucoup de difficultés à comprendre ce qu’ils contiennent, ils me sont fort utiles, j’en tire des notions, Céline m’explique ce qu’elle en sait, et j’en compose des idées que je crois justes. »  </vt:lpstr>
      <vt:lpstr>Lettre XX, p. 125 (suite) A AZA: Remarques sur les usages des Français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Radimská Jitka prof. PhDr. Dr.</cp:lastModifiedBy>
  <cp:revision>18</cp:revision>
  <dcterms:created xsi:type="dcterms:W3CDTF">2014-10-22T17:47:33Z</dcterms:created>
  <dcterms:modified xsi:type="dcterms:W3CDTF">2021-12-15T11:57:41Z</dcterms:modified>
</cp:coreProperties>
</file>