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5" r:id="rId26"/>
    <p:sldId id="280" r:id="rId27"/>
    <p:sldId id="281" r:id="rId28"/>
    <p:sldId id="282" r:id="rId29"/>
    <p:sldId id="286" r:id="rId30"/>
    <p:sldId id="287" r:id="rId31"/>
    <p:sldId id="288" r:id="rId32"/>
    <p:sldId id="284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27D4-00D2-477A-866E-99B6DF60E1B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4D32-DA13-4B6D-904E-757D189C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27D4-00D2-477A-866E-99B6DF60E1B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4D32-DA13-4B6D-904E-757D189C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27D4-00D2-477A-866E-99B6DF60E1B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4D32-DA13-4B6D-904E-757D189C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8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27D4-00D2-477A-866E-99B6DF60E1B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4D32-DA13-4B6D-904E-757D189C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27D4-00D2-477A-866E-99B6DF60E1B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4D32-DA13-4B6D-904E-757D189C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6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27D4-00D2-477A-866E-99B6DF60E1B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4D32-DA13-4B6D-904E-757D189C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2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27D4-00D2-477A-866E-99B6DF60E1B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4D32-DA13-4B6D-904E-757D189C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27D4-00D2-477A-866E-99B6DF60E1B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4D32-DA13-4B6D-904E-757D189C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5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27D4-00D2-477A-866E-99B6DF60E1B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4D32-DA13-4B6D-904E-757D189C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8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27D4-00D2-477A-866E-99B6DF60E1B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4D32-DA13-4B6D-904E-757D189C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27D4-00D2-477A-866E-99B6DF60E1B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4D32-DA13-4B6D-904E-757D189C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8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D27D4-00D2-477A-866E-99B6DF60E1B2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4D32-DA13-4B6D-904E-757D189C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28800" y="655608"/>
            <a:ext cx="5244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Základy operačních zesilovačů a obvody</a:t>
            </a:r>
          </a:p>
          <a:p>
            <a:r>
              <a:rPr lang="cs-CZ" sz="2400" b="1" dirty="0"/>
              <a:t>s</a:t>
            </a:r>
            <a:r>
              <a:rPr lang="cs-CZ" sz="2400" b="1" dirty="0" smtClean="0"/>
              <a:t> operačními zesilovači  II.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56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1" name="Obráze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7461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488" y="4024313"/>
            <a:ext cx="4770437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3" name="TextovéPole 4"/>
          <p:cNvSpPr txBox="1">
            <a:spLocks noChangeArrowheads="1"/>
          </p:cNvSpPr>
          <p:nvPr/>
        </p:nvSpPr>
        <p:spPr bwMode="auto">
          <a:xfrm>
            <a:off x="381000" y="73025"/>
            <a:ext cx="2687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Diferenční </a:t>
            </a:r>
            <a:r>
              <a:rPr lang="cs-CZ" altLang="cs-CZ" sz="1800" b="1" dirty="0" smtClean="0"/>
              <a:t>zesilovač</a:t>
            </a:r>
            <a:r>
              <a:rPr lang="en-US" altLang="cs-CZ" sz="1800" b="1" dirty="0" smtClean="0"/>
              <a:t> s OZ</a:t>
            </a:r>
            <a:endParaRPr lang="cs-CZ" altLang="cs-CZ" sz="1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8" y="596749"/>
            <a:ext cx="7552693" cy="244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46175"/>
            <a:ext cx="3302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5" name="TextovéPole 3"/>
          <p:cNvSpPr txBox="1">
            <a:spLocks noChangeArrowheads="1"/>
          </p:cNvSpPr>
          <p:nvPr/>
        </p:nvSpPr>
        <p:spPr bwMode="auto">
          <a:xfrm>
            <a:off x="381000" y="73025"/>
            <a:ext cx="214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Diferenční zesilovač</a:t>
            </a:r>
          </a:p>
        </p:txBody>
      </p:sp>
      <p:sp>
        <p:nvSpPr>
          <p:cNvPr id="289796" name="TextovéPole 4"/>
          <p:cNvSpPr txBox="1">
            <a:spLocks noChangeArrowheads="1"/>
          </p:cNvSpPr>
          <p:nvPr/>
        </p:nvSpPr>
        <p:spPr bwMode="auto">
          <a:xfrm>
            <a:off x="381000" y="609600"/>
            <a:ext cx="535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Změna zesílení se dosáhne změnou jednoho odporu </a:t>
            </a:r>
            <a:r>
              <a:rPr lang="cs-CZ" altLang="cs-CZ" sz="1800" b="1" i="1"/>
              <a:t>kR</a:t>
            </a:r>
            <a:r>
              <a:rPr lang="cs-CZ" altLang="cs-CZ" sz="1800" b="1" i="1" baseline="-25000"/>
              <a:t>2</a:t>
            </a:r>
            <a:endParaRPr lang="cs-CZ" altLang="cs-CZ" sz="1800" b="1" i="1"/>
          </a:p>
        </p:txBody>
      </p:sp>
      <p:pic>
        <p:nvPicPr>
          <p:cNvPr id="289797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738" y="1981200"/>
            <a:ext cx="5541962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8" name="TextovéPole 6"/>
          <p:cNvSpPr txBox="1">
            <a:spLocks noChangeArrowheads="1"/>
          </p:cNvSpPr>
          <p:nvPr/>
        </p:nvSpPr>
        <p:spPr bwMode="auto">
          <a:xfrm>
            <a:off x="417513" y="5826125"/>
            <a:ext cx="792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Nevýhoda těchto dvou typů diferenčních zesilovačů je malý vstupní odpor. </a:t>
            </a:r>
          </a:p>
        </p:txBody>
      </p:sp>
    </p:spTree>
    <p:extLst>
      <p:ext uri="{BB962C8B-B14F-4D97-AF65-F5344CB8AC3E}">
        <p14:creationId xmlns:p14="http://schemas.microsoft.com/office/powerpoint/2010/main" val="38641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Obdélník 1"/>
          <p:cNvSpPr>
            <a:spLocks noChangeArrowheads="1"/>
          </p:cNvSpPr>
          <p:nvPr/>
        </p:nvSpPr>
        <p:spPr bwMode="auto">
          <a:xfrm>
            <a:off x="228600" y="228600"/>
            <a:ext cx="4730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/>
              <a:t>Diferenční zesilovač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diferenční zesilovač s velkým vstupním odporem</a:t>
            </a:r>
          </a:p>
        </p:txBody>
      </p:sp>
      <p:pic>
        <p:nvPicPr>
          <p:cNvPr id="29081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0178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820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094" y="2356643"/>
            <a:ext cx="59372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1" name="TextovéPole 6"/>
          <p:cNvSpPr txBox="1">
            <a:spLocks noChangeArrowheads="1"/>
          </p:cNvSpPr>
          <p:nvPr/>
        </p:nvSpPr>
        <p:spPr bwMode="auto">
          <a:xfrm>
            <a:off x="8375650" y="36576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U</a:t>
            </a:r>
            <a:r>
              <a:rPr lang="en-US" altLang="cs-CZ" sz="2400" baseline="-25000"/>
              <a:t>0</a:t>
            </a:r>
            <a:endParaRPr lang="cs-CZ" altLang="cs-CZ" sz="2400"/>
          </a:p>
        </p:txBody>
      </p:sp>
      <p:sp>
        <p:nvSpPr>
          <p:cNvPr id="290822" name="TextovéPole 7"/>
          <p:cNvSpPr txBox="1">
            <a:spLocks noChangeArrowheads="1"/>
          </p:cNvSpPr>
          <p:nvPr/>
        </p:nvSpPr>
        <p:spPr bwMode="auto">
          <a:xfrm>
            <a:off x="5030788" y="379888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U</a:t>
            </a:r>
            <a:r>
              <a:rPr lang="en-US" altLang="cs-CZ" sz="2400" baseline="-25000"/>
              <a:t>01</a:t>
            </a:r>
            <a:endParaRPr lang="cs-CZ" altLang="cs-CZ" sz="2400"/>
          </a:p>
        </p:txBody>
      </p:sp>
      <p:pic>
        <p:nvPicPr>
          <p:cNvPr id="290823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050" y="1458913"/>
            <a:ext cx="20907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49" y="2400409"/>
            <a:ext cx="2390815" cy="81315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93" y="3613037"/>
            <a:ext cx="2541521" cy="72426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820" y="4605841"/>
            <a:ext cx="3292004" cy="7054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820" y="5624305"/>
            <a:ext cx="2934442" cy="6581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1122" y="5152738"/>
            <a:ext cx="4049924" cy="9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Obdélník 1"/>
          <p:cNvSpPr>
            <a:spLocks noChangeArrowheads="1"/>
          </p:cNvSpPr>
          <p:nvPr/>
        </p:nvSpPr>
        <p:spPr bwMode="auto">
          <a:xfrm>
            <a:off x="228600" y="228600"/>
            <a:ext cx="4730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/>
              <a:t>Diferenční zesilovač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diferenční zesilovač s velkým vstupním odporem</a:t>
            </a:r>
          </a:p>
        </p:txBody>
      </p:sp>
      <p:pic>
        <p:nvPicPr>
          <p:cNvPr id="291843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7018338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684" y="1482432"/>
            <a:ext cx="2693873" cy="74103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975" y="1401927"/>
            <a:ext cx="1294598" cy="90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Obdélník 1"/>
          <p:cNvSpPr>
            <a:spLocks noChangeArrowheads="1"/>
          </p:cNvSpPr>
          <p:nvPr/>
        </p:nvSpPr>
        <p:spPr bwMode="auto">
          <a:xfrm>
            <a:off x="228600" y="152400"/>
            <a:ext cx="6915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/>
              <a:t>Diferenční zesilovač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diferenční zesilovač s velkým vstupním odporem</a:t>
            </a:r>
            <a:r>
              <a:rPr lang="en-US" altLang="cs-CZ" sz="1800"/>
              <a:t> “p</a:t>
            </a:r>
            <a:r>
              <a:rPr lang="cs-CZ" altLang="cs-CZ" sz="1800"/>
              <a:t>řístrojový zesilovač“</a:t>
            </a:r>
          </a:p>
        </p:txBody>
      </p:sp>
      <p:pic>
        <p:nvPicPr>
          <p:cNvPr id="29286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11312"/>
            <a:ext cx="56086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8" name="TextovéPole 4"/>
          <p:cNvSpPr txBox="1">
            <a:spLocks noChangeArrowheads="1"/>
          </p:cNvSpPr>
          <p:nvPr/>
        </p:nvSpPr>
        <p:spPr bwMode="auto">
          <a:xfrm>
            <a:off x="384175" y="5762625"/>
            <a:ext cx="331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</a:t>
            </a:r>
            <a:r>
              <a:rPr lang="cs-CZ" altLang="cs-CZ" sz="1800" baseline="-25000"/>
              <a:t>1</a:t>
            </a:r>
            <a:r>
              <a:rPr lang="cs-CZ" altLang="cs-CZ" sz="1800"/>
              <a:t> – nastavuje se velikost zesílení</a:t>
            </a:r>
          </a:p>
        </p:txBody>
      </p:sp>
      <p:pic>
        <p:nvPicPr>
          <p:cNvPr id="292869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06488"/>
            <a:ext cx="61150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70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714500"/>
            <a:ext cx="34051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8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53" y="895179"/>
            <a:ext cx="57531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TextovéPole 2"/>
          <p:cNvSpPr txBox="1">
            <a:spLocks noChangeArrowheads="1"/>
          </p:cNvSpPr>
          <p:nvPr/>
        </p:nvSpPr>
        <p:spPr bwMode="auto">
          <a:xfrm>
            <a:off x="533400" y="381000"/>
            <a:ext cx="460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Diferenční zesilovač s diferenčním výstupem.</a:t>
            </a:r>
          </a:p>
        </p:txBody>
      </p:sp>
      <p:sp>
        <p:nvSpPr>
          <p:cNvPr id="293892" name="TextovéPole 3"/>
          <p:cNvSpPr txBox="1">
            <a:spLocks noChangeArrowheads="1"/>
          </p:cNvSpPr>
          <p:nvPr/>
        </p:nvSpPr>
        <p:spPr bwMode="auto">
          <a:xfrm>
            <a:off x="685790" y="1443240"/>
            <a:ext cx="42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dirty="0"/>
              <a:t>U</a:t>
            </a:r>
            <a:r>
              <a:rPr lang="en-US" altLang="cs-CZ" sz="1800" baseline="-25000" dirty="0"/>
              <a:t>1</a:t>
            </a:r>
            <a:endParaRPr lang="cs-CZ" altLang="cs-CZ" sz="1800" dirty="0"/>
          </a:p>
        </p:txBody>
      </p:sp>
      <p:sp>
        <p:nvSpPr>
          <p:cNvPr id="293893" name="TextovéPole 5"/>
          <p:cNvSpPr txBox="1">
            <a:spLocks noChangeArrowheads="1"/>
          </p:cNvSpPr>
          <p:nvPr/>
        </p:nvSpPr>
        <p:spPr bwMode="auto">
          <a:xfrm>
            <a:off x="685791" y="4111991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dirty="0"/>
              <a:t>U</a:t>
            </a:r>
            <a:r>
              <a:rPr lang="en-US" altLang="cs-CZ" sz="1800" baseline="-25000" dirty="0"/>
              <a:t>2</a:t>
            </a:r>
            <a:endParaRPr lang="cs-CZ" altLang="cs-CZ" sz="1800" dirty="0"/>
          </a:p>
        </p:txBody>
      </p:sp>
      <p:sp>
        <p:nvSpPr>
          <p:cNvPr id="293894" name="TextovéPole 6"/>
          <p:cNvSpPr txBox="1">
            <a:spLocks noChangeArrowheads="1"/>
          </p:cNvSpPr>
          <p:nvPr/>
        </p:nvSpPr>
        <p:spPr bwMode="auto">
          <a:xfrm>
            <a:off x="5383841" y="1658519"/>
            <a:ext cx="50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dirty="0"/>
              <a:t>U</a:t>
            </a:r>
            <a:r>
              <a:rPr lang="en-US" altLang="cs-CZ" sz="1800" baseline="-25000" dirty="0"/>
              <a:t>10</a:t>
            </a:r>
            <a:endParaRPr lang="cs-CZ" altLang="cs-CZ" sz="1800" dirty="0"/>
          </a:p>
        </p:txBody>
      </p:sp>
      <p:sp>
        <p:nvSpPr>
          <p:cNvPr id="293895" name="TextovéPole 7"/>
          <p:cNvSpPr txBox="1">
            <a:spLocks noChangeArrowheads="1"/>
          </p:cNvSpPr>
          <p:nvPr/>
        </p:nvSpPr>
        <p:spPr bwMode="auto">
          <a:xfrm>
            <a:off x="5457197" y="3618497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dirty="0"/>
              <a:t>U</a:t>
            </a:r>
            <a:r>
              <a:rPr lang="en-US" altLang="cs-CZ" sz="1800" baseline="-25000" dirty="0"/>
              <a:t>20</a:t>
            </a:r>
            <a:endParaRPr lang="cs-CZ" altLang="cs-CZ" sz="1800" dirty="0"/>
          </a:p>
        </p:txBody>
      </p:sp>
      <p:sp>
        <p:nvSpPr>
          <p:cNvPr id="293897" name="TextovéPole 9"/>
          <p:cNvSpPr txBox="1">
            <a:spLocks noChangeArrowheads="1"/>
          </p:cNvSpPr>
          <p:nvPr/>
        </p:nvSpPr>
        <p:spPr bwMode="auto">
          <a:xfrm>
            <a:off x="381000" y="5948363"/>
            <a:ext cx="8434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Zesilova</a:t>
            </a:r>
            <a:r>
              <a:rPr lang="cs-CZ" altLang="cs-CZ" sz="1800"/>
              <a:t>č má velký vstupní odpor, symetrický výstup a zesílení se nastavuje velikostí R</a:t>
            </a:r>
            <a:r>
              <a:rPr lang="cs-CZ" altLang="cs-CZ" sz="1800" baseline="-25000"/>
              <a:t>1</a:t>
            </a:r>
            <a:r>
              <a:rPr lang="cs-CZ" altLang="cs-CZ" sz="1800"/>
              <a:t>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16" y="5170146"/>
            <a:ext cx="4775837" cy="6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ovéPole 1"/>
          <p:cNvSpPr txBox="1">
            <a:spLocks noChangeArrowheads="1"/>
          </p:cNvSpPr>
          <p:nvPr/>
        </p:nvSpPr>
        <p:spPr bwMode="auto">
          <a:xfrm>
            <a:off x="457200" y="304800"/>
            <a:ext cx="302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Integrační a derivační obvod</a:t>
            </a:r>
          </a:p>
        </p:txBody>
      </p:sp>
      <p:pic>
        <p:nvPicPr>
          <p:cNvPr id="29491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1295400"/>
            <a:ext cx="2244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6" name="TextovéPole 3"/>
          <p:cNvSpPr txBox="1">
            <a:spLocks noChangeArrowheads="1"/>
          </p:cNvSpPr>
          <p:nvPr/>
        </p:nvSpPr>
        <p:spPr bwMode="auto">
          <a:xfrm>
            <a:off x="477838" y="838200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Integrátor:</a:t>
            </a:r>
          </a:p>
        </p:txBody>
      </p:sp>
      <p:pic>
        <p:nvPicPr>
          <p:cNvPr id="294917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138" y="204788"/>
            <a:ext cx="47212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18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4829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19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3009900"/>
            <a:ext cx="11874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20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0" y="3043238"/>
            <a:ext cx="10064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21" name="Obrázek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138" y="2514600"/>
            <a:ext cx="50927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2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6893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39" name="TextovéPole 2"/>
          <p:cNvSpPr txBox="1">
            <a:spLocks noChangeArrowheads="1"/>
          </p:cNvSpPr>
          <p:nvPr/>
        </p:nvSpPr>
        <p:spPr bwMode="auto">
          <a:xfrm>
            <a:off x="533400" y="381000"/>
            <a:ext cx="7237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Tento integrátor má nestabilní výstup také díky vstupní napěťové a proudové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nesymetrii. Nutno zařadit resetovací obvod.</a:t>
            </a:r>
          </a:p>
        </p:txBody>
      </p:sp>
      <p:pic>
        <p:nvPicPr>
          <p:cNvPr id="29594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28638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ovéPole 1"/>
          <p:cNvSpPr txBox="1">
            <a:spLocks noChangeArrowheads="1"/>
          </p:cNvSpPr>
          <p:nvPr/>
        </p:nvSpPr>
        <p:spPr bwMode="auto">
          <a:xfrm>
            <a:off x="533400" y="457200"/>
            <a:ext cx="180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Derivační obvod</a:t>
            </a:r>
          </a:p>
        </p:txBody>
      </p:sp>
      <p:pic>
        <p:nvPicPr>
          <p:cNvPr id="29696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1143000"/>
            <a:ext cx="177958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477361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5" name="TextovéPole 4"/>
          <p:cNvSpPr txBox="1">
            <a:spLocks noChangeArrowheads="1"/>
          </p:cNvSpPr>
          <p:nvPr/>
        </p:nvSpPr>
        <p:spPr bwMode="auto">
          <a:xfrm>
            <a:off x="533400" y="3124200"/>
            <a:ext cx="7026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Problém je velký zisk pro vysoké frekvence a to vede k šumu a nestabilitě.</a:t>
            </a:r>
          </a:p>
        </p:txBody>
      </p:sp>
      <p:pic>
        <p:nvPicPr>
          <p:cNvPr id="29696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3" y="3551238"/>
            <a:ext cx="34829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7" name="TextovéPole 6"/>
          <p:cNvSpPr txBox="1">
            <a:spLocks noChangeArrowheads="1"/>
          </p:cNvSpPr>
          <p:nvPr/>
        </p:nvSpPr>
        <p:spPr bwMode="auto">
          <a:xfrm>
            <a:off x="4419600" y="3987800"/>
            <a:ext cx="3962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Touto úpravou redukujeme frekvenční pásmo derivačního obvodu. Pro vysoké frekvence to integruje.</a:t>
            </a:r>
          </a:p>
        </p:txBody>
      </p:sp>
    </p:spTree>
    <p:extLst>
      <p:ext uri="{BB962C8B-B14F-4D97-AF65-F5344CB8AC3E}">
        <p14:creationId xmlns:p14="http://schemas.microsoft.com/office/powerpoint/2010/main" val="25763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ovéPole 1"/>
          <p:cNvSpPr txBox="1">
            <a:spLocks noChangeArrowheads="1"/>
          </p:cNvSpPr>
          <p:nvPr/>
        </p:nvSpPr>
        <p:spPr bwMode="auto">
          <a:xfrm>
            <a:off x="457200" y="457200"/>
            <a:ext cx="255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Převodník proud-napětí</a:t>
            </a:r>
          </a:p>
        </p:txBody>
      </p:sp>
      <p:pic>
        <p:nvPicPr>
          <p:cNvPr id="29798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1143000"/>
            <a:ext cx="394652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8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5521325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6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68313"/>
            <a:ext cx="374332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579" name="TextovéPole 1"/>
          <p:cNvSpPr txBox="1">
            <a:spLocks noChangeArrowheads="1"/>
          </p:cNvSpPr>
          <p:nvPr/>
        </p:nvSpPr>
        <p:spPr bwMode="auto">
          <a:xfrm>
            <a:off x="533400" y="211138"/>
            <a:ext cx="216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Invertující zesilovač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0580" name="TextovéPole 3"/>
              <p:cNvSpPr txBox="1">
                <a:spLocks noChangeArrowheads="1"/>
              </p:cNvSpPr>
              <p:nvPr/>
            </p:nvSpPr>
            <p:spPr bwMode="auto">
              <a:xfrm>
                <a:off x="448117" y="2585387"/>
                <a:ext cx="7848600" cy="1626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Char char="-"/>
                </a:pPr>
                <a:r>
                  <a:rPr lang="cs-CZ" altLang="cs-CZ" sz="1800" dirty="0" smtClean="0"/>
                  <a:t>invertující</a:t>
                </a:r>
                <a:r>
                  <a:rPr lang="cs-CZ" altLang="cs-CZ" sz="1800" dirty="0"/>
                  <a:t> zesilovač obrací fázi vstupního signálu o 180</a:t>
                </a:r>
                <a:r>
                  <a:rPr lang="cs-CZ" altLang="cs-CZ" sz="1800" baseline="30000" dirty="0"/>
                  <a:t>0</a:t>
                </a:r>
                <a:r>
                  <a:rPr lang="cs-CZ" altLang="cs-CZ" sz="1800" dirty="0"/>
                  <a:t> </a:t>
                </a:r>
              </a:p>
              <a:p>
                <a:pPr>
                  <a:spcBef>
                    <a:spcPct val="0"/>
                  </a:spcBef>
                  <a:buFontTx/>
                  <a:buChar char="-"/>
                </a:pPr>
                <a:r>
                  <a:rPr lang="cs-CZ" altLang="cs-CZ" sz="1800" dirty="0"/>
                  <a:t>bod A je virtuální zem tedy je přibližně na nulovém potenciálu (ideální OZ</a:t>
                </a:r>
                <a:r>
                  <a:rPr lang="cs-CZ" altLang="cs-CZ" sz="1800" dirty="0" smtClean="0"/>
                  <a:t>)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cs-CZ" altLang="cs-CZ" sz="1800" dirty="0" smtClean="0"/>
                  <a:t>Napětí </a:t>
                </a:r>
                <a:r>
                  <a:rPr lang="cs-CZ" altLang="cs-CZ" sz="1800" dirty="0" err="1" smtClean="0"/>
                  <a:t>U</a:t>
                </a:r>
                <a:r>
                  <a:rPr lang="cs-CZ" altLang="cs-CZ" sz="1800" baseline="-25000" dirty="0" err="1" smtClean="0"/>
                  <a:t>i</a:t>
                </a:r>
                <a:r>
                  <a:rPr lang="cs-CZ" altLang="cs-CZ" sz="1800" dirty="0" smtClean="0"/>
                  <a:t> určuje proud rezistorem R</a:t>
                </a:r>
                <a:r>
                  <a:rPr lang="cs-CZ" altLang="cs-CZ" sz="1800" baseline="-25000" dirty="0" smtClean="0"/>
                  <a:t>1</a:t>
                </a:r>
                <a:r>
                  <a:rPr lang="cs-CZ" altLang="cs-CZ" sz="1800" dirty="0" smtClean="0"/>
                  <a:t> podle vztahu   i</a:t>
                </a:r>
                <a:r>
                  <a:rPr lang="cs-CZ" altLang="cs-CZ" sz="1800" baseline="-25000" dirty="0" smtClean="0"/>
                  <a:t>R1</a:t>
                </a:r>
                <a:r>
                  <a:rPr lang="cs-CZ" altLang="cs-CZ" sz="1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8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cs-CZ" altLang="cs-CZ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cs-CZ" altLang="cs-CZ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cs-CZ" altLang="cs-CZ" sz="1800" dirty="0" smtClean="0"/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cs-CZ" altLang="cs-CZ" sz="1800" dirty="0" smtClean="0"/>
                  <a:t>Proud i</a:t>
                </a:r>
                <a:r>
                  <a:rPr lang="cs-CZ" altLang="cs-CZ" sz="1800" baseline="-25000" dirty="0" smtClean="0"/>
                  <a:t>R1</a:t>
                </a:r>
                <a:r>
                  <a:rPr lang="cs-CZ" altLang="cs-CZ" sz="1800" dirty="0" smtClean="0"/>
                  <a:t> neteče do vstupu OZ, protože má velký vstupní odpor a teče přes R</a:t>
                </a:r>
                <a:r>
                  <a:rPr lang="en-US" altLang="cs-CZ" sz="1800" baseline="-25000" dirty="0" smtClean="0"/>
                  <a:t>2</a:t>
                </a:r>
                <a:r>
                  <a:rPr lang="en-US" altLang="cs-CZ" sz="1800" dirty="0" smtClean="0"/>
                  <a:t> do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cs-CZ" altLang="cs-CZ" sz="1800" dirty="0" smtClean="0"/>
                  <a:t>výstupu. Platí vztahy: </a:t>
                </a:r>
                <a:endParaRPr lang="cs-CZ" altLang="cs-CZ" sz="1800" dirty="0"/>
              </a:p>
            </p:txBody>
          </p:sp>
        </mc:Choice>
        <mc:Fallback xmlns="">
          <p:sp>
            <p:nvSpPr>
              <p:cNvPr id="280580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117" y="2585387"/>
                <a:ext cx="7848600" cy="1626471"/>
              </a:xfrm>
              <a:prstGeom prst="rect">
                <a:avLst/>
              </a:prstGeom>
              <a:blipFill rotWithShape="0">
                <a:blip r:embed="rId3"/>
                <a:stretch>
                  <a:fillRect l="-699" t="-1873" b="-48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0585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700" y="4392613"/>
            <a:ext cx="18573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4495800"/>
            <a:ext cx="1435842" cy="64517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209800" y="4818063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5338112"/>
            <a:ext cx="5611793" cy="519886"/>
          </a:xfrm>
          <a:prstGeom prst="rect">
            <a:avLst/>
          </a:prstGeom>
          <a:blipFill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869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76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ovéPole 1"/>
          <p:cNvSpPr txBox="1">
            <a:spLocks noChangeArrowheads="1"/>
          </p:cNvSpPr>
          <p:nvPr/>
        </p:nvSpPr>
        <p:spPr bwMode="auto">
          <a:xfrm>
            <a:off x="381000" y="457200"/>
            <a:ext cx="254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Převodník napětí proud</a:t>
            </a:r>
          </a:p>
        </p:txBody>
      </p:sp>
      <p:pic>
        <p:nvPicPr>
          <p:cNvPr id="29901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588" y="731838"/>
            <a:ext cx="456723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2" name="TextovéPole 4"/>
          <p:cNvSpPr txBox="1">
            <a:spLocks noChangeArrowheads="1"/>
          </p:cNvSpPr>
          <p:nvPr/>
        </p:nvSpPr>
        <p:spPr bwMode="auto">
          <a:xfrm>
            <a:off x="541338" y="3638550"/>
            <a:ext cx="149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na odporu  </a:t>
            </a:r>
            <a:r>
              <a:rPr lang="cs-CZ" altLang="cs-CZ" sz="1800" b="1" i="1"/>
              <a:t>R</a:t>
            </a:r>
            <a:r>
              <a:rPr lang="cs-CZ" altLang="cs-CZ" sz="1800" b="1" i="1" baseline="-25000"/>
              <a:t>Z</a:t>
            </a:r>
            <a:endParaRPr lang="cs-CZ" altLang="cs-CZ" sz="1800" b="1" i="1"/>
          </a:p>
        </p:txBody>
      </p:sp>
      <p:pic>
        <p:nvPicPr>
          <p:cNvPr id="299014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746500"/>
            <a:ext cx="595947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368675"/>
            <a:ext cx="781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8" y="4278313"/>
            <a:ext cx="1649354" cy="10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ovéPole 1"/>
          <p:cNvSpPr txBox="1">
            <a:spLocks noChangeArrowheads="1"/>
          </p:cNvSpPr>
          <p:nvPr/>
        </p:nvSpPr>
        <p:spPr bwMode="auto">
          <a:xfrm>
            <a:off x="533400" y="533400"/>
            <a:ext cx="1957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RC oscilátor s OZ</a:t>
            </a:r>
          </a:p>
        </p:txBody>
      </p:sp>
      <p:sp>
        <p:nvSpPr>
          <p:cNvPr id="300035" name="TextovéPole 2"/>
          <p:cNvSpPr txBox="1">
            <a:spLocks noChangeArrowheads="1"/>
          </p:cNvSpPr>
          <p:nvPr/>
        </p:nvSpPr>
        <p:spPr bwMode="auto">
          <a:xfrm>
            <a:off x="563563" y="1066800"/>
            <a:ext cx="222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Využívá Wienův člen</a:t>
            </a:r>
            <a:r>
              <a:rPr lang="en-US" altLang="cs-CZ" sz="1800"/>
              <a:t>:</a:t>
            </a:r>
            <a:endParaRPr lang="cs-CZ" altLang="cs-CZ" sz="1800"/>
          </a:p>
        </p:txBody>
      </p:sp>
      <p:pic>
        <p:nvPicPr>
          <p:cNvPr id="30003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833813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54343" y="2858355"/>
            <a:ext cx="3945375" cy="484876"/>
          </a:xfrm>
          <a:prstGeom prst="rect">
            <a:avLst/>
          </a:prstGeom>
          <a:blipFill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236" r="-464" b="-7595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pic>
        <p:nvPicPr>
          <p:cNvPr id="300038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1393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9" name="TextovéPole 6"/>
          <p:cNvSpPr txBox="1">
            <a:spLocks noChangeArrowheads="1"/>
          </p:cNvSpPr>
          <p:nvPr/>
        </p:nvSpPr>
        <p:spPr bwMode="auto">
          <a:xfrm>
            <a:off x="4502150" y="4110038"/>
            <a:ext cx="4084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Na frekvenci </a:t>
            </a:r>
            <a:r>
              <a:rPr lang="cs-CZ" altLang="cs-CZ" sz="1800" b="1" i="1"/>
              <a:t>f</a:t>
            </a:r>
            <a:r>
              <a:rPr lang="en-US" altLang="cs-CZ" sz="1800" b="1" i="1" baseline="-25000"/>
              <a:t>0 </a:t>
            </a:r>
            <a:r>
              <a:rPr lang="en-US" altLang="cs-CZ" sz="1800"/>
              <a:t>je v</a:t>
            </a:r>
            <a:r>
              <a:rPr lang="cs-CZ" altLang="cs-CZ" sz="1800"/>
              <a:t>ýstupní napětí ve fázi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se vstupním napětí.  </a:t>
            </a:r>
          </a:p>
        </p:txBody>
      </p:sp>
      <p:pic>
        <p:nvPicPr>
          <p:cNvPr id="300040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430588"/>
            <a:ext cx="34623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041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6284913"/>
            <a:ext cx="32766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42" name="TextovéPole 12"/>
          <p:cNvSpPr txBox="1">
            <a:spLocks noChangeArrowheads="1"/>
          </p:cNvSpPr>
          <p:nvPr/>
        </p:nvSpPr>
        <p:spPr bwMode="auto">
          <a:xfrm>
            <a:off x="4538663" y="5551488"/>
            <a:ext cx="3935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Zes</a:t>
            </a:r>
            <a:r>
              <a:rPr lang="cs-CZ" altLang="cs-CZ" sz="1800"/>
              <a:t>ílení OZ musí být nastaveno pomocí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z</a:t>
            </a:r>
            <a:r>
              <a:rPr lang="cs-CZ" altLang="cs-CZ" sz="1800"/>
              <a:t>áporné zpětné vazby dané odpory </a:t>
            </a:r>
            <a:r>
              <a:rPr lang="cs-CZ" altLang="cs-CZ" sz="1800" b="1" i="1"/>
              <a:t>R</a:t>
            </a:r>
            <a:r>
              <a:rPr lang="en-US" altLang="cs-CZ" sz="1800" b="1" i="1" baseline="-25000"/>
              <a:t>1</a:t>
            </a:r>
            <a:r>
              <a:rPr lang="en-US" altLang="cs-CZ" sz="1800"/>
              <a:t>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i="1"/>
              <a:t>R</a:t>
            </a:r>
            <a:r>
              <a:rPr lang="en-US" altLang="cs-CZ" sz="1800" b="1" i="1" baseline="-25000"/>
              <a:t>2</a:t>
            </a:r>
            <a:r>
              <a:rPr lang="en-US" altLang="cs-CZ" sz="1800" b="1" i="1"/>
              <a:t> </a:t>
            </a:r>
            <a:r>
              <a:rPr lang="en-US" altLang="cs-CZ" sz="1800"/>
              <a:t>na hodnotu p</a:t>
            </a:r>
            <a:r>
              <a:rPr lang="cs-CZ" altLang="cs-CZ" sz="1800"/>
              <a:t>řesně </a:t>
            </a:r>
            <a:r>
              <a:rPr lang="en-US" altLang="cs-CZ" sz="1800" b="1" i="1"/>
              <a:t>A</a:t>
            </a:r>
            <a:r>
              <a:rPr lang="en-US" altLang="cs-CZ" sz="1800"/>
              <a:t>=3.</a:t>
            </a:r>
            <a:endParaRPr lang="cs-CZ" altLang="cs-CZ" sz="1800" b="1" i="1"/>
          </a:p>
        </p:txBody>
      </p:sp>
      <p:sp>
        <p:nvSpPr>
          <p:cNvPr id="14" name="TextovéPole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1066800"/>
            <a:ext cx="3005951" cy="923330"/>
          </a:xfrm>
          <a:prstGeom prst="rect">
            <a:avLst/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623" t="-3311" r="-609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pic>
        <p:nvPicPr>
          <p:cNvPr id="300044" name="Obráze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025" y="4776788"/>
            <a:ext cx="37226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2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5151438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5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621188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60" name="TextovéPole 3"/>
          <p:cNvSpPr txBox="1">
            <a:spLocks noChangeArrowheads="1"/>
          </p:cNvSpPr>
          <p:nvPr/>
        </p:nvSpPr>
        <p:spPr bwMode="auto">
          <a:xfrm>
            <a:off x="609600" y="5486400"/>
            <a:ext cx="7143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MOSFET pracuje v odporové oblasti a nesmí být mezi D a S větší střídavé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napětí než 300 mV díky interní diodě substrát drain 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Trimrem P nastavíme požadovanou hodnotu výstupního napětí.</a:t>
            </a:r>
          </a:p>
        </p:txBody>
      </p:sp>
    </p:spTree>
    <p:extLst>
      <p:ext uri="{BB962C8B-B14F-4D97-AF65-F5344CB8AC3E}">
        <p14:creationId xmlns:p14="http://schemas.microsoft.com/office/powerpoint/2010/main" val="36657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ovéPole 1"/>
          <p:cNvSpPr txBox="1">
            <a:spLocks noChangeArrowheads="1"/>
          </p:cNvSpPr>
          <p:nvPr/>
        </p:nvSpPr>
        <p:spPr bwMode="auto">
          <a:xfrm>
            <a:off x="304800" y="200025"/>
            <a:ext cx="5357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Komparátor s hysterezí  - Schmittův klopný obvod.</a:t>
            </a:r>
          </a:p>
        </p:txBody>
      </p:sp>
      <p:pic>
        <p:nvPicPr>
          <p:cNvPr id="302083" name="Obráze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676275"/>
            <a:ext cx="4995862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085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5715000"/>
            <a:ext cx="21669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7" name="TextovéPole 7"/>
          <p:cNvSpPr txBox="1">
            <a:spLocks noChangeArrowheads="1"/>
          </p:cNvSpPr>
          <p:nvPr/>
        </p:nvSpPr>
        <p:spPr bwMode="auto">
          <a:xfrm>
            <a:off x="1295400" y="16002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i="1"/>
              <a:t>U</a:t>
            </a:r>
            <a:r>
              <a:rPr lang="en-US" altLang="cs-CZ" sz="1800" b="1" i="1" baseline="-25000"/>
              <a:t>vst</a:t>
            </a:r>
            <a:endParaRPr lang="cs-CZ" altLang="cs-CZ" sz="1800" b="1" i="1"/>
          </a:p>
        </p:txBody>
      </p:sp>
      <p:sp>
        <p:nvSpPr>
          <p:cNvPr id="302088" name="TextovéPole 8"/>
          <p:cNvSpPr txBox="1">
            <a:spLocks noChangeArrowheads="1"/>
          </p:cNvSpPr>
          <p:nvPr/>
        </p:nvSpPr>
        <p:spPr bwMode="auto">
          <a:xfrm flipH="1">
            <a:off x="5602288" y="1739900"/>
            <a:ext cx="337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překlápění výstupu při </a:t>
            </a:r>
            <a:r>
              <a:rPr lang="cs-CZ" altLang="cs-CZ" sz="1800" b="1" i="1"/>
              <a:t>U</a:t>
            </a:r>
            <a:r>
              <a:rPr lang="cs-CZ" altLang="cs-CZ" sz="1800" b="1" i="1" baseline="-25000"/>
              <a:t>vst</a:t>
            </a:r>
            <a:r>
              <a:rPr lang="cs-CZ" altLang="cs-CZ" sz="1800"/>
              <a:t> =</a:t>
            </a:r>
            <a:r>
              <a:rPr lang="en-US" altLang="cs-CZ" sz="1800"/>
              <a:t>0 V</a:t>
            </a:r>
            <a:endParaRPr lang="cs-CZ" altLang="cs-CZ" sz="1800"/>
          </a:p>
        </p:txBody>
      </p:sp>
      <p:sp>
        <p:nvSpPr>
          <p:cNvPr id="10" name="TextovéPole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10434" y="2282414"/>
            <a:ext cx="3735959" cy="2871171"/>
          </a:xfrm>
          <a:prstGeom prst="rect">
            <a:avLst/>
          </a:prstGeom>
          <a:blipFill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468" t="-1062" r="-326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302090" name="TextovéPole 10"/>
          <p:cNvSpPr txBox="1">
            <a:spLocks noChangeArrowheads="1"/>
          </p:cNvSpPr>
          <p:nvPr/>
        </p:nvSpPr>
        <p:spPr bwMode="auto">
          <a:xfrm>
            <a:off x="5410200" y="9906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a)</a:t>
            </a:r>
            <a:endParaRPr lang="cs-CZ" altLang="cs-CZ" sz="1800"/>
          </a:p>
        </p:txBody>
      </p:sp>
      <p:sp>
        <p:nvSpPr>
          <p:cNvPr id="302091" name="TextovéPole 11"/>
          <p:cNvSpPr txBox="1">
            <a:spLocks noChangeArrowheads="1"/>
          </p:cNvSpPr>
          <p:nvPr/>
        </p:nvSpPr>
        <p:spPr bwMode="auto">
          <a:xfrm>
            <a:off x="214313" y="5219700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b)</a:t>
            </a:r>
            <a:endParaRPr lang="cs-CZ" altLang="cs-CZ" sz="1800"/>
          </a:p>
        </p:txBody>
      </p:sp>
      <p:sp>
        <p:nvSpPr>
          <p:cNvPr id="2" name="TextovéPole 1"/>
          <p:cNvSpPr txBox="1"/>
          <p:nvPr/>
        </p:nvSpPr>
        <p:spPr>
          <a:xfrm>
            <a:off x="592138" y="5226649"/>
            <a:ext cx="7636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Napětí při kterém se obvod překlopí závisí na výstupním saturačním </a:t>
            </a:r>
            <a:r>
              <a:rPr lang="cs-CZ" dirty="0" err="1" smtClean="0"/>
              <a:t>naoětí</a:t>
            </a:r>
            <a:r>
              <a:rPr lang="cs-CZ" dirty="0" smtClean="0"/>
              <a:t> OZ a</a:t>
            </a:r>
          </a:p>
          <a:p>
            <a:r>
              <a:rPr lang="cs-CZ" dirty="0" smtClean="0"/>
              <a:t>Poměru </a:t>
            </a:r>
            <a:r>
              <a:rPr lang="cs-CZ" i="1" dirty="0" err="1" smtClean="0"/>
              <a:t>R</a:t>
            </a:r>
            <a:r>
              <a:rPr lang="cs-CZ" i="1" baseline="-25000" dirty="0" err="1" smtClean="0"/>
              <a:t>a</a:t>
            </a:r>
            <a:r>
              <a:rPr lang="cs-CZ" dirty="0" smtClean="0"/>
              <a:t> a  </a:t>
            </a:r>
            <a:r>
              <a:rPr lang="cs-CZ" i="1" dirty="0" err="1" smtClean="0"/>
              <a:t>R</a:t>
            </a:r>
            <a:r>
              <a:rPr lang="cs-CZ" i="1" baseline="-25000" dirty="0" err="1" smtClean="0"/>
              <a:t>b</a:t>
            </a:r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738" y="806826"/>
            <a:ext cx="2854151" cy="7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ovéPole 1"/>
          <p:cNvSpPr txBox="1">
            <a:spLocks noChangeArrowheads="1"/>
          </p:cNvSpPr>
          <p:nvPr/>
        </p:nvSpPr>
        <p:spPr bwMode="auto">
          <a:xfrm>
            <a:off x="507521" y="339306"/>
            <a:ext cx="201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 err="1"/>
              <a:t>Multivibr</a:t>
            </a:r>
            <a:r>
              <a:rPr lang="cs-CZ" altLang="cs-CZ" sz="2400" b="1" dirty="0" err="1"/>
              <a:t>átor</a:t>
            </a:r>
            <a:endParaRPr lang="cs-CZ" altLang="cs-CZ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450" y="1066800"/>
            <a:ext cx="5648325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69499" y="4459857"/>
            <a:ext cx="8397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Základní zapojení multivibrátoru.  Na výstupu je pravoúhlý signál</a:t>
            </a:r>
          </a:p>
          <a:p>
            <a:r>
              <a:rPr lang="cs-CZ" sz="2400" dirty="0" smtClean="0"/>
              <a:t> se střídou 50</a:t>
            </a:r>
            <a:r>
              <a:rPr lang="en-US" sz="2400" dirty="0" smtClean="0"/>
              <a:t>%.</a:t>
            </a:r>
            <a:r>
              <a:rPr lang="cs-CZ" sz="2400" dirty="0" smtClean="0"/>
              <a:t> </a:t>
            </a:r>
            <a:r>
              <a:rPr lang="en-US" sz="2400" dirty="0" err="1" smtClean="0"/>
              <a:t>Strmost</a:t>
            </a:r>
            <a:r>
              <a:rPr lang="en-US" sz="2400" dirty="0" smtClean="0"/>
              <a:t> </a:t>
            </a:r>
            <a:r>
              <a:rPr lang="en-US" sz="2400" dirty="0" err="1" smtClean="0"/>
              <a:t>hran</a:t>
            </a:r>
            <a:r>
              <a:rPr lang="en-US" sz="2400" dirty="0" smtClean="0"/>
              <a:t> je </a:t>
            </a:r>
            <a:r>
              <a:rPr lang="en-US" sz="2400" dirty="0" err="1" smtClean="0"/>
              <a:t>ur</a:t>
            </a:r>
            <a:r>
              <a:rPr lang="cs-CZ" sz="2400" dirty="0" err="1" smtClean="0"/>
              <a:t>čena</a:t>
            </a:r>
            <a:r>
              <a:rPr lang="cs-CZ" sz="2400" dirty="0" smtClean="0"/>
              <a:t> dobou přeběhu použitého</a:t>
            </a:r>
          </a:p>
          <a:p>
            <a:r>
              <a:rPr lang="cs-CZ" sz="2400" dirty="0" smtClean="0"/>
              <a:t> operačního zesilovače.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258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ovéPole 1"/>
          <p:cNvSpPr txBox="1">
            <a:spLocks noChangeArrowheads="1"/>
          </p:cNvSpPr>
          <p:nvPr/>
        </p:nvSpPr>
        <p:spPr bwMode="auto">
          <a:xfrm>
            <a:off x="533400" y="457200"/>
            <a:ext cx="201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/>
              <a:t>Multivibr</a:t>
            </a:r>
            <a:r>
              <a:rPr lang="cs-CZ" altLang="cs-CZ" sz="2400" b="1"/>
              <a:t>átor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388" y="1513292"/>
            <a:ext cx="6456362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3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2338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3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21669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2" name="TextovéPole 3"/>
          <p:cNvSpPr txBox="1">
            <a:spLocks noChangeArrowheads="1"/>
          </p:cNvSpPr>
          <p:nvPr/>
        </p:nvSpPr>
        <p:spPr bwMode="auto">
          <a:xfrm>
            <a:off x="457200" y="246063"/>
            <a:ext cx="2011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/>
              <a:t>Multivibr</a:t>
            </a:r>
            <a:r>
              <a:rPr lang="cs-CZ" altLang="cs-CZ" sz="2400" b="1"/>
              <a:t>átor</a:t>
            </a:r>
          </a:p>
        </p:txBody>
      </p:sp>
      <p:pic>
        <p:nvPicPr>
          <p:cNvPr id="304133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63" y="287338"/>
            <a:ext cx="337185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4" name="TextovéPole 5"/>
          <p:cNvSpPr txBox="1">
            <a:spLocks noChangeArrowheads="1"/>
          </p:cNvSpPr>
          <p:nvPr/>
        </p:nvSpPr>
        <p:spPr bwMode="auto">
          <a:xfrm>
            <a:off x="685800" y="3048000"/>
            <a:ext cx="5011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Když  </a:t>
            </a:r>
            <a:r>
              <a:rPr lang="cs-CZ" altLang="cs-CZ" sz="1800" b="1" i="1"/>
              <a:t>U</a:t>
            </a:r>
            <a:r>
              <a:rPr lang="cs-CZ" altLang="cs-CZ" sz="1800" b="1" i="1" baseline="-25000"/>
              <a:t>i</a:t>
            </a:r>
            <a:r>
              <a:rPr lang="cs-CZ" altLang="cs-CZ" sz="1800"/>
              <a:t> dosáhne </a:t>
            </a:r>
            <a:r>
              <a:rPr lang="cs-CZ" altLang="cs-CZ" sz="1800" b="1" i="1"/>
              <a:t>±U</a:t>
            </a:r>
            <a:r>
              <a:rPr lang="cs-CZ" altLang="cs-CZ" sz="1800" b="1" i="1" baseline="-25000"/>
              <a:t>n</a:t>
            </a:r>
            <a:r>
              <a:rPr lang="cs-CZ" altLang="cs-CZ" sz="1800" b="1" i="1"/>
              <a:t> </a:t>
            </a:r>
            <a:r>
              <a:rPr lang="cs-CZ" altLang="cs-CZ" sz="1800"/>
              <a:t>dojde k překlopení výstupu.</a:t>
            </a:r>
            <a:r>
              <a:rPr lang="cs-CZ" altLang="cs-CZ" sz="1800" b="1" i="1"/>
              <a:t>  </a:t>
            </a:r>
          </a:p>
        </p:txBody>
      </p:sp>
      <p:sp>
        <p:nvSpPr>
          <p:cNvPr id="304135" name="TextovéPole 6"/>
          <p:cNvSpPr txBox="1">
            <a:spLocks noChangeArrowheads="1"/>
          </p:cNvSpPr>
          <p:nvPr/>
        </p:nvSpPr>
        <p:spPr bwMode="auto">
          <a:xfrm>
            <a:off x="2376488" y="803275"/>
            <a:ext cx="395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/>
              <a:t>U</a:t>
            </a:r>
            <a:r>
              <a:rPr lang="cs-CZ" altLang="cs-CZ" sz="1800" b="1" i="1" baseline="-25000"/>
              <a:t>i</a:t>
            </a:r>
            <a:endParaRPr lang="cs-CZ" altLang="cs-CZ" sz="1800" b="1" i="1"/>
          </a:p>
        </p:txBody>
      </p:sp>
      <p:sp>
        <p:nvSpPr>
          <p:cNvPr id="304136" name="TextovéPole 8"/>
          <p:cNvSpPr txBox="1">
            <a:spLocks noChangeArrowheads="1"/>
          </p:cNvSpPr>
          <p:nvPr/>
        </p:nvSpPr>
        <p:spPr bwMode="auto">
          <a:xfrm>
            <a:off x="612775" y="4416425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časová konstanta  </a:t>
            </a:r>
            <a:r>
              <a:rPr lang="el-GR" altLang="cs-CZ" sz="1800"/>
              <a:t>τ</a:t>
            </a:r>
            <a:r>
              <a:rPr lang="cs-CZ" altLang="cs-CZ" sz="1800"/>
              <a:t>=RC</a:t>
            </a:r>
          </a:p>
        </p:txBody>
      </p:sp>
      <p:pic>
        <p:nvPicPr>
          <p:cNvPr id="304137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9288" y="3875088"/>
            <a:ext cx="24765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8" name="TextovéPole 10"/>
          <p:cNvSpPr txBox="1">
            <a:spLocks noChangeArrowheads="1"/>
          </p:cNvSpPr>
          <p:nvPr/>
        </p:nvSpPr>
        <p:spPr bwMode="auto">
          <a:xfrm>
            <a:off x="3986213" y="3505200"/>
            <a:ext cx="3422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frekvence kmitů multivibrátoru je:</a:t>
            </a:r>
          </a:p>
        </p:txBody>
      </p:sp>
      <p:sp>
        <p:nvSpPr>
          <p:cNvPr id="304139" name="TextovéPole 11"/>
          <p:cNvSpPr txBox="1">
            <a:spLocks noChangeArrowheads="1"/>
          </p:cNvSpPr>
          <p:nvPr/>
        </p:nvSpPr>
        <p:spPr bwMode="auto">
          <a:xfrm>
            <a:off x="720725" y="5286375"/>
            <a:ext cx="731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Kmitočet je nezávislý na napájecím napětí, ale to musí být přesně symetrické.</a:t>
            </a:r>
          </a:p>
        </p:txBody>
      </p:sp>
    </p:spTree>
    <p:extLst>
      <p:ext uri="{BB962C8B-B14F-4D97-AF65-F5344CB8AC3E}">
        <p14:creationId xmlns:p14="http://schemas.microsoft.com/office/powerpoint/2010/main" val="16619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7475" y="228600"/>
            <a:ext cx="73533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5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522663"/>
            <a:ext cx="722471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56" name="TextovéPole 1"/>
          <p:cNvSpPr txBox="1">
            <a:spLocks noChangeArrowheads="1"/>
          </p:cNvSpPr>
          <p:nvPr/>
        </p:nvSpPr>
        <p:spPr bwMode="auto">
          <a:xfrm>
            <a:off x="381000" y="228600"/>
            <a:ext cx="201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/>
              <a:t>Multivibr</a:t>
            </a:r>
            <a:r>
              <a:rPr lang="cs-CZ" altLang="cs-CZ" sz="2400" b="1"/>
              <a:t>átor</a:t>
            </a:r>
          </a:p>
        </p:txBody>
      </p:sp>
    </p:spTree>
    <p:extLst>
      <p:ext uri="{BB962C8B-B14F-4D97-AF65-F5344CB8AC3E}">
        <p14:creationId xmlns:p14="http://schemas.microsoft.com/office/powerpoint/2010/main" val="7916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438" y="482600"/>
            <a:ext cx="6227762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79" name="TextovéPole 2"/>
          <p:cNvSpPr txBox="1">
            <a:spLocks noChangeArrowheads="1"/>
          </p:cNvSpPr>
          <p:nvPr/>
        </p:nvSpPr>
        <p:spPr bwMode="auto">
          <a:xfrm>
            <a:off x="381000" y="228600"/>
            <a:ext cx="201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/>
              <a:t>Multivibr</a:t>
            </a:r>
            <a:r>
              <a:rPr lang="cs-CZ" altLang="cs-CZ" sz="2400" b="1"/>
              <a:t>átor</a:t>
            </a:r>
          </a:p>
        </p:txBody>
      </p:sp>
      <p:pic>
        <p:nvPicPr>
          <p:cNvPr id="306180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312" y="3665220"/>
            <a:ext cx="608488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81" name="TextovéPole 4"/>
          <p:cNvSpPr txBox="1">
            <a:spLocks noChangeArrowheads="1"/>
          </p:cNvSpPr>
          <p:nvPr/>
        </p:nvSpPr>
        <p:spPr bwMode="auto">
          <a:xfrm>
            <a:off x="1158875" y="3352800"/>
            <a:ext cx="5319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U tohoto zapojení se změnou střídy se mění i frekvence</a:t>
            </a:r>
          </a:p>
        </p:txBody>
      </p:sp>
    </p:spTree>
    <p:extLst>
      <p:ext uri="{BB962C8B-B14F-4D97-AF65-F5344CB8AC3E}">
        <p14:creationId xmlns:p14="http://schemas.microsoft.com/office/powerpoint/2010/main" val="29650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4199" y="175260"/>
            <a:ext cx="411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Potenciostat</a:t>
            </a:r>
            <a:r>
              <a:rPr lang="cs-CZ" b="1" dirty="0" smtClean="0"/>
              <a:t> pro elektrochemická měření</a:t>
            </a:r>
            <a:endParaRPr lang="en-US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4199" y="552212"/>
            <a:ext cx="862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Obvod, který kontroluje napětí v bodě   A   vůči zemi nezávisle na velikosti odporů  R</a:t>
            </a:r>
            <a:r>
              <a:rPr lang="cs-CZ" baseline="-25000" dirty="0" smtClean="0"/>
              <a:t>1</a:t>
            </a:r>
            <a:r>
              <a:rPr lang="cs-CZ" dirty="0" smtClean="0"/>
              <a:t> a  R</a:t>
            </a:r>
            <a:r>
              <a:rPr lang="cs-CZ" baseline="-25000" dirty="0" smtClean="0"/>
              <a:t>2</a:t>
            </a:r>
            <a:r>
              <a:rPr lang="cs-CZ" dirty="0" smtClean="0"/>
              <a:t>.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81" y="921544"/>
            <a:ext cx="4376237" cy="24013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78" y="1247383"/>
            <a:ext cx="210800" cy="2856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705" y="1247383"/>
            <a:ext cx="1048575" cy="2850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971" y="1301896"/>
            <a:ext cx="213741" cy="17602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478" y="1748664"/>
            <a:ext cx="1125781" cy="32823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4178" y="2169026"/>
            <a:ext cx="1818379" cy="64338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57" y="3912584"/>
            <a:ext cx="4417109" cy="259815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44199" y="3429266"/>
            <a:ext cx="871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</a:t>
            </a:r>
            <a:r>
              <a:rPr lang="cs-CZ" dirty="0" smtClean="0"/>
              <a:t>ákladní zapojení </a:t>
            </a:r>
            <a:r>
              <a:rPr lang="cs-CZ" dirty="0" err="1" smtClean="0"/>
              <a:t>galvanostatu</a:t>
            </a:r>
            <a:r>
              <a:rPr lang="cs-CZ" dirty="0" smtClean="0"/>
              <a:t> (</a:t>
            </a:r>
            <a:r>
              <a:rPr lang="cs-CZ" dirty="0" err="1" smtClean="0"/>
              <a:t>obvod,který</a:t>
            </a:r>
            <a:r>
              <a:rPr lang="cs-CZ" dirty="0" smtClean="0"/>
              <a:t> určuje proud zátěží  Z</a:t>
            </a:r>
            <a:r>
              <a:rPr lang="cs-CZ" baseline="-25000" dirty="0" smtClean="0"/>
              <a:t>L</a:t>
            </a:r>
            <a:r>
              <a:rPr lang="cs-CZ" dirty="0" smtClean="0"/>
              <a:t> nezávisle na její velikosti)</a:t>
            </a:r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10" y="4137310"/>
            <a:ext cx="232136" cy="34094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7496" y="4131985"/>
            <a:ext cx="238689" cy="29108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4368" y="4170664"/>
            <a:ext cx="343936" cy="25240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819" y="4664053"/>
            <a:ext cx="1081737" cy="27934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1401" y="4660444"/>
            <a:ext cx="211226" cy="283647"/>
          </a:xfrm>
          <a:prstGeom prst="rect">
            <a:avLst/>
          </a:prstGeom>
        </p:spPr>
      </p:pic>
      <p:cxnSp>
        <p:nvCxnSpPr>
          <p:cNvPr id="19" name="Přímá spojnice se šipkou 18"/>
          <p:cNvCxnSpPr/>
          <p:nvPr/>
        </p:nvCxnSpPr>
        <p:spPr>
          <a:xfrm>
            <a:off x="3840480" y="4660444"/>
            <a:ext cx="0" cy="282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0214" y="4660444"/>
            <a:ext cx="211226" cy="283647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8272" y="5800693"/>
            <a:ext cx="219761" cy="295107"/>
          </a:xfrm>
          <a:prstGeom prst="rect">
            <a:avLst/>
          </a:prstGeom>
        </p:spPr>
      </p:pic>
      <p:cxnSp>
        <p:nvCxnSpPr>
          <p:cNvPr id="23" name="Přímá spojnice se šipkou 22"/>
          <p:cNvCxnSpPr/>
          <p:nvPr/>
        </p:nvCxnSpPr>
        <p:spPr>
          <a:xfrm>
            <a:off x="3901401" y="5815933"/>
            <a:ext cx="0" cy="295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244199" y="5926374"/>
            <a:ext cx="215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elektrochemická cela</a:t>
            </a:r>
            <a:endParaRPr lang="en-US" dirty="0"/>
          </a:p>
        </p:txBody>
      </p:sp>
      <p:cxnSp>
        <p:nvCxnSpPr>
          <p:cNvPr id="28" name="Přímá spojnice se šipkou 27"/>
          <p:cNvCxnSpPr/>
          <p:nvPr/>
        </p:nvCxnSpPr>
        <p:spPr>
          <a:xfrm flipV="1">
            <a:off x="1607820" y="4943402"/>
            <a:ext cx="1522353" cy="98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35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ovéPole 2"/>
          <p:cNvSpPr txBox="1">
            <a:spLocks noChangeArrowheads="1"/>
          </p:cNvSpPr>
          <p:nvPr/>
        </p:nvSpPr>
        <p:spPr bwMode="auto">
          <a:xfrm>
            <a:off x="533400" y="211138"/>
            <a:ext cx="216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Invertující zesilovač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57200" y="685800"/>
            <a:ext cx="82296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dirty="0"/>
              <a:t>pro ideální OZ by při nulovém  </a:t>
            </a:r>
            <a:r>
              <a:rPr lang="cs-CZ" b="1" i="1" dirty="0" err="1"/>
              <a:t>U</a:t>
            </a:r>
            <a:r>
              <a:rPr lang="cs-CZ" b="1" i="1" baseline="-25000" dirty="0" err="1"/>
              <a:t>i</a:t>
            </a:r>
            <a:r>
              <a:rPr lang="cs-CZ" dirty="0"/>
              <a:t> mělo být nulové </a:t>
            </a:r>
            <a:r>
              <a:rPr lang="cs-CZ" b="1" i="1" dirty="0"/>
              <a:t>U</a:t>
            </a:r>
            <a:r>
              <a:rPr lang="cs-CZ" b="1" i="1" baseline="-25000" dirty="0"/>
              <a:t>0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reálně bude i při nulovém vstupu na výstupu nějaké nenulové výstupní napětí</a:t>
            </a:r>
          </a:p>
          <a:p>
            <a:pPr>
              <a:defRPr/>
            </a:pPr>
            <a:r>
              <a:rPr lang="cs-CZ" dirty="0"/>
              <a:t>(</a:t>
            </a:r>
            <a:r>
              <a:rPr lang="cs-CZ" b="1" i="1" dirty="0"/>
              <a:t>vstupní napěťová nesymetrie</a:t>
            </a:r>
            <a:r>
              <a:rPr lang="cs-CZ" dirty="0"/>
              <a:t>) a je způsobena faktem, že vstupní tranzistory </a:t>
            </a:r>
          </a:p>
          <a:p>
            <a:pPr>
              <a:defRPr/>
            </a:pPr>
            <a:r>
              <a:rPr lang="cs-CZ" dirty="0"/>
              <a:t>diferenčního stupně OZ nejsou identické. Situaci lze namodelovat přidáním dalšího napětí </a:t>
            </a:r>
            <a:r>
              <a:rPr lang="cs-CZ" b="1" i="1" dirty="0"/>
              <a:t>U</a:t>
            </a:r>
            <a:r>
              <a:rPr lang="cs-CZ" b="1" i="1" baseline="-25000" dirty="0"/>
              <a:t>N</a:t>
            </a:r>
            <a:r>
              <a:rPr lang="cs-CZ" dirty="0"/>
              <a:t> do obvodu.   </a:t>
            </a:r>
          </a:p>
        </p:txBody>
      </p:sp>
      <p:pic>
        <p:nvPicPr>
          <p:cNvPr id="28160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075" y="2264247"/>
            <a:ext cx="4776354" cy="299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43626" y="5520905"/>
            <a:ext cx="697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Vstupní napěťová nesymetrie je běžně u OZ v rozsahu od 3 </a:t>
            </a:r>
            <a:r>
              <a:rPr lang="cs-CZ" dirty="0" err="1" smtClean="0"/>
              <a:t>mV</a:t>
            </a:r>
            <a:r>
              <a:rPr lang="cs-CZ" dirty="0" smtClean="0"/>
              <a:t> do 10 </a:t>
            </a:r>
            <a:r>
              <a:rPr lang="cs-CZ" dirty="0" err="1" smtClean="0"/>
              <a:t>mV</a:t>
            </a:r>
            <a:r>
              <a:rPr lang="cs-CZ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5139" y="129540"/>
            <a:ext cx="411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Potenciostat</a:t>
            </a:r>
            <a:r>
              <a:rPr lang="cs-CZ" b="1" dirty="0" smtClean="0"/>
              <a:t> pro elektrochemická měření</a:t>
            </a:r>
            <a:endParaRPr lang="en-US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39" y="799925"/>
            <a:ext cx="4193934" cy="189201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9445"/>
            <a:ext cx="4654397" cy="24582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293" y="3444649"/>
            <a:ext cx="1851115" cy="386608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H="1">
            <a:off x="2287875" y="3831257"/>
            <a:ext cx="69870" cy="176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709160" y="939523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Základní zapojení </a:t>
            </a:r>
            <a:r>
              <a:rPr lang="cs-CZ" dirty="0" err="1" smtClean="0"/>
              <a:t>potenciostatu</a:t>
            </a:r>
            <a:r>
              <a:rPr lang="cs-CZ" dirty="0" smtClean="0"/>
              <a:t> zajistí nulový proud referenční elektrodou a</a:t>
            </a:r>
          </a:p>
          <a:p>
            <a:r>
              <a:rPr lang="cs-CZ" dirty="0"/>
              <a:t>a</a:t>
            </a:r>
            <a:r>
              <a:rPr lang="cs-CZ" dirty="0" smtClean="0"/>
              <a:t> definované napětí  </a:t>
            </a:r>
            <a:r>
              <a:rPr lang="cs-CZ" b="1" i="1" dirty="0" err="1" smtClean="0"/>
              <a:t>e</a:t>
            </a:r>
            <a:r>
              <a:rPr lang="cs-CZ" b="1" i="1" baseline="-25000" dirty="0" err="1" smtClean="0"/>
              <a:t>i</a:t>
            </a:r>
            <a:r>
              <a:rPr lang="cs-CZ" dirty="0" smtClean="0"/>
              <a:t> mezi </a:t>
            </a:r>
            <a:r>
              <a:rPr lang="cs-CZ" dirty="0" err="1" smtClean="0"/>
              <a:t>wk</a:t>
            </a:r>
            <a:r>
              <a:rPr lang="cs-CZ" dirty="0" smtClean="0"/>
              <a:t> (pracovní</a:t>
            </a:r>
          </a:p>
          <a:p>
            <a:r>
              <a:rPr lang="cs-CZ" dirty="0" smtClean="0"/>
              <a:t>elektrodou) a  </a:t>
            </a:r>
            <a:r>
              <a:rPr lang="cs-CZ" dirty="0" err="1" smtClean="0"/>
              <a:t>refenenční</a:t>
            </a:r>
            <a:r>
              <a:rPr lang="cs-CZ" dirty="0" smtClean="0"/>
              <a:t> elektrodou (</a:t>
            </a:r>
            <a:r>
              <a:rPr lang="cs-CZ" dirty="0" err="1" smtClean="0"/>
              <a:t>ref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09160" y="3380223"/>
            <a:ext cx="200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  -  je virtuální zem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478" y="3831257"/>
            <a:ext cx="3569093" cy="67732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895" y="4508584"/>
            <a:ext cx="289530" cy="223281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892989" y="4677452"/>
            <a:ext cx="3683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Jestliže se   </a:t>
            </a:r>
            <a:r>
              <a:rPr lang="cs-CZ" dirty="0" smtClean="0"/>
              <a:t>R</a:t>
            </a:r>
            <a:r>
              <a:rPr lang="cs-CZ" baseline="-25000" dirty="0" smtClean="0"/>
              <a:t>1</a:t>
            </a:r>
            <a:r>
              <a:rPr lang="cs-CZ" dirty="0" smtClean="0"/>
              <a:t>=R</a:t>
            </a:r>
            <a:r>
              <a:rPr lang="cs-CZ" baseline="-25000" dirty="0" smtClean="0"/>
              <a:t>2</a:t>
            </a:r>
            <a:r>
              <a:rPr lang="cs-CZ" dirty="0" smtClean="0"/>
              <a:t>=R</a:t>
            </a:r>
            <a:r>
              <a:rPr lang="cs-CZ" baseline="-25000" dirty="0" smtClean="0"/>
              <a:t>3</a:t>
            </a:r>
            <a:r>
              <a:rPr lang="cs-CZ" dirty="0" smtClean="0"/>
              <a:t>=</a:t>
            </a:r>
            <a:r>
              <a:rPr lang="cs-CZ" dirty="0" err="1" smtClean="0"/>
              <a:t>R</a:t>
            </a:r>
            <a:r>
              <a:rPr lang="cs-CZ" baseline="-25000" dirty="0" err="1" smtClean="0"/>
              <a:t>ref</a:t>
            </a:r>
            <a:r>
              <a:rPr lang="cs-CZ" baseline="-25000" dirty="0" smtClean="0"/>
              <a:t>  </a:t>
            </a:r>
            <a:r>
              <a:rPr lang="cs-CZ" dirty="0" smtClean="0"/>
              <a:t> </a:t>
            </a:r>
            <a:r>
              <a:rPr lang="cs-CZ" dirty="0" smtClean="0"/>
              <a:t>pak se </a:t>
            </a:r>
          </a:p>
          <a:p>
            <a:r>
              <a:rPr lang="cs-CZ" dirty="0" smtClean="0"/>
              <a:t>potenciál pracovní elektrody </a:t>
            </a:r>
            <a:r>
              <a:rPr lang="cs-CZ" b="1" i="1" dirty="0" err="1" smtClean="0"/>
              <a:t>e</a:t>
            </a:r>
            <a:r>
              <a:rPr lang="cs-CZ" b="1" i="1" baseline="-25000" dirty="0" err="1" smtClean="0"/>
              <a:t>wk</a:t>
            </a:r>
            <a:r>
              <a:rPr lang="cs-CZ" dirty="0" smtClean="0"/>
              <a:t> vůči</a:t>
            </a:r>
          </a:p>
          <a:p>
            <a:r>
              <a:rPr lang="cs-CZ" dirty="0"/>
              <a:t>r</a:t>
            </a:r>
            <a:r>
              <a:rPr lang="cs-CZ" dirty="0" smtClean="0"/>
              <a:t>eferenční elektrodě (</a:t>
            </a:r>
            <a:r>
              <a:rPr lang="cs-CZ" dirty="0" err="1" smtClean="0"/>
              <a:t>ref</a:t>
            </a:r>
            <a:r>
              <a:rPr lang="cs-CZ" dirty="0" smtClean="0"/>
              <a:t>) rovná:</a:t>
            </a:r>
          </a:p>
          <a:p>
            <a:endParaRPr lang="en-US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804" y="5737724"/>
            <a:ext cx="2599096" cy="380878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4892989" y="6287155"/>
            <a:ext cx="267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Nevýhoda: velký proud  </a:t>
            </a:r>
            <a:r>
              <a:rPr lang="cs-CZ" dirty="0" err="1" smtClean="0"/>
              <a:t>i</a:t>
            </a:r>
            <a:r>
              <a:rPr lang="cs-CZ" baseline="-25000" dirty="0" err="1" smtClean="0"/>
              <a:t>ref</a:t>
            </a:r>
            <a:endParaRPr lang="en-US" dirty="0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2102285" y="4442460"/>
            <a:ext cx="0" cy="350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1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5139" y="129540"/>
            <a:ext cx="411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Potenciostat</a:t>
            </a:r>
            <a:r>
              <a:rPr lang="cs-CZ" b="1" dirty="0" smtClean="0"/>
              <a:t> pro elektrochemická měření</a:t>
            </a:r>
            <a:endParaRPr lang="en-US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92" y="741415"/>
            <a:ext cx="5587360" cy="332260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02920" y="4777740"/>
            <a:ext cx="752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Reálný </a:t>
            </a:r>
            <a:r>
              <a:rPr lang="cs-CZ" dirty="0" err="1" smtClean="0"/>
              <a:t>potenciostat</a:t>
            </a:r>
            <a:r>
              <a:rPr lang="cs-CZ" dirty="0" smtClean="0"/>
              <a:t>, kde proud referenční elektrodou je nula a lze měřit proud</a:t>
            </a:r>
          </a:p>
          <a:p>
            <a:r>
              <a:rPr lang="cs-CZ" dirty="0" smtClean="0"/>
              <a:t>pracovní elektrodou a potenciál  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458" y="5175293"/>
            <a:ext cx="959908" cy="248778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V="1">
            <a:off x="3611880" y="1051560"/>
            <a:ext cx="868680" cy="48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564380" y="764275"/>
            <a:ext cx="175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</a:t>
            </a:r>
            <a:r>
              <a:rPr lang="cs-CZ" dirty="0" smtClean="0"/>
              <a:t>esilovač proudu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62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9560" y="422693"/>
            <a:ext cx="82448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Literatura:</a:t>
            </a:r>
          </a:p>
          <a:p>
            <a:r>
              <a:rPr lang="en-US" dirty="0" smtClean="0"/>
              <a:t>P</a:t>
            </a:r>
            <a:r>
              <a:rPr lang="en-US" dirty="0"/>
              <a:t>. Neumann, J. </a:t>
            </a:r>
            <a:r>
              <a:rPr lang="en-US" dirty="0" err="1"/>
              <a:t>Uhlíř</a:t>
            </a:r>
            <a:r>
              <a:rPr lang="en-US" dirty="0"/>
              <a:t>, </a:t>
            </a:r>
            <a:r>
              <a:rPr lang="en-US" dirty="0" err="1"/>
              <a:t>Elektronické</a:t>
            </a:r>
            <a:r>
              <a:rPr lang="en-US" dirty="0"/>
              <a:t> </a:t>
            </a:r>
            <a:r>
              <a:rPr lang="en-US" dirty="0" err="1"/>
              <a:t>obvody</a:t>
            </a:r>
            <a:r>
              <a:rPr lang="en-US" dirty="0"/>
              <a:t> a </a:t>
            </a:r>
            <a:r>
              <a:rPr lang="en-US" dirty="0" err="1"/>
              <a:t>funkční</a:t>
            </a:r>
            <a:r>
              <a:rPr lang="en-US" dirty="0"/>
              <a:t> </a:t>
            </a:r>
            <a:r>
              <a:rPr lang="en-US" dirty="0" err="1"/>
              <a:t>bloky</a:t>
            </a:r>
            <a:r>
              <a:rPr lang="en-US" dirty="0"/>
              <a:t>  1, </a:t>
            </a:r>
            <a:r>
              <a:rPr lang="en-US" dirty="0" err="1"/>
              <a:t>skriptum</a:t>
            </a:r>
            <a:r>
              <a:rPr lang="en-US" dirty="0"/>
              <a:t> ČVUT (2005)</a:t>
            </a:r>
            <a:br>
              <a:rPr lang="en-US" dirty="0"/>
            </a:br>
            <a:r>
              <a:rPr lang="en-US" dirty="0"/>
              <a:t>J. </a:t>
            </a:r>
            <a:r>
              <a:rPr lang="en-US" dirty="0" err="1"/>
              <a:t>Belza</a:t>
            </a:r>
            <a:r>
              <a:rPr lang="en-US" dirty="0"/>
              <a:t>, </a:t>
            </a:r>
            <a:r>
              <a:rPr lang="en-US" dirty="0" err="1"/>
              <a:t>Operační</a:t>
            </a:r>
            <a:r>
              <a:rPr lang="en-US" dirty="0"/>
              <a:t> </a:t>
            </a:r>
            <a:r>
              <a:rPr lang="en-US" dirty="0" err="1"/>
              <a:t>zesilovače</a:t>
            </a:r>
            <a:r>
              <a:rPr lang="en-US" dirty="0"/>
              <a:t> pro </a:t>
            </a:r>
            <a:r>
              <a:rPr lang="en-US" dirty="0" err="1"/>
              <a:t>obyčejné</a:t>
            </a:r>
            <a:r>
              <a:rPr lang="en-US" dirty="0"/>
              <a:t> </a:t>
            </a:r>
            <a:r>
              <a:rPr lang="en-US" dirty="0" err="1"/>
              <a:t>smrtelníky</a:t>
            </a:r>
            <a:r>
              <a:rPr lang="en-US" dirty="0"/>
              <a:t>, BEN, 2004.</a:t>
            </a:r>
          </a:p>
          <a:p>
            <a:r>
              <a:rPr lang="en-US" dirty="0"/>
              <a:t>P. Neumann, J. </a:t>
            </a:r>
            <a:r>
              <a:rPr lang="en-US" dirty="0" err="1"/>
              <a:t>Uhlíř</a:t>
            </a:r>
            <a:r>
              <a:rPr lang="en-US" dirty="0"/>
              <a:t>, </a:t>
            </a:r>
            <a:r>
              <a:rPr lang="en-US" dirty="0" err="1"/>
              <a:t>Elektronické</a:t>
            </a:r>
            <a:r>
              <a:rPr lang="en-US" dirty="0"/>
              <a:t> </a:t>
            </a:r>
            <a:r>
              <a:rPr lang="en-US" dirty="0" err="1"/>
              <a:t>obvody</a:t>
            </a:r>
            <a:r>
              <a:rPr lang="en-US" dirty="0"/>
              <a:t> a </a:t>
            </a:r>
            <a:r>
              <a:rPr lang="en-US" dirty="0" err="1"/>
              <a:t>funkční</a:t>
            </a:r>
            <a:r>
              <a:rPr lang="en-US" dirty="0"/>
              <a:t> </a:t>
            </a:r>
            <a:r>
              <a:rPr lang="en-US" dirty="0" err="1"/>
              <a:t>bloky</a:t>
            </a:r>
            <a:r>
              <a:rPr lang="en-US" dirty="0"/>
              <a:t>  2  </a:t>
            </a:r>
            <a:r>
              <a:rPr lang="en-US" dirty="0" err="1"/>
              <a:t>skriptum</a:t>
            </a:r>
            <a:r>
              <a:rPr lang="en-US" dirty="0"/>
              <a:t> ČVUT  (2005)</a:t>
            </a:r>
          </a:p>
          <a:p>
            <a:r>
              <a:rPr lang="cs-CZ" dirty="0"/>
              <a:t>J. Punčochář, Operační zesilovače v elektronice, BEN Technická </a:t>
            </a:r>
            <a:r>
              <a:rPr lang="cs-CZ" dirty="0" err="1"/>
              <a:t>literature</a:t>
            </a:r>
            <a:r>
              <a:rPr lang="cs-CZ" dirty="0"/>
              <a:t> Praha (2002).</a:t>
            </a:r>
          </a:p>
          <a:p>
            <a:r>
              <a:rPr lang="en-US" dirty="0"/>
              <a:t>P. Horowitz, W. Hill, The art of Electronics, Third edition, Cambridge University Press,</a:t>
            </a:r>
            <a:r>
              <a:rPr lang="cs-CZ" dirty="0"/>
              <a:t> </a:t>
            </a:r>
            <a:r>
              <a:rPr lang="en-US" dirty="0"/>
              <a:t> </a:t>
            </a:r>
            <a:endParaRPr lang="cs-CZ" dirty="0" smtClean="0"/>
          </a:p>
          <a:p>
            <a:r>
              <a:rPr lang="en-US" dirty="0" smtClean="0"/>
              <a:t>1980</a:t>
            </a:r>
            <a:r>
              <a:rPr lang="en-US" dirty="0"/>
              <a:t>, 1989, 2015</a:t>
            </a:r>
            <a:r>
              <a:rPr lang="cs-CZ" dirty="0"/>
              <a:t>.</a:t>
            </a:r>
            <a:endParaRPr lang="en-US" dirty="0"/>
          </a:p>
          <a:p>
            <a:r>
              <a:rPr lang="en-US" dirty="0"/>
              <a:t>Donald A. </a:t>
            </a:r>
            <a:r>
              <a:rPr lang="en-US" dirty="0" err="1"/>
              <a:t>Neamen</a:t>
            </a:r>
            <a:r>
              <a:rPr lang="en-US" dirty="0"/>
              <a:t>, Microelectronics Circuit Analysis and Design, Published by</a:t>
            </a:r>
          </a:p>
          <a:p>
            <a:r>
              <a:rPr lang="en-US" dirty="0"/>
              <a:t>McGraw-Hill (2010).</a:t>
            </a:r>
          </a:p>
        </p:txBody>
      </p:sp>
    </p:spTree>
    <p:extLst>
      <p:ext uri="{BB962C8B-B14F-4D97-AF65-F5344CB8AC3E}">
        <p14:creationId xmlns:p14="http://schemas.microsoft.com/office/powerpoint/2010/main" val="266456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TextovéPole 2"/>
          <p:cNvSpPr txBox="1">
            <a:spLocks noChangeArrowheads="1"/>
          </p:cNvSpPr>
          <p:nvPr/>
        </p:nvSpPr>
        <p:spPr bwMode="auto">
          <a:xfrm>
            <a:off x="381000" y="381000"/>
            <a:ext cx="4364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Kompenzace vstupní napěťové nesymetrie</a:t>
            </a:r>
          </a:p>
        </p:txBody>
      </p:sp>
      <p:pic>
        <p:nvPicPr>
          <p:cNvPr id="28262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653" y="2193332"/>
            <a:ext cx="4665672" cy="31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8574" y="1070769"/>
            <a:ext cx="7902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Některé jednoduší OZ mají zvláštní vývody pro možnost přidání vnějších prvků pro </a:t>
            </a:r>
          </a:p>
          <a:p>
            <a:r>
              <a:rPr lang="cs-CZ" dirty="0" smtClean="0"/>
              <a:t>Kompenzaci vstupní napěťové nesymetrie. K OZ lze připojit proměnný nastavitelný</a:t>
            </a:r>
          </a:p>
          <a:p>
            <a:r>
              <a:rPr lang="cs-CZ" dirty="0" smtClean="0"/>
              <a:t>odpor</a:t>
            </a:r>
            <a:r>
              <a:rPr lang="en-US" dirty="0" smtClean="0"/>
              <a:t>, </a:t>
            </a:r>
            <a:r>
              <a:rPr lang="en-US" dirty="0" err="1" smtClean="0"/>
              <a:t>kter</a:t>
            </a:r>
            <a:r>
              <a:rPr lang="cs-CZ" dirty="0" err="1" smtClean="0"/>
              <a:t>ým</a:t>
            </a:r>
            <a:r>
              <a:rPr lang="cs-CZ" dirty="0" smtClean="0"/>
              <a:t> lze vstupní napěťovou nesymetrii kompenzovat.   </a:t>
            </a:r>
            <a:endParaRPr lang="en-US" dirty="0"/>
          </a:p>
        </p:txBody>
      </p:sp>
      <p:sp>
        <p:nvSpPr>
          <p:cNvPr id="7" name="TextovéPole 2"/>
          <p:cNvSpPr txBox="1">
            <a:spLocks noChangeArrowheads="1"/>
          </p:cNvSpPr>
          <p:nvPr/>
        </p:nvSpPr>
        <p:spPr bwMode="auto">
          <a:xfrm>
            <a:off x="448574" y="5503790"/>
            <a:ext cx="5619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Kompenzace vstupní napěťové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nesymetrie pomocí </a:t>
            </a:r>
            <a:r>
              <a:rPr lang="cs-CZ" altLang="cs-CZ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trimru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ovéPole 2"/>
          <p:cNvSpPr txBox="1">
            <a:spLocks noChangeArrowheads="1"/>
          </p:cNvSpPr>
          <p:nvPr/>
        </p:nvSpPr>
        <p:spPr bwMode="auto">
          <a:xfrm>
            <a:off x="304800" y="214313"/>
            <a:ext cx="4367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Kompenzace vstupní proudové nesymetrie</a:t>
            </a:r>
          </a:p>
        </p:txBody>
      </p:sp>
      <p:pic>
        <p:nvPicPr>
          <p:cNvPr id="283657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964" y="3665673"/>
            <a:ext cx="60261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4800" y="803351"/>
            <a:ext cx="85459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U operačních zesilovačů s bipolárními tranzistory ve vstupních obvodech musíme </a:t>
            </a:r>
          </a:p>
          <a:p>
            <a:pPr algn="just"/>
            <a:r>
              <a:rPr lang="cs-CZ" dirty="0" smtClean="0"/>
              <a:t>vzít úvahu proud tekoucí do vstupu OZ, což může způsobit </a:t>
            </a:r>
            <a:r>
              <a:rPr lang="cs-CZ" b="1" dirty="0" smtClean="0"/>
              <a:t>vstupní proudovou nesymetrii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Často stačí k potlačení této nesymetrie zapojit zpětnovazební obvod tak, aby ke každému</a:t>
            </a:r>
          </a:p>
          <a:p>
            <a:pPr algn="just"/>
            <a:r>
              <a:rPr lang="cs-CZ" dirty="0" smtClean="0"/>
              <a:t>vstupu OZ byl připojen stejný odpor. Pokud uvažujeme zdroj signálu a výstup OZ s malým</a:t>
            </a:r>
          </a:p>
          <a:p>
            <a:pPr algn="just"/>
            <a:r>
              <a:rPr lang="cs-CZ" dirty="0" smtClean="0"/>
              <a:t>vnitřním odporem</a:t>
            </a:r>
            <a:r>
              <a:rPr lang="cs-CZ" dirty="0"/>
              <a:t>, je k </a:t>
            </a:r>
            <a:r>
              <a:rPr lang="cs-CZ" dirty="0" err="1"/>
              <a:t>invertujícímu</a:t>
            </a:r>
            <a:r>
              <a:rPr lang="cs-CZ" dirty="0"/>
              <a:t> vstupu připojen odpor rovnající se paralelní </a:t>
            </a:r>
            <a:endParaRPr lang="cs-CZ" dirty="0" smtClean="0"/>
          </a:p>
          <a:p>
            <a:pPr algn="just"/>
            <a:r>
              <a:rPr lang="cs-CZ" dirty="0" smtClean="0"/>
              <a:t>kombinaci </a:t>
            </a:r>
            <a:r>
              <a:rPr lang="cs-CZ" dirty="0"/>
              <a:t>R1 a R2</a:t>
            </a:r>
            <a:r>
              <a:rPr lang="cs-CZ" dirty="0" smtClean="0"/>
              <a:t>. Proud </a:t>
            </a:r>
            <a:r>
              <a:rPr lang="cs-CZ" dirty="0"/>
              <a:t>tekoucí ze (nebo do) </a:t>
            </a:r>
            <a:r>
              <a:rPr lang="cs-CZ" dirty="0" err="1"/>
              <a:t>invertujícího</a:t>
            </a:r>
            <a:r>
              <a:rPr lang="cs-CZ" dirty="0"/>
              <a:t> vstupu OZ vytváří na </a:t>
            </a:r>
            <a:r>
              <a:rPr lang="cs-CZ" dirty="0" smtClean="0"/>
              <a:t>této</a:t>
            </a:r>
          </a:p>
          <a:p>
            <a:pPr algn="just"/>
            <a:r>
              <a:rPr lang="cs-CZ" dirty="0" smtClean="0"/>
              <a:t>impedanci </a:t>
            </a:r>
            <a:r>
              <a:rPr lang="cs-CZ" dirty="0"/>
              <a:t>úbytek napětí, který se projevuje podobně jako vstupní napěťová </a:t>
            </a:r>
            <a:r>
              <a:rPr lang="cs-CZ" dirty="0" smtClean="0"/>
              <a:t>nesymetrie</a:t>
            </a:r>
          </a:p>
          <a:p>
            <a:pPr algn="just"/>
            <a:r>
              <a:rPr lang="cs-CZ" dirty="0"/>
              <a:t>t</a:t>
            </a:r>
            <a:r>
              <a:rPr lang="cs-CZ" dirty="0" smtClean="0"/>
              <a:t>edy nenulovým </a:t>
            </a:r>
            <a:r>
              <a:rPr lang="cs-CZ" dirty="0"/>
              <a:t>výstupním napětím při vstupu bez signálu.  Zařazený odpor R3  </a:t>
            </a:r>
            <a:r>
              <a:rPr lang="cs-CZ" dirty="0" smtClean="0"/>
              <a:t>tak</a:t>
            </a:r>
          </a:p>
          <a:p>
            <a:pPr algn="just"/>
            <a:r>
              <a:rPr lang="cs-CZ" dirty="0" smtClean="0"/>
              <a:t> </a:t>
            </a:r>
            <a:r>
              <a:rPr lang="cs-CZ" dirty="0"/>
              <a:t>vykompenzuje tuto </a:t>
            </a:r>
            <a:r>
              <a:rPr lang="cs-CZ" dirty="0" smtClean="0"/>
              <a:t>nesymetrii, ale </a:t>
            </a:r>
            <a:r>
              <a:rPr lang="cs-CZ" dirty="0"/>
              <a:t>za cenu zvýšení šumu.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ovéPole 1"/>
          <p:cNvSpPr txBox="1">
            <a:spLocks noChangeArrowheads="1"/>
          </p:cNvSpPr>
          <p:nvPr/>
        </p:nvSpPr>
        <p:spPr bwMode="auto">
          <a:xfrm>
            <a:off x="455763" y="447136"/>
            <a:ext cx="838761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/>
              <a:t>Napájení operačních </a:t>
            </a:r>
            <a:r>
              <a:rPr lang="cs-CZ" altLang="cs-CZ" sz="2000" b="1" dirty="0" smtClean="0"/>
              <a:t>zesilovačů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 smtClean="0"/>
              <a:t>Standartně</a:t>
            </a:r>
            <a:r>
              <a:rPr lang="cs-CZ" altLang="cs-CZ" sz="2000" dirty="0" smtClean="0"/>
              <a:t> jsou operační zesilovače napájeny symetrickým napětím ±12 V nebo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/>
              <a:t>±15V. Pak jsou zpracovávané signály vztaženy většinou ke středu napájecího </a:t>
            </a:r>
            <a:endParaRPr lang="en-US" altLang="cs-CZ" sz="20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/>
              <a:t>n</a:t>
            </a:r>
            <a:r>
              <a:rPr lang="en-US" altLang="cs-CZ" sz="2000" dirty="0" err="1" smtClean="0"/>
              <a:t>ap</a:t>
            </a:r>
            <a:r>
              <a:rPr lang="cs-CZ" altLang="cs-CZ" sz="2000" dirty="0" err="1" smtClean="0"/>
              <a:t>ětí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(0 V),</a:t>
            </a:r>
            <a:r>
              <a:rPr lang="cs-CZ" altLang="cs-CZ" sz="2000" dirty="0" smtClean="0"/>
              <a:t> k</a:t>
            </a:r>
            <a:r>
              <a:rPr lang="en-US" altLang="cs-CZ" sz="2000" dirty="0" err="1" smtClean="0"/>
              <a:t>ter</a:t>
            </a:r>
            <a:r>
              <a:rPr lang="cs-CZ" altLang="cs-CZ" sz="2000" dirty="0" smtClean="0"/>
              <a:t>ý</a:t>
            </a:r>
            <a:r>
              <a:rPr lang="en-US" altLang="cs-CZ" sz="2000" dirty="0" smtClean="0"/>
              <a:t> </a:t>
            </a:r>
            <a:r>
              <a:rPr lang="cs-CZ" altLang="cs-CZ" sz="2000" dirty="0" smtClean="0"/>
              <a:t>definujeme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jako</a:t>
            </a:r>
            <a:r>
              <a:rPr lang="en-US" altLang="cs-CZ" sz="2000" dirty="0" smtClean="0"/>
              <a:t> </a:t>
            </a:r>
            <a:r>
              <a:rPr lang="cs-CZ" altLang="cs-CZ" sz="2000" dirty="0" smtClean="0"/>
              <a:t>z</a:t>
            </a:r>
            <a:r>
              <a:rPr lang="en-US" altLang="cs-CZ" sz="2000" dirty="0" err="1" smtClean="0"/>
              <a:t>em</a:t>
            </a:r>
            <a:r>
              <a:rPr lang="cs-CZ" altLang="cs-CZ" sz="2000" dirty="0" smtClean="0"/>
              <a:t>.</a:t>
            </a:r>
            <a:endParaRPr lang="cs-CZ" altLang="cs-CZ" sz="2000" dirty="0"/>
          </a:p>
        </p:txBody>
      </p:sp>
      <p:sp>
        <p:nvSpPr>
          <p:cNvPr id="284678" name="TextovéPole 5"/>
          <p:cNvSpPr txBox="1">
            <a:spLocks noChangeArrowheads="1"/>
          </p:cNvSpPr>
          <p:nvPr/>
        </p:nvSpPr>
        <p:spPr bwMode="auto">
          <a:xfrm>
            <a:off x="609600" y="2360613"/>
            <a:ext cx="716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Přívody napájecích napětí je nutné zablokovat kondenzátory  (C</a:t>
            </a:r>
            <a:r>
              <a:rPr lang="cs-CZ" altLang="cs-CZ" sz="1800" baseline="-25000"/>
              <a:t>b</a:t>
            </a:r>
            <a:r>
              <a:rPr lang="cs-CZ" altLang="cs-CZ" sz="1800"/>
              <a:t> = 100 nF)</a:t>
            </a:r>
          </a:p>
        </p:txBody>
      </p:sp>
      <p:pic>
        <p:nvPicPr>
          <p:cNvPr id="284679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2925763"/>
            <a:ext cx="2079625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TextovéPole 3"/>
          <p:cNvSpPr txBox="1">
            <a:spLocks noChangeArrowheads="1"/>
          </p:cNvSpPr>
          <p:nvPr/>
        </p:nvSpPr>
        <p:spPr bwMode="auto">
          <a:xfrm>
            <a:off x="428404" y="360902"/>
            <a:ext cx="72060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/>
              <a:t>Napájení operačních </a:t>
            </a:r>
            <a:r>
              <a:rPr lang="cs-CZ" altLang="cs-CZ" sz="2000" b="1" dirty="0" smtClean="0"/>
              <a:t>zesilovačů</a:t>
            </a:r>
            <a:endParaRPr lang="en-US" altLang="cs-CZ" sz="2000" b="1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cs-CZ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dirty="0" smtClean="0"/>
              <a:t>V </a:t>
            </a:r>
            <a:r>
              <a:rPr lang="en-US" altLang="cs-CZ" sz="2000" dirty="0" err="1" smtClean="0"/>
              <a:t>mnoha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obvodech</a:t>
            </a:r>
            <a:r>
              <a:rPr lang="en-US" altLang="cs-CZ" sz="2000" dirty="0" smtClean="0"/>
              <a:t> se </a:t>
            </a:r>
            <a:r>
              <a:rPr lang="en-US" altLang="cs-CZ" sz="2000" dirty="0" err="1" smtClean="0"/>
              <a:t>setk</a:t>
            </a:r>
            <a:r>
              <a:rPr lang="cs-CZ" altLang="cs-CZ" sz="2000" dirty="0" smtClean="0"/>
              <a:t>á</a:t>
            </a:r>
            <a:r>
              <a:rPr lang="en-US" altLang="cs-CZ" sz="2000" dirty="0" smtClean="0"/>
              <a:t>v</a:t>
            </a:r>
            <a:r>
              <a:rPr lang="cs-CZ" altLang="cs-CZ" sz="2000" dirty="0" smtClean="0"/>
              <a:t>á</a:t>
            </a:r>
            <a:r>
              <a:rPr lang="en-US" altLang="cs-CZ" sz="2000" dirty="0" smtClean="0"/>
              <a:t>me s opera</a:t>
            </a:r>
            <a:r>
              <a:rPr lang="cs-CZ" altLang="cs-CZ" sz="2000" dirty="0" smtClean="0"/>
              <a:t>č</a:t>
            </a:r>
            <a:r>
              <a:rPr lang="en-US" altLang="cs-CZ" sz="2000" dirty="0" smtClean="0"/>
              <a:t>n</a:t>
            </a:r>
            <a:r>
              <a:rPr lang="cs-CZ" altLang="cs-CZ" sz="2000" dirty="0" smtClean="0"/>
              <a:t>í</a:t>
            </a:r>
            <a:r>
              <a:rPr lang="en-US" altLang="cs-CZ" sz="2000" dirty="0" smtClean="0"/>
              <a:t>mi </a:t>
            </a:r>
            <a:r>
              <a:rPr lang="cs-CZ" altLang="cs-CZ" sz="2000" dirty="0" smtClean="0"/>
              <a:t>z</a:t>
            </a:r>
            <a:r>
              <a:rPr lang="en-US" altLang="cs-CZ" sz="2000" dirty="0" err="1" smtClean="0"/>
              <a:t>esilova</a:t>
            </a:r>
            <a:r>
              <a:rPr lang="cs-CZ" altLang="cs-CZ" sz="2000" dirty="0" smtClean="0"/>
              <a:t>č</a:t>
            </a:r>
            <a:r>
              <a:rPr lang="en-US" altLang="cs-CZ" sz="2000" dirty="0" err="1" smtClean="0"/>
              <a:t>i</a:t>
            </a:r>
            <a:r>
              <a:rPr lang="en-US" altLang="cs-CZ" sz="2000" dirty="0" smtClean="0"/>
              <a:t>, </a:t>
            </a:r>
            <a:r>
              <a:rPr lang="en-US" altLang="cs-CZ" sz="2000" dirty="0" err="1" smtClean="0"/>
              <a:t>kter</a:t>
            </a:r>
            <a:r>
              <a:rPr lang="cs-CZ" altLang="cs-CZ" sz="2000" dirty="0" smtClean="0"/>
              <a:t>é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jsou</a:t>
            </a:r>
            <a:endParaRPr lang="en-US" altLang="cs-CZ" sz="20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n</a:t>
            </a:r>
            <a:r>
              <a:rPr lang="en-US" altLang="cs-CZ" sz="2000" dirty="0" err="1" smtClean="0"/>
              <a:t>ap</a:t>
            </a:r>
            <a:r>
              <a:rPr lang="cs-CZ" altLang="cs-CZ" sz="2000" dirty="0" err="1" smtClean="0"/>
              <a:t>ájeny</a:t>
            </a:r>
            <a:r>
              <a:rPr lang="cs-CZ" altLang="cs-CZ" sz="2000" dirty="0" smtClean="0"/>
              <a:t> jen jedním napětím.</a:t>
            </a:r>
            <a:endParaRPr lang="cs-CZ" altLang="cs-CZ" sz="2000" dirty="0"/>
          </a:p>
        </p:txBody>
      </p:sp>
      <p:pic>
        <p:nvPicPr>
          <p:cNvPr id="285701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973388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6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ovéPole 1"/>
          <p:cNvSpPr txBox="1">
            <a:spLocks noChangeArrowheads="1"/>
          </p:cNvSpPr>
          <p:nvPr/>
        </p:nvSpPr>
        <p:spPr bwMode="auto">
          <a:xfrm>
            <a:off x="609600" y="381000"/>
            <a:ext cx="32880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Invertující</a:t>
            </a:r>
            <a:r>
              <a:rPr lang="cs-CZ" altLang="cs-CZ" sz="1800" b="1" dirty="0"/>
              <a:t> součtový </a:t>
            </a:r>
            <a:r>
              <a:rPr lang="cs-CZ" altLang="cs-CZ" sz="1800" b="1" dirty="0" smtClean="0"/>
              <a:t>zesilovač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Výstupní napětí je dáno vztahem</a:t>
            </a:r>
            <a:r>
              <a:rPr lang="en-US" altLang="cs-CZ" sz="1800" dirty="0" smtClean="0"/>
              <a:t>:</a:t>
            </a:r>
            <a:endParaRPr lang="cs-CZ" altLang="cs-CZ" sz="1800" dirty="0"/>
          </a:p>
        </p:txBody>
      </p:sp>
      <p:pic>
        <p:nvPicPr>
          <p:cNvPr id="28672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819775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63" y="1314450"/>
            <a:ext cx="79184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4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ovéPole 1"/>
          <p:cNvSpPr txBox="1">
            <a:spLocks noChangeArrowheads="1"/>
          </p:cNvSpPr>
          <p:nvPr/>
        </p:nvSpPr>
        <p:spPr bwMode="auto">
          <a:xfrm>
            <a:off x="558800" y="354013"/>
            <a:ext cx="2408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Neinvertující zesilovač</a:t>
            </a:r>
          </a:p>
        </p:txBody>
      </p:sp>
      <p:pic>
        <p:nvPicPr>
          <p:cNvPr id="28774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44" y="1051777"/>
            <a:ext cx="20891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8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2066925"/>
            <a:ext cx="4348162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2" name="TextovéPole 10"/>
          <p:cNvSpPr txBox="1">
            <a:spLocks noChangeArrowheads="1"/>
          </p:cNvSpPr>
          <p:nvPr/>
        </p:nvSpPr>
        <p:spPr bwMode="auto">
          <a:xfrm>
            <a:off x="533400" y="435451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z</a:t>
            </a:r>
            <a:r>
              <a:rPr lang="en-US" altLang="cs-CZ" sz="1800" dirty="0" err="1"/>
              <a:t>es</a:t>
            </a:r>
            <a:r>
              <a:rPr lang="cs-CZ" altLang="cs-CZ" sz="1800" dirty="0" err="1"/>
              <a:t>ílení</a:t>
            </a:r>
            <a:r>
              <a:rPr lang="cs-CZ" altLang="cs-CZ" sz="1800" dirty="0"/>
              <a:t>   A= 1 →  sledovač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R</a:t>
            </a:r>
            <a:r>
              <a:rPr lang="cs-CZ" altLang="cs-CZ" sz="1800" baseline="-25000" dirty="0"/>
              <a:t>2</a:t>
            </a:r>
            <a:r>
              <a:rPr lang="cs-CZ" altLang="cs-CZ" sz="1800" dirty="0"/>
              <a:t>= 0     R</a:t>
            </a:r>
            <a:r>
              <a:rPr lang="cs-CZ" altLang="cs-CZ" sz="1800" baseline="-25000" dirty="0"/>
              <a:t>1</a:t>
            </a:r>
            <a:r>
              <a:rPr lang="cs-CZ" altLang="cs-CZ" sz="1800" dirty="0"/>
              <a:t>= ∞  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3581400" y="45720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754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309938"/>
            <a:ext cx="3798888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6" name="TextovéPole 17"/>
          <p:cNvSpPr txBox="1">
            <a:spLocks noChangeArrowheads="1"/>
          </p:cNvSpPr>
          <p:nvPr/>
        </p:nvSpPr>
        <p:spPr bwMode="auto">
          <a:xfrm>
            <a:off x="533400" y="5541065"/>
            <a:ext cx="8005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err="1" smtClean="0"/>
              <a:t>Neinvertující</a:t>
            </a:r>
            <a:r>
              <a:rPr lang="cs-CZ" altLang="cs-CZ" sz="1800" dirty="0" smtClean="0"/>
              <a:t> zesilovač a sledovač mají velký vstupní odpor.  Je </a:t>
            </a:r>
            <a:r>
              <a:rPr lang="cs-CZ" altLang="cs-CZ" sz="1800" dirty="0"/>
              <a:t>to impedanční převodník.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337" y="846754"/>
            <a:ext cx="2762581" cy="9067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949" y="881478"/>
            <a:ext cx="2458120" cy="9217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7441" y="2282708"/>
            <a:ext cx="2640406" cy="9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3955</TotalTime>
  <Words>896</Words>
  <Application>Microsoft Office PowerPoint</Application>
  <PresentationFormat>Předvádění na obrazovce (4:3)</PresentationFormat>
  <Paragraphs>140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hubicka</dc:creator>
  <cp:lastModifiedBy>hubicka</cp:lastModifiedBy>
  <cp:revision>50</cp:revision>
  <dcterms:created xsi:type="dcterms:W3CDTF">2019-08-02T12:55:20Z</dcterms:created>
  <dcterms:modified xsi:type="dcterms:W3CDTF">2020-12-01T13:51:45Z</dcterms:modified>
</cp:coreProperties>
</file>