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4" r:id="rId5"/>
    <p:sldId id="265" r:id="rId6"/>
    <p:sldId id="269" r:id="rId7"/>
    <p:sldId id="270" r:id="rId8"/>
    <p:sldId id="266" r:id="rId9"/>
    <p:sldId id="267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26.4.2016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Latina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Nepravidelná slovesa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463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Nepravidelná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Nepravidelná slovesa jsou ta, která mají nějaké tvary, které se vymykají standardnímu časování. </a:t>
            </a:r>
          </a:p>
          <a:p>
            <a:pPr lvl="1"/>
            <a:r>
              <a:rPr lang="cs-CZ" sz="2400" i="1" dirty="0">
                <a:solidFill>
                  <a:srgbClr val="0070C0"/>
                </a:solidFill>
              </a:rPr>
              <a:t>Fero, </a:t>
            </a:r>
            <a:r>
              <a:rPr lang="cs-CZ" sz="2400" i="1" dirty="0" err="1">
                <a:solidFill>
                  <a:srgbClr val="0070C0"/>
                </a:solidFill>
              </a:rPr>
              <a:t>ferre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tuli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latum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</a:p>
          <a:p>
            <a:pPr marL="722313" lvl="1" indent="0">
              <a:buNone/>
            </a:pPr>
            <a:r>
              <a:rPr lang="cs-CZ" sz="2400" dirty="0" smtClean="0"/>
              <a:t>Toto sloveso v přítomném čase má některé stažené tvary, např. </a:t>
            </a:r>
            <a:r>
              <a:rPr lang="cs-CZ" sz="2400" i="1" dirty="0" err="1" smtClean="0">
                <a:solidFill>
                  <a:srgbClr val="0070C0"/>
                </a:solidFill>
              </a:rPr>
              <a:t>fers</a:t>
            </a:r>
            <a:r>
              <a:rPr lang="cs-CZ" sz="2400" dirty="0" smtClean="0">
                <a:solidFill>
                  <a:srgbClr val="0070C0"/>
                </a:solidFill>
              </a:rPr>
              <a:t> </a:t>
            </a:r>
            <a:r>
              <a:rPr lang="cs-CZ" sz="2400" dirty="0" smtClean="0"/>
              <a:t>místo očekávaného </a:t>
            </a:r>
            <a:r>
              <a:rPr lang="cs-CZ" sz="2400" i="1" dirty="0" err="1">
                <a:solidFill>
                  <a:srgbClr val="0070C0"/>
                </a:solidFill>
              </a:rPr>
              <a:t>feris</a:t>
            </a:r>
            <a:r>
              <a:rPr lang="cs-CZ" sz="2400" dirty="0" smtClean="0"/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ferre</a:t>
            </a:r>
            <a:r>
              <a:rPr lang="cs-CZ" sz="2400" dirty="0" smtClean="0"/>
              <a:t> místo </a:t>
            </a:r>
            <a:r>
              <a:rPr lang="cs-CZ" sz="2400" i="1" dirty="0" err="1">
                <a:solidFill>
                  <a:srgbClr val="0070C0"/>
                </a:solidFill>
              </a:rPr>
              <a:t>ferere</a:t>
            </a:r>
            <a:r>
              <a:rPr lang="cs-CZ" sz="2400" dirty="0" smtClean="0"/>
              <a:t> aj. Toto sloveso má mnoho sloves odvozených pomocí předpon, pozor na ně! </a:t>
            </a:r>
          </a:p>
          <a:p>
            <a:pPr marL="725488" lvl="1"/>
            <a:r>
              <a:rPr lang="cs-CZ" sz="2400" i="1" dirty="0">
                <a:solidFill>
                  <a:srgbClr val="0070C0"/>
                </a:solidFill>
              </a:rPr>
              <a:t>Do, dare, </a:t>
            </a:r>
            <a:r>
              <a:rPr lang="cs-CZ" sz="2400" i="1" dirty="0" err="1">
                <a:solidFill>
                  <a:srgbClr val="0070C0"/>
                </a:solidFill>
              </a:rPr>
              <a:t>dedi</a:t>
            </a:r>
            <a:r>
              <a:rPr lang="cs-CZ" sz="2400" i="1" dirty="0">
                <a:solidFill>
                  <a:srgbClr val="0070C0"/>
                </a:solidFill>
              </a:rPr>
              <a:t>, datum </a:t>
            </a:r>
          </a:p>
          <a:p>
            <a:pPr marL="722313" lvl="1" indent="0">
              <a:buNone/>
            </a:pPr>
            <a:r>
              <a:rPr lang="cs-CZ" sz="2400" dirty="0" smtClean="0"/>
              <a:t>Toto sloveso má některé </a:t>
            </a:r>
            <a:r>
              <a:rPr lang="cs-CZ" sz="2400" dirty="0" smtClean="0"/>
              <a:t>slabiky</a:t>
            </a:r>
            <a:r>
              <a:rPr lang="cs-CZ" sz="2400" dirty="0" smtClean="0"/>
              <a:t>, které by měly být dlouhé, krátké. To však v běžné praxi není příliš důležité. </a:t>
            </a:r>
          </a:p>
          <a:p>
            <a:pPr marL="757238" lvl="1"/>
            <a:r>
              <a:rPr lang="cs-CZ" sz="2400" dirty="0" smtClean="0"/>
              <a:t>Čtyři slovesa mají v latině tzv. krátký imperativ: </a:t>
            </a:r>
            <a:r>
              <a:rPr lang="cs-CZ" sz="2400" i="1" dirty="0" err="1">
                <a:solidFill>
                  <a:srgbClr val="0070C0"/>
                </a:solidFill>
              </a:rPr>
              <a:t>dic</a:t>
            </a:r>
            <a:r>
              <a:rPr lang="cs-CZ" sz="2400" i="1" dirty="0">
                <a:solidFill>
                  <a:srgbClr val="0070C0"/>
                </a:solidFill>
              </a:rPr>
              <a:t>!</a:t>
            </a:r>
            <a:r>
              <a:rPr lang="cs-CZ" sz="2400" dirty="0" smtClean="0"/>
              <a:t> (od </a:t>
            </a:r>
            <a:r>
              <a:rPr lang="cs-CZ" sz="2400" i="1" dirty="0" err="1">
                <a:solidFill>
                  <a:srgbClr val="0070C0"/>
                </a:solidFill>
              </a:rPr>
              <a:t>dicere</a:t>
            </a:r>
            <a:r>
              <a:rPr lang="cs-CZ" sz="2400" dirty="0" smtClean="0"/>
              <a:t>), </a:t>
            </a:r>
            <a:r>
              <a:rPr lang="cs-CZ" sz="2400" i="1" dirty="0">
                <a:solidFill>
                  <a:srgbClr val="0070C0"/>
                </a:solidFill>
              </a:rPr>
              <a:t>duc! </a:t>
            </a:r>
            <a:r>
              <a:rPr lang="cs-CZ" sz="2400" dirty="0" smtClean="0"/>
              <a:t>(od </a:t>
            </a:r>
            <a:r>
              <a:rPr lang="cs-CZ" sz="2400" i="1" dirty="0" err="1">
                <a:solidFill>
                  <a:srgbClr val="0070C0"/>
                </a:solidFill>
              </a:rPr>
              <a:t>ducere</a:t>
            </a:r>
            <a:r>
              <a:rPr lang="cs-CZ" sz="2400" dirty="0" smtClean="0"/>
              <a:t>), </a:t>
            </a:r>
            <a:r>
              <a:rPr lang="cs-CZ" sz="2400" i="1" dirty="0" err="1" smtClean="0">
                <a:solidFill>
                  <a:srgbClr val="0070C0"/>
                </a:solidFill>
              </a:rPr>
              <a:t>fac</a:t>
            </a:r>
            <a:r>
              <a:rPr lang="cs-CZ" sz="2400" i="1" dirty="0" smtClean="0">
                <a:solidFill>
                  <a:srgbClr val="0070C0"/>
                </a:solidFill>
              </a:rPr>
              <a:t>!</a:t>
            </a:r>
            <a:r>
              <a:rPr lang="cs-CZ" sz="2400" dirty="0" smtClean="0"/>
              <a:t> (od </a:t>
            </a:r>
            <a:r>
              <a:rPr lang="cs-CZ" sz="2400" i="1" dirty="0" err="1">
                <a:solidFill>
                  <a:srgbClr val="0070C0"/>
                </a:solidFill>
              </a:rPr>
              <a:t>facere</a:t>
            </a:r>
            <a:r>
              <a:rPr lang="cs-CZ" sz="2400" dirty="0" smtClean="0"/>
              <a:t>), </a:t>
            </a:r>
            <a:r>
              <a:rPr lang="cs-CZ" sz="2400" i="1" dirty="0" err="1">
                <a:solidFill>
                  <a:srgbClr val="0070C0"/>
                </a:solidFill>
              </a:rPr>
              <a:t>fer</a:t>
            </a:r>
            <a:r>
              <a:rPr lang="cs-CZ" sz="2400" i="1" dirty="0">
                <a:solidFill>
                  <a:srgbClr val="0070C0"/>
                </a:solidFill>
              </a:rPr>
              <a:t>!</a:t>
            </a:r>
            <a:r>
              <a:rPr lang="cs-CZ" sz="2400" dirty="0" smtClean="0"/>
              <a:t> (od </a:t>
            </a:r>
            <a:r>
              <a:rPr lang="cs-CZ" sz="2400" i="1" dirty="0" err="1">
                <a:solidFill>
                  <a:srgbClr val="0070C0"/>
                </a:solidFill>
              </a:rPr>
              <a:t>ferre</a:t>
            </a:r>
            <a:r>
              <a:rPr lang="cs-CZ" sz="2400" dirty="0" smtClean="0"/>
              <a:t>).</a:t>
            </a:r>
          </a:p>
          <a:p>
            <a:pPr marL="722313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32755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Nepravidelná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Nepravidelná slovesa jsou ta, která mají nějaké tvary, které se vymykají standardnímu časování. </a:t>
            </a:r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Volo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velle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volui</a:t>
            </a:r>
            <a:r>
              <a:rPr lang="cs-CZ" sz="2400" i="1" dirty="0">
                <a:solidFill>
                  <a:srgbClr val="0070C0"/>
                </a:solidFill>
              </a:rPr>
              <a:t>, – </a:t>
            </a:r>
            <a:r>
              <a:rPr lang="cs-CZ" sz="2400" dirty="0" smtClean="0"/>
              <a:t>(chtít) </a:t>
            </a:r>
            <a:endParaRPr lang="cs-CZ" sz="2400" dirty="0"/>
          </a:p>
          <a:p>
            <a:pPr marL="722313" lvl="1" indent="0">
              <a:buNone/>
            </a:pPr>
            <a:r>
              <a:rPr lang="cs-CZ" sz="2400" dirty="0" smtClean="0"/>
              <a:t>Toto sloveso má nepravidelně tvořených více tvarů. Pozor zvláště na indikativ prézentu.  </a:t>
            </a:r>
          </a:p>
          <a:p>
            <a:pPr marL="725488" lvl="1"/>
            <a:r>
              <a:rPr lang="cs-CZ" sz="2400" dirty="0" smtClean="0"/>
              <a:t>Od slovesa </a:t>
            </a:r>
            <a:r>
              <a:rPr lang="cs-CZ" sz="2400" i="1" dirty="0" err="1">
                <a:solidFill>
                  <a:srgbClr val="0070C0"/>
                </a:solidFill>
              </a:rPr>
              <a:t>velle</a:t>
            </a:r>
            <a:r>
              <a:rPr lang="cs-CZ" sz="2400" dirty="0" smtClean="0"/>
              <a:t> jsou odvozena slovesa </a:t>
            </a:r>
            <a:r>
              <a:rPr lang="cs-CZ" sz="2400" i="1" dirty="0" err="1">
                <a:solidFill>
                  <a:srgbClr val="0070C0"/>
                </a:solidFill>
              </a:rPr>
              <a:t>malle</a:t>
            </a:r>
            <a:r>
              <a:rPr lang="cs-CZ" sz="2400" dirty="0" smtClean="0"/>
              <a:t> (chtít více) a hlavně </a:t>
            </a:r>
            <a:r>
              <a:rPr lang="cs-CZ" sz="2400" i="1" dirty="0" err="1">
                <a:solidFill>
                  <a:srgbClr val="0070C0"/>
                </a:solidFill>
              </a:rPr>
              <a:t>nolle</a:t>
            </a:r>
            <a:r>
              <a:rPr lang="cs-CZ" sz="2400" dirty="0" smtClean="0"/>
              <a:t> (nechtít), která mají některé tvary vlastní, některé jako původní kombinaci slovesa </a:t>
            </a:r>
            <a:r>
              <a:rPr lang="cs-CZ" sz="2400" i="1" dirty="0" err="1">
                <a:solidFill>
                  <a:srgbClr val="0070C0"/>
                </a:solidFill>
              </a:rPr>
              <a:t>velle</a:t>
            </a:r>
            <a:r>
              <a:rPr lang="cs-CZ" sz="2400" dirty="0" smtClean="0"/>
              <a:t> s </a:t>
            </a:r>
            <a:r>
              <a:rPr lang="cs-CZ" sz="2400" i="1" dirty="0" err="1">
                <a:solidFill>
                  <a:srgbClr val="0070C0"/>
                </a:solidFill>
              </a:rPr>
              <a:t>magis</a:t>
            </a:r>
            <a:r>
              <a:rPr lang="cs-CZ" sz="2400" dirty="0" smtClean="0"/>
              <a:t> (více) nebo záporkou </a:t>
            </a:r>
            <a:r>
              <a:rPr lang="cs-CZ" sz="2400" i="1" dirty="0">
                <a:solidFill>
                  <a:srgbClr val="0070C0"/>
                </a:solidFill>
              </a:rPr>
              <a:t>non</a:t>
            </a:r>
            <a:r>
              <a:rPr lang="cs-CZ" sz="2400" dirty="0" smtClean="0"/>
              <a:t> (ne). </a:t>
            </a:r>
            <a:endParaRPr lang="cs-CZ" sz="2400" dirty="0"/>
          </a:p>
          <a:p>
            <a:pPr marL="722313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3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Nepravidelná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Nepravidelná slovesa jsou ta, která mají nějaké tvary, které se vymykají standardnímu časování. </a:t>
            </a:r>
          </a:p>
          <a:p>
            <a:pPr marL="725488" lvl="1"/>
            <a:r>
              <a:rPr lang="cs-CZ" sz="2400" i="1" dirty="0" err="1" smtClean="0">
                <a:solidFill>
                  <a:srgbClr val="0070C0"/>
                </a:solidFill>
              </a:rPr>
              <a:t>Eo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ire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ivi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itum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endParaRPr lang="cs-CZ" sz="2400" i="1" dirty="0">
              <a:solidFill>
                <a:srgbClr val="0070C0"/>
              </a:solidFill>
            </a:endParaRPr>
          </a:p>
          <a:p>
            <a:pPr marL="722313" lvl="1" indent="0">
              <a:buNone/>
            </a:pPr>
            <a:r>
              <a:rPr lang="cs-CZ" sz="2400" dirty="0"/>
              <a:t>Toto sloveso </a:t>
            </a:r>
            <a:r>
              <a:rPr lang="cs-CZ" sz="2400" dirty="0" smtClean="0"/>
              <a:t>má v kořeni jen </a:t>
            </a:r>
            <a:r>
              <a:rPr lang="cs-CZ" sz="2400" dirty="0" smtClean="0"/>
              <a:t>-</a:t>
            </a:r>
            <a:r>
              <a:rPr lang="cs-CZ" sz="2400" i="1" dirty="0">
                <a:solidFill>
                  <a:srgbClr val="0070C0"/>
                </a:solidFill>
              </a:rPr>
              <a:t>e</a:t>
            </a:r>
            <a:r>
              <a:rPr lang="cs-CZ" sz="2400" dirty="0" smtClean="0"/>
              <a:t>-</a:t>
            </a:r>
            <a:r>
              <a:rPr lang="cs-CZ" sz="2400" dirty="0" smtClean="0"/>
              <a:t>, resp. </a:t>
            </a:r>
            <a:r>
              <a:rPr lang="cs-CZ" sz="2400" dirty="0"/>
              <a:t>-</a:t>
            </a:r>
            <a:r>
              <a:rPr lang="cs-CZ" sz="2400" i="1" dirty="0" smtClean="0">
                <a:solidFill>
                  <a:srgbClr val="0070C0"/>
                </a:solidFill>
              </a:rPr>
              <a:t>i</a:t>
            </a:r>
            <a:r>
              <a:rPr lang="cs-CZ" sz="2400" dirty="0" smtClean="0"/>
              <a:t>-</a:t>
            </a:r>
            <a:r>
              <a:rPr lang="cs-CZ" sz="2400" dirty="0" smtClean="0"/>
              <a:t>, a k tomu připojuje koncovky. Je tedy velmi krátké a navíc některé tvary jsou shodné s tvary některých zájmen.  </a:t>
            </a:r>
          </a:p>
          <a:p>
            <a:pPr marL="722313" lvl="1" indent="0">
              <a:buNone/>
            </a:pPr>
            <a:r>
              <a:rPr lang="cs-CZ" sz="2400" dirty="0" smtClean="0"/>
              <a:t>Pozor také na složeniny s předponami, protože předpona může být mnohem delší než sloveso, což v praxi mate! </a:t>
            </a:r>
          </a:p>
          <a:p>
            <a:pPr marL="1065213" lvl="1" indent="-342900">
              <a:buFontTx/>
              <a:buChar char="-"/>
            </a:pPr>
            <a:r>
              <a:rPr lang="cs-CZ" sz="2400" i="1" dirty="0" err="1">
                <a:solidFill>
                  <a:srgbClr val="0070C0"/>
                </a:solidFill>
              </a:rPr>
              <a:t>praetereo</a:t>
            </a:r>
            <a:r>
              <a:rPr lang="cs-CZ" sz="2400" i="1" dirty="0">
                <a:solidFill>
                  <a:srgbClr val="0070C0"/>
                </a:solidFill>
              </a:rPr>
              <a:t>, -</a:t>
            </a:r>
            <a:r>
              <a:rPr lang="cs-CZ" sz="2400" i="1" dirty="0" err="1" smtClean="0">
                <a:solidFill>
                  <a:srgbClr val="0070C0"/>
                </a:solidFill>
              </a:rPr>
              <a:t>ire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dirty="0" smtClean="0"/>
              <a:t>… </a:t>
            </a:r>
            <a:r>
              <a:rPr lang="cs-CZ" sz="2400" dirty="0" smtClean="0"/>
              <a:t>pominout (něco) </a:t>
            </a:r>
            <a:endParaRPr lang="cs-CZ" sz="2400" dirty="0" smtClean="0"/>
          </a:p>
          <a:p>
            <a:pPr marL="1065213" lvl="1" indent="-342900">
              <a:buFontTx/>
              <a:buChar char="-"/>
            </a:pPr>
            <a:r>
              <a:rPr lang="cs-CZ" sz="2400" i="1" dirty="0" err="1">
                <a:solidFill>
                  <a:srgbClr val="0070C0"/>
                </a:solidFill>
              </a:rPr>
              <a:t>transeo</a:t>
            </a:r>
            <a:r>
              <a:rPr lang="cs-CZ" sz="2400" i="1" dirty="0">
                <a:solidFill>
                  <a:srgbClr val="0070C0"/>
                </a:solidFill>
              </a:rPr>
              <a:t>, -</a:t>
            </a:r>
            <a:r>
              <a:rPr lang="cs-CZ" sz="2400" i="1" dirty="0" err="1">
                <a:solidFill>
                  <a:srgbClr val="0070C0"/>
                </a:solidFill>
              </a:rPr>
              <a:t>ire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dirty="0" smtClean="0"/>
              <a:t>… </a:t>
            </a:r>
            <a:r>
              <a:rPr lang="cs-CZ" sz="2400" dirty="0" smtClean="0"/>
              <a:t>přejít</a:t>
            </a:r>
            <a:endParaRPr lang="cs-CZ" sz="2400" dirty="0"/>
          </a:p>
          <a:p>
            <a:pPr marL="722313" lvl="1" indent="0">
              <a:buNone/>
            </a:pPr>
            <a:r>
              <a:rPr lang="cs-CZ" sz="2400" dirty="0" smtClean="0"/>
              <a:t>aj.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96951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Nepravidelná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Některá slovesa mají v prézentním, perfektním a supinovém kmeni ve skutečnosti tvary jiných sloves. </a:t>
            </a:r>
          </a:p>
          <a:p>
            <a:pPr lvl="1"/>
            <a:r>
              <a:rPr lang="cs-CZ" sz="2400" i="1" dirty="0">
                <a:solidFill>
                  <a:srgbClr val="0070C0"/>
                </a:solidFill>
              </a:rPr>
              <a:t>Fero, </a:t>
            </a:r>
            <a:r>
              <a:rPr lang="cs-CZ" sz="2400" i="1" dirty="0" err="1">
                <a:solidFill>
                  <a:srgbClr val="0070C0"/>
                </a:solidFill>
              </a:rPr>
              <a:t>ferre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tuli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latum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</a:p>
          <a:p>
            <a:pPr marL="722313" lvl="1" indent="0">
              <a:buNone/>
            </a:pPr>
            <a:r>
              <a:rPr lang="cs-CZ" sz="2400" dirty="0" smtClean="0"/>
              <a:t>Toto sloveso využívá tří </a:t>
            </a:r>
            <a:r>
              <a:rPr lang="cs-CZ" sz="2400" dirty="0" smtClean="0"/>
              <a:t>odlišných </a:t>
            </a:r>
            <a:r>
              <a:rPr lang="cs-CZ" sz="2400" dirty="0" smtClean="0"/>
              <a:t>kmenů. Zvláště „nebezpečné“ je to při identifikaci složenin; neznáme-li tato slovesa, je obtížné vůbec jen odhadnout přítomný čas a najít jej ve slovníku. </a:t>
            </a:r>
          </a:p>
          <a:p>
            <a:pPr marL="722313" lvl="1" indent="0">
              <a:buNone/>
            </a:pPr>
            <a:r>
              <a:rPr lang="cs-CZ" sz="2400" i="1" dirty="0" err="1" smtClean="0">
                <a:solidFill>
                  <a:srgbClr val="0070C0"/>
                </a:solidFill>
              </a:rPr>
              <a:t>refero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referre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retuli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relatum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</a:p>
          <a:p>
            <a:pPr marL="722313" lvl="1" indent="0">
              <a:buNone/>
            </a:pPr>
            <a:r>
              <a:rPr lang="cs-CZ" sz="2400" i="1" dirty="0" err="1" smtClean="0">
                <a:solidFill>
                  <a:srgbClr val="0070C0"/>
                </a:solidFill>
              </a:rPr>
              <a:t>profero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proferre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protuli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prolatum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</a:p>
          <a:p>
            <a:pPr marL="722313" lvl="1" indent="0">
              <a:buNone/>
            </a:pPr>
            <a:r>
              <a:rPr lang="cs-CZ" sz="2400" dirty="0" smtClean="0"/>
              <a:t>aj. </a:t>
            </a:r>
          </a:p>
          <a:p>
            <a:pPr marL="725488" lvl="1"/>
            <a:r>
              <a:rPr lang="cs-CZ" sz="2400" dirty="0" smtClean="0"/>
              <a:t>Najdeme-li větu „</a:t>
            </a:r>
            <a:r>
              <a:rPr lang="cs-CZ" sz="2400" i="1" dirty="0" err="1">
                <a:solidFill>
                  <a:srgbClr val="0070C0"/>
                </a:solidFill>
              </a:rPr>
              <a:t>relata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i="1" dirty="0" err="1">
                <a:solidFill>
                  <a:srgbClr val="0070C0"/>
                </a:solidFill>
              </a:rPr>
              <a:t>retuli</a:t>
            </a:r>
            <a:r>
              <a:rPr lang="cs-CZ" sz="2400" dirty="0" smtClean="0"/>
              <a:t>“ a neznáme toto sloveso, jen obtížně si domyslíme, že pochází od tvaru „</a:t>
            </a:r>
            <a:r>
              <a:rPr lang="cs-CZ" sz="2400" i="1" dirty="0" err="1">
                <a:solidFill>
                  <a:srgbClr val="0070C0"/>
                </a:solidFill>
              </a:rPr>
              <a:t>refero</a:t>
            </a:r>
            <a:r>
              <a:rPr lang="cs-CZ" sz="2400" dirty="0" smtClean="0"/>
              <a:t>“. </a:t>
            </a:r>
          </a:p>
          <a:p>
            <a:pPr marL="722313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77397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Nepravidelná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Sloveso </a:t>
            </a:r>
            <a:r>
              <a:rPr lang="cs-CZ" sz="2800" i="1" dirty="0" err="1" smtClean="0">
                <a:solidFill>
                  <a:schemeClr val="accent1"/>
                </a:solidFill>
              </a:rPr>
              <a:t>fieri</a:t>
            </a:r>
            <a:r>
              <a:rPr lang="cs-CZ" sz="2800" dirty="0" smtClean="0">
                <a:solidFill>
                  <a:schemeClr val="accent1"/>
                </a:solidFill>
              </a:rPr>
              <a:t> </a:t>
            </a:r>
            <a:r>
              <a:rPr lang="cs-CZ" sz="2800" dirty="0" smtClean="0"/>
              <a:t>znamená „stát se“ a je považováno za pasivní. </a:t>
            </a:r>
            <a:endParaRPr lang="cs-CZ" sz="2800" dirty="0"/>
          </a:p>
          <a:p>
            <a:r>
              <a:rPr lang="cs-CZ" sz="2800" dirty="0" smtClean="0"/>
              <a:t>Důležité je, že se užívá v kombinaci se slovesem </a:t>
            </a:r>
            <a:r>
              <a:rPr lang="cs-CZ" sz="2800" i="1" dirty="0" err="1">
                <a:solidFill>
                  <a:schemeClr val="accent1"/>
                </a:solidFill>
              </a:rPr>
              <a:t>facere</a:t>
            </a:r>
            <a:r>
              <a:rPr lang="cs-CZ" sz="2800" dirty="0" smtClean="0"/>
              <a:t>: </a:t>
            </a:r>
          </a:p>
          <a:p>
            <a:pPr lvl="1"/>
            <a:r>
              <a:rPr lang="cs-CZ" sz="2400" dirty="0" smtClean="0"/>
              <a:t>v perfektu přebírá pasivní tvary slovesa </a:t>
            </a:r>
            <a:r>
              <a:rPr lang="cs-CZ" sz="2400" i="1" dirty="0" err="1" smtClean="0">
                <a:solidFill>
                  <a:schemeClr val="accent1"/>
                </a:solidFill>
              </a:rPr>
              <a:t>facere</a:t>
            </a:r>
            <a:r>
              <a:rPr lang="cs-CZ" sz="2400" dirty="0" smtClean="0"/>
              <a:t>, tedy „stal jsem se“ je totéž jako „byl jsem udělán“ = </a:t>
            </a:r>
            <a:r>
              <a:rPr lang="cs-CZ" sz="2400" i="1" dirty="0" err="1">
                <a:solidFill>
                  <a:schemeClr val="accent1"/>
                </a:solidFill>
              </a:rPr>
              <a:t>factus</a:t>
            </a:r>
            <a:r>
              <a:rPr lang="cs-CZ" sz="2400" i="1" dirty="0">
                <a:solidFill>
                  <a:schemeClr val="accent1"/>
                </a:solidFill>
              </a:rPr>
              <a:t> sum</a:t>
            </a:r>
            <a:r>
              <a:rPr lang="cs-CZ" sz="2400" dirty="0" smtClean="0"/>
              <a:t>. </a:t>
            </a:r>
          </a:p>
          <a:p>
            <a:pPr lvl="1"/>
            <a:r>
              <a:rPr lang="cs-CZ" sz="2400" dirty="0" smtClean="0"/>
              <a:t>V přítomném kmeni naopak tvary slovesa </a:t>
            </a:r>
            <a:r>
              <a:rPr lang="cs-CZ" sz="2400" i="1" dirty="0" err="1">
                <a:solidFill>
                  <a:schemeClr val="accent1"/>
                </a:solidFill>
              </a:rPr>
              <a:t>fieri</a:t>
            </a:r>
            <a:r>
              <a:rPr lang="cs-CZ" sz="2400" dirty="0" smtClean="0"/>
              <a:t> nahrazují pasivní tvary slovesa </a:t>
            </a:r>
            <a:r>
              <a:rPr lang="cs-CZ" sz="2400" i="1" dirty="0" err="1">
                <a:solidFill>
                  <a:schemeClr val="accent1"/>
                </a:solidFill>
              </a:rPr>
              <a:t>facere</a:t>
            </a:r>
            <a:r>
              <a:rPr lang="cs-CZ" sz="2400" dirty="0" smtClean="0"/>
              <a:t>, tedy „jsem dělán“ je totéž jako „stávám se“ = </a:t>
            </a:r>
            <a:r>
              <a:rPr lang="cs-CZ" sz="2400" i="1" dirty="0" err="1">
                <a:solidFill>
                  <a:schemeClr val="accent1"/>
                </a:solidFill>
              </a:rPr>
              <a:t>fio</a:t>
            </a:r>
            <a:r>
              <a:rPr lang="cs-CZ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15317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Nepravidelná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Sloveso </a:t>
            </a:r>
            <a:r>
              <a:rPr lang="cs-CZ" sz="2800" i="1" dirty="0" err="1">
                <a:solidFill>
                  <a:schemeClr val="accent1"/>
                </a:solidFill>
              </a:rPr>
              <a:t>edo</a:t>
            </a:r>
            <a:r>
              <a:rPr lang="cs-CZ" sz="2800" i="1" dirty="0">
                <a:solidFill>
                  <a:schemeClr val="accent1"/>
                </a:solidFill>
              </a:rPr>
              <a:t>, </a:t>
            </a:r>
            <a:r>
              <a:rPr lang="cs-CZ" sz="2800" i="1" dirty="0" err="1">
                <a:solidFill>
                  <a:schemeClr val="accent1"/>
                </a:solidFill>
              </a:rPr>
              <a:t>esse</a:t>
            </a:r>
            <a:r>
              <a:rPr lang="cs-CZ" sz="2800" i="1" dirty="0">
                <a:solidFill>
                  <a:schemeClr val="accent1"/>
                </a:solidFill>
              </a:rPr>
              <a:t> </a:t>
            </a:r>
            <a:r>
              <a:rPr lang="cs-CZ" sz="2800" dirty="0"/>
              <a:t>(</a:t>
            </a:r>
            <a:r>
              <a:rPr lang="cs-CZ" sz="2800" i="1" dirty="0" err="1">
                <a:solidFill>
                  <a:schemeClr val="accent1"/>
                </a:solidFill>
              </a:rPr>
              <a:t>edere</a:t>
            </a:r>
            <a:r>
              <a:rPr lang="cs-CZ" sz="2800" dirty="0"/>
              <a:t>)</a:t>
            </a:r>
            <a:r>
              <a:rPr lang="cs-CZ" sz="2800" i="1" dirty="0">
                <a:solidFill>
                  <a:schemeClr val="accent1"/>
                </a:solidFill>
              </a:rPr>
              <a:t>, </a:t>
            </a:r>
            <a:r>
              <a:rPr lang="cs-CZ" sz="2800" i="1" dirty="0" err="1">
                <a:solidFill>
                  <a:schemeClr val="accent1"/>
                </a:solidFill>
              </a:rPr>
              <a:t>edi</a:t>
            </a:r>
            <a:r>
              <a:rPr lang="cs-CZ" sz="2800" i="1" dirty="0">
                <a:solidFill>
                  <a:schemeClr val="accent1"/>
                </a:solidFill>
              </a:rPr>
              <a:t>, </a:t>
            </a:r>
            <a:r>
              <a:rPr lang="cs-CZ" sz="2800" i="1" dirty="0" err="1">
                <a:solidFill>
                  <a:schemeClr val="accent1"/>
                </a:solidFill>
              </a:rPr>
              <a:t>esum</a:t>
            </a:r>
            <a:r>
              <a:rPr lang="cs-CZ" sz="2800" i="1" dirty="0">
                <a:solidFill>
                  <a:schemeClr val="accent1"/>
                </a:solidFill>
              </a:rPr>
              <a:t> </a:t>
            </a:r>
            <a:r>
              <a:rPr lang="cs-CZ" sz="2800" dirty="0" smtClean="0"/>
              <a:t>(jíst) je specifické tím, že v některých případech má tvary shodné= se slovesem „být“ (z čehož plyne filosofická otázka, zda jíst a být je či není totéž).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20366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Neúplná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Některá slovesa nevyužívají zdaleka všechny tvary. Používá se jich jen několik ustrnulých. </a:t>
            </a:r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aio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ait</a:t>
            </a:r>
            <a:r>
              <a:rPr lang="cs-CZ" sz="2400" dirty="0"/>
              <a:t>,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aiunt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inquam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inquit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inquiunt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endParaRPr lang="cs-CZ" sz="2400" i="1" dirty="0">
              <a:solidFill>
                <a:srgbClr val="0070C0"/>
              </a:solidFill>
            </a:endParaRPr>
          </a:p>
          <a:p>
            <a:pPr marL="722313" lvl="1" indent="0">
              <a:buNone/>
            </a:pPr>
            <a:r>
              <a:rPr lang="cs-CZ" sz="2400" dirty="0" smtClean="0"/>
              <a:t>Ve významu „říká“, „říkají“ a uvozují obvykle přímou řeč. Jiné </a:t>
            </a:r>
            <a:r>
              <a:rPr lang="cs-CZ" sz="2400" dirty="0"/>
              <a:t>tvary</a:t>
            </a:r>
            <a:r>
              <a:rPr lang="cs-CZ" sz="2400" dirty="0" smtClean="0"/>
              <a:t> se obvykle nevyskytují. </a:t>
            </a:r>
          </a:p>
          <a:p>
            <a:pPr marL="719138" lvl="1" indent="-342900"/>
            <a:r>
              <a:rPr lang="cs-CZ" sz="2400" i="1" dirty="0" err="1" smtClean="0">
                <a:solidFill>
                  <a:srgbClr val="0070C0"/>
                </a:solidFill>
              </a:rPr>
              <a:t>quaeso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quaesumus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dirty="0"/>
              <a:t>= prosím, prosíme </a:t>
            </a:r>
          </a:p>
          <a:p>
            <a:pPr marL="725488" lvl="1" indent="-342900"/>
            <a:r>
              <a:rPr lang="cs-CZ" sz="2400" i="1" dirty="0" err="1" smtClean="0">
                <a:solidFill>
                  <a:srgbClr val="0070C0"/>
                </a:solidFill>
              </a:rPr>
              <a:t>nequeo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nequit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nequunt</a:t>
            </a:r>
            <a:r>
              <a:rPr lang="cs-CZ" sz="2400" i="1" dirty="0" smtClean="0">
                <a:solidFill>
                  <a:srgbClr val="0070C0"/>
                </a:solidFill>
              </a:rPr>
              <a:t> … </a:t>
            </a:r>
          </a:p>
          <a:p>
            <a:pPr marL="722313" lvl="1" indent="0">
              <a:buNone/>
            </a:pPr>
            <a:r>
              <a:rPr lang="cs-CZ" sz="2400" dirty="0"/>
              <a:t>Ve významu „</a:t>
            </a:r>
            <a:r>
              <a:rPr lang="cs-CZ" sz="2400" dirty="0" smtClean="0"/>
              <a:t>nemoci“ </a:t>
            </a:r>
            <a:r>
              <a:rPr lang="cs-CZ" sz="2400" dirty="0"/>
              <a:t>„</a:t>
            </a:r>
            <a:r>
              <a:rPr lang="cs-CZ" sz="2400" dirty="0" smtClean="0"/>
              <a:t>nebýt </a:t>
            </a:r>
            <a:r>
              <a:rPr lang="cs-CZ" sz="2400" dirty="0"/>
              <a:t>s to“, vlastně je to odvozenina od slovesa „</a:t>
            </a:r>
            <a:r>
              <a:rPr lang="cs-CZ" sz="2400" i="1" dirty="0" err="1">
                <a:solidFill>
                  <a:srgbClr val="0070C0"/>
                </a:solidFill>
              </a:rPr>
              <a:t>eo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ire</a:t>
            </a:r>
            <a:r>
              <a:rPr lang="cs-CZ" sz="2400" dirty="0" smtClean="0"/>
              <a:t>“. </a:t>
            </a:r>
            <a:endParaRPr lang="cs-CZ" sz="2400" dirty="0"/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coepi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>
                <a:solidFill>
                  <a:srgbClr val="0070C0"/>
                </a:solidFill>
              </a:rPr>
              <a:t>coepisse</a:t>
            </a:r>
            <a:r>
              <a:rPr lang="cs-CZ" sz="2400" i="1" dirty="0">
                <a:solidFill>
                  <a:srgbClr val="0070C0"/>
                </a:solidFill>
              </a:rPr>
              <a:t> </a:t>
            </a:r>
            <a:r>
              <a:rPr lang="cs-CZ" sz="2400" dirty="0"/>
              <a:t>= začínat </a:t>
            </a:r>
          </a:p>
          <a:p>
            <a:pPr marL="722313" lvl="1" indent="0">
              <a:buNone/>
            </a:pPr>
            <a:r>
              <a:rPr lang="cs-CZ" sz="2400" dirty="0" smtClean="0"/>
              <a:t>Toto sloveso se vyskytuje jen v perfektním kmeni. </a:t>
            </a:r>
            <a:endParaRPr lang="cs-CZ" sz="2400" dirty="0"/>
          </a:p>
          <a:p>
            <a:pPr marL="722313" lvl="1" indent="0">
              <a:buNone/>
            </a:pPr>
            <a:endParaRPr lang="cs-CZ" sz="2400" dirty="0" smtClean="0"/>
          </a:p>
          <a:p>
            <a:pPr marL="722313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03786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Defektivní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Některá slovesa mají jen perfektní kmen s prézentním významem. </a:t>
            </a:r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odi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odisse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dirty="0" smtClean="0"/>
              <a:t>= nenávidět </a:t>
            </a:r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novi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novisse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dirty="0"/>
              <a:t>= vědět, znát </a:t>
            </a:r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memini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meminisse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dirty="0"/>
              <a:t>= pamatovat si</a:t>
            </a:r>
          </a:p>
          <a:p>
            <a:pPr marL="722313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979130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658</Words>
  <Application>Microsoft Office PowerPoint</Application>
  <PresentationFormat>Předvádění na obrazovce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Latina</vt:lpstr>
      <vt:lpstr>Nepravidelná slovesa</vt:lpstr>
      <vt:lpstr>Nepravidelná slovesa</vt:lpstr>
      <vt:lpstr>Nepravidelná slovesa</vt:lpstr>
      <vt:lpstr>Nepravidelná slovesa</vt:lpstr>
      <vt:lpstr>Nepravidelná slovesa</vt:lpstr>
      <vt:lpstr>Nepravidelná slovesa</vt:lpstr>
      <vt:lpstr>Neúplná slovesa</vt:lpstr>
      <vt:lpstr>Defektivní slovesa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oem</dc:creator>
  <cp:lastModifiedBy>mackerle</cp:lastModifiedBy>
  <cp:revision>17</cp:revision>
  <dcterms:created xsi:type="dcterms:W3CDTF">2016-03-29T04:59:48Z</dcterms:created>
  <dcterms:modified xsi:type="dcterms:W3CDTF">2016-04-26T07:31:08Z</dcterms:modified>
</cp:coreProperties>
</file>