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4" r:id="rId9"/>
    <p:sldId id="263" r:id="rId10"/>
    <p:sldId id="262" r:id="rId11"/>
    <p:sldId id="265" r:id="rId12"/>
    <p:sldId id="266" r:id="rId13"/>
    <p:sldId id="269" r:id="rId14"/>
    <p:sldId id="268" r:id="rId15"/>
    <p:sldId id="272" r:id="rId16"/>
    <p:sldId id="270" r:id="rId1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DD68CE-66E3-4B61-B1C6-4A829A62593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29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90650" y="2071955"/>
            <a:ext cx="8729344" cy="1503745"/>
          </a:xfrm>
        </p:spPr>
        <p:txBody>
          <a:bodyPr/>
          <a:lstStyle/>
          <a:p>
            <a:r>
              <a:rPr lang="cs-CZ" dirty="0" err="1"/>
              <a:t>Firm´s</a:t>
            </a:r>
            <a:r>
              <a:rPr lang="cs-CZ" dirty="0"/>
              <a:t> Performance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 smtClean="0"/>
              <a:t>Tools</a:t>
            </a:r>
            <a:r>
              <a:rPr lang="cs-CZ" b="1" dirty="0" smtClean="0"/>
              <a:t> </a:t>
            </a:r>
            <a:r>
              <a:rPr lang="cs-CZ" b="1" dirty="0" err="1"/>
              <a:t>f</a:t>
            </a:r>
            <a:r>
              <a:rPr lang="cs-CZ" b="1" dirty="0" err="1" smtClean="0"/>
              <a:t>or</a:t>
            </a:r>
            <a:r>
              <a:rPr lang="cs-CZ" b="1" dirty="0" smtClean="0"/>
              <a:t> </a:t>
            </a:r>
            <a:r>
              <a:rPr lang="cs-CZ" b="1" dirty="0" err="1" smtClean="0"/>
              <a:t>Evaluating</a:t>
            </a:r>
            <a:r>
              <a:rPr lang="cs-CZ" b="1" dirty="0" smtClean="0"/>
              <a:t> </a:t>
            </a:r>
            <a:r>
              <a:rPr lang="cs-CZ" b="1" dirty="0" err="1"/>
              <a:t>t</a:t>
            </a:r>
            <a:r>
              <a:rPr lang="cs-CZ" b="1" dirty="0" err="1" smtClean="0"/>
              <a:t>he</a:t>
            </a:r>
            <a:r>
              <a:rPr lang="cs-CZ" b="1" dirty="0" smtClean="0"/>
              <a:t> </a:t>
            </a:r>
            <a:r>
              <a:rPr lang="cs-CZ" b="1" dirty="0" err="1" smtClean="0"/>
              <a:t>Firm´s</a:t>
            </a:r>
            <a:r>
              <a:rPr lang="cs-CZ" b="1" dirty="0" smtClean="0"/>
              <a:t> Performance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Activity ratios, also known as efficiency or turnover </a:t>
            </a:r>
            <a:r>
              <a:rPr lang="en-US" sz="2400" dirty="0" smtClean="0"/>
              <a:t>ratios</a:t>
            </a:r>
            <a:r>
              <a:rPr lang="cs-CZ" sz="2400" dirty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Average number of days the inventory is held before it is turned into accounts receivable through sales.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Average number of days receivables are outstanding before being collected.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977850" y="6820754"/>
            <a:ext cx="2495550" cy="401637"/>
          </a:xfrm>
        </p:spPr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/>
              <a:t>Activity Ratios</a:t>
            </a:r>
            <a:endParaRPr lang="cs-CZ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20064" y="284306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318877"/>
              </p:ext>
            </p:extLst>
          </p:nvPr>
        </p:nvGraphicFramePr>
        <p:xfrm>
          <a:off x="851211" y="1913443"/>
          <a:ext cx="8398728" cy="87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Rovnice" r:id="rId3" imgW="4254500" imgH="431800" progId="Equation.3">
                  <p:embed/>
                </p:oleObj>
              </mc:Choice>
              <mc:Fallback>
                <p:oleObj name="Rovnice" r:id="rId3" imgW="4254500" imgH="43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211" y="1913443"/>
                        <a:ext cx="8398728" cy="87186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639867"/>
              </p:ext>
            </p:extLst>
          </p:nvPr>
        </p:nvGraphicFramePr>
        <p:xfrm>
          <a:off x="950976" y="3052065"/>
          <a:ext cx="5274649" cy="700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Rovnice" r:id="rId5" imgW="2984500" imgH="393700" progId="Equation.3">
                  <p:embed/>
                </p:oleObj>
              </mc:Choice>
              <mc:Fallback>
                <p:oleObj name="Rovnice" r:id="rId5" imgW="2984500" imgH="393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76" y="3052065"/>
                        <a:ext cx="5274649" cy="700671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427852"/>
              </p:ext>
            </p:extLst>
          </p:nvPr>
        </p:nvGraphicFramePr>
        <p:xfrm>
          <a:off x="1867821" y="4651663"/>
          <a:ext cx="4838086" cy="74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Rovnice" r:id="rId7" imgW="2590800" imgH="393700" progId="Equation.3">
                  <p:embed/>
                </p:oleObj>
              </mc:Choice>
              <mc:Fallback>
                <p:oleObj name="Rovnice" r:id="rId7" imgW="2590800" imgH="3937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7821" y="4651663"/>
                        <a:ext cx="4838086" cy="74112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52825" y="636459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65631"/>
              </p:ext>
            </p:extLst>
          </p:nvPr>
        </p:nvGraphicFramePr>
        <p:xfrm>
          <a:off x="2575404" y="6147803"/>
          <a:ext cx="5991360" cy="752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Rovnice" r:id="rId9" imgW="3327400" imgH="419100" progId="Equation.3">
                  <p:embed/>
                </p:oleObj>
              </mc:Choice>
              <mc:Fallback>
                <p:oleObj name="Rovnice" r:id="rId9" imgW="3327400" imgH="4191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5404" y="6147803"/>
                        <a:ext cx="5991360" cy="75248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Financial Leverage (Debt) Ratios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firm earns more with loaned money than it pays as Interest expense, Return on Equity increases.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Coverage </a:t>
            </a:r>
            <a:r>
              <a:rPr lang="en-US" dirty="0"/>
              <a:t>ratios are designed to relate the financial charges of a firm to its ability to service, or cover, them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3825" y="35052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5175" y="239651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0" y="3500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92462"/>
              </p:ext>
            </p:extLst>
          </p:nvPr>
        </p:nvGraphicFramePr>
        <p:xfrm>
          <a:off x="1137475" y="3037641"/>
          <a:ext cx="2920175" cy="776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Rovnice" r:id="rId3" imgW="1651000" imgH="431800" progId="Equation.3">
                  <p:embed/>
                </p:oleObj>
              </mc:Choice>
              <mc:Fallback>
                <p:oleObj name="Rovnice" r:id="rId3" imgW="1651000" imgH="4318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475" y="3037641"/>
                        <a:ext cx="2920175" cy="77610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810125" y="328453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624650"/>
              </p:ext>
            </p:extLst>
          </p:nvPr>
        </p:nvGraphicFramePr>
        <p:xfrm>
          <a:off x="4623630" y="3813749"/>
          <a:ext cx="4656895" cy="800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Rovnice" r:id="rId5" imgW="2565400" imgH="431800" progId="Equation.3">
                  <p:embed/>
                </p:oleObj>
              </mc:Choice>
              <mc:Fallback>
                <p:oleObj name="Rovnice" r:id="rId5" imgW="2565400" imgH="4318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3630" y="3813749"/>
                        <a:ext cx="4656895" cy="80013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78758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Liquidity ratios are used to measure a firm´s ability to meet short-term obligations. They compare short-term obligations with short-term resources available to meet obligation.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/>
              <a:t>Liquidity Ratios</a:t>
            </a:r>
            <a:endParaRPr lang="cs-CZ" dirty="0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3441290" y="306157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37419" y="4014811"/>
            <a:ext cx="169777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4611329" y="396239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1044779" y="413690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385867"/>
              </p:ext>
            </p:extLst>
          </p:nvPr>
        </p:nvGraphicFramePr>
        <p:xfrm>
          <a:off x="660423" y="4136904"/>
          <a:ext cx="3797378" cy="76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Rovnice" r:id="rId3" imgW="2120900" imgH="431800" progId="Equation.3">
                  <p:embed/>
                </p:oleObj>
              </mc:Choice>
              <mc:Fallback>
                <p:oleObj name="Rovnice" r:id="rId3" imgW="2120900" imgH="4318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23" y="4136904"/>
                        <a:ext cx="3797378" cy="76804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2"/>
          <p:cNvSpPr>
            <a:spLocks noChangeArrowheads="1"/>
          </p:cNvSpPr>
          <p:nvPr/>
        </p:nvSpPr>
        <p:spPr bwMode="auto">
          <a:xfrm>
            <a:off x="6070520" y="434372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805806"/>
              </p:ext>
            </p:extLst>
          </p:nvPr>
        </p:nvGraphicFramePr>
        <p:xfrm>
          <a:off x="4967592" y="4115484"/>
          <a:ext cx="4892838" cy="811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Rovnice" r:id="rId5" imgW="2590800" imgH="431800" progId="Equation.3">
                  <p:embed/>
                </p:oleObj>
              </mc:Choice>
              <mc:Fallback>
                <p:oleObj name="Rovnice" r:id="rId5" imgW="2590800" imgH="4318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592" y="4115484"/>
                        <a:ext cx="4892838" cy="81145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3296879" y="554275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52791"/>
              </p:ext>
            </p:extLst>
          </p:nvPr>
        </p:nvGraphicFramePr>
        <p:xfrm>
          <a:off x="2600904" y="5430819"/>
          <a:ext cx="5491591" cy="892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Rovnice" r:id="rId7" imgW="2628900" imgH="431800" progId="Equation.3">
                  <p:embed/>
                </p:oleObj>
              </mc:Choice>
              <mc:Fallback>
                <p:oleObj name="Rovnice" r:id="rId7" imgW="2628900" imgH="4318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904" y="5430819"/>
                        <a:ext cx="5491591" cy="89205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6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708075" cy="662917"/>
          </a:xfrm>
        </p:spPr>
        <p:txBody>
          <a:bodyPr/>
          <a:lstStyle/>
          <a:p>
            <a:r>
              <a:rPr lang="en-GB" sz="2800" dirty="0" smtClean="0"/>
              <a:t>Solvency And Bankruptcy Indicators </a:t>
            </a:r>
            <a:endParaRPr lang="cs-CZ" sz="2800" dirty="0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There are scores of theoretical models based on mathematical-statistical 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apparatus</a:t>
            </a:r>
            <a:r>
              <a:rPr lang="cs-CZ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form of Altman’s model </a:t>
            </a:r>
            <a:r>
              <a:rPr lang="en-US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from 1983 is intended for close companies or companies not being traded on capital markets</a:t>
            </a:r>
            <a:r>
              <a:rPr lang="en-US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76275" y="485775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14217"/>
              </p:ext>
            </p:extLst>
          </p:nvPr>
        </p:nvGraphicFramePr>
        <p:xfrm>
          <a:off x="676274" y="4857749"/>
          <a:ext cx="7762597" cy="717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Rovnice" r:id="rId3" imgW="4533900" imgH="419100" progId="Equation.3">
                  <p:embed/>
                </p:oleObj>
              </mc:Choice>
              <mc:Fallback>
                <p:oleObj name="Rovnice" r:id="rId3" imgW="45339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4" y="4857749"/>
                        <a:ext cx="7762597" cy="717551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238250" y="59721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421618"/>
              </p:ext>
            </p:extLst>
          </p:nvPr>
        </p:nvGraphicFramePr>
        <p:xfrm>
          <a:off x="1228725" y="6010276"/>
          <a:ext cx="5952789" cy="717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Rovnice" r:id="rId5" imgW="3289300" imgH="393700" progId="Equation.3">
                  <p:embed/>
                </p:oleObj>
              </mc:Choice>
              <mc:Fallback>
                <p:oleObj name="Rovnice" r:id="rId5" imgW="32893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6010276"/>
                        <a:ext cx="5952789" cy="717549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9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10158412" cy="577957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pyramid system allows to assess the reason of the situation and to </a:t>
            </a:r>
            <a:r>
              <a:rPr lang="en-US" dirty="0" err="1"/>
              <a:t>analyse</a:t>
            </a:r>
            <a:r>
              <a:rPr lang="en-US" dirty="0"/>
              <a:t> causes of the development of a firm.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02.04.2020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93411" y="292657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The Pyramid System </a:t>
            </a:r>
            <a:endParaRPr lang="cs-CZ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944688" y="19514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1297961" y="310833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462552"/>
              </p:ext>
            </p:extLst>
          </p:nvPr>
        </p:nvGraphicFramePr>
        <p:xfrm>
          <a:off x="943999" y="3033004"/>
          <a:ext cx="7889559" cy="975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Rovnice" r:id="rId3" imgW="3390900" imgH="419100" progId="Equation.3">
                  <p:embed/>
                </p:oleObj>
              </mc:Choice>
              <mc:Fallback>
                <p:oleObj name="Rovnice" r:id="rId3" imgW="3390900" imgH="4191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99" y="3033004"/>
                        <a:ext cx="7889559" cy="97511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506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E00034"/>
                </a:solidFill>
              </a:rPr>
              <a:t>The Pyramid System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pic>
        <p:nvPicPr>
          <p:cNvPr id="21" name="Obrázek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68" y="1769806"/>
            <a:ext cx="9525201" cy="27530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22" name="Obdélník 21"/>
          <p:cNvSpPr/>
          <p:nvPr/>
        </p:nvSpPr>
        <p:spPr>
          <a:xfrm>
            <a:off x="601771" y="5186302"/>
            <a:ext cx="94467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If the firm uses only equity, then the equity equals assets and the </a:t>
            </a:r>
            <a:r>
              <a:rPr lang="en-GB" sz="2800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ROE</a:t>
            </a:r>
            <a:r>
              <a:rPr lang="en-GB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indicator = the </a:t>
            </a:r>
            <a:r>
              <a:rPr lang="en-GB" sz="2800" i="1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ROA </a:t>
            </a:r>
            <a:r>
              <a:rPr lang="en-GB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indicator.</a:t>
            </a:r>
            <a:endParaRPr lang="cs-CZ" sz="2800" dirty="0">
              <a:solidFill>
                <a:srgbClr val="4F4F4F"/>
              </a:solidFill>
              <a:effectLst/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84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Firm´s</a:t>
            </a:r>
            <a:r>
              <a:rPr lang="cs-CZ" sz="2800" dirty="0"/>
              <a:t> </a:t>
            </a:r>
            <a:r>
              <a:rPr lang="cs-CZ" sz="2800" dirty="0" err="1"/>
              <a:t>Information</a:t>
            </a:r>
            <a:r>
              <a:rPr lang="cs-CZ" sz="2800" dirty="0"/>
              <a:t> </a:t>
            </a:r>
            <a:r>
              <a:rPr lang="cs-CZ" sz="2800" dirty="0" err="1"/>
              <a:t>Sources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marL="0" indent="0">
              <a:buNone/>
            </a:pPr>
            <a:r>
              <a:rPr lang="cs-CZ" cap="all" dirty="0" err="1"/>
              <a:t>The</a:t>
            </a:r>
            <a:r>
              <a:rPr lang="cs-CZ" cap="all" dirty="0"/>
              <a:t> </a:t>
            </a:r>
            <a:r>
              <a:rPr lang="cs-CZ" cap="all" dirty="0" err="1"/>
              <a:t>sources</a:t>
            </a:r>
            <a:r>
              <a:rPr lang="cs-CZ" cap="all" dirty="0"/>
              <a:t> of data are</a:t>
            </a:r>
            <a:r>
              <a:rPr lang="cs-CZ" cap="all" dirty="0" smtClean="0"/>
              <a:t>: </a:t>
            </a:r>
          </a:p>
          <a:p>
            <a:pPr marL="0" indent="0">
              <a:buNone/>
            </a:pPr>
            <a:endParaRPr lang="cs-CZ" cap="all" dirty="0"/>
          </a:p>
          <a:p>
            <a:pPr lvl="0"/>
            <a:r>
              <a:rPr lang="cs-CZ" b="1" dirty="0" err="1">
                <a:solidFill>
                  <a:srgbClr val="FF0000"/>
                </a:solidFill>
              </a:rPr>
              <a:t>financial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statements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- Balance </a:t>
            </a:r>
            <a:r>
              <a:rPr lang="cs-CZ" dirty="0" err="1"/>
              <a:t>sheet</a:t>
            </a:r>
            <a:r>
              <a:rPr lang="cs-CZ" dirty="0"/>
              <a:t>, </a:t>
            </a:r>
            <a:r>
              <a:rPr lang="cs-CZ" dirty="0" err="1"/>
              <a:t>Income</a:t>
            </a:r>
            <a:r>
              <a:rPr lang="cs-CZ" dirty="0"/>
              <a:t> </a:t>
            </a:r>
            <a:r>
              <a:rPr lang="cs-CZ" dirty="0" err="1"/>
              <a:t>statement</a:t>
            </a:r>
            <a:r>
              <a:rPr lang="cs-CZ" dirty="0"/>
              <a:t> (Profit/</a:t>
            </a:r>
            <a:r>
              <a:rPr lang="cs-CZ" dirty="0" err="1"/>
              <a:t>loss</a:t>
            </a:r>
            <a:r>
              <a:rPr lang="cs-CZ" dirty="0"/>
              <a:t> </a:t>
            </a:r>
            <a:r>
              <a:rPr lang="cs-CZ" dirty="0" err="1"/>
              <a:t>Account</a:t>
            </a:r>
            <a:r>
              <a:rPr lang="cs-CZ" dirty="0"/>
              <a:t>), </a:t>
            </a:r>
            <a:r>
              <a:rPr lang="cs-CZ" dirty="0" err="1"/>
              <a:t>balancing</a:t>
            </a:r>
            <a:r>
              <a:rPr lang="cs-CZ" dirty="0"/>
              <a:t> </a:t>
            </a:r>
            <a:r>
              <a:rPr lang="cs-CZ" dirty="0" err="1"/>
              <a:t>accounts</a:t>
            </a:r>
            <a:r>
              <a:rPr lang="cs-CZ" dirty="0"/>
              <a:t> </a:t>
            </a:r>
            <a:r>
              <a:rPr lang="cs-CZ" dirty="0" err="1"/>
              <a:t>appendix</a:t>
            </a:r>
            <a:r>
              <a:rPr lang="cs-CZ" dirty="0" smtClean="0"/>
              <a:t>;</a:t>
            </a:r>
          </a:p>
          <a:p>
            <a:pPr lvl="0"/>
            <a:endParaRPr lang="cs-CZ" dirty="0"/>
          </a:p>
          <a:p>
            <a:pPr lvl="0"/>
            <a:r>
              <a:rPr lang="cs-CZ" b="1" dirty="0" err="1">
                <a:solidFill>
                  <a:srgbClr val="FF0000"/>
                </a:solidFill>
              </a:rPr>
              <a:t>additional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information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err="1"/>
              <a:t>obtained</a:t>
            </a:r>
            <a:r>
              <a:rPr lang="cs-CZ" dirty="0"/>
              <a:t> </a:t>
            </a:r>
            <a:r>
              <a:rPr lang="cs-CZ" dirty="0" err="1"/>
              <a:t>partly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inside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firm</a:t>
            </a:r>
            <a:r>
              <a:rPr lang="cs-CZ" dirty="0"/>
              <a:t>, </a:t>
            </a:r>
            <a:r>
              <a:rPr lang="cs-CZ" dirty="0" err="1"/>
              <a:t>partly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capital</a:t>
            </a:r>
            <a:r>
              <a:rPr lang="cs-CZ" dirty="0"/>
              <a:t> market.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Firm´s</a:t>
            </a:r>
            <a:r>
              <a:rPr lang="cs-CZ" sz="2800" dirty="0"/>
              <a:t> </a:t>
            </a:r>
            <a:r>
              <a:rPr lang="cs-CZ" sz="2800" dirty="0" err="1"/>
              <a:t>Information</a:t>
            </a:r>
            <a:r>
              <a:rPr lang="cs-CZ" sz="2800" dirty="0"/>
              <a:t> </a:t>
            </a:r>
            <a:r>
              <a:rPr lang="cs-CZ" sz="2800" dirty="0" err="1"/>
              <a:t>Sources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Balance </a:t>
            </a:r>
            <a:r>
              <a:rPr lang="cs-CZ" b="1" dirty="0" err="1">
                <a:solidFill>
                  <a:srgbClr val="FF0000"/>
                </a:solidFill>
              </a:rPr>
              <a:t>sheet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summarizes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assets</a:t>
            </a:r>
            <a:r>
              <a:rPr lang="cs-CZ" dirty="0"/>
              <a:t>, </a:t>
            </a:r>
            <a:r>
              <a:rPr lang="cs-CZ" dirty="0" err="1"/>
              <a:t>liabilities</a:t>
            </a:r>
            <a:r>
              <a:rPr lang="cs-CZ" dirty="0"/>
              <a:t>, and </a:t>
            </a:r>
            <a:r>
              <a:rPr lang="cs-CZ" dirty="0" err="1"/>
              <a:t>owners´equity</a:t>
            </a:r>
            <a:r>
              <a:rPr lang="cs-CZ" dirty="0"/>
              <a:t> of a business </a:t>
            </a:r>
            <a:r>
              <a:rPr lang="cs-CZ" dirty="0" err="1"/>
              <a:t>at</a:t>
            </a:r>
            <a:r>
              <a:rPr lang="cs-CZ" dirty="0"/>
              <a:t> a moment in </a:t>
            </a:r>
            <a:r>
              <a:rPr lang="cs-CZ" dirty="0" err="1"/>
              <a:t>time</a:t>
            </a:r>
            <a:r>
              <a:rPr lang="cs-CZ" dirty="0"/>
              <a:t>, </a:t>
            </a:r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end of a </a:t>
            </a:r>
            <a:r>
              <a:rPr lang="cs-CZ" dirty="0" err="1"/>
              <a:t>year</a:t>
            </a:r>
            <a:r>
              <a:rPr lang="cs-CZ" dirty="0"/>
              <a:t>. </a:t>
            </a:r>
            <a:endParaRPr lang="cs-CZ" dirty="0" smtClean="0"/>
          </a:p>
          <a:p>
            <a:endParaRPr lang="cs-CZ" dirty="0"/>
          </a:p>
          <a:p>
            <a:r>
              <a:rPr lang="cs-CZ" b="1" dirty="0" err="1">
                <a:solidFill>
                  <a:srgbClr val="FF0000"/>
                </a:solidFill>
              </a:rPr>
              <a:t>Income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statement</a:t>
            </a:r>
            <a:r>
              <a:rPr lang="cs-CZ" b="1" dirty="0">
                <a:solidFill>
                  <a:srgbClr val="FF0000"/>
                </a:solidFill>
              </a:rPr>
              <a:t> (</a:t>
            </a:r>
            <a:r>
              <a:rPr lang="cs-CZ" dirty="0">
                <a:solidFill>
                  <a:srgbClr val="FF0000"/>
                </a:solidFill>
              </a:rPr>
              <a:t>Profit/</a:t>
            </a:r>
            <a:r>
              <a:rPr lang="cs-CZ" dirty="0" err="1">
                <a:solidFill>
                  <a:srgbClr val="FF0000"/>
                </a:solidFill>
              </a:rPr>
              <a:t>loss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Account</a:t>
            </a:r>
            <a:r>
              <a:rPr lang="cs-CZ" dirty="0">
                <a:solidFill>
                  <a:srgbClr val="FF0000"/>
                </a:solidFill>
              </a:rPr>
              <a:t>) </a:t>
            </a:r>
            <a:r>
              <a:rPr lang="cs-CZ" dirty="0" err="1"/>
              <a:t>summarizes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revenues</a:t>
            </a:r>
            <a:r>
              <a:rPr lang="cs-CZ" dirty="0"/>
              <a:t> and </a:t>
            </a:r>
            <a:r>
              <a:rPr lang="cs-CZ" dirty="0" err="1"/>
              <a:t>expenses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firm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a </a:t>
            </a:r>
            <a:r>
              <a:rPr lang="cs-CZ" dirty="0" err="1"/>
              <a:t>particular</a:t>
            </a:r>
            <a:r>
              <a:rPr lang="cs-CZ" dirty="0"/>
              <a:t> period of </a:t>
            </a:r>
            <a:r>
              <a:rPr lang="cs-CZ" dirty="0" err="1"/>
              <a:t>time</a:t>
            </a:r>
            <a:r>
              <a:rPr lang="cs-CZ" dirty="0"/>
              <a:t>, </a:t>
            </a:r>
            <a:r>
              <a:rPr lang="cs-CZ" dirty="0" err="1"/>
              <a:t>again</a:t>
            </a:r>
            <a:r>
              <a:rPr lang="cs-CZ" dirty="0"/>
              <a:t> </a:t>
            </a:r>
            <a:r>
              <a:rPr lang="cs-CZ" dirty="0" err="1"/>
              <a:t>usually</a:t>
            </a:r>
            <a:r>
              <a:rPr lang="cs-CZ" dirty="0"/>
              <a:t> a </a:t>
            </a:r>
            <a:r>
              <a:rPr lang="cs-CZ" dirty="0" err="1"/>
              <a:t>year</a:t>
            </a:r>
            <a:r>
              <a:rPr lang="cs-CZ" dirty="0"/>
              <a:t>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6CC4F1-5057-4CD5-A5C6-D728C577C984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02.04.2020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8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439631"/>
              </p:ext>
            </p:extLst>
          </p:nvPr>
        </p:nvGraphicFramePr>
        <p:xfrm>
          <a:off x="200025" y="1323975"/>
          <a:ext cx="9958388" cy="5743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9691">
                  <a:extLst>
                    <a:ext uri="{9D8B030D-6E8A-4147-A177-3AD203B41FA5}">
                      <a16:colId xmlns:a16="http://schemas.microsoft.com/office/drawing/2014/main" val="631212319"/>
                    </a:ext>
                  </a:extLst>
                </a:gridCol>
                <a:gridCol w="9228697">
                  <a:extLst>
                    <a:ext uri="{9D8B030D-6E8A-4147-A177-3AD203B41FA5}">
                      <a16:colId xmlns:a16="http://schemas.microsoft.com/office/drawing/2014/main" val="3185541626"/>
                    </a:ext>
                  </a:extLst>
                </a:gridCol>
              </a:tblGrid>
              <a:tr h="794657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EAT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After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34317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Income</a:t>
                      </a:r>
                      <a:r>
                        <a:rPr lang="cs-CZ" sz="3200" dirty="0">
                          <a:effectLst/>
                        </a:rPr>
                        <a:t> tax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974185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700841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expenses</a:t>
                      </a:r>
                      <a:r>
                        <a:rPr lang="cs-CZ" sz="3200" dirty="0">
                          <a:effectLst/>
                        </a:rPr>
                        <a:t>  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7373836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EBIT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 and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1102458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+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 err="1">
                          <a:effectLst/>
                        </a:rPr>
                        <a:t>Depreciation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558780"/>
                  </a:ext>
                </a:extLst>
              </a:tr>
              <a:tr h="7946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>
                          <a:effectLst/>
                        </a:rPr>
                        <a:t>=</a:t>
                      </a:r>
                      <a:endParaRPr lang="cs-CZ" sz="320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3200" dirty="0">
                          <a:effectLst/>
                        </a:rPr>
                        <a:t>EBITDA (</a:t>
                      </a:r>
                      <a:r>
                        <a:rPr lang="cs-CZ" sz="3200" dirty="0" err="1">
                          <a:effectLst/>
                        </a:rPr>
                        <a:t>Earnings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Before</a:t>
                      </a:r>
                      <a:r>
                        <a:rPr lang="cs-CZ" sz="3200" dirty="0">
                          <a:effectLst/>
                        </a:rPr>
                        <a:t> </a:t>
                      </a:r>
                      <a:r>
                        <a:rPr lang="cs-CZ" sz="3200" dirty="0" err="1">
                          <a:effectLst/>
                        </a:rPr>
                        <a:t>Interest</a:t>
                      </a:r>
                      <a:r>
                        <a:rPr lang="cs-CZ" sz="3200" dirty="0">
                          <a:effectLst/>
                        </a:rPr>
                        <a:t>, </a:t>
                      </a:r>
                      <a:r>
                        <a:rPr lang="cs-CZ" sz="3200" dirty="0" err="1">
                          <a:effectLst/>
                        </a:rPr>
                        <a:t>Taxes</a:t>
                      </a:r>
                      <a:r>
                        <a:rPr lang="cs-CZ" sz="3200" dirty="0">
                          <a:effectLst/>
                        </a:rPr>
                        <a:t>, </a:t>
                      </a:r>
                      <a:r>
                        <a:rPr lang="cs-CZ" sz="3200" dirty="0" err="1">
                          <a:effectLst/>
                        </a:rPr>
                        <a:t>Depreciation</a:t>
                      </a:r>
                      <a:r>
                        <a:rPr lang="cs-CZ" sz="3200" dirty="0">
                          <a:effectLst/>
                        </a:rPr>
                        <a:t> and </a:t>
                      </a:r>
                      <a:r>
                        <a:rPr lang="cs-CZ" sz="3200" dirty="0" err="1">
                          <a:effectLst/>
                        </a:rPr>
                        <a:t>Amortization</a:t>
                      </a:r>
                      <a:r>
                        <a:rPr lang="cs-CZ" sz="3200" dirty="0">
                          <a:effectLst/>
                        </a:rPr>
                        <a:t>)</a:t>
                      </a:r>
                      <a:endParaRPr lang="cs-CZ" sz="3200" dirty="0">
                        <a:solidFill>
                          <a:srgbClr val="4F4F4F"/>
                        </a:solidFill>
                        <a:effectLst/>
                        <a:latin typeface="Clara Sans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070259"/>
                  </a:ext>
                </a:extLst>
              </a:tr>
            </a:tbl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sz="2400" dirty="0"/>
              <a:t>Profit </a:t>
            </a:r>
            <a:r>
              <a:rPr lang="cs-CZ" sz="2400" dirty="0" err="1"/>
              <a:t>categories</a:t>
            </a:r>
            <a:r>
              <a:rPr lang="cs-CZ" sz="2400" dirty="0"/>
              <a:t> in </a:t>
            </a:r>
            <a:r>
              <a:rPr lang="cs-CZ" sz="2400" dirty="0" err="1"/>
              <a:t>financial</a:t>
            </a:r>
            <a:r>
              <a:rPr lang="cs-CZ" sz="2400" dirty="0"/>
              <a:t> </a:t>
            </a:r>
            <a:r>
              <a:rPr lang="cs-CZ" sz="2400" dirty="0" err="1"/>
              <a:t>analysis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651418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Common-size analysis</a:t>
            </a:r>
            <a:r>
              <a:rPr lang="en-GB" dirty="0"/>
              <a:t>: </a:t>
            </a:r>
            <a:r>
              <a:rPr lang="en-GB" dirty="0" smtClean="0"/>
              <a:t>all </a:t>
            </a:r>
            <a:r>
              <a:rPr lang="en-GB" dirty="0"/>
              <a:t>balance sheet items are divided by total assets and all income statement items are divided by net sales or revenues.</a:t>
            </a:r>
            <a:endParaRPr lang="cs-CZ" dirty="0"/>
          </a:p>
          <a:p>
            <a:r>
              <a:rPr lang="en-GB" b="1" dirty="0">
                <a:solidFill>
                  <a:srgbClr val="FF0000"/>
                </a:solidFill>
              </a:rPr>
              <a:t>Index analysis</a:t>
            </a:r>
            <a:r>
              <a:rPr lang="en-GB" b="1" dirty="0"/>
              <a:t>:</a:t>
            </a:r>
            <a:r>
              <a:rPr lang="en-GB" dirty="0"/>
              <a:t> </a:t>
            </a:r>
            <a:r>
              <a:rPr lang="en-GB" dirty="0" smtClean="0"/>
              <a:t>all </a:t>
            </a:r>
            <a:r>
              <a:rPr lang="en-GB" dirty="0"/>
              <a:t>balance sheet or income statement figures for a base year equal 100.0 (per cent) and subsequent financial statement items are expressed as percentages of their values in the base year.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43350" y="34671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cs-CZ" sz="2800" dirty="0" smtClean="0"/>
              <a:t>T</a:t>
            </a:r>
            <a:r>
              <a:rPr lang="en-GB" sz="2800" dirty="0" smtClean="0"/>
              <a:t>he </a:t>
            </a:r>
            <a:r>
              <a:rPr lang="en-GB" sz="2800" dirty="0"/>
              <a:t>evaluation of levels and trends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Tools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Evaluating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</a:t>
            </a:r>
            <a:endParaRPr lang="cs-CZ" dirty="0"/>
          </a:p>
          <a:p>
            <a:pPr lvl="0"/>
            <a:r>
              <a:rPr lang="en-GB" b="1" dirty="0"/>
              <a:t>parallel indicator systems,</a:t>
            </a:r>
            <a:endParaRPr lang="cs-CZ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cs-CZ" dirty="0"/>
          </a:p>
          <a:p>
            <a:pPr lvl="0"/>
            <a:r>
              <a:rPr lang="en-GB" b="1" dirty="0"/>
              <a:t>rapid solvency and bankruptcy indicators,</a:t>
            </a:r>
            <a:endParaRPr lang="cs-CZ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cs-CZ" dirty="0"/>
          </a:p>
          <a:p>
            <a:pPr lvl="0"/>
            <a:r>
              <a:rPr lang="en-GB" b="1" dirty="0"/>
              <a:t>the pyramid system.</a:t>
            </a:r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8075" y="31337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en-GB" dirty="0" err="1" smtClean="0"/>
              <a:t>arallel</a:t>
            </a:r>
            <a:r>
              <a:rPr lang="en-GB" dirty="0" smtClean="0"/>
              <a:t> </a:t>
            </a:r>
            <a:r>
              <a:rPr lang="en-GB" dirty="0"/>
              <a:t>indicator systems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58035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Constructing ratio indicators has the following advantages</a:t>
            </a:r>
            <a:r>
              <a:rPr lang="en-GB" dirty="0" smtClean="0"/>
              <a:t>:</a:t>
            </a:r>
            <a:endParaRPr lang="cs-CZ" dirty="0" smtClean="0"/>
          </a:p>
          <a:p>
            <a:pPr lvl="0"/>
            <a:r>
              <a:rPr lang="en-GB" b="1" dirty="0" smtClean="0">
                <a:solidFill>
                  <a:srgbClr val="FF0000"/>
                </a:solidFill>
              </a:rPr>
              <a:t>comparison </a:t>
            </a:r>
            <a:r>
              <a:rPr lang="en-GB" b="1" dirty="0">
                <a:solidFill>
                  <a:srgbClr val="FF0000"/>
                </a:solidFill>
              </a:rPr>
              <a:t>in time</a:t>
            </a:r>
            <a:r>
              <a:rPr lang="en-GB" b="1" dirty="0" smtClean="0"/>
              <a:t>,</a:t>
            </a:r>
            <a:endParaRPr lang="cs-CZ" b="1" dirty="0" smtClean="0"/>
          </a:p>
          <a:p>
            <a:pPr lvl="0"/>
            <a:endParaRPr lang="cs-CZ" sz="900" b="1" dirty="0" smtClean="0"/>
          </a:p>
          <a:p>
            <a:pPr lvl="0"/>
            <a:r>
              <a:rPr lang="en-GB" b="1" dirty="0" smtClean="0">
                <a:solidFill>
                  <a:srgbClr val="FF0000"/>
                </a:solidFill>
              </a:rPr>
              <a:t>comparison </a:t>
            </a:r>
            <a:r>
              <a:rPr lang="en-GB" b="1" dirty="0">
                <a:solidFill>
                  <a:srgbClr val="FF0000"/>
                </a:solidFill>
              </a:rPr>
              <a:t>in space</a:t>
            </a:r>
            <a:r>
              <a:rPr lang="en-GB" b="1" dirty="0"/>
              <a:t>, Benchmarking</a:t>
            </a:r>
            <a:r>
              <a:rPr lang="en-GB" dirty="0" smtClean="0"/>
              <a:t>.</a:t>
            </a:r>
            <a:endParaRPr lang="cs-CZ" dirty="0" smtClean="0"/>
          </a:p>
          <a:p>
            <a:pPr marL="0" lvl="0" indent="0">
              <a:buNone/>
            </a:pPr>
            <a:endParaRPr lang="cs-CZ" sz="900" dirty="0"/>
          </a:p>
          <a:p>
            <a:pPr lvl="0"/>
            <a:r>
              <a:rPr lang="en-GB" dirty="0"/>
              <a:t>comparison with so-called </a:t>
            </a:r>
            <a:r>
              <a:rPr lang="en-GB" b="1" dirty="0">
                <a:solidFill>
                  <a:srgbClr val="FF0000"/>
                </a:solidFill>
              </a:rPr>
              <a:t>standard values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endParaRPr lang="cs-CZ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cs-CZ" sz="900" dirty="0"/>
          </a:p>
          <a:p>
            <a:pPr lvl="0"/>
            <a:r>
              <a:rPr lang="en-GB" dirty="0"/>
              <a:t>the allow the </a:t>
            </a:r>
            <a:r>
              <a:rPr lang="en-GB" b="1" dirty="0">
                <a:solidFill>
                  <a:srgbClr val="FF0000"/>
                </a:solidFill>
              </a:rPr>
              <a:t>construction of financial models</a:t>
            </a:r>
            <a:r>
              <a:rPr lang="en-GB" dirty="0">
                <a:solidFill>
                  <a:srgbClr val="FF0000"/>
                </a:solidFill>
              </a:rPr>
              <a:t>.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4413" y="419481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66312" cy="5567281"/>
          </a:xfrm>
        </p:spPr>
        <p:txBody>
          <a:bodyPr/>
          <a:lstStyle/>
          <a:p>
            <a:pPr lvl="0"/>
            <a:r>
              <a:rPr lang="en-GB" b="1" dirty="0"/>
              <a:t>Profitability Ratios;</a:t>
            </a:r>
            <a:endParaRPr lang="cs-CZ" dirty="0"/>
          </a:p>
          <a:p>
            <a:pPr marL="0" indent="0">
              <a:buNone/>
            </a:pPr>
            <a:r>
              <a:rPr lang="en-GB" dirty="0"/>
              <a:t> </a:t>
            </a:r>
            <a:endParaRPr lang="cs-CZ" dirty="0"/>
          </a:p>
          <a:p>
            <a:pPr lvl="0"/>
            <a:r>
              <a:rPr lang="en-GB" b="1" dirty="0"/>
              <a:t>Activity Ratios</a:t>
            </a:r>
            <a:r>
              <a:rPr lang="en-GB" dirty="0"/>
              <a:t>;</a:t>
            </a:r>
            <a:endParaRPr lang="cs-CZ" dirty="0"/>
          </a:p>
          <a:p>
            <a:pPr marL="0" indent="0">
              <a:buNone/>
            </a:pPr>
            <a:r>
              <a:rPr lang="en-GB" dirty="0"/>
              <a:t> </a:t>
            </a:r>
            <a:endParaRPr lang="cs-CZ" dirty="0"/>
          </a:p>
          <a:p>
            <a:pPr lvl="0"/>
            <a:r>
              <a:rPr lang="en-GB" b="1" dirty="0"/>
              <a:t>Debt ratios</a:t>
            </a:r>
            <a:r>
              <a:rPr lang="en-GB" dirty="0"/>
              <a:t>;</a:t>
            </a:r>
            <a:endParaRPr lang="cs-CZ" dirty="0"/>
          </a:p>
          <a:p>
            <a:pPr marL="0" indent="0">
              <a:buNone/>
            </a:pPr>
            <a:r>
              <a:rPr lang="en-GB" dirty="0"/>
              <a:t> </a:t>
            </a:r>
            <a:endParaRPr lang="cs-CZ" dirty="0"/>
          </a:p>
          <a:p>
            <a:pPr lvl="0"/>
            <a:r>
              <a:rPr lang="en-GB" b="1" dirty="0"/>
              <a:t>Liquidity ratios</a:t>
            </a:r>
            <a:r>
              <a:rPr lang="en-GB" dirty="0"/>
              <a:t>;</a:t>
            </a:r>
            <a:endParaRPr lang="cs-CZ" dirty="0"/>
          </a:p>
          <a:p>
            <a:pPr marL="0" indent="0">
              <a:buNone/>
            </a:pPr>
            <a:r>
              <a:rPr lang="en-GB" dirty="0"/>
              <a:t> </a:t>
            </a:r>
            <a:endParaRPr lang="cs-CZ" dirty="0"/>
          </a:p>
          <a:p>
            <a:r>
              <a:rPr lang="en-GB" b="1" dirty="0"/>
              <a:t>Market value </a:t>
            </a:r>
            <a:r>
              <a:rPr lang="en-GB" b="1" dirty="0" smtClean="0"/>
              <a:t>ratios</a:t>
            </a:r>
            <a:r>
              <a:rPr lang="cs-CZ" dirty="0"/>
              <a:t>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419475" y="50959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sz="3200" dirty="0"/>
              <a:t>Ratio </a:t>
            </a:r>
            <a:r>
              <a:rPr lang="cs-CZ" sz="3200" dirty="0" err="1"/>
              <a:t>indicators</a:t>
            </a:r>
            <a:r>
              <a:rPr lang="cs-CZ" sz="3200" dirty="0"/>
              <a:t> are </a:t>
            </a:r>
            <a:r>
              <a:rPr lang="cs-CZ" sz="3200" dirty="0" err="1"/>
              <a:t>grouped</a:t>
            </a:r>
            <a:endParaRPr lang="cs-CZ" sz="3200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97225" y="233362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Return on Investment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Return </a:t>
            </a:r>
            <a:r>
              <a:rPr lang="en-US" dirty="0"/>
              <a:t>on Assets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Return on Equity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Return </a:t>
            </a:r>
            <a:r>
              <a:rPr lang="en-US" dirty="0"/>
              <a:t>on Sales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02.04.2020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31325" y="556146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/>
              <a:t>Profitability </a:t>
            </a:r>
            <a:r>
              <a:rPr lang="en-GB" dirty="0" smtClean="0"/>
              <a:t>Ratios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41342" y="137693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297566"/>
              </p:ext>
            </p:extLst>
          </p:nvPr>
        </p:nvGraphicFramePr>
        <p:xfrm>
          <a:off x="6291361" y="1082707"/>
          <a:ext cx="3031310" cy="85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Rovnice" r:id="rId3" imgW="1485900" imgH="419100" progId="Equation.3">
                  <p:embed/>
                </p:oleObj>
              </mc:Choice>
              <mc:Fallback>
                <p:oleObj name="Rovnice" r:id="rId3" imgW="14859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361" y="1082707"/>
                        <a:ext cx="3031310" cy="85498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902245" y="293980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834930"/>
              </p:ext>
            </p:extLst>
          </p:nvPr>
        </p:nvGraphicFramePr>
        <p:xfrm>
          <a:off x="5190414" y="2712407"/>
          <a:ext cx="2508909" cy="986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Rovnice" r:id="rId5" imgW="914400" imgH="393700" progId="Equation.3">
                  <p:embed/>
                </p:oleObj>
              </mc:Choice>
              <mc:Fallback>
                <p:oleObj name="Rovnice" r:id="rId5" imgW="9144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414" y="2712407"/>
                        <a:ext cx="2508909" cy="98618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35793" y="432244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265156"/>
              </p:ext>
            </p:extLst>
          </p:nvPr>
        </p:nvGraphicFramePr>
        <p:xfrm>
          <a:off x="4935793" y="4165118"/>
          <a:ext cx="3421626" cy="762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Rovnice" r:id="rId7" imgW="1841500" imgH="419100" progId="Equation.3">
                  <p:embed/>
                </p:oleObj>
              </mc:Choice>
              <mc:Fallback>
                <p:oleObj name="Rovnice" r:id="rId7" imgW="18415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5793" y="4165118"/>
                        <a:ext cx="3421626" cy="76265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031226" y="597448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753888"/>
              </p:ext>
            </p:extLst>
          </p:nvPr>
        </p:nvGraphicFramePr>
        <p:xfrm>
          <a:off x="3870762" y="5864701"/>
          <a:ext cx="6062965" cy="780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Rovnice" r:id="rId9" imgW="3467100" imgH="431800" progId="Equation.3">
                  <p:embed/>
                </p:oleObj>
              </mc:Choice>
              <mc:Fallback>
                <p:oleObj name="Rovnice" r:id="rId9" imgW="34671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762" y="5864701"/>
                        <a:ext cx="6062965" cy="780326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331</TotalTime>
  <Words>532</Words>
  <Application>Microsoft Office PowerPoint</Application>
  <PresentationFormat>Vlastní</PresentationFormat>
  <Paragraphs>121</Paragraphs>
  <Slides>16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Clara Sans</vt:lpstr>
      <vt:lpstr>Times New Roman</vt:lpstr>
      <vt:lpstr>JU_OPVVV</vt:lpstr>
      <vt:lpstr>Editor rovnic 3.0</vt:lpstr>
      <vt:lpstr>Firm´s Performance</vt:lpstr>
      <vt:lpstr>The Firm´s Information Sources</vt:lpstr>
      <vt:lpstr>The Firm´s Information Sources</vt:lpstr>
      <vt:lpstr>Profit categories in financial analysis</vt:lpstr>
      <vt:lpstr>The evaluation of levels and trends</vt:lpstr>
      <vt:lpstr>Tools for Evaluating </vt:lpstr>
      <vt:lpstr>Parallel indicator systems</vt:lpstr>
      <vt:lpstr>Ratio indicators are grouped</vt:lpstr>
      <vt:lpstr>Profitability Ratios</vt:lpstr>
      <vt:lpstr>Activity Ratios</vt:lpstr>
      <vt:lpstr>Financial Leverage (Debt) Ratios</vt:lpstr>
      <vt:lpstr>Liquidity Ratios</vt:lpstr>
      <vt:lpstr>Solvency And Bankruptcy Indicators </vt:lpstr>
      <vt:lpstr>The Pyramid System </vt:lpstr>
      <vt:lpstr>The Pyramid System 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32</cp:revision>
  <dcterms:created xsi:type="dcterms:W3CDTF">2017-07-17T18:52:59Z</dcterms:created>
  <dcterms:modified xsi:type="dcterms:W3CDTF">2020-04-02T07:41:58Z</dcterms:modified>
</cp:coreProperties>
</file>