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18"/>
  </p:notesMasterIdLst>
  <p:sldIdLst>
    <p:sldId id="256" r:id="rId2"/>
    <p:sldId id="257" r:id="rId3"/>
    <p:sldId id="271" r:id="rId4"/>
    <p:sldId id="258" r:id="rId5"/>
    <p:sldId id="259" r:id="rId6"/>
    <p:sldId id="260" r:id="rId7"/>
    <p:sldId id="261" r:id="rId8"/>
    <p:sldId id="264" r:id="rId9"/>
    <p:sldId id="263" r:id="rId10"/>
    <p:sldId id="262" r:id="rId11"/>
    <p:sldId id="265" r:id="rId12"/>
    <p:sldId id="266" r:id="rId13"/>
    <p:sldId id="269" r:id="rId14"/>
    <p:sldId id="268" r:id="rId15"/>
    <p:sldId id="272" r:id="rId16"/>
    <p:sldId id="270" r:id="rId17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78" d="100"/>
          <a:sy n="78" d="100"/>
        </p:scale>
        <p:origin x="456" y="58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4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4" Type="http://schemas.openxmlformats.org/officeDocument/2006/relationships/image" Target="../media/image11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02.04.2020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12246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8DD68CE-66E3-4B61-B1C6-4A829A625939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82906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02.04.2020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02.04.2020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02.04.2020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02.04.2020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02.04.2020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02.04.2020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02.04.2020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02.04.2020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02.04.2020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02.04.2020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02.04.2020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 smtClean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02.04.2020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6.bin"/><Relationship Id="rId10" Type="http://schemas.openxmlformats.org/officeDocument/2006/relationships/image" Target="../media/image11.wmf"/><Relationship Id="rId4" Type="http://schemas.openxmlformats.org/officeDocument/2006/relationships/image" Target="../media/image8.wmf"/><Relationship Id="rId9" Type="http://schemas.openxmlformats.org/officeDocument/2006/relationships/oleObject" Target="../embeddings/oleObject8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3.w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12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3" Type="http://schemas.openxmlformats.org/officeDocument/2006/relationships/oleObject" Target="../embeddings/oleObject11.bin"/><Relationship Id="rId7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5.wmf"/><Relationship Id="rId5" Type="http://schemas.openxmlformats.org/officeDocument/2006/relationships/oleObject" Target="../embeddings/oleObject12.bin"/><Relationship Id="rId4" Type="http://schemas.openxmlformats.org/officeDocument/2006/relationships/image" Target="../media/image14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8.wmf"/><Relationship Id="rId5" Type="http://schemas.openxmlformats.org/officeDocument/2006/relationships/oleObject" Target="../embeddings/oleObject15.bin"/><Relationship Id="rId4" Type="http://schemas.openxmlformats.org/officeDocument/2006/relationships/image" Target="../media/image17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9.w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2.bin"/><Relationship Id="rId10" Type="http://schemas.openxmlformats.org/officeDocument/2006/relationships/image" Target="../media/image7.wmf"/><Relationship Id="rId4" Type="http://schemas.openxmlformats.org/officeDocument/2006/relationships/image" Target="../media/image4.wmf"/><Relationship Id="rId9" Type="http://schemas.openxmlformats.org/officeDocument/2006/relationships/oleObject" Target="../embeddings/oleObject4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390650" y="2071955"/>
            <a:ext cx="8729344" cy="1503745"/>
          </a:xfrm>
        </p:spPr>
        <p:txBody>
          <a:bodyPr/>
          <a:lstStyle/>
          <a:p>
            <a:r>
              <a:rPr lang="cs-CZ" dirty="0" err="1"/>
              <a:t>Firm´s</a:t>
            </a:r>
            <a:r>
              <a:rPr lang="cs-CZ" dirty="0"/>
              <a:t> Performance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b="1" dirty="0" err="1" smtClean="0"/>
              <a:t>Tools</a:t>
            </a:r>
            <a:r>
              <a:rPr lang="cs-CZ" b="1" dirty="0" smtClean="0"/>
              <a:t> </a:t>
            </a:r>
            <a:r>
              <a:rPr lang="cs-CZ" b="1" dirty="0" err="1"/>
              <a:t>f</a:t>
            </a:r>
            <a:r>
              <a:rPr lang="cs-CZ" b="1" dirty="0" err="1" smtClean="0"/>
              <a:t>or</a:t>
            </a:r>
            <a:r>
              <a:rPr lang="cs-CZ" b="1" dirty="0" smtClean="0"/>
              <a:t> </a:t>
            </a:r>
            <a:r>
              <a:rPr lang="cs-CZ" b="1" dirty="0" err="1" smtClean="0"/>
              <a:t>Evaluating</a:t>
            </a:r>
            <a:r>
              <a:rPr lang="cs-CZ" b="1" dirty="0" smtClean="0"/>
              <a:t> </a:t>
            </a:r>
            <a:r>
              <a:rPr lang="cs-CZ" b="1" dirty="0" err="1"/>
              <a:t>t</a:t>
            </a:r>
            <a:r>
              <a:rPr lang="cs-CZ" b="1" dirty="0" err="1" smtClean="0"/>
              <a:t>he</a:t>
            </a:r>
            <a:r>
              <a:rPr lang="cs-CZ" b="1" dirty="0" smtClean="0"/>
              <a:t> </a:t>
            </a:r>
            <a:r>
              <a:rPr lang="cs-CZ" b="1" dirty="0" err="1" smtClean="0"/>
              <a:t>Firm´s</a:t>
            </a:r>
            <a:r>
              <a:rPr lang="cs-CZ" b="1" dirty="0" smtClean="0"/>
              <a:t> Performance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72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dirty="0"/>
              <a:t>Activity ratios, also known as efficiency or turnover </a:t>
            </a:r>
            <a:r>
              <a:rPr lang="en-US" sz="2400" dirty="0" smtClean="0"/>
              <a:t>ratios</a:t>
            </a:r>
            <a:r>
              <a:rPr lang="cs-CZ" sz="2400" dirty="0"/>
              <a:t>.</a:t>
            </a:r>
            <a:endParaRPr lang="en-US" sz="2400" dirty="0"/>
          </a:p>
          <a:p>
            <a:pPr marL="0" indent="0">
              <a:buNone/>
            </a:pPr>
            <a:r>
              <a:rPr lang="en-US" sz="2400" dirty="0"/>
              <a:t> </a:t>
            </a:r>
          </a:p>
          <a:p>
            <a:pPr marL="0" indent="0">
              <a:buNone/>
            </a:pPr>
            <a:endParaRPr lang="cs-CZ" sz="2400" dirty="0" smtClean="0"/>
          </a:p>
          <a:p>
            <a:pPr marL="0" indent="0">
              <a:buNone/>
            </a:pPr>
            <a:endParaRPr lang="cs-CZ" sz="2400" dirty="0" smtClean="0"/>
          </a:p>
          <a:p>
            <a:pPr marL="0" indent="0">
              <a:buNone/>
            </a:pPr>
            <a:r>
              <a:rPr lang="en-US" sz="2400" dirty="0" smtClean="0"/>
              <a:t> </a:t>
            </a:r>
            <a:endParaRPr lang="en-US" sz="2400" dirty="0"/>
          </a:p>
          <a:p>
            <a:pPr marL="0" indent="0">
              <a:buNone/>
            </a:pPr>
            <a:r>
              <a:rPr lang="en-US" sz="2400" dirty="0"/>
              <a:t>Average number of days the inventory is held before it is turned into accounts receivable through sales.</a:t>
            </a:r>
          </a:p>
          <a:p>
            <a:pPr marL="0" indent="0">
              <a:buNone/>
            </a:pPr>
            <a:r>
              <a:rPr lang="en-US" sz="2400" dirty="0"/>
              <a:t> </a:t>
            </a:r>
          </a:p>
          <a:p>
            <a:pPr marL="0" indent="0">
              <a:buNone/>
            </a:pPr>
            <a:r>
              <a:rPr lang="en-US" sz="2400" dirty="0"/>
              <a:t>Average number of days receivables are outstanding before being collected. </a:t>
            </a:r>
          </a:p>
          <a:p>
            <a:pPr marL="0" indent="0">
              <a:buNone/>
            </a:pPr>
            <a:r>
              <a:rPr lang="en-US" sz="2400" dirty="0"/>
              <a:t> </a:t>
            </a:r>
            <a:endParaRPr lang="en-US" sz="240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02.04.2020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977850" y="6820754"/>
            <a:ext cx="2495550" cy="401637"/>
          </a:xfrm>
        </p:spPr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10</a:t>
            </a:fld>
            <a:endParaRPr lang="cs-CZ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950976" y="4507992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6" name="Rectangle 11"/>
          <p:cNvSpPr>
            <a:spLocks noChangeArrowheads="1"/>
          </p:cNvSpPr>
          <p:nvPr/>
        </p:nvSpPr>
        <p:spPr bwMode="auto">
          <a:xfrm>
            <a:off x="1323975" y="323850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10" name="Rectangle 13"/>
          <p:cNvSpPr>
            <a:spLocks noChangeArrowheads="1"/>
          </p:cNvSpPr>
          <p:nvPr/>
        </p:nvSpPr>
        <p:spPr bwMode="auto">
          <a:xfrm>
            <a:off x="6455265" y="3540560"/>
            <a:ext cx="14732541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4286864" y="4798939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11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/>
          <a:p>
            <a:r>
              <a:rPr lang="en-GB" dirty="0"/>
              <a:t>Activity Ratios</a:t>
            </a:r>
            <a:endParaRPr lang="cs-CZ" dirty="0"/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3220064" y="2843066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2" name="Rectangle 10"/>
          <p:cNvSpPr>
            <a:spLocks noChangeArrowheads="1"/>
          </p:cNvSpPr>
          <p:nvPr/>
        </p:nvSpPr>
        <p:spPr bwMode="auto">
          <a:xfrm>
            <a:off x="0" y="0"/>
            <a:ext cx="1069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7" name="Obj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38318877"/>
              </p:ext>
            </p:extLst>
          </p:nvPr>
        </p:nvGraphicFramePr>
        <p:xfrm>
          <a:off x="851211" y="1913443"/>
          <a:ext cx="8398728" cy="871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0" name="Rovnice" r:id="rId3" imgW="4254500" imgH="431800" progId="Equation.3">
                  <p:embed/>
                </p:oleObj>
              </mc:Choice>
              <mc:Fallback>
                <p:oleObj name="Rovnice" r:id="rId3" imgW="4254500" imgH="4318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1211" y="1913443"/>
                        <a:ext cx="8398728" cy="871862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0" y="0"/>
            <a:ext cx="1069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15" name="Objek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98639867"/>
              </p:ext>
            </p:extLst>
          </p:nvPr>
        </p:nvGraphicFramePr>
        <p:xfrm>
          <a:off x="950976" y="3052065"/>
          <a:ext cx="5274649" cy="7006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1" name="Rovnice" r:id="rId5" imgW="2984500" imgH="393700" progId="Equation.3">
                  <p:embed/>
                </p:oleObj>
              </mc:Choice>
              <mc:Fallback>
                <p:oleObj name="Rovnice" r:id="rId5" imgW="2984500" imgH="3937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0976" y="3052065"/>
                        <a:ext cx="5274649" cy="700671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0" y="0"/>
            <a:ext cx="1069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17" name="Objek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52427852"/>
              </p:ext>
            </p:extLst>
          </p:nvPr>
        </p:nvGraphicFramePr>
        <p:xfrm>
          <a:off x="1867821" y="4651663"/>
          <a:ext cx="4838086" cy="7411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2" name="Rovnice" r:id="rId7" imgW="2590800" imgH="393700" progId="Equation.3">
                  <p:embed/>
                </p:oleObj>
              </mc:Choice>
              <mc:Fallback>
                <p:oleObj name="Rovnice" r:id="rId7" imgW="2590800" imgH="3937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67821" y="4651663"/>
                        <a:ext cx="4838086" cy="741128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3552825" y="6364594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19" name="Objek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00965631"/>
              </p:ext>
            </p:extLst>
          </p:nvPr>
        </p:nvGraphicFramePr>
        <p:xfrm>
          <a:off x="2575404" y="6147803"/>
          <a:ext cx="5991360" cy="7524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3" name="Rovnice" r:id="rId9" imgW="3327400" imgH="419100" progId="Equation.3">
                  <p:embed/>
                </p:oleObj>
              </mc:Choice>
              <mc:Fallback>
                <p:oleObj name="Rovnice" r:id="rId9" imgW="3327400" imgH="4191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75404" y="6147803"/>
                        <a:ext cx="5991360" cy="752483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6380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/>
              <a:t>Financial Leverage (Debt) Ratios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If the firm earns more with loaned money than it pays as Interest expense, Return on Equity increases.</a:t>
            </a:r>
          </a:p>
          <a:p>
            <a:pPr marL="0" indent="0">
              <a:buNone/>
            </a:pP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 </a:t>
            </a: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en-US" dirty="0" smtClean="0"/>
              <a:t>Coverage </a:t>
            </a:r>
            <a:r>
              <a:rPr lang="en-US" dirty="0"/>
              <a:t>ratios are designed to relate the financial charges of a firm to its ability to service, or cover, them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02.04.2020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11</a:t>
            </a:fld>
            <a:endParaRPr lang="cs-CZ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3933825" y="350520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3305175" y="2396516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7" name="Rectangle 23"/>
          <p:cNvSpPr>
            <a:spLocks noChangeArrowheads="1"/>
          </p:cNvSpPr>
          <p:nvPr/>
        </p:nvSpPr>
        <p:spPr bwMode="auto">
          <a:xfrm>
            <a:off x="0" y="35007"/>
            <a:ext cx="1069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8" name="Objek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0092462"/>
              </p:ext>
            </p:extLst>
          </p:nvPr>
        </p:nvGraphicFramePr>
        <p:xfrm>
          <a:off x="1137475" y="3037641"/>
          <a:ext cx="2920175" cy="7761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4" name="Rovnice" r:id="rId3" imgW="1651000" imgH="431800" progId="Equation.3">
                  <p:embed/>
                </p:oleObj>
              </mc:Choice>
              <mc:Fallback>
                <p:oleObj name="Rovnice" r:id="rId3" imgW="1651000" imgH="431800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7475" y="3037641"/>
                        <a:ext cx="2920175" cy="776108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25"/>
          <p:cNvSpPr>
            <a:spLocks noChangeArrowheads="1"/>
          </p:cNvSpPr>
          <p:nvPr/>
        </p:nvSpPr>
        <p:spPr bwMode="auto">
          <a:xfrm>
            <a:off x="4810125" y="3284537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14" name="Objek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8624650"/>
              </p:ext>
            </p:extLst>
          </p:nvPr>
        </p:nvGraphicFramePr>
        <p:xfrm>
          <a:off x="4623630" y="3813749"/>
          <a:ext cx="4656895" cy="8001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5" name="Rovnice" r:id="rId5" imgW="2565400" imgH="431800" progId="Equation.3">
                  <p:embed/>
                </p:oleObj>
              </mc:Choice>
              <mc:Fallback>
                <p:oleObj name="Rovnice" r:id="rId5" imgW="2565400" imgH="431800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23630" y="3813749"/>
                        <a:ext cx="4656895" cy="800134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32442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78758"/>
            <a:ext cx="9623425" cy="5567281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Liquidity ratios are used to measure a firm´s ability to meet short-term obligations. They compare short-term obligations with short-term resources available to meet obligation. 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02.04.2020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12</a:t>
            </a:fld>
            <a:endParaRPr lang="cs-CZ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3667432" y="3421625"/>
            <a:ext cx="12297410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3175819" y="3962399"/>
            <a:ext cx="1485113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2993411" y="4684311"/>
            <a:ext cx="18614508" cy="50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13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/>
          <a:p>
            <a:r>
              <a:rPr lang="en-GB" dirty="0"/>
              <a:t>Liquidity Ratios</a:t>
            </a:r>
            <a:endParaRPr lang="cs-CZ" dirty="0"/>
          </a:p>
        </p:txBody>
      </p:sp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3441290" y="3061574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2" name="Rectangle 24"/>
          <p:cNvSpPr>
            <a:spLocks noChangeArrowheads="1"/>
          </p:cNvSpPr>
          <p:nvPr/>
        </p:nvSpPr>
        <p:spPr bwMode="auto">
          <a:xfrm>
            <a:off x="737419" y="4014811"/>
            <a:ext cx="16977763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12" name="Rectangle 28"/>
          <p:cNvSpPr>
            <a:spLocks noChangeArrowheads="1"/>
          </p:cNvSpPr>
          <p:nvPr/>
        </p:nvSpPr>
        <p:spPr bwMode="auto">
          <a:xfrm>
            <a:off x="4611329" y="3962399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9" name="Rectangle 40"/>
          <p:cNvSpPr>
            <a:spLocks noChangeArrowheads="1"/>
          </p:cNvSpPr>
          <p:nvPr/>
        </p:nvSpPr>
        <p:spPr bwMode="auto">
          <a:xfrm>
            <a:off x="1044779" y="4136903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11" name="Objek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73385867"/>
              </p:ext>
            </p:extLst>
          </p:nvPr>
        </p:nvGraphicFramePr>
        <p:xfrm>
          <a:off x="660423" y="4136904"/>
          <a:ext cx="3797378" cy="7680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94" name="Rovnice" r:id="rId3" imgW="2120900" imgH="431800" progId="Equation.3">
                  <p:embed/>
                </p:oleObj>
              </mc:Choice>
              <mc:Fallback>
                <p:oleObj name="Rovnice" r:id="rId3" imgW="2120900" imgH="431800" progId="Equation.3">
                  <p:embed/>
                  <p:pic>
                    <p:nvPicPr>
                      <p:cNvPr id="0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0423" y="4136904"/>
                        <a:ext cx="3797378" cy="768042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42"/>
          <p:cNvSpPr>
            <a:spLocks noChangeArrowheads="1"/>
          </p:cNvSpPr>
          <p:nvPr/>
        </p:nvSpPr>
        <p:spPr bwMode="auto">
          <a:xfrm>
            <a:off x="6070520" y="4343728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17" name="Objek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9805806"/>
              </p:ext>
            </p:extLst>
          </p:nvPr>
        </p:nvGraphicFramePr>
        <p:xfrm>
          <a:off x="4967592" y="4115484"/>
          <a:ext cx="4892838" cy="8114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95" name="Rovnice" r:id="rId5" imgW="2590800" imgH="431800" progId="Equation.3">
                  <p:embed/>
                </p:oleObj>
              </mc:Choice>
              <mc:Fallback>
                <p:oleObj name="Rovnice" r:id="rId5" imgW="2590800" imgH="431800" progId="Equation.3">
                  <p:embed/>
                  <p:pic>
                    <p:nvPicPr>
                      <p:cNvPr id="0" name="Object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7592" y="4115484"/>
                        <a:ext cx="4892838" cy="811452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angle 46"/>
          <p:cNvSpPr>
            <a:spLocks noChangeArrowheads="1"/>
          </p:cNvSpPr>
          <p:nvPr/>
        </p:nvSpPr>
        <p:spPr bwMode="auto">
          <a:xfrm>
            <a:off x="3296879" y="554275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19" name="Objek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48452791"/>
              </p:ext>
            </p:extLst>
          </p:nvPr>
        </p:nvGraphicFramePr>
        <p:xfrm>
          <a:off x="2600904" y="5430819"/>
          <a:ext cx="5491591" cy="8920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96" name="Rovnice" r:id="rId7" imgW="2628900" imgH="431800" progId="Equation.3">
                  <p:embed/>
                </p:oleObj>
              </mc:Choice>
              <mc:Fallback>
                <p:oleObj name="Rovnice" r:id="rId7" imgW="2628900" imgH="431800" progId="Equation.3">
                  <p:embed/>
                  <p:pic>
                    <p:nvPicPr>
                      <p:cNvPr id="0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00904" y="5430819"/>
                        <a:ext cx="5491591" cy="892053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00623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02.04.2020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13</a:t>
            </a:fld>
            <a:endParaRPr lang="cs-CZ"/>
          </a:p>
        </p:txBody>
      </p:sp>
      <p:sp>
        <p:nvSpPr>
          <p:cNvPr id="7" name="Nadpis 1"/>
          <p:cNvSpPr>
            <a:spLocks noGrp="1"/>
          </p:cNvSpPr>
          <p:nvPr>
            <p:ph type="title"/>
          </p:nvPr>
        </p:nvSpPr>
        <p:spPr>
          <a:xfrm>
            <a:off x="2731324" y="180231"/>
            <a:ext cx="7708075" cy="662917"/>
          </a:xfrm>
        </p:spPr>
        <p:txBody>
          <a:bodyPr/>
          <a:lstStyle/>
          <a:p>
            <a:r>
              <a:rPr lang="en-GB" sz="2800" dirty="0" smtClean="0"/>
              <a:t>Solvency And Bankruptcy Indicators </a:t>
            </a:r>
            <a:endParaRPr lang="cs-CZ" sz="2800" dirty="0"/>
          </a:p>
        </p:txBody>
      </p:sp>
      <p:sp>
        <p:nvSpPr>
          <p:cNvPr id="9" name="Zástupný symbol pro obsah 2"/>
          <p:cNvSpPr>
            <a:spLocks noGrp="1"/>
          </p:cNvSpPr>
          <p:nvPr>
            <p:ph idx="1"/>
          </p:nvPr>
        </p:nvSpPr>
        <p:spPr>
          <a:xfrm>
            <a:off x="534988" y="1142340"/>
            <a:ext cx="9623425" cy="5567281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There are scores of theoretical models based on mathematical-statistical </a:t>
            </a:r>
            <a:r>
              <a:rPr lang="en-GB" dirty="0" smtClean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apparatus</a:t>
            </a:r>
            <a:r>
              <a:rPr lang="cs-CZ" dirty="0" smtClean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FF0000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dirty="0">
                <a:solidFill>
                  <a:srgbClr val="FF0000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form of Altman’s model </a:t>
            </a:r>
            <a:r>
              <a:rPr lang="en-US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from 1983 is intended for close companies or companies not being traded on capital markets</a:t>
            </a:r>
            <a:r>
              <a:rPr lang="en-US" dirty="0" smtClean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cs-CZ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676275" y="485775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6514217"/>
              </p:ext>
            </p:extLst>
          </p:nvPr>
        </p:nvGraphicFramePr>
        <p:xfrm>
          <a:off x="676274" y="4857749"/>
          <a:ext cx="7762597" cy="7175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1" name="Rovnice" r:id="rId3" imgW="4533900" imgH="419100" progId="Equation.3">
                  <p:embed/>
                </p:oleObj>
              </mc:Choice>
              <mc:Fallback>
                <p:oleObj name="Rovnice" r:id="rId3" imgW="4533900" imgH="4191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6274" y="4857749"/>
                        <a:ext cx="7762597" cy="717551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1238250" y="5972175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8" name="Objek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9421618"/>
              </p:ext>
            </p:extLst>
          </p:nvPr>
        </p:nvGraphicFramePr>
        <p:xfrm>
          <a:off x="1228725" y="6010276"/>
          <a:ext cx="5952789" cy="7175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2" name="Rovnice" r:id="rId5" imgW="3289300" imgH="393700" progId="Equation.3">
                  <p:embed/>
                </p:oleObj>
              </mc:Choice>
              <mc:Fallback>
                <p:oleObj name="Rovnice" r:id="rId5" imgW="3289300" imgH="3937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8725" y="6010276"/>
                        <a:ext cx="5952789" cy="717549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89522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42340"/>
            <a:ext cx="10158412" cy="577957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The pyramid system allows to assess the reason of the situation and to </a:t>
            </a:r>
            <a:r>
              <a:rPr lang="en-US" dirty="0" err="1"/>
              <a:t>analyse</a:t>
            </a:r>
            <a:r>
              <a:rPr lang="en-US" dirty="0"/>
              <a:t> causes of the development of a firm. 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63D660-356F-4B7B-9477-B5CEBBE7ED6F}" type="datetime1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srgbClr val="151515">
                    <a:tint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02.04.2020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srgbClr val="151515">
                  <a:tint val="75000"/>
                </a:srgb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5B7347-35A8-416A-A6BF-14F7C64C136A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srgbClr val="151515">
                    <a:tint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srgbClr val="151515">
                  <a:tint val="75000"/>
                </a:srgb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3667432" y="3421625"/>
            <a:ext cx="12297410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151515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3175819" y="3962399"/>
            <a:ext cx="1485113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151515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2993411" y="4684311"/>
            <a:ext cx="18614508" cy="50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151515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2993411" y="292657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13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/>
          <a:p>
            <a:r>
              <a:rPr lang="en-GB" dirty="0" smtClean="0"/>
              <a:t>The Pyramid System </a:t>
            </a:r>
            <a:endParaRPr lang="cs-CZ" dirty="0"/>
          </a:p>
        </p:txBody>
      </p:sp>
      <p:sp>
        <p:nvSpPr>
          <p:cNvPr id="17" name="Rectangle 11"/>
          <p:cNvSpPr>
            <a:spLocks noChangeArrowheads="1"/>
          </p:cNvSpPr>
          <p:nvPr/>
        </p:nvSpPr>
        <p:spPr bwMode="auto">
          <a:xfrm>
            <a:off x="1944688" y="1951456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2" name="Rectangle 17"/>
          <p:cNvSpPr>
            <a:spLocks noChangeArrowheads="1"/>
          </p:cNvSpPr>
          <p:nvPr/>
        </p:nvSpPr>
        <p:spPr bwMode="auto">
          <a:xfrm>
            <a:off x="1297961" y="3108334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9" name="Objek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84462552"/>
              </p:ext>
            </p:extLst>
          </p:nvPr>
        </p:nvGraphicFramePr>
        <p:xfrm>
          <a:off x="943999" y="3033004"/>
          <a:ext cx="7889559" cy="9751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8" name="Rovnice" r:id="rId3" imgW="3390900" imgH="419100" progId="Equation.3">
                  <p:embed/>
                </p:oleObj>
              </mc:Choice>
              <mc:Fallback>
                <p:oleObj name="Rovnice" r:id="rId3" imgW="3390900" imgH="4191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3999" y="3033004"/>
                        <a:ext cx="7889559" cy="975114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95063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E00034"/>
                </a:solidFill>
              </a:rPr>
              <a:t>The Pyramid System 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02.04.2020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15</a:t>
            </a:fld>
            <a:endParaRPr lang="cs-CZ"/>
          </a:p>
        </p:txBody>
      </p:sp>
      <p:pic>
        <p:nvPicPr>
          <p:cNvPr id="21" name="Obrázek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368" y="1769806"/>
            <a:ext cx="9525201" cy="275303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</p:pic>
      <p:sp>
        <p:nvSpPr>
          <p:cNvPr id="22" name="Obdélník 21"/>
          <p:cNvSpPr/>
          <p:nvPr/>
        </p:nvSpPr>
        <p:spPr>
          <a:xfrm>
            <a:off x="601771" y="5186302"/>
            <a:ext cx="944679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340" algn="just">
              <a:spcBef>
                <a:spcPts val="600"/>
              </a:spcBef>
              <a:spcAft>
                <a:spcPts val="600"/>
              </a:spcAft>
            </a:pPr>
            <a:r>
              <a:rPr lang="en-GB" sz="28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If the firm uses only equity, then the equity equals assets and the </a:t>
            </a:r>
            <a:r>
              <a:rPr lang="en-GB" sz="2800" i="1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ROE</a:t>
            </a:r>
            <a:r>
              <a:rPr lang="en-GB" sz="28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indicator = the </a:t>
            </a:r>
            <a:r>
              <a:rPr lang="en-GB" sz="2800" i="1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ROA </a:t>
            </a:r>
            <a:r>
              <a:rPr lang="en-GB" sz="28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indicator.</a:t>
            </a:r>
            <a:endParaRPr lang="cs-CZ" sz="2800" dirty="0">
              <a:solidFill>
                <a:srgbClr val="4F4F4F"/>
              </a:solidFill>
              <a:effectLst/>
              <a:latin typeface="Clara Sans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1844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Thank</a:t>
            </a:r>
            <a:r>
              <a:rPr lang="cs-CZ" dirty="0" smtClean="0"/>
              <a:t> </a:t>
            </a:r>
            <a:r>
              <a:rPr lang="cs-CZ" dirty="0" err="1" smtClean="0"/>
              <a:t>you</a:t>
            </a:r>
            <a:r>
              <a:rPr lang="cs-CZ" dirty="0" smtClean="0"/>
              <a:t>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err="1" smtClean="0"/>
              <a:t>your</a:t>
            </a:r>
            <a:r>
              <a:rPr lang="cs-CZ" dirty="0" smtClean="0"/>
              <a:t> </a:t>
            </a:r>
            <a:r>
              <a:rPr lang="cs-CZ" dirty="0" err="1" smtClean="0"/>
              <a:t>attencion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36332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err="1"/>
              <a:t>The</a:t>
            </a:r>
            <a:r>
              <a:rPr lang="cs-CZ" sz="2800" dirty="0"/>
              <a:t> </a:t>
            </a:r>
            <a:r>
              <a:rPr lang="cs-CZ" sz="2800" dirty="0" err="1"/>
              <a:t>Firm´s</a:t>
            </a:r>
            <a:r>
              <a:rPr lang="cs-CZ" sz="2800" dirty="0"/>
              <a:t> </a:t>
            </a:r>
            <a:r>
              <a:rPr lang="cs-CZ" sz="2800" dirty="0" err="1"/>
              <a:t>Information</a:t>
            </a:r>
            <a:r>
              <a:rPr lang="cs-CZ" sz="2800" dirty="0"/>
              <a:t> </a:t>
            </a:r>
            <a:r>
              <a:rPr lang="cs-CZ" sz="2800" dirty="0" err="1"/>
              <a:t>Sources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030513"/>
            <a:ext cx="9818687" cy="5660943"/>
          </a:xfrm>
        </p:spPr>
        <p:txBody>
          <a:bodyPr/>
          <a:lstStyle/>
          <a:p>
            <a:pPr marL="0" indent="0">
              <a:buNone/>
            </a:pPr>
            <a:r>
              <a:rPr lang="cs-CZ" cap="all" dirty="0" err="1"/>
              <a:t>The</a:t>
            </a:r>
            <a:r>
              <a:rPr lang="cs-CZ" cap="all" dirty="0"/>
              <a:t> </a:t>
            </a:r>
            <a:r>
              <a:rPr lang="cs-CZ" cap="all" dirty="0" err="1"/>
              <a:t>sources</a:t>
            </a:r>
            <a:r>
              <a:rPr lang="cs-CZ" cap="all" dirty="0"/>
              <a:t> of data are</a:t>
            </a:r>
            <a:r>
              <a:rPr lang="cs-CZ" cap="all" dirty="0" smtClean="0"/>
              <a:t>: </a:t>
            </a:r>
          </a:p>
          <a:p>
            <a:pPr marL="0" indent="0">
              <a:buNone/>
            </a:pPr>
            <a:endParaRPr lang="cs-CZ" cap="all" dirty="0"/>
          </a:p>
          <a:p>
            <a:pPr lvl="0"/>
            <a:r>
              <a:rPr lang="cs-CZ" b="1" dirty="0" err="1">
                <a:solidFill>
                  <a:srgbClr val="FF0000"/>
                </a:solidFill>
              </a:rPr>
              <a:t>financial</a:t>
            </a:r>
            <a:r>
              <a:rPr lang="cs-CZ" b="1" dirty="0">
                <a:solidFill>
                  <a:srgbClr val="FF0000"/>
                </a:solidFill>
              </a:rPr>
              <a:t> </a:t>
            </a:r>
            <a:r>
              <a:rPr lang="cs-CZ" b="1" dirty="0" err="1">
                <a:solidFill>
                  <a:srgbClr val="FF0000"/>
                </a:solidFill>
              </a:rPr>
              <a:t>statements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/>
              <a:t>- Balance </a:t>
            </a:r>
            <a:r>
              <a:rPr lang="cs-CZ" dirty="0" err="1"/>
              <a:t>sheet</a:t>
            </a:r>
            <a:r>
              <a:rPr lang="cs-CZ" dirty="0"/>
              <a:t>, </a:t>
            </a:r>
            <a:r>
              <a:rPr lang="cs-CZ" dirty="0" err="1"/>
              <a:t>Income</a:t>
            </a:r>
            <a:r>
              <a:rPr lang="cs-CZ" dirty="0"/>
              <a:t> </a:t>
            </a:r>
            <a:r>
              <a:rPr lang="cs-CZ" dirty="0" err="1"/>
              <a:t>statement</a:t>
            </a:r>
            <a:r>
              <a:rPr lang="cs-CZ" dirty="0"/>
              <a:t> (Profit/</a:t>
            </a:r>
            <a:r>
              <a:rPr lang="cs-CZ" dirty="0" err="1"/>
              <a:t>loss</a:t>
            </a:r>
            <a:r>
              <a:rPr lang="cs-CZ" dirty="0"/>
              <a:t> </a:t>
            </a:r>
            <a:r>
              <a:rPr lang="cs-CZ" dirty="0" err="1"/>
              <a:t>Account</a:t>
            </a:r>
            <a:r>
              <a:rPr lang="cs-CZ" dirty="0"/>
              <a:t>), </a:t>
            </a:r>
            <a:r>
              <a:rPr lang="cs-CZ" dirty="0" err="1"/>
              <a:t>balancing</a:t>
            </a:r>
            <a:r>
              <a:rPr lang="cs-CZ" dirty="0"/>
              <a:t> </a:t>
            </a:r>
            <a:r>
              <a:rPr lang="cs-CZ" dirty="0" err="1"/>
              <a:t>accounts</a:t>
            </a:r>
            <a:r>
              <a:rPr lang="cs-CZ" dirty="0"/>
              <a:t> </a:t>
            </a:r>
            <a:r>
              <a:rPr lang="cs-CZ" dirty="0" err="1"/>
              <a:t>appendix</a:t>
            </a:r>
            <a:r>
              <a:rPr lang="cs-CZ" dirty="0" smtClean="0"/>
              <a:t>;</a:t>
            </a:r>
          </a:p>
          <a:p>
            <a:pPr lvl="0"/>
            <a:endParaRPr lang="cs-CZ" dirty="0"/>
          </a:p>
          <a:p>
            <a:pPr lvl="0"/>
            <a:r>
              <a:rPr lang="cs-CZ" b="1" dirty="0" err="1">
                <a:solidFill>
                  <a:srgbClr val="FF0000"/>
                </a:solidFill>
              </a:rPr>
              <a:t>additional</a:t>
            </a:r>
            <a:r>
              <a:rPr lang="cs-CZ" b="1" dirty="0">
                <a:solidFill>
                  <a:srgbClr val="FF0000"/>
                </a:solidFill>
              </a:rPr>
              <a:t> </a:t>
            </a:r>
            <a:r>
              <a:rPr lang="cs-CZ" b="1" dirty="0" err="1">
                <a:solidFill>
                  <a:srgbClr val="FF0000"/>
                </a:solidFill>
              </a:rPr>
              <a:t>information</a:t>
            </a:r>
            <a:r>
              <a:rPr lang="cs-CZ" b="1" dirty="0"/>
              <a:t> </a:t>
            </a:r>
            <a:r>
              <a:rPr lang="cs-CZ" dirty="0"/>
              <a:t>– </a:t>
            </a:r>
            <a:r>
              <a:rPr lang="cs-CZ" dirty="0" err="1"/>
              <a:t>obtained</a:t>
            </a:r>
            <a:r>
              <a:rPr lang="cs-CZ" dirty="0"/>
              <a:t> </a:t>
            </a:r>
            <a:r>
              <a:rPr lang="cs-CZ" dirty="0" err="1"/>
              <a:t>partly</a:t>
            </a:r>
            <a:r>
              <a:rPr lang="cs-CZ" dirty="0"/>
              <a:t> </a:t>
            </a:r>
            <a:r>
              <a:rPr lang="cs-CZ" dirty="0" err="1"/>
              <a:t>from</a:t>
            </a:r>
            <a:r>
              <a:rPr lang="cs-CZ" dirty="0"/>
              <a:t> </a:t>
            </a:r>
            <a:r>
              <a:rPr lang="cs-CZ" dirty="0" err="1"/>
              <a:t>inside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firm</a:t>
            </a:r>
            <a:r>
              <a:rPr lang="cs-CZ" dirty="0"/>
              <a:t>, </a:t>
            </a:r>
            <a:r>
              <a:rPr lang="cs-CZ" dirty="0" err="1"/>
              <a:t>partly</a:t>
            </a:r>
            <a:r>
              <a:rPr lang="cs-CZ" dirty="0"/>
              <a:t> </a:t>
            </a:r>
            <a:r>
              <a:rPr lang="cs-CZ" dirty="0" err="1"/>
              <a:t>from</a:t>
            </a:r>
            <a:r>
              <a:rPr lang="cs-CZ" dirty="0"/>
              <a:t> </a:t>
            </a:r>
            <a:r>
              <a:rPr lang="cs-CZ" dirty="0" err="1"/>
              <a:t>capital</a:t>
            </a:r>
            <a:r>
              <a:rPr lang="cs-CZ" dirty="0"/>
              <a:t> market.</a:t>
            </a: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cs-CZ" sz="2000" dirty="0" smtClean="0">
              <a:solidFill>
                <a:srgbClr val="4F4F4F"/>
              </a:solidFill>
              <a:latin typeface="Clara Sans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CC4F1-5057-4CD5-A5C6-D728C577C984}" type="datetime1">
              <a:rPr lang="cs-CZ" smtClean="0"/>
              <a:t>02.04.2020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3876675" y="3990975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51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err="1"/>
              <a:t>The</a:t>
            </a:r>
            <a:r>
              <a:rPr lang="cs-CZ" sz="2800" dirty="0"/>
              <a:t> </a:t>
            </a:r>
            <a:r>
              <a:rPr lang="cs-CZ" sz="2800" dirty="0" err="1"/>
              <a:t>Firm´s</a:t>
            </a:r>
            <a:r>
              <a:rPr lang="cs-CZ" sz="2800" dirty="0"/>
              <a:t> </a:t>
            </a:r>
            <a:r>
              <a:rPr lang="cs-CZ" sz="2800" dirty="0" err="1"/>
              <a:t>Information</a:t>
            </a:r>
            <a:r>
              <a:rPr lang="cs-CZ" sz="2800" dirty="0"/>
              <a:t> </a:t>
            </a:r>
            <a:r>
              <a:rPr lang="cs-CZ" sz="2800" dirty="0" err="1"/>
              <a:t>Sources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030513"/>
            <a:ext cx="9818687" cy="5660943"/>
          </a:xfrm>
        </p:spPr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Balance </a:t>
            </a:r>
            <a:r>
              <a:rPr lang="cs-CZ" b="1" dirty="0" err="1">
                <a:solidFill>
                  <a:srgbClr val="FF0000"/>
                </a:solidFill>
              </a:rPr>
              <a:t>sheet</a:t>
            </a:r>
            <a:r>
              <a:rPr lang="cs-CZ" b="1" dirty="0">
                <a:solidFill>
                  <a:srgbClr val="FF0000"/>
                </a:solidFill>
              </a:rPr>
              <a:t> </a:t>
            </a:r>
            <a:r>
              <a:rPr lang="cs-CZ" dirty="0" err="1"/>
              <a:t>summarizes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assets</a:t>
            </a:r>
            <a:r>
              <a:rPr lang="cs-CZ" dirty="0"/>
              <a:t>, </a:t>
            </a:r>
            <a:r>
              <a:rPr lang="cs-CZ" dirty="0" err="1"/>
              <a:t>liabilities</a:t>
            </a:r>
            <a:r>
              <a:rPr lang="cs-CZ" dirty="0"/>
              <a:t>, and </a:t>
            </a:r>
            <a:r>
              <a:rPr lang="cs-CZ" dirty="0" err="1"/>
              <a:t>owners´equity</a:t>
            </a:r>
            <a:r>
              <a:rPr lang="cs-CZ" dirty="0"/>
              <a:t> of a business </a:t>
            </a:r>
            <a:r>
              <a:rPr lang="cs-CZ" dirty="0" err="1"/>
              <a:t>at</a:t>
            </a:r>
            <a:r>
              <a:rPr lang="cs-CZ" dirty="0"/>
              <a:t> a moment in </a:t>
            </a:r>
            <a:r>
              <a:rPr lang="cs-CZ" dirty="0" err="1"/>
              <a:t>time</a:t>
            </a:r>
            <a:r>
              <a:rPr lang="cs-CZ" dirty="0"/>
              <a:t>, </a:t>
            </a:r>
            <a:r>
              <a:rPr lang="cs-CZ" dirty="0" err="1"/>
              <a:t>usually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end of a </a:t>
            </a:r>
            <a:r>
              <a:rPr lang="cs-CZ" dirty="0" err="1"/>
              <a:t>year</a:t>
            </a:r>
            <a:r>
              <a:rPr lang="cs-CZ" dirty="0"/>
              <a:t>. </a:t>
            </a:r>
            <a:endParaRPr lang="cs-CZ" dirty="0" smtClean="0"/>
          </a:p>
          <a:p>
            <a:endParaRPr lang="cs-CZ" dirty="0"/>
          </a:p>
          <a:p>
            <a:r>
              <a:rPr lang="cs-CZ" b="1" dirty="0" err="1">
                <a:solidFill>
                  <a:srgbClr val="FF0000"/>
                </a:solidFill>
              </a:rPr>
              <a:t>Income</a:t>
            </a:r>
            <a:r>
              <a:rPr lang="cs-CZ" b="1" dirty="0">
                <a:solidFill>
                  <a:srgbClr val="FF0000"/>
                </a:solidFill>
              </a:rPr>
              <a:t> </a:t>
            </a:r>
            <a:r>
              <a:rPr lang="cs-CZ" b="1" dirty="0" err="1">
                <a:solidFill>
                  <a:srgbClr val="FF0000"/>
                </a:solidFill>
              </a:rPr>
              <a:t>statement</a:t>
            </a:r>
            <a:r>
              <a:rPr lang="cs-CZ" b="1" dirty="0">
                <a:solidFill>
                  <a:srgbClr val="FF0000"/>
                </a:solidFill>
              </a:rPr>
              <a:t> (</a:t>
            </a:r>
            <a:r>
              <a:rPr lang="cs-CZ" dirty="0">
                <a:solidFill>
                  <a:srgbClr val="FF0000"/>
                </a:solidFill>
              </a:rPr>
              <a:t>Profit/</a:t>
            </a:r>
            <a:r>
              <a:rPr lang="cs-CZ" dirty="0" err="1">
                <a:solidFill>
                  <a:srgbClr val="FF0000"/>
                </a:solidFill>
              </a:rPr>
              <a:t>loss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 err="1">
                <a:solidFill>
                  <a:srgbClr val="FF0000"/>
                </a:solidFill>
              </a:rPr>
              <a:t>Account</a:t>
            </a:r>
            <a:r>
              <a:rPr lang="cs-CZ" dirty="0">
                <a:solidFill>
                  <a:srgbClr val="FF0000"/>
                </a:solidFill>
              </a:rPr>
              <a:t>) </a:t>
            </a:r>
            <a:r>
              <a:rPr lang="cs-CZ" dirty="0" err="1"/>
              <a:t>summarizes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revenues</a:t>
            </a:r>
            <a:r>
              <a:rPr lang="cs-CZ" dirty="0"/>
              <a:t> and </a:t>
            </a:r>
            <a:r>
              <a:rPr lang="cs-CZ" dirty="0" err="1"/>
              <a:t>expenses</a:t>
            </a:r>
            <a:r>
              <a:rPr lang="cs-CZ" dirty="0"/>
              <a:t> of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firm</a:t>
            </a:r>
            <a:r>
              <a:rPr lang="cs-CZ" dirty="0"/>
              <a:t> </a:t>
            </a:r>
            <a:r>
              <a:rPr lang="cs-CZ" dirty="0" err="1"/>
              <a:t>over</a:t>
            </a:r>
            <a:r>
              <a:rPr lang="cs-CZ" dirty="0"/>
              <a:t> a </a:t>
            </a:r>
            <a:r>
              <a:rPr lang="cs-CZ" dirty="0" err="1"/>
              <a:t>particular</a:t>
            </a:r>
            <a:r>
              <a:rPr lang="cs-CZ" dirty="0"/>
              <a:t> period of </a:t>
            </a:r>
            <a:r>
              <a:rPr lang="cs-CZ" dirty="0" err="1"/>
              <a:t>time</a:t>
            </a:r>
            <a:r>
              <a:rPr lang="cs-CZ" dirty="0"/>
              <a:t>, </a:t>
            </a:r>
            <a:r>
              <a:rPr lang="cs-CZ" dirty="0" err="1"/>
              <a:t>again</a:t>
            </a:r>
            <a:r>
              <a:rPr lang="cs-CZ" dirty="0"/>
              <a:t> </a:t>
            </a:r>
            <a:r>
              <a:rPr lang="cs-CZ" dirty="0" err="1"/>
              <a:t>usually</a:t>
            </a:r>
            <a:r>
              <a:rPr lang="cs-CZ" dirty="0"/>
              <a:t> a </a:t>
            </a:r>
            <a:r>
              <a:rPr lang="cs-CZ" dirty="0" err="1"/>
              <a:t>year</a:t>
            </a:r>
            <a:r>
              <a:rPr lang="cs-CZ" dirty="0"/>
              <a:t>. </a:t>
            </a: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cs-CZ" sz="2000" dirty="0" smtClean="0">
              <a:solidFill>
                <a:srgbClr val="4F4F4F"/>
              </a:solidFill>
              <a:latin typeface="Clara Sans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6CC4F1-5057-4CD5-A5C6-D728C577C984}" type="datetime1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srgbClr val="151515">
                    <a:tint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02.04.2020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srgbClr val="151515">
                  <a:tint val="75000"/>
                </a:srgb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5B7347-35A8-416A-A6BF-14F7C64C136A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srgbClr val="151515">
                    <a:tint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srgbClr val="151515">
                  <a:tint val="75000"/>
                </a:srgb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3876675" y="3990975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151515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6859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Zástupný symbol pro obsah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3439631"/>
              </p:ext>
            </p:extLst>
          </p:nvPr>
        </p:nvGraphicFramePr>
        <p:xfrm>
          <a:off x="200025" y="1323975"/>
          <a:ext cx="9958388" cy="57433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29691">
                  <a:extLst>
                    <a:ext uri="{9D8B030D-6E8A-4147-A177-3AD203B41FA5}">
                      <a16:colId xmlns:a16="http://schemas.microsoft.com/office/drawing/2014/main" val="631212319"/>
                    </a:ext>
                  </a:extLst>
                </a:gridCol>
                <a:gridCol w="9228697">
                  <a:extLst>
                    <a:ext uri="{9D8B030D-6E8A-4147-A177-3AD203B41FA5}">
                      <a16:colId xmlns:a16="http://schemas.microsoft.com/office/drawing/2014/main" val="3185541626"/>
                    </a:ext>
                  </a:extLst>
                </a:gridCol>
              </a:tblGrid>
              <a:tr h="794657">
                <a:tc gridSpan="2"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3200" dirty="0">
                          <a:effectLst/>
                        </a:rPr>
                        <a:t>EAT (</a:t>
                      </a:r>
                      <a:r>
                        <a:rPr lang="cs-CZ" sz="3200" dirty="0" err="1">
                          <a:effectLst/>
                        </a:rPr>
                        <a:t>Earnings</a:t>
                      </a:r>
                      <a:r>
                        <a:rPr lang="cs-CZ" sz="3200" dirty="0">
                          <a:effectLst/>
                        </a:rPr>
                        <a:t> </a:t>
                      </a:r>
                      <a:r>
                        <a:rPr lang="cs-CZ" sz="3200" dirty="0" err="1">
                          <a:effectLst/>
                        </a:rPr>
                        <a:t>After</a:t>
                      </a:r>
                      <a:r>
                        <a:rPr lang="cs-CZ" sz="3200" dirty="0">
                          <a:effectLst/>
                        </a:rPr>
                        <a:t> </a:t>
                      </a:r>
                      <a:r>
                        <a:rPr lang="cs-CZ" sz="3200" dirty="0" err="1">
                          <a:effectLst/>
                        </a:rPr>
                        <a:t>Taxes</a:t>
                      </a:r>
                      <a:r>
                        <a:rPr lang="cs-CZ" sz="3200" dirty="0">
                          <a:effectLst/>
                        </a:rPr>
                        <a:t>)</a:t>
                      </a:r>
                      <a:endParaRPr lang="cs-CZ" sz="3200" dirty="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5434317"/>
                  </a:ext>
                </a:extLst>
              </a:tr>
              <a:tr h="794657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3200">
                          <a:effectLst/>
                        </a:rPr>
                        <a:t>+</a:t>
                      </a:r>
                      <a:endParaRPr lang="cs-CZ" sz="32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3200" dirty="0" err="1">
                          <a:effectLst/>
                        </a:rPr>
                        <a:t>Income</a:t>
                      </a:r>
                      <a:r>
                        <a:rPr lang="cs-CZ" sz="3200" dirty="0">
                          <a:effectLst/>
                        </a:rPr>
                        <a:t> tax</a:t>
                      </a:r>
                      <a:endParaRPr lang="cs-CZ" sz="3200" dirty="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6974185"/>
                  </a:ext>
                </a:extLst>
              </a:tr>
              <a:tr h="794657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3200">
                          <a:effectLst/>
                        </a:rPr>
                        <a:t>=</a:t>
                      </a:r>
                      <a:endParaRPr lang="cs-CZ" sz="32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3200" dirty="0">
                          <a:effectLst/>
                        </a:rPr>
                        <a:t>EBT (</a:t>
                      </a:r>
                      <a:r>
                        <a:rPr lang="cs-CZ" sz="3200" dirty="0" err="1">
                          <a:effectLst/>
                        </a:rPr>
                        <a:t>Earnings</a:t>
                      </a:r>
                      <a:r>
                        <a:rPr lang="cs-CZ" sz="3200" dirty="0">
                          <a:effectLst/>
                        </a:rPr>
                        <a:t> </a:t>
                      </a:r>
                      <a:r>
                        <a:rPr lang="cs-CZ" sz="3200" dirty="0" err="1">
                          <a:effectLst/>
                        </a:rPr>
                        <a:t>Before</a:t>
                      </a:r>
                      <a:r>
                        <a:rPr lang="cs-CZ" sz="3200" dirty="0">
                          <a:effectLst/>
                        </a:rPr>
                        <a:t> </a:t>
                      </a:r>
                      <a:r>
                        <a:rPr lang="cs-CZ" sz="3200" dirty="0" err="1">
                          <a:effectLst/>
                        </a:rPr>
                        <a:t>Taxes</a:t>
                      </a:r>
                      <a:r>
                        <a:rPr lang="cs-CZ" sz="3200" dirty="0">
                          <a:effectLst/>
                        </a:rPr>
                        <a:t>)</a:t>
                      </a:r>
                      <a:endParaRPr lang="cs-CZ" sz="3200" dirty="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55700841"/>
                  </a:ext>
                </a:extLst>
              </a:tr>
              <a:tr h="794657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3200">
                          <a:effectLst/>
                        </a:rPr>
                        <a:t>+</a:t>
                      </a:r>
                      <a:endParaRPr lang="cs-CZ" sz="32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3200" dirty="0" err="1">
                          <a:effectLst/>
                        </a:rPr>
                        <a:t>Interest</a:t>
                      </a:r>
                      <a:r>
                        <a:rPr lang="cs-CZ" sz="3200" dirty="0">
                          <a:effectLst/>
                        </a:rPr>
                        <a:t> </a:t>
                      </a:r>
                      <a:r>
                        <a:rPr lang="cs-CZ" sz="3200" dirty="0" err="1">
                          <a:effectLst/>
                        </a:rPr>
                        <a:t>expenses</a:t>
                      </a:r>
                      <a:r>
                        <a:rPr lang="cs-CZ" sz="3200" dirty="0">
                          <a:effectLst/>
                        </a:rPr>
                        <a:t>  </a:t>
                      </a:r>
                      <a:endParaRPr lang="cs-CZ" sz="3200" dirty="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57373836"/>
                  </a:ext>
                </a:extLst>
              </a:tr>
              <a:tr h="794657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3200">
                          <a:effectLst/>
                        </a:rPr>
                        <a:t>=</a:t>
                      </a:r>
                      <a:endParaRPr lang="cs-CZ" sz="32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3200" dirty="0">
                          <a:effectLst/>
                        </a:rPr>
                        <a:t>EBIT (</a:t>
                      </a:r>
                      <a:r>
                        <a:rPr lang="cs-CZ" sz="3200" dirty="0" err="1">
                          <a:effectLst/>
                        </a:rPr>
                        <a:t>Earnings</a:t>
                      </a:r>
                      <a:r>
                        <a:rPr lang="cs-CZ" sz="3200" dirty="0">
                          <a:effectLst/>
                        </a:rPr>
                        <a:t> </a:t>
                      </a:r>
                      <a:r>
                        <a:rPr lang="cs-CZ" sz="3200" dirty="0" err="1">
                          <a:effectLst/>
                        </a:rPr>
                        <a:t>Before</a:t>
                      </a:r>
                      <a:r>
                        <a:rPr lang="cs-CZ" sz="3200" dirty="0">
                          <a:effectLst/>
                        </a:rPr>
                        <a:t> </a:t>
                      </a:r>
                      <a:r>
                        <a:rPr lang="cs-CZ" sz="3200" dirty="0" err="1">
                          <a:effectLst/>
                        </a:rPr>
                        <a:t>Interest</a:t>
                      </a:r>
                      <a:r>
                        <a:rPr lang="cs-CZ" sz="3200" dirty="0">
                          <a:effectLst/>
                        </a:rPr>
                        <a:t> and </a:t>
                      </a:r>
                      <a:r>
                        <a:rPr lang="cs-CZ" sz="3200" dirty="0" err="1">
                          <a:effectLst/>
                        </a:rPr>
                        <a:t>Taxes</a:t>
                      </a:r>
                      <a:r>
                        <a:rPr lang="cs-CZ" sz="3200" dirty="0">
                          <a:effectLst/>
                        </a:rPr>
                        <a:t>)</a:t>
                      </a:r>
                      <a:endParaRPr lang="cs-CZ" sz="3200" dirty="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81102458"/>
                  </a:ext>
                </a:extLst>
              </a:tr>
              <a:tr h="794657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3200">
                          <a:effectLst/>
                        </a:rPr>
                        <a:t>+</a:t>
                      </a:r>
                      <a:endParaRPr lang="cs-CZ" sz="32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3200" dirty="0" err="1">
                          <a:effectLst/>
                        </a:rPr>
                        <a:t>Depreciation</a:t>
                      </a:r>
                      <a:endParaRPr lang="cs-CZ" sz="3200" dirty="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41558780"/>
                  </a:ext>
                </a:extLst>
              </a:tr>
              <a:tr h="794657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3200">
                          <a:effectLst/>
                        </a:rPr>
                        <a:t>=</a:t>
                      </a:r>
                      <a:endParaRPr lang="cs-CZ" sz="32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3200" dirty="0">
                          <a:effectLst/>
                        </a:rPr>
                        <a:t>EBITDA (</a:t>
                      </a:r>
                      <a:r>
                        <a:rPr lang="cs-CZ" sz="3200" dirty="0" err="1">
                          <a:effectLst/>
                        </a:rPr>
                        <a:t>Earnings</a:t>
                      </a:r>
                      <a:r>
                        <a:rPr lang="cs-CZ" sz="3200" dirty="0">
                          <a:effectLst/>
                        </a:rPr>
                        <a:t> </a:t>
                      </a:r>
                      <a:r>
                        <a:rPr lang="cs-CZ" sz="3200" dirty="0" err="1">
                          <a:effectLst/>
                        </a:rPr>
                        <a:t>Before</a:t>
                      </a:r>
                      <a:r>
                        <a:rPr lang="cs-CZ" sz="3200" dirty="0">
                          <a:effectLst/>
                        </a:rPr>
                        <a:t> </a:t>
                      </a:r>
                      <a:r>
                        <a:rPr lang="cs-CZ" sz="3200" dirty="0" err="1">
                          <a:effectLst/>
                        </a:rPr>
                        <a:t>Interest</a:t>
                      </a:r>
                      <a:r>
                        <a:rPr lang="cs-CZ" sz="3200" dirty="0">
                          <a:effectLst/>
                        </a:rPr>
                        <a:t>, </a:t>
                      </a:r>
                      <a:r>
                        <a:rPr lang="cs-CZ" sz="3200" dirty="0" err="1">
                          <a:effectLst/>
                        </a:rPr>
                        <a:t>Taxes</a:t>
                      </a:r>
                      <a:r>
                        <a:rPr lang="cs-CZ" sz="3200" dirty="0">
                          <a:effectLst/>
                        </a:rPr>
                        <a:t>, </a:t>
                      </a:r>
                      <a:r>
                        <a:rPr lang="cs-CZ" sz="3200" dirty="0" err="1">
                          <a:effectLst/>
                        </a:rPr>
                        <a:t>Depreciation</a:t>
                      </a:r>
                      <a:r>
                        <a:rPr lang="cs-CZ" sz="3200" dirty="0">
                          <a:effectLst/>
                        </a:rPr>
                        <a:t> and </a:t>
                      </a:r>
                      <a:r>
                        <a:rPr lang="cs-CZ" sz="3200" dirty="0" err="1">
                          <a:effectLst/>
                        </a:rPr>
                        <a:t>Amortization</a:t>
                      </a:r>
                      <a:r>
                        <a:rPr lang="cs-CZ" sz="3200" dirty="0">
                          <a:effectLst/>
                        </a:rPr>
                        <a:t>)</a:t>
                      </a:r>
                      <a:endParaRPr lang="cs-CZ" sz="3200" dirty="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14070259"/>
                  </a:ext>
                </a:extLst>
              </a:tr>
            </a:tbl>
          </a:graphicData>
        </a:graphic>
      </p:graphicFrame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02.04.2020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  <p:sp>
        <p:nvSpPr>
          <p:cNvPr id="7" name="Nadpis 1"/>
          <p:cNvSpPr>
            <a:spLocks noGrp="1"/>
          </p:cNvSpPr>
          <p:nvPr>
            <p:ph type="title"/>
          </p:nvPr>
        </p:nvSpPr>
        <p:spPr>
          <a:xfrm>
            <a:off x="2590800" y="180231"/>
            <a:ext cx="7791449" cy="662917"/>
          </a:xfrm>
        </p:spPr>
        <p:txBody>
          <a:bodyPr/>
          <a:lstStyle/>
          <a:p>
            <a:r>
              <a:rPr lang="cs-CZ" sz="2400" dirty="0"/>
              <a:t>Profit </a:t>
            </a:r>
            <a:r>
              <a:rPr lang="cs-CZ" sz="2400" dirty="0" err="1"/>
              <a:t>categories</a:t>
            </a:r>
            <a:r>
              <a:rPr lang="cs-CZ" sz="2400" dirty="0"/>
              <a:t> in </a:t>
            </a:r>
            <a:r>
              <a:rPr lang="cs-CZ" sz="2400" dirty="0" err="1"/>
              <a:t>financial</a:t>
            </a:r>
            <a:r>
              <a:rPr lang="cs-CZ" sz="2400" dirty="0"/>
              <a:t> </a:t>
            </a:r>
            <a:r>
              <a:rPr lang="cs-CZ" sz="2400" dirty="0" err="1"/>
              <a:t>analysis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244660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651418"/>
          </a:xfrm>
        </p:spPr>
        <p:txBody>
          <a:bodyPr/>
          <a:lstStyle/>
          <a:p>
            <a:r>
              <a:rPr lang="en-GB" b="1" dirty="0">
                <a:solidFill>
                  <a:srgbClr val="FF0000"/>
                </a:solidFill>
              </a:rPr>
              <a:t>Common-size analysis</a:t>
            </a:r>
            <a:r>
              <a:rPr lang="en-GB" dirty="0"/>
              <a:t>: </a:t>
            </a:r>
            <a:r>
              <a:rPr lang="en-GB" dirty="0" smtClean="0"/>
              <a:t>all </a:t>
            </a:r>
            <a:r>
              <a:rPr lang="en-GB" dirty="0"/>
              <a:t>balance sheet items are divided by total assets and all income statement items are divided by net sales or revenues.</a:t>
            </a:r>
            <a:endParaRPr lang="cs-CZ" dirty="0"/>
          </a:p>
          <a:p>
            <a:r>
              <a:rPr lang="en-GB" b="1" dirty="0">
                <a:solidFill>
                  <a:srgbClr val="FF0000"/>
                </a:solidFill>
              </a:rPr>
              <a:t>Index analysis</a:t>
            </a:r>
            <a:r>
              <a:rPr lang="en-GB" b="1" dirty="0"/>
              <a:t>:</a:t>
            </a:r>
            <a:r>
              <a:rPr lang="en-GB" dirty="0"/>
              <a:t> </a:t>
            </a:r>
            <a:r>
              <a:rPr lang="en-GB" dirty="0" smtClean="0"/>
              <a:t>all </a:t>
            </a:r>
            <a:r>
              <a:rPr lang="en-GB" dirty="0"/>
              <a:t>balance sheet or income statement figures for a base year equal 100.0 (per cent) and subsequent financial statement items are expressed as percentages of their values in the base year.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02.04.2020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3943350" y="346710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9" name="Nadpis 1"/>
          <p:cNvSpPr>
            <a:spLocks noGrp="1"/>
          </p:cNvSpPr>
          <p:nvPr>
            <p:ph type="title"/>
          </p:nvPr>
        </p:nvSpPr>
        <p:spPr>
          <a:xfrm>
            <a:off x="2590800" y="180231"/>
            <a:ext cx="7791449" cy="662917"/>
          </a:xfrm>
        </p:spPr>
        <p:txBody>
          <a:bodyPr/>
          <a:lstStyle/>
          <a:p>
            <a:r>
              <a:rPr lang="cs-CZ" sz="2800" dirty="0" smtClean="0"/>
              <a:t>T</a:t>
            </a:r>
            <a:r>
              <a:rPr lang="en-GB" sz="2800" dirty="0" smtClean="0"/>
              <a:t>he </a:t>
            </a:r>
            <a:r>
              <a:rPr lang="en-GB" sz="2800" dirty="0"/>
              <a:t>evaluation of levels and trends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383094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Tools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Evaluating</a:t>
            </a:r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894887" cy="5651418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/>
              <a:t> </a:t>
            </a:r>
            <a:endParaRPr lang="cs-CZ" dirty="0"/>
          </a:p>
          <a:p>
            <a:pPr lvl="0"/>
            <a:r>
              <a:rPr lang="en-GB" b="1" dirty="0"/>
              <a:t>parallel indicator systems,</a:t>
            </a:r>
            <a:endParaRPr lang="cs-CZ" dirty="0"/>
          </a:p>
          <a:p>
            <a:pPr marL="0" indent="0">
              <a:buNone/>
            </a:pPr>
            <a:r>
              <a:rPr lang="en-GB" b="1" dirty="0"/>
              <a:t> </a:t>
            </a:r>
            <a:endParaRPr lang="cs-CZ" dirty="0"/>
          </a:p>
          <a:p>
            <a:pPr lvl="0"/>
            <a:r>
              <a:rPr lang="en-GB" b="1" dirty="0"/>
              <a:t>rapid solvency and bankruptcy indicators,</a:t>
            </a:r>
            <a:endParaRPr lang="cs-CZ" dirty="0"/>
          </a:p>
          <a:p>
            <a:pPr marL="0" indent="0">
              <a:buNone/>
            </a:pPr>
            <a:r>
              <a:rPr lang="en-GB" b="1" dirty="0"/>
              <a:t> </a:t>
            </a:r>
            <a:endParaRPr lang="cs-CZ" dirty="0"/>
          </a:p>
          <a:p>
            <a:pPr lvl="0"/>
            <a:r>
              <a:rPr lang="en-GB" b="1" dirty="0"/>
              <a:t>the pyramid system.</a:t>
            </a:r>
            <a:endParaRPr lang="cs-CZ" dirty="0"/>
          </a:p>
          <a:p>
            <a:pPr marL="0" indent="0">
              <a:buNone/>
            </a:pP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02.04.2020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3648075" y="3133725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4737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</a:t>
            </a:r>
            <a:r>
              <a:rPr lang="en-GB" dirty="0" err="1" smtClean="0"/>
              <a:t>arallel</a:t>
            </a:r>
            <a:r>
              <a:rPr lang="en-GB" dirty="0" smtClean="0"/>
              <a:t> </a:t>
            </a:r>
            <a:r>
              <a:rPr lang="en-GB" dirty="0"/>
              <a:t>indicator systems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58035"/>
            <a:ext cx="9623425" cy="5567281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Constructing ratio indicators has the following advantages</a:t>
            </a:r>
            <a:r>
              <a:rPr lang="en-GB" dirty="0" smtClean="0"/>
              <a:t>:</a:t>
            </a:r>
            <a:endParaRPr lang="cs-CZ" dirty="0" smtClean="0"/>
          </a:p>
          <a:p>
            <a:pPr lvl="0"/>
            <a:r>
              <a:rPr lang="en-GB" b="1" dirty="0" smtClean="0">
                <a:solidFill>
                  <a:srgbClr val="FF0000"/>
                </a:solidFill>
              </a:rPr>
              <a:t>comparison </a:t>
            </a:r>
            <a:r>
              <a:rPr lang="en-GB" b="1" dirty="0">
                <a:solidFill>
                  <a:srgbClr val="FF0000"/>
                </a:solidFill>
              </a:rPr>
              <a:t>in time</a:t>
            </a:r>
            <a:r>
              <a:rPr lang="en-GB" b="1" dirty="0" smtClean="0"/>
              <a:t>,</a:t>
            </a:r>
            <a:endParaRPr lang="cs-CZ" b="1" dirty="0" smtClean="0"/>
          </a:p>
          <a:p>
            <a:pPr lvl="0"/>
            <a:endParaRPr lang="cs-CZ" sz="900" b="1" dirty="0" smtClean="0"/>
          </a:p>
          <a:p>
            <a:pPr lvl="0"/>
            <a:r>
              <a:rPr lang="en-GB" b="1" dirty="0" smtClean="0">
                <a:solidFill>
                  <a:srgbClr val="FF0000"/>
                </a:solidFill>
              </a:rPr>
              <a:t>comparison </a:t>
            </a:r>
            <a:r>
              <a:rPr lang="en-GB" b="1" dirty="0">
                <a:solidFill>
                  <a:srgbClr val="FF0000"/>
                </a:solidFill>
              </a:rPr>
              <a:t>in space</a:t>
            </a:r>
            <a:r>
              <a:rPr lang="en-GB" b="1" dirty="0"/>
              <a:t>, Benchmarking</a:t>
            </a:r>
            <a:r>
              <a:rPr lang="en-GB" dirty="0" smtClean="0"/>
              <a:t>.</a:t>
            </a:r>
            <a:endParaRPr lang="cs-CZ" dirty="0" smtClean="0"/>
          </a:p>
          <a:p>
            <a:pPr marL="0" lvl="0" indent="0">
              <a:buNone/>
            </a:pPr>
            <a:endParaRPr lang="cs-CZ" sz="900" dirty="0"/>
          </a:p>
          <a:p>
            <a:pPr lvl="0"/>
            <a:r>
              <a:rPr lang="en-GB" dirty="0"/>
              <a:t>comparison with so-called </a:t>
            </a:r>
            <a:r>
              <a:rPr lang="en-GB" b="1" dirty="0">
                <a:solidFill>
                  <a:srgbClr val="FF0000"/>
                </a:solidFill>
              </a:rPr>
              <a:t>standard values</a:t>
            </a:r>
            <a:r>
              <a:rPr lang="en-GB" dirty="0" smtClean="0">
                <a:solidFill>
                  <a:srgbClr val="FF0000"/>
                </a:solidFill>
              </a:rPr>
              <a:t>,</a:t>
            </a:r>
            <a:endParaRPr lang="cs-CZ" dirty="0" smtClean="0">
              <a:solidFill>
                <a:srgbClr val="FF0000"/>
              </a:solidFill>
            </a:endParaRPr>
          </a:p>
          <a:p>
            <a:pPr marL="0" lvl="0" indent="0">
              <a:buNone/>
            </a:pPr>
            <a:endParaRPr lang="cs-CZ" sz="900" dirty="0"/>
          </a:p>
          <a:p>
            <a:pPr lvl="0"/>
            <a:r>
              <a:rPr lang="en-GB" dirty="0"/>
              <a:t>the allow the </a:t>
            </a:r>
            <a:r>
              <a:rPr lang="en-GB" b="1" dirty="0">
                <a:solidFill>
                  <a:srgbClr val="FF0000"/>
                </a:solidFill>
              </a:rPr>
              <a:t>construction of financial models</a:t>
            </a:r>
            <a:r>
              <a:rPr lang="en-GB" dirty="0">
                <a:solidFill>
                  <a:srgbClr val="FF0000"/>
                </a:solidFill>
              </a:rPr>
              <a:t>.</a:t>
            </a:r>
            <a:endParaRPr lang="cs-CZ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0" smtClean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02.04.2020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2549683" y="2666688"/>
            <a:ext cx="12849176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3844413" y="4194813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8090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866312" cy="5567281"/>
          </a:xfrm>
        </p:spPr>
        <p:txBody>
          <a:bodyPr/>
          <a:lstStyle/>
          <a:p>
            <a:pPr lvl="0"/>
            <a:r>
              <a:rPr lang="en-GB" b="1" dirty="0"/>
              <a:t>Profitability Ratios;</a:t>
            </a:r>
            <a:endParaRPr lang="cs-CZ" dirty="0"/>
          </a:p>
          <a:p>
            <a:pPr marL="0" indent="0">
              <a:buNone/>
            </a:pPr>
            <a:r>
              <a:rPr lang="en-GB" dirty="0"/>
              <a:t> </a:t>
            </a:r>
            <a:endParaRPr lang="cs-CZ" dirty="0"/>
          </a:p>
          <a:p>
            <a:pPr lvl="0"/>
            <a:r>
              <a:rPr lang="en-GB" b="1" dirty="0"/>
              <a:t>Activity Ratios</a:t>
            </a:r>
            <a:r>
              <a:rPr lang="en-GB" dirty="0"/>
              <a:t>;</a:t>
            </a:r>
            <a:endParaRPr lang="cs-CZ" dirty="0"/>
          </a:p>
          <a:p>
            <a:pPr marL="0" indent="0">
              <a:buNone/>
            </a:pPr>
            <a:r>
              <a:rPr lang="en-GB" dirty="0"/>
              <a:t> </a:t>
            </a:r>
            <a:endParaRPr lang="cs-CZ" dirty="0"/>
          </a:p>
          <a:p>
            <a:pPr lvl="0"/>
            <a:r>
              <a:rPr lang="en-GB" b="1" dirty="0"/>
              <a:t>Debt ratios</a:t>
            </a:r>
            <a:r>
              <a:rPr lang="en-GB" dirty="0"/>
              <a:t>;</a:t>
            </a:r>
            <a:endParaRPr lang="cs-CZ" dirty="0"/>
          </a:p>
          <a:p>
            <a:pPr marL="0" indent="0">
              <a:buNone/>
            </a:pPr>
            <a:r>
              <a:rPr lang="en-GB" dirty="0"/>
              <a:t> </a:t>
            </a:r>
            <a:endParaRPr lang="cs-CZ" dirty="0"/>
          </a:p>
          <a:p>
            <a:pPr lvl="0"/>
            <a:r>
              <a:rPr lang="en-GB" b="1" dirty="0"/>
              <a:t>Liquidity ratios</a:t>
            </a:r>
            <a:r>
              <a:rPr lang="en-GB" dirty="0"/>
              <a:t>;</a:t>
            </a:r>
            <a:endParaRPr lang="cs-CZ" dirty="0"/>
          </a:p>
          <a:p>
            <a:pPr marL="0" indent="0">
              <a:buNone/>
            </a:pPr>
            <a:r>
              <a:rPr lang="en-GB" dirty="0"/>
              <a:t> </a:t>
            </a:r>
            <a:endParaRPr lang="cs-CZ" dirty="0"/>
          </a:p>
          <a:p>
            <a:r>
              <a:rPr lang="en-GB" b="1" dirty="0"/>
              <a:t>Market value </a:t>
            </a:r>
            <a:r>
              <a:rPr lang="en-GB" b="1" dirty="0" smtClean="0"/>
              <a:t>ratios</a:t>
            </a:r>
            <a:r>
              <a:rPr lang="cs-CZ" dirty="0"/>
              <a:t>.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02.04.2020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8</a:t>
            </a:fld>
            <a:endParaRPr lang="cs-CZ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4142232" y="3639312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743325" y="4486275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7" name="Rectangle 14"/>
          <p:cNvSpPr>
            <a:spLocks noChangeArrowheads="1"/>
          </p:cNvSpPr>
          <p:nvPr/>
        </p:nvSpPr>
        <p:spPr bwMode="auto">
          <a:xfrm>
            <a:off x="3419475" y="5095956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11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/>
          <a:p>
            <a:r>
              <a:rPr lang="cs-CZ" sz="3200" dirty="0"/>
              <a:t>Ratio </a:t>
            </a:r>
            <a:r>
              <a:rPr lang="cs-CZ" sz="3200" dirty="0" err="1"/>
              <a:t>indicators</a:t>
            </a:r>
            <a:r>
              <a:rPr lang="cs-CZ" sz="3200" dirty="0"/>
              <a:t> are </a:t>
            </a:r>
            <a:r>
              <a:rPr lang="cs-CZ" sz="3200" dirty="0" err="1"/>
              <a:t>grouped</a:t>
            </a:r>
            <a:endParaRPr lang="cs-CZ" sz="3200" dirty="0"/>
          </a:p>
        </p:txBody>
      </p:sp>
      <p:sp>
        <p:nvSpPr>
          <p:cNvPr id="12" name="Rectangle 20"/>
          <p:cNvSpPr>
            <a:spLocks noChangeArrowheads="1"/>
          </p:cNvSpPr>
          <p:nvPr/>
        </p:nvSpPr>
        <p:spPr bwMode="auto">
          <a:xfrm>
            <a:off x="3197225" y="2333626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0202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Return on Investment </a:t>
            </a:r>
          </a:p>
          <a:p>
            <a:pPr marL="0" indent="0">
              <a:buNone/>
            </a:pPr>
            <a:r>
              <a:rPr lang="en-US" dirty="0"/>
              <a:t> 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en-US" dirty="0" smtClean="0"/>
              <a:t>Return </a:t>
            </a:r>
            <a:r>
              <a:rPr lang="en-US" dirty="0"/>
              <a:t>on Assets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Return on Equity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Return </a:t>
            </a:r>
            <a:r>
              <a:rPr lang="en-US" dirty="0"/>
              <a:t>on Sales 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63D660-356F-4B7B-9477-B5CEBBE7ED6F}" type="datetime1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srgbClr val="151515">
                    <a:tint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02.04.2020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srgbClr val="151515">
                  <a:tint val="75000"/>
                </a:srgb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5B7347-35A8-416A-A6BF-14F7C64C136A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srgbClr val="151515">
                    <a:tint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srgbClr val="151515">
                  <a:tint val="75000"/>
                </a:srgb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2549683" y="2666688"/>
            <a:ext cx="12849176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151515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731325" y="556146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9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/>
          <a:p>
            <a:r>
              <a:rPr lang="en-GB" dirty="0"/>
              <a:t>Profitability </a:t>
            </a:r>
            <a:r>
              <a:rPr lang="en-GB" dirty="0" smtClean="0"/>
              <a:t>Ratios</a:t>
            </a:r>
            <a:endParaRPr lang="cs-CZ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7541342" y="1376938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7" name="Obj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26297566"/>
              </p:ext>
            </p:extLst>
          </p:nvPr>
        </p:nvGraphicFramePr>
        <p:xfrm>
          <a:off x="6291361" y="1082707"/>
          <a:ext cx="3031310" cy="8549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5" name="Rovnice" r:id="rId3" imgW="1485900" imgH="419100" progId="Equation.3">
                  <p:embed/>
                </p:oleObj>
              </mc:Choice>
              <mc:Fallback>
                <p:oleObj name="Rovnice" r:id="rId3" imgW="1485900" imgH="4191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91361" y="1082707"/>
                        <a:ext cx="3031310" cy="854985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6902245" y="2939809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10" name="Objek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02834930"/>
              </p:ext>
            </p:extLst>
          </p:nvPr>
        </p:nvGraphicFramePr>
        <p:xfrm>
          <a:off x="5190414" y="2712407"/>
          <a:ext cx="2508909" cy="9861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6" name="Rovnice" r:id="rId5" imgW="914400" imgH="393700" progId="Equation.3">
                  <p:embed/>
                </p:oleObj>
              </mc:Choice>
              <mc:Fallback>
                <p:oleObj name="Rovnice" r:id="rId5" imgW="914400" imgH="3937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90414" y="2712407"/>
                        <a:ext cx="2508909" cy="986183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4935793" y="4322446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12" name="Objek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79265156"/>
              </p:ext>
            </p:extLst>
          </p:nvPr>
        </p:nvGraphicFramePr>
        <p:xfrm>
          <a:off x="4935793" y="4165118"/>
          <a:ext cx="3421626" cy="7626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7" name="Rovnice" r:id="rId7" imgW="1841500" imgH="419100" progId="Equation.3">
                  <p:embed/>
                </p:oleObj>
              </mc:Choice>
              <mc:Fallback>
                <p:oleObj name="Rovnice" r:id="rId7" imgW="1841500" imgH="4191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5793" y="4165118"/>
                        <a:ext cx="3421626" cy="762653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4031226" y="5974487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15" name="Objek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88753888"/>
              </p:ext>
            </p:extLst>
          </p:nvPr>
        </p:nvGraphicFramePr>
        <p:xfrm>
          <a:off x="3870762" y="5864701"/>
          <a:ext cx="6062965" cy="7803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8" name="Rovnice" r:id="rId9" imgW="3467100" imgH="431800" progId="Equation.3">
                  <p:embed/>
                </p:oleObj>
              </mc:Choice>
              <mc:Fallback>
                <p:oleObj name="Rovnice" r:id="rId9" imgW="3467100" imgH="4318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70762" y="5864701"/>
                        <a:ext cx="6062965" cy="780326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93380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331</TotalTime>
  <Words>532</Words>
  <Application>Microsoft Office PowerPoint</Application>
  <PresentationFormat>Vlastní</PresentationFormat>
  <Paragraphs>121</Paragraphs>
  <Slides>16</Slides>
  <Notes>2</Notes>
  <HiddenSlides>0</HiddenSlides>
  <MMClips>0</MMClips>
  <ScaleCrop>false</ScaleCrop>
  <HeadingPairs>
    <vt:vector size="8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2" baseType="lpstr">
      <vt:lpstr>Arial</vt:lpstr>
      <vt:lpstr>Calibri</vt:lpstr>
      <vt:lpstr>Clara Sans</vt:lpstr>
      <vt:lpstr>Times New Roman</vt:lpstr>
      <vt:lpstr>JU_OPVVV</vt:lpstr>
      <vt:lpstr>Editor rovnic 3.0</vt:lpstr>
      <vt:lpstr>Firm´s Performance</vt:lpstr>
      <vt:lpstr>The Firm´s Information Sources</vt:lpstr>
      <vt:lpstr>The Firm´s Information Sources</vt:lpstr>
      <vt:lpstr>Profit categories in financial analysis</vt:lpstr>
      <vt:lpstr>The evaluation of levels and trends</vt:lpstr>
      <vt:lpstr>Tools for Evaluating </vt:lpstr>
      <vt:lpstr>Parallel indicator systems</vt:lpstr>
      <vt:lpstr>Ratio indicators are grouped</vt:lpstr>
      <vt:lpstr>Profitability Ratios</vt:lpstr>
      <vt:lpstr>Activity Ratios</vt:lpstr>
      <vt:lpstr>Financial Leverage (Debt) Ratios</vt:lpstr>
      <vt:lpstr>Liquidity Ratios</vt:lpstr>
      <vt:lpstr>Solvency And Bankruptcy Indicators </vt:lpstr>
      <vt:lpstr>The Pyramid System </vt:lpstr>
      <vt:lpstr>The Pyramid System </vt:lpstr>
      <vt:lpstr>Thank you for your attencion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Novotná Martina Ing. Ph.D.</cp:lastModifiedBy>
  <cp:revision>32</cp:revision>
  <dcterms:created xsi:type="dcterms:W3CDTF">2017-07-17T18:52:59Z</dcterms:created>
  <dcterms:modified xsi:type="dcterms:W3CDTF">2020-04-02T07:41:58Z</dcterms:modified>
</cp:coreProperties>
</file>