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83" r:id="rId3"/>
    <p:sldId id="271" r:id="rId4"/>
    <p:sldId id="282" r:id="rId5"/>
    <p:sldId id="284" r:id="rId6"/>
    <p:sldId id="298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73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4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14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785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062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23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413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29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79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16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294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45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Lidská práva: Přístupy a výklady</a:t>
            </a:r>
            <a:br>
              <a:rPr lang="cs-CZ" dirty="0"/>
            </a:br>
            <a:r>
              <a:rPr lang="cs-CZ" dirty="0"/>
              <a:t>5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Zuzana Svobodová</a:t>
            </a:r>
          </a:p>
        </p:txBody>
      </p:sp>
    </p:spTree>
    <p:extLst>
      <p:ext uri="{BB962C8B-B14F-4D97-AF65-F5344CB8AC3E}">
        <p14:creationId xmlns:p14="http://schemas.microsoft.com/office/powerpoint/2010/main" val="343108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Lidské náklonnosti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přirozené – jejich předmětem základní dobra (život a jeho zachování, přátelství, uchování lidského rodu a péče o něj – výchova, poznání), rodíme se s nimi (jako lidé)</a:t>
            </a:r>
          </a:p>
          <a:p>
            <a:r>
              <a:rPr lang="cs-CZ" dirty="0"/>
              <a:t>nikoli přirozené – jejich předmětem dobra nikoli základní, získáváme je během života </a:t>
            </a:r>
          </a:p>
          <a:p>
            <a:r>
              <a:rPr lang="cs-CZ" dirty="0"/>
              <a:t>mohou být i náklonnosti proti-přirozené – </a:t>
            </a:r>
            <a:r>
              <a:rPr lang="cs-CZ" dirty="0" err="1"/>
              <a:t>Aristotelés</a:t>
            </a:r>
            <a:r>
              <a:rPr lang="cs-CZ" dirty="0"/>
              <a:t>: přirozené je nakonec vždy silnější než proti-přirozené</a:t>
            </a:r>
          </a:p>
        </p:txBody>
      </p:sp>
    </p:spTree>
    <p:extLst>
      <p:ext uri="{BB962C8B-B14F-4D97-AF65-F5344CB8AC3E}">
        <p14:creationId xmlns:p14="http://schemas.microsoft.com/office/powerpoint/2010/main" val="250121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Augustin o přirozenosti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 obci Boží , XIX, 15: otroctví důsledkem dějinné viny, nikoli přirozenosti – na dlouho pak přijímáno rozdělení stavů ve společnosti jako danost (způsobená pádem, tzv. dědičným hříchem)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Tomáš </a:t>
            </a:r>
            <a:r>
              <a:rPr lang="cs-CZ" dirty="0" err="1"/>
              <a:t>Akvinský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u="sng" dirty="0"/>
              <a:t>vše stvořené</a:t>
            </a:r>
            <a:r>
              <a:rPr lang="cs-CZ" dirty="0"/>
              <a:t> svou přirozenost od Boha (</a:t>
            </a:r>
            <a:r>
              <a:rPr lang="cs-CZ" b="1" dirty="0" err="1"/>
              <a:t>lex</a:t>
            </a:r>
            <a:r>
              <a:rPr lang="cs-CZ" b="1" dirty="0"/>
              <a:t> </a:t>
            </a:r>
            <a:r>
              <a:rPr lang="cs-CZ" b="1" dirty="0" err="1"/>
              <a:t>aeterna</a:t>
            </a:r>
            <a:r>
              <a:rPr lang="cs-CZ" dirty="0"/>
              <a:t>), v ní zakotven charakteristický způsob jednání</a:t>
            </a:r>
          </a:p>
          <a:p>
            <a:endParaRPr lang="cs-CZ" dirty="0"/>
          </a:p>
          <a:p>
            <a:r>
              <a:rPr lang="cs-CZ" dirty="0"/>
              <a:t>přírodní věci (mimo člověka) jednají na základě přirozenosti NUTNĚ</a:t>
            </a:r>
          </a:p>
          <a:p>
            <a:r>
              <a:rPr lang="cs-CZ" dirty="0"/>
              <a:t>člověk jedná na základě přirozenosti SVOBODNĚ – aby mohl jednat podle </a:t>
            </a:r>
            <a:r>
              <a:rPr lang="cs-CZ" dirty="0" err="1"/>
              <a:t>lex</a:t>
            </a:r>
            <a:r>
              <a:rPr lang="cs-CZ" dirty="0"/>
              <a:t> </a:t>
            </a:r>
            <a:r>
              <a:rPr lang="cs-CZ" dirty="0" err="1"/>
              <a:t>aeterna</a:t>
            </a:r>
            <a:r>
              <a:rPr lang="cs-CZ" dirty="0"/>
              <a:t>, musí jej poznat – zjevením, zprostředkováním, náklonností lidské přirozenosti. </a:t>
            </a:r>
            <a:r>
              <a:rPr lang="cs-CZ" b="1" dirty="0"/>
              <a:t>Přirozený zákon</a:t>
            </a:r>
            <a:r>
              <a:rPr lang="cs-CZ" dirty="0"/>
              <a:t> – v lidském rozumu, který chápe lidskou přirozenost; participuje na věčném zákoně; netýká se ostatní živé a neživé přírody, </a:t>
            </a:r>
            <a:r>
              <a:rPr lang="cs-CZ" u="sng" dirty="0"/>
              <a:t>pouze člověka</a:t>
            </a:r>
            <a:r>
              <a:rPr lang="cs-CZ" dirty="0"/>
              <a:t> (až od 17. století i celé přírody).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734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Přirozený zákon</a:t>
            </a:r>
            <a:br>
              <a:rPr lang="cs-CZ" dirty="0"/>
            </a:br>
            <a:r>
              <a:rPr lang="cs-CZ" dirty="0"/>
              <a:t>jako pokyn k úsilí o základní dobra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úsilí o zachování život – právo na život</a:t>
            </a:r>
          </a:p>
          <a:p>
            <a:r>
              <a:rPr lang="cs-CZ" dirty="0"/>
              <a:t>úsilí o přátelství – právo na uznání lidské důstojnosti</a:t>
            </a:r>
          </a:p>
          <a:p>
            <a:r>
              <a:rPr lang="cs-CZ" dirty="0"/>
              <a:t>úsilí o uchování lidského rodu – právo na péči o zdraví, právo na výchovu</a:t>
            </a:r>
          </a:p>
          <a:p>
            <a:r>
              <a:rPr lang="cs-CZ" dirty="0"/>
              <a:t>úsilí o poznání – právo na vzdělávání, právo podílet se na kultuře, náklonnost k pochopení smyslu (života), zakládá se na ní důstojnost lidské osoby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802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Vlastnosti přirozeného zákona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(Vše)obecný (obsahově – nejedná se o jednoznačný, konkrétní pokyn k určitému jednání v daných situacích)</a:t>
            </a:r>
          </a:p>
          <a:p>
            <a:r>
              <a:rPr lang="cs-CZ" dirty="0"/>
              <a:t>(Vše)obecná platnost – neměnnost v historických epochách, zdrojem lidská přirozenost se svými náklonnostmi</a:t>
            </a:r>
          </a:p>
          <a:p>
            <a:endParaRPr lang="cs-CZ" dirty="0"/>
          </a:p>
          <a:p>
            <a:r>
              <a:rPr lang="cs-CZ" dirty="0"/>
              <a:t>Práva člověka – základní, „skutečná“, neměnná, vs. „lidská práva“ (vyhlášená) – partikulární, součástí konkrétních dějin, příběhů, proměnlivá, pozitivní zákon</a:t>
            </a:r>
          </a:p>
        </p:txBody>
      </p:sp>
    </p:spTree>
    <p:extLst>
      <p:ext uri="{BB962C8B-B14F-4D97-AF65-F5344CB8AC3E}">
        <p14:creationId xmlns:p14="http://schemas.microsoft.com/office/powerpoint/2010/main" val="33570254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Širokoúhlá obrazovka</PresentationFormat>
  <Paragraphs>23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sady Office</vt:lpstr>
      <vt:lpstr>Lidská práva: Přístupy a výklady 5</vt:lpstr>
      <vt:lpstr>Lidské náklonnosti</vt:lpstr>
      <vt:lpstr>Augustin o přirozenosti</vt:lpstr>
      <vt:lpstr>Tomáš Akvinský</vt:lpstr>
      <vt:lpstr>Přirozený zákon jako pokyn k úsilí o základní dobra</vt:lpstr>
      <vt:lpstr>Vlastnosti přirozeného zákona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Lidská práva: Přístupy a výklady 5</dc:title>
  <dc:creator>Svobodová Zuzana PhDr. Ph.D.</dc:creator>
  <cp:lastModifiedBy>Svobodová Zuzana PhDr. Ph.D.</cp:lastModifiedBy>
  <cp:revision>1</cp:revision>
  <dcterms:created xsi:type="dcterms:W3CDTF">2021-11-19T13:58:56Z</dcterms:created>
  <dcterms:modified xsi:type="dcterms:W3CDTF">2021-11-19T13:59:28Z</dcterms:modified>
</cp:coreProperties>
</file>