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1"/>
  </p:notesMasterIdLst>
  <p:sldIdLst>
    <p:sldId id="256" r:id="rId2"/>
    <p:sldId id="257" r:id="rId3"/>
    <p:sldId id="267" r:id="rId4"/>
    <p:sldId id="268" r:id="rId5"/>
    <p:sldId id="269" r:id="rId6"/>
    <p:sldId id="258" r:id="rId7"/>
    <p:sldId id="259" r:id="rId8"/>
    <p:sldId id="260" r:id="rId9"/>
    <p:sldId id="261" r:id="rId10"/>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0" autoAdjust="0"/>
    <p:restoredTop sz="94660"/>
  </p:normalViewPr>
  <p:slideViewPr>
    <p:cSldViewPr snapToGrid="0">
      <p:cViewPr varScale="1">
        <p:scale>
          <a:sx n="70" d="100"/>
          <a:sy n="70" d="100"/>
        </p:scale>
        <p:origin x="1068" y="90"/>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22.06.2021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4181224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22.06.2021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22.06.2021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22.06.2021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22.06.2021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22.06.2021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22.06.2021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22.06.2021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22.06.2021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22.06.2021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22.06.2021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22.06.2021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22.06.2021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US" dirty="0"/>
              <a:t>Purchase contract in international trade</a:t>
            </a:r>
          </a:p>
        </p:txBody>
      </p:sp>
      <p:sp>
        <p:nvSpPr>
          <p:cNvPr id="3" name="Podnadpis 2"/>
          <p:cNvSpPr>
            <a:spLocks noGrp="1"/>
          </p:cNvSpPr>
          <p:nvPr>
            <p:ph type="subTitle" idx="1"/>
          </p:nvPr>
        </p:nvSpPr>
        <p:spPr>
          <a:xfrm>
            <a:off x="1602284" y="3957436"/>
            <a:ext cx="8640960" cy="720080"/>
          </a:xfrm>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International contracts in private law</a:t>
            </a:r>
            <a:endParaRPr lang="cs-CZ" dirty="0"/>
          </a:p>
        </p:txBody>
      </p:sp>
      <p:sp>
        <p:nvSpPr>
          <p:cNvPr id="3" name="Zástupný symbol pro obsah 2"/>
          <p:cNvSpPr>
            <a:spLocks noGrp="1"/>
          </p:cNvSpPr>
          <p:nvPr>
            <p:ph idx="1"/>
          </p:nvPr>
        </p:nvSpPr>
        <p:spPr>
          <a:xfrm>
            <a:off x="534988" y="1191376"/>
            <a:ext cx="9623425" cy="5567281"/>
          </a:xfrm>
        </p:spPr>
        <p:txBody>
          <a:bodyPr/>
          <a:lstStyle/>
          <a:p>
            <a:r>
              <a:rPr lang="en-US" sz="2400" dirty="0"/>
              <a:t>the advantage of unified direct standards in the form of international contracts</a:t>
            </a:r>
          </a:p>
          <a:p>
            <a:pPr lvl="1"/>
            <a:r>
              <a:rPr lang="en-US" sz="2400" dirty="0"/>
              <a:t>the complications with the application of conflict-of-law rules and national laws do not apply</a:t>
            </a:r>
          </a:p>
          <a:p>
            <a:r>
              <a:rPr lang="en-US" sz="2400" dirty="0"/>
              <a:t>the disadvantage </a:t>
            </a:r>
          </a:p>
          <a:p>
            <a:pPr lvl="1"/>
            <a:r>
              <a:rPr lang="en-US" sz="2400" dirty="0"/>
              <a:t>they are relatively few and often contain discrepancies and gaps </a:t>
            </a:r>
          </a:p>
          <a:p>
            <a:r>
              <a:rPr lang="en-US" sz="2400" dirty="0" err="1"/>
              <a:t>organisations</a:t>
            </a:r>
            <a:r>
              <a:rPr lang="en-US" sz="2400" dirty="0"/>
              <a:t> deal with the unification of legal standards </a:t>
            </a:r>
          </a:p>
          <a:p>
            <a:pPr lvl="1"/>
            <a:r>
              <a:rPr lang="en-US" sz="2400" dirty="0"/>
              <a:t>UNCITRAL, UNIDROIT, UNCTAD, UNIDO, etc. </a:t>
            </a:r>
          </a:p>
          <a:p>
            <a:r>
              <a:rPr lang="en-US" sz="2400" dirty="0"/>
              <a:t>the unified standards in the form of international contracts were successfully concluded, in </a:t>
            </a:r>
          </a:p>
          <a:p>
            <a:pPr lvl="1"/>
            <a:r>
              <a:rPr lang="en-US" sz="2400" dirty="0"/>
              <a:t>the purchase of goods</a:t>
            </a:r>
          </a:p>
          <a:p>
            <a:pPr lvl="2"/>
            <a:r>
              <a:rPr lang="en-US" sz="2000" dirty="0"/>
              <a:t>it is not possible to derogate from several provisions because they are aimed at protecting a transport user</a:t>
            </a:r>
          </a:p>
          <a:p>
            <a:pPr lvl="1"/>
            <a:r>
              <a:rPr lang="en-US" sz="2400" dirty="0"/>
              <a:t>the contracts of carriage</a:t>
            </a:r>
          </a:p>
          <a:p>
            <a:pPr lvl="2"/>
            <a:r>
              <a:rPr lang="en-US" sz="2000" dirty="0"/>
              <a:t>it is possible to deviate prevail </a:t>
            </a:r>
          </a:p>
          <a:p>
            <a:pPr lvl="1"/>
            <a:endParaRPr lang="en-US" sz="2400" dirty="0"/>
          </a:p>
          <a:p>
            <a:pPr lvl="1"/>
            <a:endParaRPr lang="en-US"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22.06.2021</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038EE4F-8FEB-4EEB-A0C2-114D4CB5955B}"/>
              </a:ext>
            </a:extLst>
          </p:cNvPr>
          <p:cNvSpPr>
            <a:spLocks noGrp="1"/>
          </p:cNvSpPr>
          <p:nvPr>
            <p:ph type="title"/>
          </p:nvPr>
        </p:nvSpPr>
        <p:spPr/>
        <p:txBody>
          <a:bodyPr/>
          <a:lstStyle/>
          <a:p>
            <a:r>
              <a:rPr lang="en-US" dirty="0"/>
              <a:t>Purchase contract in international trade</a:t>
            </a:r>
          </a:p>
        </p:txBody>
      </p:sp>
      <p:sp>
        <p:nvSpPr>
          <p:cNvPr id="3" name="Zástupný obsah 2">
            <a:extLst>
              <a:ext uri="{FF2B5EF4-FFF2-40B4-BE49-F238E27FC236}">
                <a16:creationId xmlns:a16="http://schemas.microsoft.com/office/drawing/2014/main" id="{37DDAED8-3F4B-4D05-9618-AA278C1C7D72}"/>
              </a:ext>
            </a:extLst>
          </p:cNvPr>
          <p:cNvSpPr>
            <a:spLocks noGrp="1"/>
          </p:cNvSpPr>
          <p:nvPr>
            <p:ph idx="1"/>
          </p:nvPr>
        </p:nvSpPr>
        <p:spPr>
          <a:xfrm>
            <a:off x="534988" y="1187532"/>
            <a:ext cx="9861342" cy="5567281"/>
          </a:xfrm>
        </p:spPr>
        <p:txBody>
          <a:bodyPr/>
          <a:lstStyle/>
          <a:p>
            <a:r>
              <a:rPr lang="en-US" sz="2800" dirty="0"/>
              <a:t>is the most important contract type in international business relations</a:t>
            </a:r>
          </a:p>
          <a:p>
            <a:r>
              <a:rPr lang="en-US" sz="2800" dirty="0"/>
              <a:t>at least one party having its registered seat or place of business or residence in the territory of a country other than the other participants</a:t>
            </a:r>
          </a:p>
          <a:p>
            <a:r>
              <a:rPr lang="en-US" sz="2800" dirty="0"/>
              <a:t>the United Nations Convention on Contracts for the International Sale of Goods (Vienna Convention) </a:t>
            </a:r>
          </a:p>
          <a:p>
            <a:pPr lvl="1"/>
            <a:r>
              <a:rPr lang="en-US" sz="2400" dirty="0"/>
              <a:t>was signed by the Czech and Slovak Federal Republic in New York on 1 September 1981</a:t>
            </a:r>
          </a:p>
          <a:p>
            <a:pPr lvl="2"/>
            <a:r>
              <a:rPr lang="en-US" sz="2000" dirty="0"/>
              <a:t>became valid on 1 April 1991</a:t>
            </a:r>
          </a:p>
          <a:p>
            <a:pPr lvl="1"/>
            <a:r>
              <a:rPr lang="en-US" dirty="0"/>
              <a:t>regulates </a:t>
            </a:r>
          </a:p>
          <a:p>
            <a:pPr lvl="2"/>
            <a:r>
              <a:rPr lang="en-US" dirty="0"/>
              <a:t>the content of the international sales contract </a:t>
            </a:r>
          </a:p>
          <a:p>
            <a:pPr lvl="2"/>
            <a:r>
              <a:rPr lang="en-US" dirty="0"/>
              <a:t>the contracting process</a:t>
            </a:r>
          </a:p>
          <a:p>
            <a:endParaRPr lang="en-US" dirty="0"/>
          </a:p>
        </p:txBody>
      </p:sp>
      <p:sp>
        <p:nvSpPr>
          <p:cNvPr id="4" name="Zástupný symbol pro datum 3">
            <a:extLst>
              <a:ext uri="{FF2B5EF4-FFF2-40B4-BE49-F238E27FC236}">
                <a16:creationId xmlns:a16="http://schemas.microsoft.com/office/drawing/2014/main" id="{1EE2AB8C-1936-4A79-9D04-2F8A70FD2822}"/>
              </a:ext>
            </a:extLst>
          </p:cNvPr>
          <p:cNvSpPr>
            <a:spLocks noGrp="1"/>
          </p:cNvSpPr>
          <p:nvPr>
            <p:ph type="dt" sz="half" idx="10"/>
          </p:nvPr>
        </p:nvSpPr>
        <p:spPr/>
        <p:txBody>
          <a:bodyPr/>
          <a:lstStyle/>
          <a:p>
            <a:pPr>
              <a:defRPr/>
            </a:pPr>
            <a:fld id="{8863D660-356F-4B7B-9477-B5CEBBE7ED6F}" type="datetime1">
              <a:rPr lang="cs-CZ" smtClean="0"/>
              <a:t>22.06.2021</a:t>
            </a:fld>
            <a:endParaRPr lang="cs-CZ" dirty="0"/>
          </a:p>
        </p:txBody>
      </p:sp>
      <p:sp>
        <p:nvSpPr>
          <p:cNvPr id="5" name="Zástupný symbol pro číslo snímku 4">
            <a:extLst>
              <a:ext uri="{FF2B5EF4-FFF2-40B4-BE49-F238E27FC236}">
                <a16:creationId xmlns:a16="http://schemas.microsoft.com/office/drawing/2014/main" id="{7830BED2-8CDB-4CBB-A9DB-D7183C58693C}"/>
              </a:ext>
            </a:extLst>
          </p:cNvPr>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279197640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61DFF5-C85F-4F03-818D-E98EDA8A8982}"/>
              </a:ext>
            </a:extLst>
          </p:cNvPr>
          <p:cNvSpPr>
            <a:spLocks noGrp="1"/>
          </p:cNvSpPr>
          <p:nvPr>
            <p:ph type="title"/>
          </p:nvPr>
        </p:nvSpPr>
        <p:spPr>
          <a:xfrm>
            <a:off x="2731325" y="150813"/>
            <a:ext cx="7427088" cy="662917"/>
          </a:xfrm>
        </p:spPr>
        <p:txBody>
          <a:bodyPr/>
          <a:lstStyle/>
          <a:p>
            <a:r>
              <a:rPr lang="en-US" sz="3600" dirty="0"/>
              <a:t>The Vienna Convention</a:t>
            </a:r>
            <a:endParaRPr lang="en-US" dirty="0"/>
          </a:p>
        </p:txBody>
      </p:sp>
      <p:sp>
        <p:nvSpPr>
          <p:cNvPr id="3" name="Zástupný obsah 2">
            <a:extLst>
              <a:ext uri="{FF2B5EF4-FFF2-40B4-BE49-F238E27FC236}">
                <a16:creationId xmlns:a16="http://schemas.microsoft.com/office/drawing/2014/main" id="{7D0EA6D5-1CFB-430A-8A7E-98DAA65C694D}"/>
              </a:ext>
            </a:extLst>
          </p:cNvPr>
          <p:cNvSpPr>
            <a:spLocks noGrp="1"/>
          </p:cNvSpPr>
          <p:nvPr>
            <p:ph idx="1"/>
          </p:nvPr>
        </p:nvSpPr>
        <p:spPr/>
        <p:txBody>
          <a:bodyPr/>
          <a:lstStyle/>
          <a:p>
            <a:r>
              <a:rPr lang="en-US" dirty="0"/>
              <a:t>specifies </a:t>
            </a:r>
          </a:p>
          <a:p>
            <a:pPr lvl="1"/>
            <a:r>
              <a:rPr lang="en-US" dirty="0"/>
              <a:t>the essentials of the purchase contract</a:t>
            </a:r>
          </a:p>
          <a:p>
            <a:pPr lvl="1"/>
            <a:r>
              <a:rPr lang="en-US" dirty="0"/>
              <a:t>the conclusion of the purchase contract</a:t>
            </a:r>
          </a:p>
          <a:p>
            <a:pPr lvl="1"/>
            <a:r>
              <a:rPr lang="en-US" dirty="0"/>
              <a:t>the obligations of the buyer, the seller </a:t>
            </a:r>
          </a:p>
          <a:p>
            <a:pPr lvl="1"/>
            <a:r>
              <a:rPr lang="en-US" dirty="0"/>
              <a:t>the claims of either party in the event of a breach of obligations by the contracting parties</a:t>
            </a:r>
          </a:p>
          <a:p>
            <a:r>
              <a:rPr lang="en-US" dirty="0"/>
              <a:t>is based on the principle of informality </a:t>
            </a:r>
          </a:p>
          <a:p>
            <a:pPr lvl="1"/>
            <a:r>
              <a:rPr lang="en-US" dirty="0"/>
              <a:t>does not need to be concluded or demonstrated in writing</a:t>
            </a:r>
          </a:p>
          <a:p>
            <a:pPr lvl="1"/>
            <a:r>
              <a:rPr lang="en-US" dirty="0"/>
              <a:t>no other formal requirements are imposed</a:t>
            </a:r>
          </a:p>
          <a:p>
            <a:r>
              <a:rPr lang="en-US" dirty="0"/>
              <a:t>the Civil Code incorporated a number of provisions of the Vienna Convention</a:t>
            </a:r>
          </a:p>
        </p:txBody>
      </p:sp>
      <p:sp>
        <p:nvSpPr>
          <p:cNvPr id="4" name="Zástupný symbol pro datum 3">
            <a:extLst>
              <a:ext uri="{FF2B5EF4-FFF2-40B4-BE49-F238E27FC236}">
                <a16:creationId xmlns:a16="http://schemas.microsoft.com/office/drawing/2014/main" id="{A0A3B2D2-7182-4780-BA36-BD864993ED67}"/>
              </a:ext>
            </a:extLst>
          </p:cNvPr>
          <p:cNvSpPr>
            <a:spLocks noGrp="1"/>
          </p:cNvSpPr>
          <p:nvPr>
            <p:ph type="dt" sz="half" idx="10"/>
          </p:nvPr>
        </p:nvSpPr>
        <p:spPr/>
        <p:txBody>
          <a:bodyPr/>
          <a:lstStyle/>
          <a:p>
            <a:pPr>
              <a:defRPr/>
            </a:pPr>
            <a:fld id="{8863D660-356F-4B7B-9477-B5CEBBE7ED6F}" type="datetime1">
              <a:rPr lang="cs-CZ" smtClean="0"/>
              <a:t>22.06.2021</a:t>
            </a:fld>
            <a:endParaRPr lang="cs-CZ" dirty="0"/>
          </a:p>
        </p:txBody>
      </p:sp>
      <p:sp>
        <p:nvSpPr>
          <p:cNvPr id="5" name="Zástupný symbol pro číslo snímku 4">
            <a:extLst>
              <a:ext uri="{FF2B5EF4-FFF2-40B4-BE49-F238E27FC236}">
                <a16:creationId xmlns:a16="http://schemas.microsoft.com/office/drawing/2014/main" id="{BB369522-0B5F-407D-AA2D-A9F5A3608706}"/>
              </a:ext>
            </a:extLst>
          </p:cNvPr>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28688341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A08027-81E3-4959-9FD2-3A3578397FBF}"/>
              </a:ext>
            </a:extLst>
          </p:cNvPr>
          <p:cNvSpPr>
            <a:spLocks noGrp="1"/>
          </p:cNvSpPr>
          <p:nvPr>
            <p:ph type="title"/>
          </p:nvPr>
        </p:nvSpPr>
        <p:spPr/>
        <p:txBody>
          <a:bodyPr/>
          <a:lstStyle/>
          <a:p>
            <a:r>
              <a:rPr lang="en-US" sz="3600" dirty="0"/>
              <a:t>The Vienna </a:t>
            </a:r>
            <a:r>
              <a:rPr lang="en-US" dirty="0"/>
              <a:t>C</a:t>
            </a:r>
            <a:r>
              <a:rPr lang="en-US" sz="3600" dirty="0"/>
              <a:t>onvention</a:t>
            </a:r>
            <a:endParaRPr lang="en-US" dirty="0"/>
          </a:p>
        </p:txBody>
      </p:sp>
      <p:sp>
        <p:nvSpPr>
          <p:cNvPr id="3" name="Zástupný obsah 2">
            <a:extLst>
              <a:ext uri="{FF2B5EF4-FFF2-40B4-BE49-F238E27FC236}">
                <a16:creationId xmlns:a16="http://schemas.microsoft.com/office/drawing/2014/main" id="{D74B49E6-32CE-4AC0-AD14-6C28150F2912}"/>
              </a:ext>
            </a:extLst>
          </p:cNvPr>
          <p:cNvSpPr>
            <a:spLocks noGrp="1"/>
          </p:cNvSpPr>
          <p:nvPr>
            <p:ph idx="1"/>
          </p:nvPr>
        </p:nvSpPr>
        <p:spPr/>
        <p:txBody>
          <a:bodyPr/>
          <a:lstStyle/>
          <a:p>
            <a:r>
              <a:rPr lang="en-US" dirty="0"/>
              <a:t>for the supply of goods to be manufactured or executed shall be deemed to be contracts for the purchase of goods </a:t>
            </a:r>
          </a:p>
          <a:p>
            <a:pPr lvl="1"/>
            <a:r>
              <a:rPr lang="en-US" dirty="0"/>
              <a:t>unless a substantial part of the items necessary for their manufacture or production are delivered</a:t>
            </a:r>
          </a:p>
          <a:p>
            <a:r>
              <a:rPr lang="en-US" dirty="0"/>
              <a:t>the Vienna convention does not apply to contracts in which the predominant part of the obligations of the party supplying the goods consists in the performance of work or provision of services</a:t>
            </a:r>
          </a:p>
          <a:p>
            <a:endParaRPr lang="en-US" sz="3600" dirty="0"/>
          </a:p>
          <a:p>
            <a:endParaRPr lang="cs-CZ" sz="3600" dirty="0"/>
          </a:p>
          <a:p>
            <a:pPr lvl="1"/>
            <a:endParaRPr lang="en-US" sz="3200" dirty="0"/>
          </a:p>
        </p:txBody>
      </p:sp>
      <p:sp>
        <p:nvSpPr>
          <p:cNvPr id="4" name="Zástupný symbol pro datum 3">
            <a:extLst>
              <a:ext uri="{FF2B5EF4-FFF2-40B4-BE49-F238E27FC236}">
                <a16:creationId xmlns:a16="http://schemas.microsoft.com/office/drawing/2014/main" id="{197525CF-5859-44BC-A022-BE73E147443D}"/>
              </a:ext>
            </a:extLst>
          </p:cNvPr>
          <p:cNvSpPr>
            <a:spLocks noGrp="1"/>
          </p:cNvSpPr>
          <p:nvPr>
            <p:ph type="dt" sz="half" idx="10"/>
          </p:nvPr>
        </p:nvSpPr>
        <p:spPr/>
        <p:txBody>
          <a:bodyPr/>
          <a:lstStyle/>
          <a:p>
            <a:pPr>
              <a:defRPr/>
            </a:pPr>
            <a:fld id="{8863D660-356F-4B7B-9477-B5CEBBE7ED6F}" type="datetime1">
              <a:rPr lang="cs-CZ" smtClean="0"/>
              <a:t>22.06.2021</a:t>
            </a:fld>
            <a:endParaRPr lang="cs-CZ"/>
          </a:p>
        </p:txBody>
      </p:sp>
      <p:sp>
        <p:nvSpPr>
          <p:cNvPr id="5" name="Zástupný symbol pro číslo snímku 4">
            <a:extLst>
              <a:ext uri="{FF2B5EF4-FFF2-40B4-BE49-F238E27FC236}">
                <a16:creationId xmlns:a16="http://schemas.microsoft.com/office/drawing/2014/main" id="{4A044386-2A3F-41AB-AF98-0F88A09C5ADA}"/>
              </a:ext>
            </a:extLst>
          </p:cNvPr>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8618512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5EB0B2E-AD56-4E3F-8345-55015300C4DF}"/>
              </a:ext>
            </a:extLst>
          </p:cNvPr>
          <p:cNvSpPr>
            <a:spLocks noGrp="1"/>
          </p:cNvSpPr>
          <p:nvPr>
            <p:ph type="title"/>
          </p:nvPr>
        </p:nvSpPr>
        <p:spPr/>
        <p:txBody>
          <a:bodyPr/>
          <a:lstStyle/>
          <a:p>
            <a:r>
              <a:rPr lang="en-US" dirty="0"/>
              <a:t>Differences between the Vienna Convention and Civil Code</a:t>
            </a:r>
          </a:p>
        </p:txBody>
      </p:sp>
      <p:sp>
        <p:nvSpPr>
          <p:cNvPr id="3" name="Zástupný obsah 2">
            <a:extLst>
              <a:ext uri="{FF2B5EF4-FFF2-40B4-BE49-F238E27FC236}">
                <a16:creationId xmlns:a16="http://schemas.microsoft.com/office/drawing/2014/main" id="{C08D0985-3B49-4F27-B052-88133B9F6CD8}"/>
              </a:ext>
            </a:extLst>
          </p:cNvPr>
          <p:cNvSpPr>
            <a:spLocks noGrp="1"/>
          </p:cNvSpPr>
          <p:nvPr>
            <p:ph idx="1"/>
          </p:nvPr>
        </p:nvSpPr>
        <p:spPr/>
        <p:txBody>
          <a:bodyPr/>
          <a:lstStyle/>
          <a:p>
            <a:r>
              <a:rPr lang="en-US" dirty="0"/>
              <a:t>when the two regulations differ, it is necessary to</a:t>
            </a:r>
            <a:endParaRPr lang="en-US" sz="2800" dirty="0"/>
          </a:p>
          <a:p>
            <a:pPr lvl="1"/>
            <a:r>
              <a:rPr lang="en-US" dirty="0"/>
              <a:t>stipulate the matter directly in a specific purchase contract</a:t>
            </a:r>
          </a:p>
          <a:p>
            <a:pPr lvl="1"/>
            <a:r>
              <a:rPr lang="en-US" dirty="0"/>
              <a:t>or be aware of the fact that in the event of a dispute, the Vienna Convention  will apply if the area is regulated therein</a:t>
            </a:r>
          </a:p>
          <a:p>
            <a:r>
              <a:rPr lang="en-US" dirty="0"/>
              <a:t>if a certain institute is not regulated in the Vienna Convention</a:t>
            </a:r>
          </a:p>
          <a:p>
            <a:pPr lvl="1"/>
            <a:r>
              <a:rPr lang="en-US" dirty="0"/>
              <a:t>the rules of </a:t>
            </a:r>
            <a:r>
              <a:rPr lang="cs-CZ" dirty="0"/>
              <a:t>(</a:t>
            </a:r>
            <a:r>
              <a:rPr lang="en-US" dirty="0"/>
              <a:t>national</a:t>
            </a:r>
            <a:r>
              <a:rPr lang="cs-CZ" dirty="0"/>
              <a:t>) </a:t>
            </a:r>
            <a:r>
              <a:rPr lang="en-US" dirty="0"/>
              <a:t>law applicable to the subject matter shall be determined in accordance with the rules of conflict of laws</a:t>
            </a:r>
          </a:p>
          <a:p>
            <a:r>
              <a:rPr lang="en-US" dirty="0"/>
              <a:t>the areas not covered by Vienna Convention are established in a demonstrative manner</a:t>
            </a:r>
          </a:p>
          <a:p>
            <a:pPr lvl="1"/>
            <a:r>
              <a:rPr lang="en-US" dirty="0"/>
              <a:t>e.g., the question of the validity</a:t>
            </a:r>
          </a:p>
        </p:txBody>
      </p:sp>
      <p:sp>
        <p:nvSpPr>
          <p:cNvPr id="4" name="Zástupný symbol pro datum 3">
            <a:extLst>
              <a:ext uri="{FF2B5EF4-FFF2-40B4-BE49-F238E27FC236}">
                <a16:creationId xmlns:a16="http://schemas.microsoft.com/office/drawing/2014/main" id="{733801C4-0941-43E9-9DA6-0FBA5292A55F}"/>
              </a:ext>
            </a:extLst>
          </p:cNvPr>
          <p:cNvSpPr>
            <a:spLocks noGrp="1"/>
          </p:cNvSpPr>
          <p:nvPr>
            <p:ph type="dt" sz="half" idx="10"/>
          </p:nvPr>
        </p:nvSpPr>
        <p:spPr/>
        <p:txBody>
          <a:bodyPr/>
          <a:lstStyle/>
          <a:p>
            <a:pPr>
              <a:defRPr/>
            </a:pPr>
            <a:fld id="{8863D660-356F-4B7B-9477-B5CEBBE7ED6F}" type="datetime1">
              <a:rPr lang="cs-CZ" smtClean="0"/>
              <a:t>22.06.2021</a:t>
            </a:fld>
            <a:endParaRPr lang="cs-CZ" dirty="0"/>
          </a:p>
        </p:txBody>
      </p:sp>
      <p:sp>
        <p:nvSpPr>
          <p:cNvPr id="5" name="Zástupný symbol pro číslo snímku 4">
            <a:extLst>
              <a:ext uri="{FF2B5EF4-FFF2-40B4-BE49-F238E27FC236}">
                <a16:creationId xmlns:a16="http://schemas.microsoft.com/office/drawing/2014/main" id="{CC1D12C4-5CAC-4CFD-B211-EC1DA17F2336}"/>
              </a:ext>
            </a:extLst>
          </p:cNvPr>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3580263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225E70-5B7F-461A-BEE5-0413983EA2AE}"/>
              </a:ext>
            </a:extLst>
          </p:cNvPr>
          <p:cNvSpPr>
            <a:spLocks noGrp="1"/>
          </p:cNvSpPr>
          <p:nvPr>
            <p:ph type="title"/>
          </p:nvPr>
        </p:nvSpPr>
        <p:spPr/>
        <p:txBody>
          <a:bodyPr/>
          <a:lstStyle/>
          <a:p>
            <a:r>
              <a:rPr lang="en-US" dirty="0"/>
              <a:t>Differences between the Vienna Convention and Civil Code</a:t>
            </a:r>
            <a:endParaRPr lang="de-DE" dirty="0"/>
          </a:p>
        </p:txBody>
      </p:sp>
      <p:sp>
        <p:nvSpPr>
          <p:cNvPr id="3" name="Zástupný obsah 2">
            <a:extLst>
              <a:ext uri="{FF2B5EF4-FFF2-40B4-BE49-F238E27FC236}">
                <a16:creationId xmlns:a16="http://schemas.microsoft.com/office/drawing/2014/main" id="{C82EDD89-3025-4062-91B3-540910BE19D0}"/>
              </a:ext>
            </a:extLst>
          </p:cNvPr>
          <p:cNvSpPr>
            <a:spLocks noGrp="1"/>
          </p:cNvSpPr>
          <p:nvPr>
            <p:ph idx="1"/>
          </p:nvPr>
        </p:nvSpPr>
        <p:spPr>
          <a:xfrm>
            <a:off x="534988" y="1187532"/>
            <a:ext cx="9881221" cy="5567281"/>
          </a:xfrm>
        </p:spPr>
        <p:txBody>
          <a:bodyPr/>
          <a:lstStyle/>
          <a:p>
            <a:r>
              <a:rPr lang="en-US" dirty="0"/>
              <a:t>the Vienna Convention does not apply to the purchase of the goods</a:t>
            </a:r>
          </a:p>
          <a:p>
            <a:pPr lvl="1"/>
            <a:r>
              <a:rPr lang="en-US" dirty="0"/>
              <a:t>for personal use</a:t>
            </a:r>
          </a:p>
          <a:p>
            <a:pPr lvl="1"/>
            <a:r>
              <a:rPr lang="en-US" dirty="0"/>
              <a:t>at auctions</a:t>
            </a:r>
          </a:p>
          <a:p>
            <a:pPr lvl="1"/>
            <a:r>
              <a:rPr lang="en-US" dirty="0"/>
              <a:t>in the execution of a decision or in accordance with a decision of a court</a:t>
            </a:r>
          </a:p>
          <a:p>
            <a:pPr lvl="1"/>
            <a:r>
              <a:rPr lang="en-US" dirty="0"/>
              <a:t>securities or money </a:t>
            </a:r>
          </a:p>
          <a:p>
            <a:pPr lvl="1"/>
            <a:r>
              <a:rPr lang="en-US" dirty="0"/>
              <a:t>ships, boats, hovercraft, aircraft</a:t>
            </a:r>
          </a:p>
          <a:p>
            <a:pPr lvl="1"/>
            <a:r>
              <a:rPr lang="en-US" dirty="0"/>
              <a:t> and electricity</a:t>
            </a:r>
          </a:p>
          <a:p>
            <a:pPr lvl="1"/>
            <a:endParaRPr lang="cs-CZ" dirty="0"/>
          </a:p>
          <a:p>
            <a:endParaRPr lang="cs-CZ" dirty="0"/>
          </a:p>
        </p:txBody>
      </p:sp>
      <p:sp>
        <p:nvSpPr>
          <p:cNvPr id="4" name="Zástupný symbol pro datum 3">
            <a:extLst>
              <a:ext uri="{FF2B5EF4-FFF2-40B4-BE49-F238E27FC236}">
                <a16:creationId xmlns:a16="http://schemas.microsoft.com/office/drawing/2014/main" id="{7A405692-F4B9-4B06-A6A6-944F071F31ED}"/>
              </a:ext>
            </a:extLst>
          </p:cNvPr>
          <p:cNvSpPr>
            <a:spLocks noGrp="1"/>
          </p:cNvSpPr>
          <p:nvPr>
            <p:ph type="dt" sz="half" idx="10"/>
          </p:nvPr>
        </p:nvSpPr>
        <p:spPr/>
        <p:txBody>
          <a:bodyPr/>
          <a:lstStyle/>
          <a:p>
            <a:pPr>
              <a:defRPr/>
            </a:pPr>
            <a:fld id="{8863D660-356F-4B7B-9477-B5CEBBE7ED6F}" type="datetime1">
              <a:rPr lang="cs-CZ" smtClean="0"/>
              <a:t>22.06.2021</a:t>
            </a:fld>
            <a:endParaRPr lang="cs-CZ" dirty="0"/>
          </a:p>
        </p:txBody>
      </p:sp>
      <p:sp>
        <p:nvSpPr>
          <p:cNvPr id="5" name="Zástupný symbol pro číslo snímku 4">
            <a:extLst>
              <a:ext uri="{FF2B5EF4-FFF2-40B4-BE49-F238E27FC236}">
                <a16:creationId xmlns:a16="http://schemas.microsoft.com/office/drawing/2014/main" id="{4F951B9D-25A2-48F6-8874-F04E6B5D7CBC}"/>
              </a:ext>
            </a:extLst>
          </p:cNvPr>
          <p:cNvSpPr>
            <a:spLocks noGrp="1"/>
          </p:cNvSpPr>
          <p:nvPr>
            <p:ph type="sldNum" sz="quarter" idx="12"/>
          </p:nvPr>
        </p:nvSpPr>
        <p:spPr/>
        <p:txBody>
          <a:bodyPr/>
          <a:lstStyle/>
          <a:p>
            <a:pPr>
              <a:defRPr/>
            </a:pPr>
            <a:fld id="{005B7347-35A8-416A-A6BF-14F7C64C136A}" type="slidenum">
              <a:rPr lang="cs-CZ" smtClean="0"/>
              <a:pPr>
                <a:defRPr/>
              </a:pPr>
              <a:t>7</a:t>
            </a:fld>
            <a:endParaRPr lang="cs-CZ" dirty="0"/>
          </a:p>
        </p:txBody>
      </p:sp>
    </p:spTree>
    <p:extLst>
      <p:ext uri="{BB962C8B-B14F-4D97-AF65-F5344CB8AC3E}">
        <p14:creationId xmlns:p14="http://schemas.microsoft.com/office/powerpoint/2010/main" val="25279644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196CEAA-41A1-44AE-B3D5-B3C3B0A50B5F}"/>
              </a:ext>
            </a:extLst>
          </p:cNvPr>
          <p:cNvSpPr>
            <a:spLocks noGrp="1"/>
          </p:cNvSpPr>
          <p:nvPr>
            <p:ph type="title"/>
          </p:nvPr>
        </p:nvSpPr>
        <p:spPr>
          <a:xfrm>
            <a:off x="2802834" y="180231"/>
            <a:ext cx="7355579" cy="662917"/>
          </a:xfrm>
        </p:spPr>
        <p:txBody>
          <a:bodyPr/>
          <a:lstStyle/>
          <a:p>
            <a:r>
              <a:rPr lang="en-US" dirty="0"/>
              <a:t>Settlement of disputes in international trade</a:t>
            </a:r>
          </a:p>
        </p:txBody>
      </p:sp>
      <p:sp>
        <p:nvSpPr>
          <p:cNvPr id="3" name="Zástupný obsah 2">
            <a:extLst>
              <a:ext uri="{FF2B5EF4-FFF2-40B4-BE49-F238E27FC236}">
                <a16:creationId xmlns:a16="http://schemas.microsoft.com/office/drawing/2014/main" id="{A6018100-DED8-42F0-8EA1-FA0E2936FA23}"/>
              </a:ext>
            </a:extLst>
          </p:cNvPr>
          <p:cNvSpPr>
            <a:spLocks noGrp="1"/>
          </p:cNvSpPr>
          <p:nvPr>
            <p:ph idx="1"/>
          </p:nvPr>
        </p:nvSpPr>
        <p:spPr>
          <a:xfrm>
            <a:off x="534989" y="1187532"/>
            <a:ext cx="9543290" cy="5567281"/>
          </a:xfrm>
        </p:spPr>
        <p:txBody>
          <a:bodyPr/>
          <a:lstStyle/>
          <a:p>
            <a:r>
              <a:rPr lang="en-US" dirty="0"/>
              <a:t>the settlement of disputes by agreement</a:t>
            </a:r>
          </a:p>
          <a:p>
            <a:pPr lvl="1"/>
            <a:r>
              <a:rPr lang="en-US" dirty="0"/>
              <a:t>without the exercise of public authority</a:t>
            </a:r>
          </a:p>
          <a:p>
            <a:pPr lvl="1"/>
            <a:r>
              <a:rPr lang="en-US" dirty="0"/>
              <a:t>e.g.,</a:t>
            </a:r>
          </a:p>
          <a:p>
            <a:pPr lvl="2"/>
            <a:r>
              <a:rPr lang="en-US" dirty="0"/>
              <a:t>mediation</a:t>
            </a:r>
          </a:p>
          <a:p>
            <a:pPr lvl="2"/>
            <a:r>
              <a:rPr lang="en-US" dirty="0"/>
              <a:t>negotiation</a:t>
            </a:r>
          </a:p>
          <a:p>
            <a:r>
              <a:rPr lang="en-US" dirty="0"/>
              <a:t>the settlement of disputes before a neutral arbitrator</a:t>
            </a:r>
          </a:p>
          <a:p>
            <a:pPr lvl="1"/>
            <a:r>
              <a:rPr lang="en-US" dirty="0"/>
              <a:t>arbitration procedure</a:t>
            </a:r>
          </a:p>
          <a:p>
            <a:pPr lvl="2"/>
            <a:r>
              <a:rPr lang="en-US" dirty="0"/>
              <a:t>very common in international trade</a:t>
            </a:r>
          </a:p>
          <a:p>
            <a:r>
              <a:rPr lang="en-US" dirty="0"/>
              <a:t>the conventional proceedings before general courts</a:t>
            </a:r>
          </a:p>
          <a:p>
            <a:pPr lvl="1"/>
            <a:r>
              <a:rPr lang="en-US" dirty="0"/>
              <a:t>litigation</a:t>
            </a:r>
          </a:p>
        </p:txBody>
      </p:sp>
      <p:sp>
        <p:nvSpPr>
          <p:cNvPr id="4" name="Zástupný symbol pro datum 3">
            <a:extLst>
              <a:ext uri="{FF2B5EF4-FFF2-40B4-BE49-F238E27FC236}">
                <a16:creationId xmlns:a16="http://schemas.microsoft.com/office/drawing/2014/main" id="{CA3C62FF-1DC3-46D1-9187-22F92FC69E1A}"/>
              </a:ext>
            </a:extLst>
          </p:cNvPr>
          <p:cNvSpPr>
            <a:spLocks noGrp="1"/>
          </p:cNvSpPr>
          <p:nvPr>
            <p:ph type="dt" sz="half" idx="10"/>
          </p:nvPr>
        </p:nvSpPr>
        <p:spPr/>
        <p:txBody>
          <a:bodyPr/>
          <a:lstStyle/>
          <a:p>
            <a:pPr>
              <a:defRPr/>
            </a:pPr>
            <a:fld id="{8863D660-356F-4B7B-9477-B5CEBBE7ED6F}" type="datetime1">
              <a:rPr lang="cs-CZ" smtClean="0"/>
              <a:t>22.06.2021</a:t>
            </a:fld>
            <a:endParaRPr lang="cs-CZ"/>
          </a:p>
        </p:txBody>
      </p:sp>
      <p:sp>
        <p:nvSpPr>
          <p:cNvPr id="5" name="Zástupný symbol pro číslo snímku 4">
            <a:extLst>
              <a:ext uri="{FF2B5EF4-FFF2-40B4-BE49-F238E27FC236}">
                <a16:creationId xmlns:a16="http://schemas.microsoft.com/office/drawing/2014/main" id="{C0DD0053-79F9-4608-AAFF-AE082BDDF15D}"/>
              </a:ext>
            </a:extLst>
          </p:cNvPr>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38348170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ECAEE27-3C1A-44C6-9E5A-B300EA19219E}"/>
              </a:ext>
            </a:extLst>
          </p:cNvPr>
          <p:cNvSpPr>
            <a:spLocks noGrp="1"/>
          </p:cNvSpPr>
          <p:nvPr>
            <p:ph type="title"/>
          </p:nvPr>
        </p:nvSpPr>
        <p:spPr/>
        <p:txBody>
          <a:bodyPr/>
          <a:lstStyle/>
          <a:p>
            <a:r>
              <a:rPr lang="en-US" dirty="0"/>
              <a:t>Settlement of disputes in international trade</a:t>
            </a:r>
            <a:endParaRPr lang="de-DE" dirty="0"/>
          </a:p>
        </p:txBody>
      </p:sp>
      <p:sp>
        <p:nvSpPr>
          <p:cNvPr id="3" name="Zástupný obsah 2">
            <a:extLst>
              <a:ext uri="{FF2B5EF4-FFF2-40B4-BE49-F238E27FC236}">
                <a16:creationId xmlns:a16="http://schemas.microsoft.com/office/drawing/2014/main" id="{C96AB20F-0C2E-4D37-8FAB-A766AC017F46}"/>
              </a:ext>
            </a:extLst>
          </p:cNvPr>
          <p:cNvSpPr>
            <a:spLocks noGrp="1"/>
          </p:cNvSpPr>
          <p:nvPr>
            <p:ph idx="1"/>
          </p:nvPr>
        </p:nvSpPr>
        <p:spPr/>
        <p:txBody>
          <a:bodyPr/>
          <a:lstStyle/>
          <a:p>
            <a:r>
              <a:rPr lang="en-US" sz="2800" dirty="0"/>
              <a:t>before the start of contract preparation</a:t>
            </a:r>
            <a:r>
              <a:rPr lang="cs-CZ" sz="2800" dirty="0"/>
              <a:t>,</a:t>
            </a:r>
            <a:r>
              <a:rPr lang="en-US" sz="2800" dirty="0"/>
              <a:t> it is appropriate </a:t>
            </a:r>
          </a:p>
          <a:p>
            <a:pPr lvl="1"/>
            <a:r>
              <a:rPr lang="en-US" sz="2400" dirty="0"/>
              <a:t>to consider the choice of jurisdiction </a:t>
            </a:r>
          </a:p>
          <a:p>
            <a:pPr lvl="1"/>
            <a:r>
              <a:rPr lang="en-US" sz="2400" dirty="0"/>
              <a:t>and the question of whether any disputes will be decided by a court or an arbitrator</a:t>
            </a:r>
          </a:p>
          <a:p>
            <a:r>
              <a:rPr lang="en-US" sz="2800" dirty="0"/>
              <a:t>if the courts or arbitrators resolve a dispute arising from an international business transaction</a:t>
            </a:r>
          </a:p>
          <a:p>
            <a:pPr lvl="1"/>
            <a:r>
              <a:rPr lang="en-US" sz="2400" dirty="0"/>
              <a:t>they must first determine </a:t>
            </a:r>
          </a:p>
          <a:p>
            <a:pPr lvl="2"/>
            <a:r>
              <a:rPr lang="en-US" sz="2000" dirty="0"/>
              <a:t>whether and when to apply the Vienna Convention </a:t>
            </a:r>
          </a:p>
          <a:p>
            <a:pPr lvl="2"/>
            <a:r>
              <a:rPr lang="en-US" sz="2000" dirty="0"/>
              <a:t>whether and when to apply the Civil Code (if the Czech law is the governing law)</a:t>
            </a:r>
          </a:p>
          <a:p>
            <a:pPr lvl="2"/>
            <a:r>
              <a:rPr lang="en-US" sz="2000" dirty="0"/>
              <a:t>whether and when to apply another </a:t>
            </a:r>
            <a:r>
              <a:rPr lang="cs-CZ" sz="2000"/>
              <a:t>norm</a:t>
            </a:r>
            <a:endParaRPr lang="en-US" sz="2000" dirty="0"/>
          </a:p>
        </p:txBody>
      </p:sp>
      <p:sp>
        <p:nvSpPr>
          <p:cNvPr id="4" name="Zástupný symbol pro datum 3">
            <a:extLst>
              <a:ext uri="{FF2B5EF4-FFF2-40B4-BE49-F238E27FC236}">
                <a16:creationId xmlns:a16="http://schemas.microsoft.com/office/drawing/2014/main" id="{5F1835B0-3A4B-4E15-90C7-80F740D08E19}"/>
              </a:ext>
            </a:extLst>
          </p:cNvPr>
          <p:cNvSpPr>
            <a:spLocks noGrp="1"/>
          </p:cNvSpPr>
          <p:nvPr>
            <p:ph type="dt" sz="half" idx="10"/>
          </p:nvPr>
        </p:nvSpPr>
        <p:spPr/>
        <p:txBody>
          <a:bodyPr/>
          <a:lstStyle/>
          <a:p>
            <a:pPr>
              <a:defRPr/>
            </a:pPr>
            <a:fld id="{8863D660-356F-4B7B-9477-B5CEBBE7ED6F}" type="datetime1">
              <a:rPr lang="cs-CZ" smtClean="0"/>
              <a:t>22.06.2021</a:t>
            </a:fld>
            <a:endParaRPr lang="cs-CZ" dirty="0"/>
          </a:p>
        </p:txBody>
      </p:sp>
      <p:sp>
        <p:nvSpPr>
          <p:cNvPr id="5" name="Zástupný symbol pro číslo snímku 4">
            <a:extLst>
              <a:ext uri="{FF2B5EF4-FFF2-40B4-BE49-F238E27FC236}">
                <a16:creationId xmlns:a16="http://schemas.microsoft.com/office/drawing/2014/main" id="{28228CD6-41A3-45D8-9000-8EDAC798E77A}"/>
              </a:ext>
            </a:extLst>
          </p:cNvPr>
          <p:cNvSpPr>
            <a:spLocks noGrp="1"/>
          </p:cNvSpPr>
          <p:nvPr>
            <p:ph type="sldNum" sz="quarter" idx="12"/>
          </p:nvPr>
        </p:nvSpPr>
        <p:spPr/>
        <p:txBody>
          <a:bodyPr/>
          <a:lstStyle/>
          <a:p>
            <a:pPr>
              <a:defRPr/>
            </a:pPr>
            <a:fld id="{005B7347-35A8-416A-A6BF-14F7C64C136A}" type="slidenum">
              <a:rPr lang="cs-CZ" smtClean="0"/>
              <a:pPr>
                <a:defRPr/>
              </a:pPr>
              <a:t>9</a:t>
            </a:fld>
            <a:endParaRPr lang="cs-CZ" dirty="0"/>
          </a:p>
        </p:txBody>
      </p:sp>
    </p:spTree>
    <p:extLst>
      <p:ext uri="{BB962C8B-B14F-4D97-AF65-F5344CB8AC3E}">
        <p14:creationId xmlns:p14="http://schemas.microsoft.com/office/powerpoint/2010/main" val="20783304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1690</TotalTime>
  <Words>662</Words>
  <Application>Microsoft Office PowerPoint</Application>
  <PresentationFormat>Vlastní</PresentationFormat>
  <Paragraphs>90</Paragraphs>
  <Slides>9</Slides>
  <Notes>1</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9</vt:i4>
      </vt:variant>
    </vt:vector>
  </HeadingPairs>
  <TitlesOfParts>
    <vt:vector size="13" baseType="lpstr">
      <vt:lpstr>Arial</vt:lpstr>
      <vt:lpstr>Calibri</vt:lpstr>
      <vt:lpstr>Clara Sans</vt:lpstr>
      <vt:lpstr>JU_OPVVV</vt:lpstr>
      <vt:lpstr>Purchase contract in international trade</vt:lpstr>
      <vt:lpstr>International contracts in private law</vt:lpstr>
      <vt:lpstr>Purchase contract in international trade</vt:lpstr>
      <vt:lpstr>The Vienna Convention</vt:lpstr>
      <vt:lpstr>The Vienna Convention</vt:lpstr>
      <vt:lpstr>Differences between the Vienna Convention and Civil Code</vt:lpstr>
      <vt:lpstr>Differences between the Vienna Convention and Civil Code</vt:lpstr>
      <vt:lpstr>Settlement of disputes in international trade</vt:lpstr>
      <vt:lpstr>Settlement of disputes in international trade</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Cech, Josef</cp:lastModifiedBy>
  <cp:revision>49</cp:revision>
  <dcterms:created xsi:type="dcterms:W3CDTF">2017-07-17T18:52:59Z</dcterms:created>
  <dcterms:modified xsi:type="dcterms:W3CDTF">2021-06-22T18:25:02Z</dcterms:modified>
</cp:coreProperties>
</file>