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5"/>
  </p:notesMasterIdLst>
  <p:sldIdLst>
    <p:sldId id="256" r:id="rId2"/>
    <p:sldId id="264" r:id="rId3"/>
    <p:sldId id="272" r:id="rId4"/>
    <p:sldId id="271" r:id="rId5"/>
    <p:sldId id="270" r:id="rId6"/>
    <p:sldId id="269" r:id="rId7"/>
    <p:sldId id="268" r:id="rId8"/>
    <p:sldId id="267" r:id="rId9"/>
    <p:sldId id="266" r:id="rId10"/>
    <p:sldId id="265" r:id="rId11"/>
    <p:sldId id="263" r:id="rId12"/>
    <p:sldId id="262" r:id="rId13"/>
    <p:sldId id="261" r:id="rId14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24.01.2019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851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926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989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007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078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752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43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270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47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237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711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3764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24.01.2019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24.01.2019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24.01.2019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24.01.2019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24.01.2019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24.01.2019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24.01.2019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 management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doc. Ing. Petr Řehoř,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Risk management </a:t>
            </a:r>
            <a:r>
              <a:rPr lang="cs-CZ" dirty="0" err="1"/>
              <a:t>process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cs-CZ" dirty="0" err="1"/>
              <a:t>Consider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options</a:t>
            </a:r>
            <a:r>
              <a:rPr lang="cs-CZ" dirty="0"/>
              <a:t>. </a:t>
            </a:r>
            <a:endParaRPr lang="cs-CZ" dirty="0" smtClean="0"/>
          </a:p>
          <a:p>
            <a:pPr marL="514350" indent="-514350">
              <a:buFont typeface="+mj-lt"/>
              <a:buAutoNum type="arabicPeriod" startAt="3"/>
            </a:pPr>
            <a:endParaRPr lang="cs-CZ" dirty="0"/>
          </a:p>
          <a:p>
            <a:pPr marL="514350" indent="-514350">
              <a:buFont typeface="+mj-lt"/>
              <a:buAutoNum type="arabicPeriod" startAt="3"/>
            </a:pPr>
            <a:endParaRPr lang="cs-CZ" dirty="0" smtClean="0"/>
          </a:p>
          <a:p>
            <a:pPr marL="514350" indent="-514350">
              <a:buFont typeface="+mj-lt"/>
              <a:buAutoNum type="arabicPeriod" startAt="3"/>
            </a:pPr>
            <a:endParaRPr lang="cs-CZ" dirty="0"/>
          </a:p>
          <a:p>
            <a:pPr marL="514350" indent="-514350">
              <a:buFont typeface="+mj-lt"/>
              <a:buAutoNum type="arabicPeriod" startAt="3"/>
            </a:pPr>
            <a:endParaRPr lang="cs-CZ" dirty="0" smtClean="0"/>
          </a:p>
          <a:p>
            <a:pPr marL="514350" indent="-514350">
              <a:buFont typeface="+mj-lt"/>
              <a:buAutoNum type="arabicPeriod" startAt="3"/>
            </a:pPr>
            <a:endParaRPr lang="cs-CZ" dirty="0"/>
          </a:p>
          <a:p>
            <a:pPr marL="514350" indent="-514350">
              <a:buFont typeface="+mj-lt"/>
              <a:buAutoNum type="arabicPeriod" startAt="3"/>
            </a:pPr>
            <a:endParaRPr lang="cs-CZ" dirty="0" smtClean="0"/>
          </a:p>
          <a:p>
            <a:pPr marL="514350" indent="-514350">
              <a:buFont typeface="+mj-lt"/>
              <a:buAutoNum type="arabicPeriod" startAt="3"/>
            </a:pPr>
            <a:endParaRPr lang="cs-CZ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cs-CZ" dirty="0" err="1" smtClean="0"/>
              <a:t>Implement</a:t>
            </a:r>
            <a:r>
              <a:rPr lang="cs-CZ" dirty="0" smtClean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strategy</a:t>
            </a:r>
            <a:r>
              <a:rPr lang="cs-CZ" dirty="0"/>
              <a:t>. 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pic>
        <p:nvPicPr>
          <p:cNvPr id="6" name="Obrázek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144" y="1801368"/>
            <a:ext cx="5941060" cy="3968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337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</a:t>
            </a:r>
            <a:r>
              <a:rPr lang="en-US" dirty="0"/>
              <a:t>and qualitative risk analysis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10044620" cy="5567281"/>
          </a:xfrm>
        </p:spPr>
        <p:txBody>
          <a:bodyPr/>
          <a:lstStyle/>
          <a:p>
            <a:r>
              <a:rPr lang="cs-CZ" dirty="0" err="1"/>
              <a:t>Qualitative</a:t>
            </a:r>
            <a:r>
              <a:rPr lang="cs-CZ" dirty="0"/>
              <a:t> risk </a:t>
            </a:r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requires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probability and </a:t>
            </a:r>
            <a:r>
              <a:rPr lang="cs-CZ" dirty="0" err="1"/>
              <a:t>consequences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risk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evaluated</a:t>
            </a:r>
            <a:r>
              <a:rPr lang="cs-CZ" dirty="0"/>
              <a:t> </a:t>
            </a:r>
            <a:r>
              <a:rPr lang="cs-CZ" dirty="0" err="1"/>
              <a:t>using</a:t>
            </a:r>
            <a:r>
              <a:rPr lang="cs-CZ" dirty="0"/>
              <a:t> </a:t>
            </a:r>
            <a:r>
              <a:rPr lang="cs-CZ" dirty="0" err="1"/>
              <a:t>established</a:t>
            </a:r>
            <a:r>
              <a:rPr lang="cs-CZ" dirty="0"/>
              <a:t> </a:t>
            </a:r>
            <a:r>
              <a:rPr lang="cs-CZ" dirty="0" err="1"/>
              <a:t>qualitative-analysis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 and </a:t>
            </a:r>
            <a:r>
              <a:rPr lang="cs-CZ" dirty="0" err="1" smtClean="0"/>
              <a:t>tools</a:t>
            </a:r>
            <a:r>
              <a:rPr lang="cs-CZ" dirty="0" smtClean="0"/>
              <a:t>. </a:t>
            </a:r>
          </a:p>
          <a:p>
            <a:r>
              <a:rPr lang="cs-CZ" dirty="0" err="1"/>
              <a:t>Quantitative</a:t>
            </a:r>
            <a:r>
              <a:rPr lang="cs-CZ" dirty="0"/>
              <a:t> </a:t>
            </a:r>
            <a:r>
              <a:rPr lang="cs-CZ" dirty="0" err="1"/>
              <a:t>assessment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particularly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to </a:t>
            </a:r>
            <a:r>
              <a:rPr lang="cs-CZ" dirty="0" err="1"/>
              <a:t>forecast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schedule</a:t>
            </a:r>
            <a:r>
              <a:rPr lang="cs-CZ" dirty="0"/>
              <a:t> and </a:t>
            </a:r>
            <a:r>
              <a:rPr lang="cs-CZ" dirty="0" err="1"/>
              <a:t>cost</a:t>
            </a:r>
            <a:r>
              <a:rPr lang="cs-CZ" dirty="0"/>
              <a:t> </a:t>
            </a:r>
            <a:r>
              <a:rPr lang="cs-CZ" dirty="0" err="1"/>
              <a:t>results</a:t>
            </a:r>
            <a:r>
              <a:rPr lang="cs-CZ" dirty="0"/>
              <a:t> </a:t>
            </a:r>
            <a:r>
              <a:rPr lang="cs-CZ" dirty="0" err="1"/>
              <a:t>listing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associated</a:t>
            </a:r>
            <a:r>
              <a:rPr lang="cs-CZ" dirty="0"/>
              <a:t> </a:t>
            </a:r>
            <a:r>
              <a:rPr lang="cs-CZ" dirty="0" err="1"/>
              <a:t>confidence</a:t>
            </a:r>
            <a:r>
              <a:rPr lang="cs-CZ" dirty="0"/>
              <a:t> </a:t>
            </a:r>
            <a:r>
              <a:rPr lang="cs-CZ" dirty="0" err="1"/>
              <a:t>level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considered</a:t>
            </a:r>
            <a:r>
              <a:rPr lang="cs-CZ" dirty="0"/>
              <a:t> </a:t>
            </a:r>
            <a:r>
              <a:rPr lang="cs-CZ" dirty="0" err="1" smtClean="0"/>
              <a:t>value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670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Risk </a:t>
            </a:r>
            <a:r>
              <a:rPr lang="cs-CZ" dirty="0"/>
              <a:t>management </a:t>
            </a:r>
            <a:r>
              <a:rPr lang="cs-CZ" dirty="0" err="1"/>
              <a:t>strategies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Loss</a:t>
            </a:r>
            <a:r>
              <a:rPr lang="cs-CZ" dirty="0"/>
              <a:t> controlling </a:t>
            </a:r>
            <a:endParaRPr lang="cs-CZ" dirty="0" smtClean="0"/>
          </a:p>
          <a:p>
            <a:r>
              <a:rPr lang="cs-CZ" dirty="0"/>
              <a:t>Risk </a:t>
            </a:r>
            <a:r>
              <a:rPr lang="cs-CZ" dirty="0" err="1"/>
              <a:t>accepting</a:t>
            </a:r>
            <a:r>
              <a:rPr lang="cs-CZ" dirty="0"/>
              <a:t> </a:t>
            </a:r>
          </a:p>
          <a:p>
            <a:r>
              <a:rPr lang="cs-CZ" dirty="0"/>
              <a:t>Risk </a:t>
            </a:r>
            <a:r>
              <a:rPr lang="cs-CZ" dirty="0" err="1"/>
              <a:t>steering</a:t>
            </a:r>
            <a:r>
              <a:rPr lang="cs-CZ" dirty="0"/>
              <a:t> </a:t>
            </a:r>
          </a:p>
          <a:p>
            <a:r>
              <a:rPr lang="cs-CZ" dirty="0" err="1"/>
              <a:t>Diversifying</a:t>
            </a:r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103" y="3122613"/>
            <a:ext cx="6600825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87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4400" dirty="0" err="1" smtClean="0"/>
              <a:t>Thank</a:t>
            </a:r>
            <a:r>
              <a:rPr lang="cs-CZ" sz="4400" dirty="0" smtClean="0"/>
              <a:t> </a:t>
            </a:r>
            <a:r>
              <a:rPr lang="cs-CZ" sz="4400" dirty="0" err="1"/>
              <a:t>you</a:t>
            </a:r>
            <a:r>
              <a:rPr lang="cs-CZ" sz="4400" dirty="0"/>
              <a:t> </a:t>
            </a:r>
            <a:r>
              <a:rPr lang="cs-CZ" sz="4400" dirty="0" err="1"/>
              <a:t>for</a:t>
            </a:r>
            <a:r>
              <a:rPr lang="cs-CZ" sz="4400" dirty="0"/>
              <a:t> </a:t>
            </a:r>
          </a:p>
          <a:p>
            <a:pPr marL="0" indent="0" algn="ctr">
              <a:buNone/>
            </a:pPr>
            <a:r>
              <a:rPr lang="cs-CZ" sz="4400" dirty="0" err="1"/>
              <a:t>the</a:t>
            </a:r>
            <a:r>
              <a:rPr lang="cs-CZ" sz="4400" dirty="0"/>
              <a:t> </a:t>
            </a:r>
            <a:r>
              <a:rPr lang="cs-CZ" sz="4400" dirty="0" err="1"/>
              <a:t>attenttion</a:t>
            </a:r>
            <a:r>
              <a:rPr lang="cs-CZ" sz="4400" dirty="0"/>
              <a:t>!!!</a:t>
            </a:r>
          </a:p>
          <a:p>
            <a:endParaRPr lang="cs-CZ" sz="4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19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smtClean="0"/>
              <a:t>outcomes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know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basic </a:t>
            </a:r>
            <a:r>
              <a:rPr lang="cs-CZ" dirty="0" err="1"/>
              <a:t>concepts</a:t>
            </a:r>
            <a:r>
              <a:rPr lang="cs-CZ" dirty="0"/>
              <a:t> </a:t>
            </a:r>
            <a:r>
              <a:rPr lang="cs-CZ" dirty="0" err="1"/>
              <a:t>concerning</a:t>
            </a:r>
            <a:r>
              <a:rPr lang="cs-CZ" dirty="0"/>
              <a:t> 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theme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learn</a:t>
            </a:r>
            <a:r>
              <a:rPr lang="cs-CZ" dirty="0"/>
              <a:t> </a:t>
            </a:r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process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risk management </a:t>
            </a:r>
            <a:r>
              <a:rPr lang="cs-CZ" dirty="0" err="1"/>
              <a:t>takes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airing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know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kinds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risks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get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,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matrix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risks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possibilities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prevention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risks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able</a:t>
            </a:r>
            <a:r>
              <a:rPr lang="cs-CZ" dirty="0"/>
              <a:t> to run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risks</a:t>
            </a:r>
            <a:r>
              <a:rPr lang="cs-CZ" dirty="0"/>
              <a:t> </a:t>
            </a:r>
            <a:r>
              <a:rPr lang="cs-CZ" dirty="0" err="1"/>
              <a:t>well</a:t>
            </a:r>
            <a:r>
              <a:rPr lang="cs-CZ" dirty="0"/>
              <a:t> .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283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Introduction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Every</a:t>
            </a:r>
            <a:r>
              <a:rPr lang="cs-CZ" dirty="0"/>
              <a:t> </a:t>
            </a:r>
            <a:r>
              <a:rPr lang="cs-CZ" dirty="0" err="1"/>
              <a:t>realized</a:t>
            </a:r>
            <a:r>
              <a:rPr lang="cs-CZ" dirty="0"/>
              <a:t> </a:t>
            </a:r>
            <a:r>
              <a:rPr lang="cs-CZ" dirty="0" err="1"/>
              <a:t>change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 </a:t>
            </a:r>
            <a:r>
              <a:rPr lang="cs-CZ" dirty="0" err="1"/>
              <a:t>brings</a:t>
            </a:r>
            <a:r>
              <a:rPr lang="cs-CZ" dirty="0"/>
              <a:t> </a:t>
            </a:r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smtClean="0"/>
              <a:t>risk.</a:t>
            </a:r>
          </a:p>
          <a:p>
            <a:r>
              <a:rPr lang="cs-CZ" dirty="0" smtClean="0"/>
              <a:t>Risk </a:t>
            </a:r>
            <a:r>
              <a:rPr lang="cs-CZ" dirty="0" err="1"/>
              <a:t>can</a:t>
            </a:r>
            <a:r>
              <a:rPr lang="cs-CZ" dirty="0"/>
              <a:t> cause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firms</a:t>
            </a:r>
            <a:r>
              <a:rPr lang="cs-CZ" dirty="0"/>
              <a:t> </a:t>
            </a:r>
            <a:r>
              <a:rPr lang="cs-CZ" dirty="0" err="1"/>
              <a:t>damage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high</a:t>
            </a:r>
            <a:r>
              <a:rPr lang="cs-CZ" dirty="0"/>
              <a:t> </a:t>
            </a:r>
            <a:r>
              <a:rPr lang="cs-CZ" dirty="0" err="1" smtClean="0"/>
              <a:t>losses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How</a:t>
            </a:r>
            <a:r>
              <a:rPr lang="cs-CZ" dirty="0" smtClean="0"/>
              <a:t> </a:t>
            </a:r>
            <a:r>
              <a:rPr lang="cs-CZ" dirty="0"/>
              <a:t>to </a:t>
            </a:r>
            <a:r>
              <a:rPr lang="cs-CZ" dirty="0" err="1"/>
              <a:t>prevent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risks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to </a:t>
            </a:r>
            <a:r>
              <a:rPr lang="cs-CZ" dirty="0" err="1"/>
              <a:t>reduce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to </a:t>
            </a:r>
            <a:r>
              <a:rPr lang="cs-CZ" dirty="0" err="1" smtClean="0"/>
              <a:t>eliminate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444" y="4587520"/>
            <a:ext cx="3864356" cy="297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57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attribute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 smtClean="0"/>
              <a:t>event</a:t>
            </a:r>
            <a:endParaRPr lang="cs-CZ" dirty="0" smtClean="0"/>
          </a:p>
          <a:p>
            <a:r>
              <a:rPr lang="cs-CZ" dirty="0" err="1"/>
              <a:t>effect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uncertainty</a:t>
            </a:r>
            <a:r>
              <a:rPr lang="cs-CZ" dirty="0"/>
              <a:t> on </a:t>
            </a:r>
            <a:r>
              <a:rPr lang="cs-CZ" dirty="0" err="1" smtClean="0"/>
              <a:t>objectives</a:t>
            </a:r>
            <a:endParaRPr lang="cs-CZ" dirty="0" smtClean="0"/>
          </a:p>
          <a:p>
            <a:r>
              <a:rPr lang="cs-CZ" dirty="0" smtClean="0"/>
              <a:t>vulnerability </a:t>
            </a:r>
          </a:p>
          <a:p>
            <a:r>
              <a:rPr lang="cs-CZ" dirty="0" err="1" smtClean="0"/>
              <a:t>threat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opportunity</a:t>
            </a:r>
            <a:endParaRPr lang="cs-CZ" dirty="0" smtClean="0"/>
          </a:p>
          <a:p>
            <a:r>
              <a:rPr lang="cs-CZ" dirty="0" err="1" smtClean="0"/>
              <a:t>impact</a:t>
            </a:r>
            <a:r>
              <a:rPr lang="cs-CZ" dirty="0" smtClean="0"/>
              <a:t> </a:t>
            </a:r>
            <a:r>
              <a:rPr lang="cs-CZ" dirty="0" err="1"/>
              <a:t>among</a:t>
            </a:r>
            <a:r>
              <a:rPr lang="cs-CZ" dirty="0"/>
              <a:t> </a:t>
            </a:r>
            <a:r>
              <a:rPr lang="cs-CZ" dirty="0" err="1" smtClean="0"/>
              <a:t>other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err="1" smtClean="0"/>
              <a:t>terms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4262311"/>
            <a:ext cx="4445000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392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Risk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comprehensive</a:t>
            </a:r>
            <a:r>
              <a:rPr lang="cs-CZ" dirty="0"/>
              <a:t> and </a:t>
            </a:r>
            <a:r>
              <a:rPr lang="cs-CZ" dirty="0" err="1"/>
              <a:t>integrated</a:t>
            </a:r>
            <a:r>
              <a:rPr lang="cs-CZ" dirty="0"/>
              <a:t> </a:t>
            </a:r>
            <a:r>
              <a:rPr lang="cs-CZ" dirty="0" err="1"/>
              <a:t>framework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managing</a:t>
            </a:r>
            <a:r>
              <a:rPr lang="cs-CZ" dirty="0"/>
              <a:t> </a:t>
            </a:r>
            <a:r>
              <a:rPr lang="cs-CZ" dirty="0" err="1"/>
              <a:t>company-wide</a:t>
            </a:r>
            <a:r>
              <a:rPr lang="cs-CZ" dirty="0"/>
              <a:t> risk in </a:t>
            </a:r>
            <a:r>
              <a:rPr lang="cs-CZ" dirty="0" err="1"/>
              <a:t>order</a:t>
            </a:r>
            <a:r>
              <a:rPr lang="cs-CZ" dirty="0"/>
              <a:t> to </a:t>
            </a:r>
            <a:r>
              <a:rPr lang="cs-CZ" dirty="0" err="1"/>
              <a:t>maximise</a:t>
            </a:r>
            <a:r>
              <a:rPr lang="cs-CZ" dirty="0"/>
              <a:t> a </a:t>
            </a:r>
            <a:r>
              <a:rPr lang="cs-CZ" dirty="0" err="1"/>
              <a:t>company’s</a:t>
            </a:r>
            <a:r>
              <a:rPr lang="cs-CZ" dirty="0"/>
              <a:t> </a:t>
            </a:r>
            <a:r>
              <a:rPr lang="cs-CZ" dirty="0" err="1" smtClean="0"/>
              <a:t>value</a:t>
            </a:r>
            <a:endParaRPr lang="cs-CZ" dirty="0" smtClean="0"/>
          </a:p>
          <a:p>
            <a:r>
              <a:rPr lang="cs-CZ" dirty="0" err="1"/>
              <a:t>enterprise</a:t>
            </a:r>
            <a:r>
              <a:rPr lang="cs-CZ" dirty="0"/>
              <a:t> </a:t>
            </a:r>
            <a:r>
              <a:rPr lang="cs-CZ" dirty="0" err="1"/>
              <a:t>level</a:t>
            </a:r>
            <a:r>
              <a:rPr lang="cs-CZ" dirty="0"/>
              <a:t> risk management </a:t>
            </a:r>
            <a:r>
              <a:rPr lang="cs-CZ" dirty="0" err="1"/>
              <a:t>increasing</a:t>
            </a:r>
            <a:r>
              <a:rPr lang="cs-CZ" dirty="0"/>
              <a:t> </a:t>
            </a:r>
            <a:r>
              <a:rPr lang="cs-CZ" dirty="0" err="1"/>
              <a:t>attention</a:t>
            </a:r>
            <a:r>
              <a:rPr lang="cs-CZ" dirty="0"/>
              <a:t>, </a:t>
            </a:r>
            <a:r>
              <a:rPr lang="cs-CZ" dirty="0" err="1"/>
              <a:t>high-level</a:t>
            </a:r>
            <a:r>
              <a:rPr lang="cs-CZ" dirty="0"/>
              <a:t> </a:t>
            </a:r>
            <a:r>
              <a:rPr lang="cs-CZ" dirty="0" err="1"/>
              <a:t>accountability</a:t>
            </a:r>
            <a:r>
              <a:rPr lang="cs-CZ" dirty="0"/>
              <a:t>, and </a:t>
            </a:r>
            <a:r>
              <a:rPr lang="cs-CZ" dirty="0" err="1"/>
              <a:t>clear</a:t>
            </a:r>
            <a:r>
              <a:rPr lang="cs-CZ" dirty="0"/>
              <a:t> </a:t>
            </a:r>
            <a:r>
              <a:rPr lang="cs-CZ" dirty="0" err="1"/>
              <a:t>responsibilities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26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Benefits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risk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Increase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likelihood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a </a:t>
            </a:r>
            <a:r>
              <a:rPr lang="cs-CZ" dirty="0" smtClean="0"/>
              <a:t>business </a:t>
            </a:r>
            <a:r>
              <a:rPr lang="cs-CZ" dirty="0" err="1"/>
              <a:t>realising</a:t>
            </a:r>
            <a:r>
              <a:rPr lang="cs-CZ" dirty="0"/>
              <a:t>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objectives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Build</a:t>
            </a:r>
            <a:r>
              <a:rPr lang="cs-CZ" dirty="0" smtClean="0"/>
              <a:t> </a:t>
            </a:r>
            <a:r>
              <a:rPr lang="cs-CZ" dirty="0" err="1"/>
              <a:t>confidence</a:t>
            </a:r>
            <a:r>
              <a:rPr lang="cs-CZ" dirty="0"/>
              <a:t> in </a:t>
            </a:r>
            <a:r>
              <a:rPr lang="cs-CZ" dirty="0" err="1"/>
              <a:t>stakeholders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investment</a:t>
            </a:r>
            <a:r>
              <a:rPr lang="cs-CZ" dirty="0"/>
              <a:t> </a:t>
            </a:r>
            <a:r>
              <a:rPr lang="cs-CZ" dirty="0" err="1"/>
              <a:t>community</a:t>
            </a:r>
            <a:r>
              <a:rPr lang="cs-CZ" dirty="0" smtClean="0"/>
              <a:t>.</a:t>
            </a:r>
          </a:p>
          <a:p>
            <a:r>
              <a:rPr lang="cs-CZ" dirty="0" err="1"/>
              <a:t>Comply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relevant</a:t>
            </a:r>
            <a:r>
              <a:rPr lang="cs-CZ" dirty="0"/>
              <a:t> </a:t>
            </a:r>
            <a:r>
              <a:rPr lang="cs-CZ" dirty="0" err="1"/>
              <a:t>legal</a:t>
            </a:r>
            <a:r>
              <a:rPr lang="cs-CZ" dirty="0"/>
              <a:t> and </a:t>
            </a:r>
            <a:r>
              <a:rPr lang="cs-CZ" dirty="0" err="1"/>
              <a:t>regulatory</a:t>
            </a:r>
            <a:r>
              <a:rPr lang="cs-CZ" dirty="0"/>
              <a:t> </a:t>
            </a:r>
            <a:r>
              <a:rPr lang="cs-CZ" dirty="0" err="1"/>
              <a:t>requirements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err="1"/>
              <a:t>Align</a:t>
            </a:r>
            <a:r>
              <a:rPr lang="cs-CZ" dirty="0"/>
              <a:t> risk </a:t>
            </a:r>
            <a:r>
              <a:rPr lang="cs-CZ" dirty="0" err="1"/>
              <a:t>appetite</a:t>
            </a:r>
            <a:r>
              <a:rPr lang="cs-CZ" dirty="0"/>
              <a:t> and </a:t>
            </a:r>
            <a:r>
              <a:rPr lang="cs-CZ" dirty="0" err="1"/>
              <a:t>strategy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err="1"/>
              <a:t>Embed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risk </a:t>
            </a:r>
            <a:r>
              <a:rPr lang="cs-CZ" dirty="0" err="1"/>
              <a:t>process</a:t>
            </a:r>
            <a:r>
              <a:rPr lang="cs-CZ" dirty="0"/>
              <a:t> </a:t>
            </a:r>
            <a:r>
              <a:rPr lang="cs-CZ" dirty="0" err="1"/>
              <a:t>throughout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organisation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err="1"/>
              <a:t>Minimise</a:t>
            </a:r>
            <a:r>
              <a:rPr lang="cs-CZ" dirty="0"/>
              <a:t> </a:t>
            </a:r>
            <a:r>
              <a:rPr lang="cs-CZ" dirty="0" err="1"/>
              <a:t>operational</a:t>
            </a:r>
            <a:r>
              <a:rPr lang="cs-CZ" dirty="0"/>
              <a:t> </a:t>
            </a:r>
            <a:r>
              <a:rPr lang="cs-CZ" dirty="0" err="1"/>
              <a:t>surprises</a:t>
            </a:r>
            <a:r>
              <a:rPr lang="cs-CZ" dirty="0"/>
              <a:t> and </a:t>
            </a:r>
            <a:r>
              <a:rPr lang="cs-CZ" dirty="0" err="1"/>
              <a:t>losses</a:t>
            </a:r>
            <a:r>
              <a:rPr lang="cs-CZ" dirty="0"/>
              <a:t>.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66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Approaches</a:t>
            </a:r>
            <a:r>
              <a:rPr lang="cs-CZ" dirty="0" smtClean="0"/>
              <a:t> to risk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Top </a:t>
            </a:r>
            <a:r>
              <a:rPr lang="cs-CZ" dirty="0" err="1" smtClean="0"/>
              <a:t>down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Bottom</a:t>
            </a:r>
            <a:r>
              <a:rPr lang="cs-CZ" dirty="0" smtClean="0"/>
              <a:t>-up</a:t>
            </a:r>
          </a:p>
          <a:p>
            <a:r>
              <a:rPr lang="cs-CZ" dirty="0" err="1" smtClean="0"/>
              <a:t>Mixed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094" y="4114800"/>
            <a:ext cx="7065824" cy="309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05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Types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risk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pic>
        <p:nvPicPr>
          <p:cNvPr id="6" name="Obrázek 5" descr="types of risk in finance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0"/>
          <a:stretch/>
        </p:blipFill>
        <p:spPr bwMode="auto">
          <a:xfrm>
            <a:off x="795528" y="1097148"/>
            <a:ext cx="9125712" cy="631330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2715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Risk management </a:t>
            </a:r>
            <a:r>
              <a:rPr lang="cs-CZ" dirty="0" err="1" smtClean="0"/>
              <a:t>process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b="1" dirty="0" err="1"/>
              <a:t>Assessing</a:t>
            </a:r>
            <a:r>
              <a:rPr lang="cs-CZ" b="1" dirty="0"/>
              <a:t> risk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determining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,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any</a:t>
            </a:r>
            <a:r>
              <a:rPr lang="cs-CZ" dirty="0"/>
              <a:t>, are </a:t>
            </a:r>
            <a:r>
              <a:rPr lang="cs-CZ" dirty="0" err="1" smtClean="0"/>
              <a:t>present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err="1" smtClean="0"/>
              <a:t>Categorize</a:t>
            </a:r>
            <a:r>
              <a:rPr lang="cs-CZ" b="1" dirty="0" smtClean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smtClean="0"/>
              <a:t>risk - </a:t>
            </a:r>
            <a:r>
              <a:rPr lang="cs-CZ" dirty="0" smtClean="0"/>
              <a:t>risk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minor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smtClean="0"/>
              <a:t>severe.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pic>
        <p:nvPicPr>
          <p:cNvPr id="6" name="Obrázek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552" y="3429000"/>
            <a:ext cx="6272783" cy="40637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922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171</TotalTime>
  <Words>353</Words>
  <Application>Microsoft Office PowerPoint</Application>
  <PresentationFormat>Vlastní</PresentationFormat>
  <Paragraphs>86</Paragraphs>
  <Slides>13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Clara Sans</vt:lpstr>
      <vt:lpstr>JU_OPVVV</vt:lpstr>
      <vt:lpstr>Risk management</vt:lpstr>
      <vt:lpstr>Learning outcomes</vt:lpstr>
      <vt:lpstr>Introduction</vt:lpstr>
      <vt:lpstr>Risk</vt:lpstr>
      <vt:lpstr>Risk management</vt:lpstr>
      <vt:lpstr>Benefits of risk management</vt:lpstr>
      <vt:lpstr>Approaches to risk</vt:lpstr>
      <vt:lpstr>Types of risk</vt:lpstr>
      <vt:lpstr>Risk management process</vt:lpstr>
      <vt:lpstr>Risk management process</vt:lpstr>
      <vt:lpstr>Quantitative and qualitative risk analysis </vt:lpstr>
      <vt:lpstr>Risk management strategies 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Řehoř Petr doc. Ing. Ph.D.</cp:lastModifiedBy>
  <cp:revision>11</cp:revision>
  <dcterms:created xsi:type="dcterms:W3CDTF">2017-07-17T18:52:59Z</dcterms:created>
  <dcterms:modified xsi:type="dcterms:W3CDTF">2019-01-24T11:20:02Z</dcterms:modified>
</cp:coreProperties>
</file>