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9"/>
  </p:notesMasterIdLst>
  <p:sldIdLst>
    <p:sldId id="256" r:id="rId2"/>
    <p:sldId id="268" r:id="rId3"/>
    <p:sldId id="271" r:id="rId4"/>
    <p:sldId id="273" r:id="rId5"/>
    <p:sldId id="272" r:id="rId6"/>
    <p:sldId id="274" r:id="rId7"/>
    <p:sldId id="275" r:id="rId8"/>
    <p:sldId id="276" r:id="rId9"/>
    <p:sldId id="277" r:id="rId10"/>
    <p:sldId id="278" r:id="rId11"/>
    <p:sldId id="280" r:id="rId12"/>
    <p:sldId id="279" r:id="rId13"/>
    <p:sldId id="281" r:id="rId14"/>
    <p:sldId id="282" r:id="rId15"/>
    <p:sldId id="283" r:id="rId16"/>
    <p:sldId id="284" r:id="rId17"/>
    <p:sldId id="285" r:id="rId18"/>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1" d="100"/>
          <a:sy n="101" d="100"/>
        </p:scale>
        <p:origin x="852"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13.04.2021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13.04.2021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13.04.2021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13.04.2021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13.04.2021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13.04.2021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13.04.2021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Cost</a:t>
            </a:r>
            <a:r>
              <a:rPr lang="cs-CZ" dirty="0" smtClean="0"/>
              <a:t> </a:t>
            </a:r>
            <a:r>
              <a:rPr lang="cs-CZ" dirty="0" err="1" smtClean="0"/>
              <a:t>of</a:t>
            </a:r>
            <a:r>
              <a:rPr lang="cs-CZ" dirty="0" smtClean="0"/>
              <a:t> </a:t>
            </a:r>
            <a:r>
              <a:rPr lang="cs-CZ" dirty="0" err="1" smtClean="0"/>
              <a:t>Capital</a:t>
            </a:r>
            <a:r>
              <a:rPr lang="cs-CZ" dirty="0" smtClean="0"/>
              <a:t/>
            </a:r>
            <a:br>
              <a:rPr lang="cs-CZ" dirty="0" smtClean="0"/>
            </a:br>
            <a:endParaRPr lang="cs-CZ" dirty="0"/>
          </a:p>
        </p:txBody>
      </p:sp>
      <p:sp>
        <p:nvSpPr>
          <p:cNvPr id="3" name="Podnadpis 2"/>
          <p:cNvSpPr>
            <a:spLocks noGrp="1"/>
          </p:cNvSpPr>
          <p:nvPr>
            <p:ph type="subTitle" idx="1"/>
          </p:nvPr>
        </p:nvSpPr>
        <p:spPr>
          <a:xfrm>
            <a:off x="1602284" y="3957617"/>
            <a:ext cx="8640960" cy="1500207"/>
          </a:xfrm>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sz="2400" dirty="0" smtClean="0"/>
              <a:t>WACC</a:t>
            </a:r>
          </a:p>
          <a:p>
            <a:r>
              <a:rPr lang="en-US" sz="2400" dirty="0"/>
              <a:t>WACC: Weighted Average Cost of Capital</a:t>
            </a:r>
            <a:r>
              <a:rPr lang="en-US" sz="2400" dirty="0" smtClean="0"/>
              <a:t>.</a:t>
            </a:r>
            <a:endParaRPr lang="cs-CZ" sz="2400" dirty="0" smtClean="0"/>
          </a:p>
          <a:p>
            <a:r>
              <a:rPr lang="en-US" sz="2400" dirty="0" smtClean="0"/>
              <a:t>Weighted </a:t>
            </a:r>
            <a:r>
              <a:rPr lang="en-US" sz="2400" dirty="0"/>
              <a:t>average of the above </a:t>
            </a:r>
            <a:r>
              <a:rPr lang="en-US" sz="2400" dirty="0" smtClean="0"/>
              <a:t>items.</a:t>
            </a:r>
            <a:endParaRPr lang="cs-CZ" sz="2400" dirty="0"/>
          </a:p>
          <a:p>
            <a:r>
              <a:rPr lang="en-US" sz="2400" dirty="0" smtClean="0"/>
              <a:t>The </a:t>
            </a:r>
            <a:r>
              <a:rPr lang="en-US" sz="2400" dirty="0"/>
              <a:t>weight is the share of individual items in the total capital</a:t>
            </a:r>
            <a:endParaRPr lang="cs-CZ" sz="2400" dirty="0" smtClean="0"/>
          </a:p>
          <a:p>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13728556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endParaRPr lang="cs-CZ" b="1" dirty="0" smtClean="0"/>
          </a:p>
          <a:p>
            <a:pPr marL="0" indent="0" algn="ctr">
              <a:buNone/>
            </a:pPr>
            <a:endParaRPr lang="cs-CZ" b="1" dirty="0"/>
          </a:p>
          <a:p>
            <a:pPr marL="0" indent="0" algn="ctr">
              <a:buNone/>
            </a:pPr>
            <a:endParaRPr lang="cs-CZ" b="1" dirty="0" smtClean="0"/>
          </a:p>
          <a:p>
            <a:pPr marL="0" indent="0" algn="ctr">
              <a:buNone/>
            </a:pPr>
            <a:r>
              <a:rPr lang="en-US" b="1" dirty="0" smtClean="0"/>
              <a:t>Examples</a:t>
            </a:r>
            <a:r>
              <a:rPr lang="en-US" b="1" dirty="0"/>
              <a:t>:</a:t>
            </a:r>
            <a:endParaRPr lang="cs-CZ" b="1"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0560215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457200" indent="-457200">
              <a:buAutoNum type="arabicParenR"/>
            </a:pPr>
            <a:r>
              <a:rPr lang="en-US" sz="2400" b="1" dirty="0" smtClean="0"/>
              <a:t>Determine </a:t>
            </a:r>
            <a:r>
              <a:rPr lang="en-US" sz="2400" b="1" dirty="0"/>
              <a:t>the cost of each type of business </a:t>
            </a:r>
            <a:r>
              <a:rPr lang="en-US" sz="2400" b="1" dirty="0" smtClean="0"/>
              <a:t>capital</a:t>
            </a:r>
            <a:endParaRPr lang="cs-CZ" sz="2400" b="1" dirty="0" smtClean="0"/>
          </a:p>
          <a:p>
            <a:pPr marL="457200" indent="-457200">
              <a:buAutoNum type="alphaLcParenR"/>
            </a:pPr>
            <a:r>
              <a:rPr lang="en-US" sz="2400" b="1" dirty="0" smtClean="0"/>
              <a:t>Loan </a:t>
            </a:r>
            <a:r>
              <a:rPr lang="en-US" sz="2400" b="1" dirty="0"/>
              <a:t>debt costs. The interest rate on bank loans is 12% p.a. and the income tax rate is 20</a:t>
            </a:r>
            <a:r>
              <a:rPr lang="en-US" sz="2400" b="1" dirty="0" smtClean="0"/>
              <a:t>%</a:t>
            </a:r>
            <a:endParaRPr lang="cs-CZ" sz="2400" b="1" dirty="0" smtClean="0"/>
          </a:p>
          <a:p>
            <a:pPr marL="457200" indent="-457200">
              <a:buAutoNum type="alphaLcParenR"/>
            </a:pPr>
            <a:r>
              <a:rPr lang="en-US" sz="2400" b="1" dirty="0" smtClean="0"/>
              <a:t>Cost </a:t>
            </a:r>
            <a:r>
              <a:rPr lang="en-US" sz="2400" b="1" dirty="0"/>
              <a:t>of priority capital. The market price of the preference shares is CZK 820. Issue costs per share are CZK 50. The dividend is paid CZK 80 per year</a:t>
            </a:r>
            <a:r>
              <a:rPr lang="en-US" sz="2400" b="1" dirty="0" smtClean="0"/>
              <a:t>.</a:t>
            </a:r>
            <a:endParaRPr lang="cs-CZ" sz="2400" b="1" dirty="0" smtClean="0"/>
          </a:p>
          <a:p>
            <a:pPr marL="457200" indent="-457200">
              <a:buAutoNum type="alphaLcParenR"/>
            </a:pPr>
            <a:r>
              <a:rPr lang="en-US" sz="2400" b="1" dirty="0" smtClean="0"/>
              <a:t>Cost </a:t>
            </a:r>
            <a:r>
              <a:rPr lang="en-US" sz="2400" b="1" dirty="0"/>
              <a:t>of share capital. The market price of the ordinary share is CZK 750. Issue costs per share are CZK 50. The dividend will be paid in the amount of CZK 60 and is expected to grow by 6% per </a:t>
            </a:r>
            <a:r>
              <a:rPr lang="en-US" sz="2400" b="1" dirty="0" smtClean="0"/>
              <a:t>year</a:t>
            </a:r>
            <a:endParaRPr lang="cs-CZ" sz="2400" b="1" dirty="0" smtClean="0"/>
          </a:p>
          <a:p>
            <a:pPr marL="457200" indent="-457200">
              <a:buAutoNum type="alphaLcParenR"/>
            </a:pPr>
            <a:r>
              <a:rPr lang="en-US" sz="2400" b="1" dirty="0" smtClean="0"/>
              <a:t>Cost </a:t>
            </a:r>
            <a:r>
              <a:rPr lang="en-US" sz="2400" b="1" dirty="0"/>
              <a:t>of retained earnings (see data above)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9834339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6" name="Zástupný symbol pro obsah 5"/>
          <p:cNvPicPr>
            <a:picLocks noGrp="1" noChangeAspect="1"/>
          </p:cNvPicPr>
          <p:nvPr>
            <p:ph idx="1"/>
          </p:nvPr>
        </p:nvPicPr>
        <p:blipFill>
          <a:blip r:embed="rId2"/>
          <a:stretch>
            <a:fillRect/>
          </a:stretch>
        </p:blipFill>
        <p:spPr>
          <a:xfrm>
            <a:off x="1044476" y="1504950"/>
            <a:ext cx="8625794" cy="2952749"/>
          </a:xfrm>
          <a:prstGeom prst="rect">
            <a:avLst/>
          </a:prstGeom>
        </p:spPr>
      </p:pic>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29470247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2) Determine the cost of debt consisting of bonds with a market price of CZK 1,600, </a:t>
            </a:r>
            <a:r>
              <a:rPr lang="en-US" sz="2400" dirty="0" smtClean="0"/>
              <a:t>nominal </a:t>
            </a:r>
            <a:r>
              <a:rPr lang="en-US" sz="2400" dirty="0"/>
              <a:t>value of CZK 2,000, issue costs of CZK 103, an annual coupon payment of CZK 150, until maturity 5 years and an income tax rate of 20</a:t>
            </a:r>
            <a:r>
              <a:rPr lang="en-US" sz="2400" dirty="0" smtClean="0"/>
              <a:t>%.</a:t>
            </a:r>
            <a:endParaRPr lang="cs-CZ" sz="2400" dirty="0" smtClean="0"/>
          </a:p>
          <a:p>
            <a:pPr marL="0" indent="0">
              <a:buNone/>
            </a:pPr>
            <a:r>
              <a:rPr lang="en-US" sz="2400" dirty="0"/>
              <a:t>Solution</a:t>
            </a:r>
            <a:r>
              <a:rPr lang="en-US" sz="2400" dirty="0" smtClean="0"/>
              <a:t>:</a:t>
            </a:r>
            <a:endParaRPr lang="cs-CZ" sz="2400" dirty="0" smtClean="0"/>
          </a:p>
          <a:p>
            <a:pPr marL="0" indent="0">
              <a:buNone/>
            </a:pPr>
            <a:r>
              <a:rPr lang="en-US" sz="2400" dirty="0" smtClean="0"/>
              <a:t>First</a:t>
            </a:r>
            <a:r>
              <a:rPr lang="en-US" sz="2400" dirty="0"/>
              <a:t>, the NPV for </a:t>
            </a:r>
            <a:r>
              <a:rPr lang="en-US" sz="2400" dirty="0" err="1"/>
              <a:t>i</a:t>
            </a:r>
            <a:r>
              <a:rPr lang="en-US" sz="2400" dirty="0"/>
              <a:t> = 20% is </a:t>
            </a:r>
            <a:r>
              <a:rPr lang="en-US" sz="2400" dirty="0" smtClean="0"/>
              <a:t>calculated</a:t>
            </a:r>
            <a:r>
              <a:rPr lang="cs-CZ" sz="2400" dirty="0" smtClean="0"/>
              <a:t>  (-244,6)</a:t>
            </a:r>
          </a:p>
          <a:p>
            <a:pPr marL="0" indent="0">
              <a:buNone/>
            </a:pPr>
            <a:r>
              <a:rPr lang="en-US" sz="2400" dirty="0" smtClean="0"/>
              <a:t>Then </a:t>
            </a:r>
            <a:r>
              <a:rPr lang="en-US" sz="2400" dirty="0"/>
              <a:t>the NPV </a:t>
            </a:r>
            <a:r>
              <a:rPr lang="cs-CZ" sz="2400" dirty="0" err="1" smtClean="0"/>
              <a:t>for</a:t>
            </a:r>
            <a:r>
              <a:rPr lang="cs-CZ" sz="2400" dirty="0" smtClean="0"/>
              <a:t> i =10% </a:t>
            </a:r>
            <a:r>
              <a:rPr lang="en-US" sz="2400" dirty="0" smtClean="0"/>
              <a:t>is </a:t>
            </a:r>
            <a:r>
              <a:rPr lang="en-US" sz="2400" dirty="0"/>
              <a:t>calculated </a:t>
            </a:r>
            <a:r>
              <a:rPr lang="cs-CZ" sz="2400" dirty="0" smtClean="0"/>
              <a:t>(313,46)</a:t>
            </a:r>
          </a:p>
          <a:p>
            <a:pPr marL="0" indent="0">
              <a:buNone/>
            </a:pPr>
            <a:r>
              <a:rPr lang="en-US" sz="2400" dirty="0"/>
              <a:t>Both </a:t>
            </a:r>
            <a:r>
              <a:rPr lang="cs-CZ" sz="2400" dirty="0" smtClean="0"/>
              <a:t>i </a:t>
            </a:r>
            <a:r>
              <a:rPr lang="en-US" sz="2400" dirty="0" smtClean="0"/>
              <a:t>are </a:t>
            </a:r>
            <a:r>
              <a:rPr lang="en-US" sz="2400" dirty="0"/>
              <a:t>selected </a:t>
            </a:r>
            <a:r>
              <a:rPr lang="en-US" sz="2400" dirty="0" smtClean="0"/>
              <a:t>a</a:t>
            </a:r>
            <a:r>
              <a:rPr lang="cs-CZ" sz="2400" dirty="0" smtClean="0"/>
              <a:t>s</a:t>
            </a:r>
            <a:r>
              <a:rPr lang="en-US" sz="2400" dirty="0" smtClean="0"/>
              <a:t> </a:t>
            </a:r>
            <a:r>
              <a:rPr lang="en-US" sz="2400" dirty="0"/>
              <a:t>random</a:t>
            </a:r>
            <a:endParaRPr lang="cs-CZ" sz="2400" dirty="0" smtClean="0"/>
          </a:p>
          <a:p>
            <a:pPr marL="0" indent="0">
              <a:buNone/>
            </a:pPr>
            <a:r>
              <a:rPr lang="cs-CZ" sz="2400" dirty="0" err="1" smtClean="0"/>
              <a:t>Wanted</a:t>
            </a:r>
            <a:r>
              <a:rPr lang="cs-CZ" sz="2400" dirty="0" smtClean="0"/>
              <a:t> i</a:t>
            </a:r>
          </a:p>
          <a:p>
            <a:pPr marL="0" indent="0" algn="ctr">
              <a:buNone/>
            </a:pPr>
            <a:r>
              <a:rPr lang="cs-CZ" sz="2400" dirty="0"/>
              <a:t>i</a:t>
            </a:r>
            <a:r>
              <a:rPr lang="cs-CZ" sz="2400" dirty="0" smtClean="0"/>
              <a:t>= 0,1+313/ (313 +244) * (0,2-0,1) = 15,62%</a:t>
            </a:r>
          </a:p>
          <a:p>
            <a:pPr marL="0" indent="0">
              <a:buNone/>
            </a:pPr>
            <a:r>
              <a:rPr lang="cs-CZ" sz="2400" dirty="0"/>
              <a:t>A</a:t>
            </a:r>
            <a:r>
              <a:rPr lang="en-US" sz="2400" dirty="0" err="1" smtClean="0"/>
              <a:t>djustment</a:t>
            </a:r>
            <a:r>
              <a:rPr lang="en-US" sz="2400" dirty="0" smtClean="0"/>
              <a:t> </a:t>
            </a:r>
            <a:r>
              <a:rPr lang="en-US" sz="2400" dirty="0"/>
              <a:t>for the effect of </a:t>
            </a:r>
            <a:r>
              <a:rPr lang="en-US" sz="2400" dirty="0" smtClean="0"/>
              <a:t>taxes</a:t>
            </a:r>
            <a:endParaRPr lang="cs-CZ" sz="2400" dirty="0" smtClean="0"/>
          </a:p>
          <a:p>
            <a:pPr marL="0" indent="0" algn="ctr">
              <a:buNone/>
            </a:pPr>
            <a:r>
              <a:rPr lang="cs-CZ" sz="2400" dirty="0" smtClean="0"/>
              <a:t>15,62%* (1-0,2) = 12,49%</a:t>
            </a:r>
            <a:endParaRPr lang="cs-CZ" sz="2400" dirty="0"/>
          </a:p>
          <a:p>
            <a:pPr marL="0" indent="0">
              <a:buNone/>
            </a:pPr>
            <a:endParaRPr lang="cs-CZ" sz="2400" dirty="0" smtClean="0"/>
          </a:p>
          <a:p>
            <a:pPr marL="0" indent="0">
              <a:buNone/>
            </a:pPr>
            <a:endParaRPr lang="cs-CZ" sz="2400" dirty="0" smtClean="0"/>
          </a:p>
          <a:p>
            <a:pPr marL="0" indent="0">
              <a:buNone/>
            </a:pP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0162532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3) Determine the cost of equity using the CAPM model if you know that the yield on government bonds is 2%, the return on the market (measured by the market index) is 12% and the coefficient β is 1.5</a:t>
            </a:r>
            <a:r>
              <a:rPr lang="en-US" sz="2400" dirty="0" smtClean="0"/>
              <a:t>.</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pic>
        <p:nvPicPr>
          <p:cNvPr id="6" name="Obrázek 5"/>
          <p:cNvPicPr>
            <a:picLocks noChangeAspect="1"/>
          </p:cNvPicPr>
          <p:nvPr/>
        </p:nvPicPr>
        <p:blipFill>
          <a:blip r:embed="rId2"/>
          <a:stretch>
            <a:fillRect/>
          </a:stretch>
        </p:blipFill>
        <p:spPr>
          <a:xfrm>
            <a:off x="1754245" y="3590130"/>
            <a:ext cx="5450068" cy="810419"/>
          </a:xfrm>
          <a:prstGeom prst="rect">
            <a:avLst/>
          </a:prstGeom>
        </p:spPr>
      </p:pic>
    </p:spTree>
    <p:extLst>
      <p:ext uri="{BB962C8B-B14F-4D97-AF65-F5344CB8AC3E}">
        <p14:creationId xmlns:p14="http://schemas.microsoft.com/office/powerpoint/2010/main" val="33851620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4) The company plans to increase its capital by CZK 100 million. Calculate the average cost of capital if</a:t>
            </a:r>
            <a:r>
              <a:rPr lang="en-US" sz="2400" dirty="0" smtClean="0"/>
              <a:t>:</a:t>
            </a:r>
            <a:endParaRPr lang="cs-CZ" sz="2400" dirty="0" smtClean="0"/>
          </a:p>
          <a:p>
            <a:r>
              <a:rPr lang="en-US" sz="2400" dirty="0" smtClean="0"/>
              <a:t>issue </a:t>
            </a:r>
            <a:r>
              <a:rPr lang="en-US" sz="2400" dirty="0"/>
              <a:t>of ordinary shares in the amount of CZK 60 million, where the cost of ordinary capital is 18</a:t>
            </a:r>
            <a:r>
              <a:rPr lang="en-US" sz="2400" dirty="0" smtClean="0"/>
              <a:t>%</a:t>
            </a:r>
            <a:endParaRPr lang="cs-CZ" sz="2400" dirty="0" smtClean="0"/>
          </a:p>
          <a:p>
            <a:r>
              <a:rPr lang="en-US" sz="2400" dirty="0" smtClean="0"/>
              <a:t>issue </a:t>
            </a:r>
            <a:r>
              <a:rPr lang="en-US" sz="2400" dirty="0"/>
              <a:t>of preference shares in the amount of CZK 10 million, where the cost of preference capital is 17</a:t>
            </a:r>
            <a:r>
              <a:rPr lang="en-US" sz="2400" dirty="0" smtClean="0"/>
              <a:t>%</a:t>
            </a:r>
            <a:endParaRPr lang="cs-CZ" sz="2400" dirty="0" smtClean="0"/>
          </a:p>
          <a:p>
            <a:r>
              <a:rPr lang="en-US" sz="2400" dirty="0" smtClean="0"/>
              <a:t>bank </a:t>
            </a:r>
            <a:r>
              <a:rPr lang="en-US" sz="2400" dirty="0"/>
              <a:t>loan in the amount of CZK 30 million with an interest rate of 15% </a:t>
            </a:r>
            <a:r>
              <a:rPr lang="en-US" sz="2400" dirty="0" smtClean="0"/>
              <a:t>p.</a:t>
            </a:r>
            <a:r>
              <a:rPr lang="cs-CZ" sz="2400" dirty="0" smtClean="0"/>
              <a:t>a. I</a:t>
            </a:r>
            <a:r>
              <a:rPr lang="en-US" sz="2400" dirty="0" err="1" smtClean="0"/>
              <a:t>ncome</a:t>
            </a:r>
            <a:r>
              <a:rPr lang="en-US" sz="2400" dirty="0" smtClean="0"/>
              <a:t> </a:t>
            </a:r>
            <a:r>
              <a:rPr lang="en-US" sz="2400" dirty="0"/>
              <a:t>tax rate is 25%</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6400733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Solution</a:t>
            </a:r>
            <a:r>
              <a:rPr lang="en-US" sz="2400" dirty="0" smtClean="0"/>
              <a:t>:</a:t>
            </a:r>
            <a:endParaRPr lang="cs-CZ" sz="2400" dirty="0"/>
          </a:p>
          <a:p>
            <a:pPr marL="0" indent="0">
              <a:buNone/>
            </a:pP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pic>
        <p:nvPicPr>
          <p:cNvPr id="9" name="Obrázek 8"/>
          <p:cNvPicPr>
            <a:picLocks noChangeAspect="1"/>
          </p:cNvPicPr>
          <p:nvPr/>
        </p:nvPicPr>
        <p:blipFill>
          <a:blip r:embed="rId2"/>
          <a:stretch>
            <a:fillRect/>
          </a:stretch>
        </p:blipFill>
        <p:spPr>
          <a:xfrm>
            <a:off x="1656542" y="1924050"/>
            <a:ext cx="8043083" cy="1380331"/>
          </a:xfrm>
          <a:prstGeom prst="rect">
            <a:avLst/>
          </a:prstGeom>
        </p:spPr>
      </p:pic>
    </p:spTree>
    <p:extLst>
      <p:ext uri="{BB962C8B-B14F-4D97-AF65-F5344CB8AC3E}">
        <p14:creationId xmlns:p14="http://schemas.microsoft.com/office/powerpoint/2010/main" val="24085440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en-US" sz="2400" b="1" dirty="0" smtClean="0"/>
              <a:t>Cost </a:t>
            </a:r>
            <a:r>
              <a:rPr lang="en-US" sz="2400" b="1" dirty="0"/>
              <a:t>of </a:t>
            </a:r>
            <a:r>
              <a:rPr lang="cs-CZ" sz="2400" b="1" dirty="0" err="1" smtClean="0"/>
              <a:t>capital</a:t>
            </a:r>
            <a:r>
              <a:rPr lang="cs-CZ" sz="2400" b="1" dirty="0" smtClean="0"/>
              <a:t>: bank </a:t>
            </a:r>
            <a:r>
              <a:rPr lang="en-US" sz="2400" b="1" dirty="0" smtClean="0"/>
              <a:t>long-term </a:t>
            </a:r>
            <a:r>
              <a:rPr lang="cs-CZ" sz="2400" b="1" dirty="0" err="1" smtClean="0"/>
              <a:t>loan</a:t>
            </a:r>
            <a:endParaRPr lang="cs-CZ" sz="2400" b="1" dirty="0" smtClean="0"/>
          </a:p>
          <a:p>
            <a:pPr marL="0" indent="0" algn="ctr">
              <a:buNone/>
            </a:pPr>
            <a:endParaRPr lang="cs-CZ" sz="2400" b="1" dirty="0"/>
          </a:p>
          <a:p>
            <a:pPr marL="0" indent="0" algn="ctr">
              <a:buNone/>
            </a:pPr>
            <a:r>
              <a:rPr lang="cs-CZ" sz="2400" b="1" dirty="0" smtClean="0"/>
              <a:t>C(d) = i* (1-T)</a:t>
            </a:r>
          </a:p>
          <a:p>
            <a:pPr marL="0" indent="0" algn="ctr">
              <a:buNone/>
            </a:pPr>
            <a:endParaRPr lang="cs-CZ" sz="2400" b="1" dirty="0"/>
          </a:p>
          <a:p>
            <a:pPr marL="0" indent="0">
              <a:buNone/>
            </a:pPr>
            <a:r>
              <a:rPr lang="cs-CZ" sz="2400" b="1" dirty="0" smtClean="0"/>
              <a:t>C(</a:t>
            </a:r>
            <a:r>
              <a:rPr lang="en-US" sz="2400" b="1" dirty="0" smtClean="0"/>
              <a:t>d</a:t>
            </a:r>
            <a:r>
              <a:rPr lang="cs-CZ" sz="2400" b="1" dirty="0" smtClean="0"/>
              <a:t>)</a:t>
            </a:r>
            <a:r>
              <a:rPr lang="en-US" sz="2400" b="1" dirty="0" smtClean="0"/>
              <a:t> </a:t>
            </a:r>
            <a:r>
              <a:rPr lang="en-US" sz="2400" b="1" dirty="0"/>
              <a:t>= cost of </a:t>
            </a:r>
            <a:r>
              <a:rPr lang="en-US" sz="2400" b="1" dirty="0" smtClean="0"/>
              <a:t>credit</a:t>
            </a:r>
            <a:endParaRPr lang="cs-CZ" sz="2400" b="1" dirty="0" smtClean="0"/>
          </a:p>
          <a:p>
            <a:pPr marL="0" indent="0">
              <a:buNone/>
            </a:pPr>
            <a:r>
              <a:rPr lang="en-US" sz="2400" b="1" dirty="0" err="1" smtClean="0"/>
              <a:t>i</a:t>
            </a:r>
            <a:r>
              <a:rPr lang="en-US" sz="2400" b="1" dirty="0" smtClean="0"/>
              <a:t> </a:t>
            </a:r>
            <a:r>
              <a:rPr lang="en-US" sz="2400" b="1" dirty="0"/>
              <a:t>= interest </a:t>
            </a:r>
            <a:r>
              <a:rPr lang="en-US" sz="2400" b="1" dirty="0" smtClean="0"/>
              <a:t>rate</a:t>
            </a:r>
            <a:endParaRPr lang="cs-CZ" sz="2400" b="1" dirty="0" smtClean="0"/>
          </a:p>
          <a:p>
            <a:pPr marL="0" indent="0">
              <a:buNone/>
            </a:pPr>
            <a:r>
              <a:rPr lang="cs-CZ" sz="2400" b="1" dirty="0" smtClean="0"/>
              <a:t>T</a:t>
            </a:r>
            <a:r>
              <a:rPr lang="en-US" sz="2400" b="1" dirty="0" smtClean="0"/>
              <a:t> </a:t>
            </a:r>
            <a:r>
              <a:rPr lang="en-US" sz="2400" b="1" dirty="0"/>
              <a:t>= income tax rate</a:t>
            </a:r>
            <a:endParaRPr lang="cs-CZ" sz="2400" b="1" dirty="0" smtClean="0"/>
          </a:p>
          <a:p>
            <a:pPr marL="0" indent="0" algn="ctr">
              <a:buNone/>
            </a:pPr>
            <a:endParaRPr lang="cs-CZ" sz="2400" b="1" dirty="0"/>
          </a:p>
          <a:p>
            <a:pPr marL="0" indent="0" algn="ctr">
              <a:buNone/>
            </a:pPr>
            <a:endParaRPr lang="en-US" sz="2400" b="1" dirty="0"/>
          </a:p>
          <a:p>
            <a:endParaRPr lang="en-US"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
        <p:nvSpPr>
          <p:cNvPr id="21" name="Rectangle 17"/>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22" name="Objekt 21"/>
          <p:cNvGraphicFramePr>
            <a:graphicFrameLocks noChangeAspect="1"/>
          </p:cNvGraphicFramePr>
          <p:nvPr/>
        </p:nvGraphicFramePr>
        <p:xfrm>
          <a:off x="0" y="0"/>
          <a:ext cx="1190625" cy="200025"/>
        </p:xfrm>
        <a:graphic>
          <a:graphicData uri="http://schemas.openxmlformats.org/presentationml/2006/ole">
            <mc:AlternateContent xmlns:mc="http://schemas.openxmlformats.org/markup-compatibility/2006">
              <mc:Choice xmlns:v="urn:schemas-microsoft-com:vml" Requires="v">
                <p:oleObj spid="_x0000_s1046" r:id="rId3" imgW="1193800" imgH="203200" progId="Equation.3">
                  <p:embed/>
                </p:oleObj>
              </mc:Choice>
              <mc:Fallback>
                <p:oleObj r:id="rId3" imgW="1193800" imgH="203200"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190625" cy="200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256809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sz="2400" dirty="0" err="1" smtClean="0"/>
              <a:t>Cost</a:t>
            </a:r>
            <a:r>
              <a:rPr lang="cs-CZ" sz="2400" dirty="0" smtClean="0"/>
              <a:t> </a:t>
            </a:r>
            <a:r>
              <a:rPr lang="cs-CZ" sz="2400" dirty="0" err="1"/>
              <a:t>of</a:t>
            </a:r>
            <a:r>
              <a:rPr lang="cs-CZ" sz="2400" dirty="0"/>
              <a:t> </a:t>
            </a:r>
            <a:r>
              <a:rPr lang="cs-CZ" sz="2400" dirty="0" err="1"/>
              <a:t>capital</a:t>
            </a:r>
            <a:r>
              <a:rPr lang="cs-CZ" sz="2400" dirty="0"/>
              <a:t>: </a:t>
            </a:r>
            <a:r>
              <a:rPr lang="cs-CZ" sz="2400" dirty="0" smtClean="0"/>
              <a:t>bond</a:t>
            </a:r>
          </a:p>
          <a:p>
            <a:endParaRPr lang="cs-CZ" sz="2400" dirty="0"/>
          </a:p>
          <a:p>
            <a:endParaRPr lang="cs-CZ" sz="2400" dirty="0" smtClean="0"/>
          </a:p>
          <a:p>
            <a:endParaRPr lang="cs-CZ" sz="2400" dirty="0" smtClean="0"/>
          </a:p>
          <a:p>
            <a:r>
              <a:rPr lang="en-US" sz="2400" dirty="0" smtClean="0"/>
              <a:t>P </a:t>
            </a:r>
            <a:r>
              <a:rPr lang="en-US" sz="2400" dirty="0"/>
              <a:t>= market price of the </a:t>
            </a:r>
            <a:r>
              <a:rPr lang="en-US" sz="2400" dirty="0" smtClean="0"/>
              <a:t>bond</a:t>
            </a:r>
            <a:endParaRPr lang="cs-CZ" sz="2400" dirty="0" smtClean="0"/>
          </a:p>
          <a:p>
            <a:r>
              <a:rPr lang="en-US" sz="2400" dirty="0" smtClean="0"/>
              <a:t>E </a:t>
            </a:r>
            <a:r>
              <a:rPr lang="en-US" sz="2400" dirty="0"/>
              <a:t>= issue costs per </a:t>
            </a:r>
            <a:r>
              <a:rPr lang="en-US" sz="2400" dirty="0" smtClean="0"/>
              <a:t>bond</a:t>
            </a:r>
            <a:endParaRPr lang="cs-CZ" sz="2400" dirty="0" smtClean="0"/>
          </a:p>
          <a:p>
            <a:r>
              <a:rPr lang="en-US" sz="2400" dirty="0" smtClean="0"/>
              <a:t>F </a:t>
            </a:r>
            <a:r>
              <a:rPr lang="en-US" sz="2400" dirty="0"/>
              <a:t>= nominal value of the </a:t>
            </a:r>
            <a:r>
              <a:rPr lang="en-US" sz="2400" dirty="0" smtClean="0"/>
              <a:t>bond</a:t>
            </a:r>
            <a:endParaRPr lang="cs-CZ" sz="2400" dirty="0" smtClean="0"/>
          </a:p>
          <a:p>
            <a:r>
              <a:rPr lang="en-US" sz="2400" dirty="0" smtClean="0"/>
              <a:t>C </a:t>
            </a:r>
            <a:r>
              <a:rPr lang="en-US" sz="2400" dirty="0"/>
              <a:t>= fixed coupon </a:t>
            </a:r>
            <a:r>
              <a:rPr lang="en-US" sz="2400" dirty="0" smtClean="0"/>
              <a:t>payment</a:t>
            </a:r>
            <a:endParaRPr lang="cs-CZ" sz="2400" dirty="0" smtClean="0"/>
          </a:p>
          <a:p>
            <a:r>
              <a:rPr lang="en-US" sz="2400" dirty="0" err="1" smtClean="0"/>
              <a:t>i</a:t>
            </a:r>
            <a:r>
              <a:rPr lang="en-US" sz="2400" dirty="0" smtClean="0"/>
              <a:t> </a:t>
            </a:r>
            <a:r>
              <a:rPr lang="en-US" sz="2400" dirty="0"/>
              <a:t>= required rate of return of the </a:t>
            </a:r>
            <a:r>
              <a:rPr lang="en-US" sz="2400" dirty="0" smtClean="0"/>
              <a:t>investor</a:t>
            </a:r>
            <a:endParaRPr lang="cs-CZ" sz="2400" dirty="0" smtClean="0"/>
          </a:p>
          <a:p>
            <a:r>
              <a:rPr lang="en-US" sz="2400" dirty="0" smtClean="0"/>
              <a:t>N </a:t>
            </a:r>
            <a:r>
              <a:rPr lang="en-US" sz="2400" dirty="0"/>
              <a:t>= number of </a:t>
            </a:r>
            <a:r>
              <a:rPr lang="en-US" sz="2400" dirty="0" smtClean="0"/>
              <a:t>maturities</a:t>
            </a:r>
            <a:endParaRPr lang="cs-CZ" sz="2400" dirty="0" smtClean="0"/>
          </a:p>
          <a:p>
            <a:r>
              <a:rPr lang="en-US" sz="2400" dirty="0" smtClean="0"/>
              <a:t>c </a:t>
            </a:r>
            <a:r>
              <a:rPr lang="en-US" sz="2400" dirty="0"/>
              <a:t>= coupon </a:t>
            </a:r>
            <a:r>
              <a:rPr lang="en-US" sz="2400" dirty="0" smtClean="0"/>
              <a:t>rate</a:t>
            </a:r>
            <a:endParaRPr lang="cs-CZ" sz="2400" dirty="0" smtClean="0"/>
          </a:p>
          <a:p>
            <a:pPr marL="0" indent="0">
              <a:buNone/>
            </a:pPr>
            <a:endParaRPr lang="cs-CZ" sz="2400" dirty="0"/>
          </a:p>
          <a:p>
            <a:pPr marL="0" indent="0">
              <a:buNone/>
            </a:pPr>
            <a:r>
              <a:rPr lang="en-US" sz="2400" dirty="0" smtClean="0"/>
              <a:t>The </a:t>
            </a:r>
            <a:r>
              <a:rPr lang="en-US" sz="2400" dirty="0"/>
              <a:t>calculation of the interest rate on a coupon bond method is calculated by linear interpolation</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2497988543"/>
              </p:ext>
            </p:extLst>
          </p:nvPr>
        </p:nvGraphicFramePr>
        <p:xfrm>
          <a:off x="2588450" y="1705097"/>
          <a:ext cx="4488625" cy="1208476"/>
        </p:xfrm>
        <a:graphic>
          <a:graphicData uri="http://schemas.openxmlformats.org/presentationml/2006/ole">
            <mc:AlternateContent xmlns:mc="http://schemas.openxmlformats.org/markup-compatibility/2006">
              <mc:Choice xmlns:v="urn:schemas-microsoft-com:vml" Requires="v">
                <p:oleObj spid="_x0000_s9218" r:id="rId3" imgW="1981200" imgH="533400" progId="Equation.DSMT4">
                  <p:embed/>
                </p:oleObj>
              </mc:Choice>
              <mc:Fallback>
                <p:oleObj r:id="rId3" imgW="1981200" imgH="533400" progId="Equation.DSMT4">
                  <p:embed/>
                  <p:pic>
                    <p:nvPicPr>
                      <p:cNvPr id="6" name="Objek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8450" y="1705097"/>
                        <a:ext cx="4488625" cy="1208476"/>
                      </a:xfrm>
                      <a:prstGeom prst="rect">
                        <a:avLst/>
                      </a:prstGeom>
                      <a:noFill/>
                    </p:spPr>
                  </p:pic>
                </p:oleObj>
              </mc:Fallback>
            </mc:AlternateContent>
          </a:graphicData>
        </a:graphic>
      </p:graphicFrame>
    </p:spTree>
    <p:extLst>
      <p:ext uri="{BB962C8B-B14F-4D97-AF65-F5344CB8AC3E}">
        <p14:creationId xmlns:p14="http://schemas.microsoft.com/office/powerpoint/2010/main" val="29843387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sz="2400" dirty="0" err="1" smtClean="0"/>
              <a:t>Cost</a:t>
            </a:r>
            <a:r>
              <a:rPr lang="cs-CZ" sz="2400" dirty="0" smtClean="0"/>
              <a:t> </a:t>
            </a:r>
            <a:r>
              <a:rPr lang="cs-CZ" sz="2400" dirty="0" err="1"/>
              <a:t>of</a:t>
            </a:r>
            <a:r>
              <a:rPr lang="cs-CZ" sz="2400" dirty="0"/>
              <a:t> </a:t>
            </a:r>
            <a:r>
              <a:rPr lang="cs-CZ" sz="2400" dirty="0" err="1"/>
              <a:t>capital</a:t>
            </a:r>
            <a:r>
              <a:rPr lang="cs-CZ" sz="2400" dirty="0"/>
              <a:t>: </a:t>
            </a:r>
            <a:r>
              <a:rPr lang="cs-CZ" sz="2400" dirty="0" smtClean="0"/>
              <a:t>bond</a:t>
            </a:r>
          </a:p>
          <a:p>
            <a:endParaRPr lang="cs-CZ" sz="2400" dirty="0"/>
          </a:p>
          <a:p>
            <a:endParaRPr lang="cs-CZ" sz="2400" dirty="0" smtClean="0"/>
          </a:p>
          <a:p>
            <a:endParaRPr lang="cs-CZ" sz="2400" dirty="0" smtClean="0"/>
          </a:p>
          <a:p>
            <a:r>
              <a:rPr lang="en-US" sz="2400" dirty="0" smtClean="0"/>
              <a:t>P </a:t>
            </a:r>
            <a:r>
              <a:rPr lang="en-US" sz="2400" dirty="0"/>
              <a:t>= market price of the </a:t>
            </a:r>
            <a:r>
              <a:rPr lang="en-US" sz="2400" dirty="0" smtClean="0"/>
              <a:t>bond</a:t>
            </a:r>
            <a:endParaRPr lang="cs-CZ" sz="2400" dirty="0" smtClean="0"/>
          </a:p>
          <a:p>
            <a:r>
              <a:rPr lang="en-US" sz="2400" dirty="0" smtClean="0"/>
              <a:t>E </a:t>
            </a:r>
            <a:r>
              <a:rPr lang="en-US" sz="2400" dirty="0"/>
              <a:t>= issue costs per </a:t>
            </a:r>
            <a:r>
              <a:rPr lang="en-US" sz="2400" dirty="0" smtClean="0"/>
              <a:t>bond</a:t>
            </a:r>
            <a:endParaRPr lang="cs-CZ" sz="2400" dirty="0" smtClean="0"/>
          </a:p>
          <a:p>
            <a:r>
              <a:rPr lang="en-US" sz="2400" dirty="0" smtClean="0"/>
              <a:t>F </a:t>
            </a:r>
            <a:r>
              <a:rPr lang="en-US" sz="2400" dirty="0"/>
              <a:t>= nominal value of the </a:t>
            </a:r>
            <a:r>
              <a:rPr lang="en-US" sz="2400" dirty="0" smtClean="0"/>
              <a:t>bond</a:t>
            </a:r>
            <a:endParaRPr lang="cs-CZ" sz="2400" dirty="0" smtClean="0"/>
          </a:p>
          <a:p>
            <a:r>
              <a:rPr lang="en-US" sz="2400" dirty="0" smtClean="0"/>
              <a:t>C </a:t>
            </a:r>
            <a:r>
              <a:rPr lang="en-US" sz="2400" dirty="0"/>
              <a:t>= fixed coupon </a:t>
            </a:r>
            <a:r>
              <a:rPr lang="en-US" sz="2400" dirty="0" smtClean="0"/>
              <a:t>payment</a:t>
            </a:r>
            <a:endParaRPr lang="cs-CZ" sz="2400" dirty="0" smtClean="0"/>
          </a:p>
          <a:p>
            <a:r>
              <a:rPr lang="en-US" sz="2400" dirty="0" err="1" smtClean="0"/>
              <a:t>i</a:t>
            </a:r>
            <a:r>
              <a:rPr lang="en-US" sz="2400" dirty="0" smtClean="0"/>
              <a:t> </a:t>
            </a:r>
            <a:r>
              <a:rPr lang="en-US" sz="2400" dirty="0"/>
              <a:t>= required rate of return of the </a:t>
            </a:r>
            <a:r>
              <a:rPr lang="en-US" sz="2400" dirty="0" smtClean="0"/>
              <a:t>investor</a:t>
            </a:r>
            <a:endParaRPr lang="cs-CZ" sz="2400" dirty="0" smtClean="0"/>
          </a:p>
          <a:p>
            <a:r>
              <a:rPr lang="en-US" sz="2400" dirty="0" smtClean="0"/>
              <a:t>N </a:t>
            </a:r>
            <a:r>
              <a:rPr lang="en-US" sz="2400" dirty="0"/>
              <a:t>= number of </a:t>
            </a:r>
            <a:r>
              <a:rPr lang="en-US" sz="2400" dirty="0" smtClean="0"/>
              <a:t>maturities</a:t>
            </a:r>
            <a:endParaRPr lang="cs-CZ" sz="2400" dirty="0" smtClean="0"/>
          </a:p>
          <a:p>
            <a:r>
              <a:rPr lang="en-US" sz="2400" dirty="0" smtClean="0"/>
              <a:t>c </a:t>
            </a:r>
            <a:r>
              <a:rPr lang="en-US" sz="2400" dirty="0"/>
              <a:t>= coupon </a:t>
            </a:r>
            <a:r>
              <a:rPr lang="en-US" sz="2400" dirty="0" smtClean="0"/>
              <a:t>rate</a:t>
            </a:r>
            <a:endParaRPr lang="cs-CZ" sz="2400" dirty="0" smtClean="0"/>
          </a:p>
          <a:p>
            <a:pPr marL="0" indent="0">
              <a:buNone/>
            </a:pPr>
            <a:endParaRPr lang="cs-CZ" sz="2400" dirty="0"/>
          </a:p>
          <a:p>
            <a:pPr marL="0" indent="0">
              <a:buNone/>
            </a:pPr>
            <a:r>
              <a:rPr lang="en-US" sz="2400" dirty="0" smtClean="0"/>
              <a:t>The </a:t>
            </a:r>
            <a:r>
              <a:rPr lang="en-US" sz="2400" dirty="0"/>
              <a:t>calculation of the interest rate on a coupon bond method is calculated by linear interpolation</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graphicFrame>
        <p:nvGraphicFramePr>
          <p:cNvPr id="6" name="Objekt 5"/>
          <p:cNvGraphicFramePr>
            <a:graphicFrameLocks noChangeAspect="1"/>
          </p:cNvGraphicFramePr>
          <p:nvPr/>
        </p:nvGraphicFramePr>
        <p:xfrm>
          <a:off x="2588450" y="1705097"/>
          <a:ext cx="4488625" cy="1208476"/>
        </p:xfrm>
        <a:graphic>
          <a:graphicData uri="http://schemas.openxmlformats.org/presentationml/2006/ole">
            <mc:AlternateContent xmlns:mc="http://schemas.openxmlformats.org/markup-compatibility/2006">
              <mc:Choice xmlns:v="urn:schemas-microsoft-com:vml" Requires="v">
                <p:oleObj spid="_x0000_s11266" r:id="rId3" imgW="1981200" imgH="533400" progId="Equation.DSMT4">
                  <p:embed/>
                </p:oleObj>
              </mc:Choice>
              <mc:Fallback>
                <p:oleObj r:id="rId3" imgW="1981200" imgH="533400" progId="Equation.DSMT4">
                  <p:embed/>
                  <p:pic>
                    <p:nvPicPr>
                      <p:cNvPr id="6" name="Objek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8450" y="1705097"/>
                        <a:ext cx="4488625" cy="1208476"/>
                      </a:xfrm>
                      <a:prstGeom prst="rect">
                        <a:avLst/>
                      </a:prstGeom>
                      <a:noFill/>
                    </p:spPr>
                  </p:pic>
                </p:oleObj>
              </mc:Fallback>
            </mc:AlternateContent>
          </a:graphicData>
        </a:graphic>
      </p:graphicFrame>
    </p:spTree>
    <p:extLst>
      <p:ext uri="{BB962C8B-B14F-4D97-AF65-F5344CB8AC3E}">
        <p14:creationId xmlns:p14="http://schemas.microsoft.com/office/powerpoint/2010/main" val="31528081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The following formula can be used</a:t>
            </a:r>
            <a:endParaRPr lang="cs-CZ" sz="2400" dirty="0" smtClean="0"/>
          </a:p>
          <a:p>
            <a:endParaRPr lang="cs-CZ" dirty="0"/>
          </a:p>
          <a:p>
            <a:r>
              <a:rPr lang="cs-CZ" sz="2400" dirty="0" smtClean="0"/>
              <a:t>I = i(l)+NPV(l)/(NPV(l)-NPV(h))*(i(l)-i(h))</a:t>
            </a:r>
          </a:p>
          <a:p>
            <a:endParaRPr lang="cs-CZ" sz="2400" dirty="0"/>
          </a:p>
          <a:p>
            <a:r>
              <a:rPr lang="cs-CZ" sz="2400" dirty="0"/>
              <a:t>i = </a:t>
            </a:r>
            <a:r>
              <a:rPr lang="cs-CZ" sz="2400" dirty="0" err="1"/>
              <a:t>interest</a:t>
            </a:r>
            <a:r>
              <a:rPr lang="cs-CZ" sz="2400" dirty="0"/>
              <a:t> </a:t>
            </a:r>
            <a:r>
              <a:rPr lang="cs-CZ" sz="2400" dirty="0" err="1" smtClean="0"/>
              <a:t>rate</a:t>
            </a:r>
            <a:endParaRPr lang="cs-CZ" sz="2400" dirty="0" smtClean="0"/>
          </a:p>
          <a:p>
            <a:r>
              <a:rPr lang="cs-CZ" sz="2400" dirty="0" smtClean="0"/>
              <a:t>NPV(l)= </a:t>
            </a:r>
            <a:r>
              <a:rPr lang="cs-CZ" sz="2400" dirty="0" err="1"/>
              <a:t>net</a:t>
            </a:r>
            <a:r>
              <a:rPr lang="cs-CZ" sz="2400" dirty="0"/>
              <a:t> </a:t>
            </a:r>
            <a:r>
              <a:rPr lang="cs-CZ" sz="2400" dirty="0" err="1"/>
              <a:t>present</a:t>
            </a:r>
            <a:r>
              <a:rPr lang="cs-CZ" sz="2400" dirty="0"/>
              <a:t> </a:t>
            </a:r>
            <a:r>
              <a:rPr lang="cs-CZ" sz="2400" dirty="0" err="1"/>
              <a:t>value</a:t>
            </a:r>
            <a:r>
              <a:rPr lang="cs-CZ" sz="2400" dirty="0"/>
              <a:t> </a:t>
            </a:r>
            <a:r>
              <a:rPr lang="cs-CZ" sz="2400" dirty="0" err="1"/>
              <a:t>calculated</a:t>
            </a:r>
            <a:r>
              <a:rPr lang="cs-CZ" sz="2400" dirty="0"/>
              <a:t> </a:t>
            </a:r>
            <a:r>
              <a:rPr lang="cs-CZ" sz="2400" dirty="0" err="1"/>
              <a:t>from</a:t>
            </a:r>
            <a:r>
              <a:rPr lang="cs-CZ" sz="2400" dirty="0"/>
              <a:t> a </a:t>
            </a:r>
            <a:r>
              <a:rPr lang="cs-CZ" sz="2400" dirty="0" err="1"/>
              <a:t>lower</a:t>
            </a:r>
            <a:r>
              <a:rPr lang="cs-CZ" sz="2400" dirty="0"/>
              <a:t> </a:t>
            </a:r>
            <a:r>
              <a:rPr lang="cs-CZ" sz="2400" dirty="0" err="1"/>
              <a:t>interest</a:t>
            </a:r>
            <a:r>
              <a:rPr lang="cs-CZ" sz="2400" dirty="0"/>
              <a:t> </a:t>
            </a:r>
            <a:r>
              <a:rPr lang="cs-CZ" sz="2400" dirty="0" err="1" smtClean="0"/>
              <a:t>rate</a:t>
            </a:r>
            <a:endParaRPr lang="cs-CZ" sz="2400" dirty="0" smtClean="0"/>
          </a:p>
          <a:p>
            <a:r>
              <a:rPr lang="cs-CZ" sz="2400" dirty="0" smtClean="0"/>
              <a:t>NPV (h) = </a:t>
            </a:r>
            <a:r>
              <a:rPr lang="cs-CZ" sz="2400" dirty="0" err="1"/>
              <a:t>net</a:t>
            </a:r>
            <a:r>
              <a:rPr lang="cs-CZ" sz="2400" dirty="0"/>
              <a:t> </a:t>
            </a:r>
            <a:r>
              <a:rPr lang="cs-CZ" sz="2400" dirty="0" err="1"/>
              <a:t>present</a:t>
            </a:r>
            <a:r>
              <a:rPr lang="cs-CZ" sz="2400" dirty="0"/>
              <a:t> </a:t>
            </a:r>
            <a:r>
              <a:rPr lang="cs-CZ" sz="2400" dirty="0" err="1"/>
              <a:t>value</a:t>
            </a:r>
            <a:r>
              <a:rPr lang="cs-CZ" sz="2400" dirty="0"/>
              <a:t> </a:t>
            </a:r>
            <a:r>
              <a:rPr lang="cs-CZ" sz="2400" dirty="0" err="1"/>
              <a:t>calculated</a:t>
            </a:r>
            <a:r>
              <a:rPr lang="cs-CZ" sz="2400" dirty="0"/>
              <a:t> </a:t>
            </a:r>
            <a:r>
              <a:rPr lang="cs-CZ" sz="2400" dirty="0" err="1"/>
              <a:t>from</a:t>
            </a:r>
            <a:r>
              <a:rPr lang="cs-CZ" sz="2400" dirty="0"/>
              <a:t> a </a:t>
            </a:r>
            <a:r>
              <a:rPr lang="cs-CZ" sz="2400" dirty="0" err="1"/>
              <a:t>higher</a:t>
            </a:r>
            <a:r>
              <a:rPr lang="cs-CZ" sz="2400" dirty="0"/>
              <a:t> </a:t>
            </a:r>
            <a:r>
              <a:rPr lang="cs-CZ" sz="2400" dirty="0" err="1"/>
              <a:t>interest</a:t>
            </a:r>
            <a:r>
              <a:rPr lang="cs-CZ" sz="2400" dirty="0"/>
              <a:t> </a:t>
            </a:r>
            <a:r>
              <a:rPr lang="cs-CZ" sz="2400" dirty="0" err="1" smtClean="0"/>
              <a:t>rate</a:t>
            </a:r>
            <a:endParaRPr lang="cs-CZ" sz="2400" dirty="0" smtClean="0"/>
          </a:p>
          <a:p>
            <a:r>
              <a:rPr lang="cs-CZ" sz="2400" dirty="0" smtClean="0"/>
              <a:t>i(l) </a:t>
            </a:r>
            <a:r>
              <a:rPr lang="cs-CZ" sz="2400" dirty="0"/>
              <a:t>= </a:t>
            </a:r>
            <a:r>
              <a:rPr lang="cs-CZ" sz="2400" dirty="0" err="1"/>
              <a:t>lower</a:t>
            </a:r>
            <a:r>
              <a:rPr lang="cs-CZ" sz="2400" dirty="0"/>
              <a:t> </a:t>
            </a:r>
            <a:r>
              <a:rPr lang="cs-CZ" sz="2400" dirty="0" err="1"/>
              <a:t>interest</a:t>
            </a:r>
            <a:r>
              <a:rPr lang="cs-CZ" sz="2400" dirty="0"/>
              <a:t> </a:t>
            </a:r>
            <a:r>
              <a:rPr lang="cs-CZ" sz="2400" dirty="0" err="1" smtClean="0"/>
              <a:t>rate</a:t>
            </a:r>
            <a:endParaRPr lang="cs-CZ" sz="2400" dirty="0" smtClean="0"/>
          </a:p>
          <a:p>
            <a:r>
              <a:rPr lang="cs-CZ" sz="2400" dirty="0" smtClean="0"/>
              <a:t>i(h) </a:t>
            </a:r>
            <a:r>
              <a:rPr lang="cs-CZ" sz="2400" dirty="0"/>
              <a:t>= </a:t>
            </a:r>
            <a:r>
              <a:rPr lang="cs-CZ" sz="2400" dirty="0" err="1"/>
              <a:t>higher</a:t>
            </a:r>
            <a:r>
              <a:rPr lang="cs-CZ" sz="2400" dirty="0"/>
              <a:t> </a:t>
            </a:r>
            <a:r>
              <a:rPr lang="cs-CZ" sz="2400" dirty="0" err="1"/>
              <a:t>interest</a:t>
            </a:r>
            <a:r>
              <a:rPr lang="cs-CZ" sz="2400" dirty="0"/>
              <a:t> </a:t>
            </a:r>
            <a:r>
              <a:rPr lang="cs-CZ" sz="2400" dirty="0" err="1"/>
              <a:t>rate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
        <p:nvSpPr>
          <p:cNvPr id="12" name="Rectangle 8"/>
          <p:cNvSpPr>
            <a:spLocks noChangeArrowheads="1"/>
          </p:cNvSpPr>
          <p:nvPr/>
        </p:nvSpPr>
        <p:spPr bwMode="auto">
          <a:xfrm>
            <a:off x="0" y="0"/>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0794256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en-US" sz="2400" dirty="0"/>
              <a:t>Cost of </a:t>
            </a:r>
            <a:r>
              <a:rPr lang="cs-CZ" sz="2400" dirty="0" err="1" smtClean="0"/>
              <a:t>capital</a:t>
            </a:r>
            <a:r>
              <a:rPr lang="cs-CZ" sz="2400" dirty="0" smtClean="0"/>
              <a:t>: </a:t>
            </a:r>
            <a:r>
              <a:rPr lang="en-US" sz="2400" dirty="0" smtClean="0"/>
              <a:t>preference shares</a:t>
            </a:r>
            <a:endParaRPr lang="cs-CZ" sz="2400" dirty="0" smtClean="0"/>
          </a:p>
          <a:p>
            <a:endParaRPr lang="cs-CZ" sz="2400" dirty="0" smtClean="0"/>
          </a:p>
          <a:p>
            <a:endParaRPr lang="cs-CZ" sz="2400" dirty="0" smtClean="0"/>
          </a:p>
          <a:p>
            <a:endParaRPr lang="cs-CZ" sz="2400" dirty="0" smtClean="0"/>
          </a:p>
          <a:p>
            <a:endParaRPr lang="cs-CZ" sz="2400" dirty="0"/>
          </a:p>
          <a:p>
            <a:r>
              <a:rPr lang="en-US" sz="2400" dirty="0" err="1" smtClean="0"/>
              <a:t>Npk</a:t>
            </a:r>
            <a:r>
              <a:rPr lang="en-US" sz="2400" dirty="0" smtClean="0"/>
              <a:t> </a:t>
            </a:r>
            <a:r>
              <a:rPr lang="en-US" sz="2400" dirty="0"/>
              <a:t>= cost of priority </a:t>
            </a:r>
            <a:r>
              <a:rPr lang="en-US" sz="2400" dirty="0" smtClean="0"/>
              <a:t>capital</a:t>
            </a:r>
            <a:endParaRPr lang="cs-CZ" sz="2400" dirty="0" smtClean="0"/>
          </a:p>
          <a:p>
            <a:r>
              <a:rPr lang="en-US" sz="2400" dirty="0" smtClean="0"/>
              <a:t>P </a:t>
            </a:r>
            <a:r>
              <a:rPr lang="en-US" sz="2400" dirty="0"/>
              <a:t>= market price of the preference </a:t>
            </a:r>
            <a:r>
              <a:rPr lang="en-US" sz="2400" dirty="0" smtClean="0"/>
              <a:t>share</a:t>
            </a:r>
            <a:r>
              <a:rPr lang="cs-CZ" sz="2400" dirty="0" smtClean="0"/>
              <a:t>  </a:t>
            </a:r>
          </a:p>
          <a:p>
            <a:r>
              <a:rPr lang="en-US" sz="2400" dirty="0" smtClean="0"/>
              <a:t>E </a:t>
            </a:r>
            <a:r>
              <a:rPr lang="en-US" sz="2400" dirty="0"/>
              <a:t>= issue costs per preference </a:t>
            </a:r>
            <a:r>
              <a:rPr lang="en-US" sz="2400" dirty="0" smtClean="0"/>
              <a:t>share</a:t>
            </a:r>
            <a:endParaRPr lang="cs-CZ" sz="2400" dirty="0" smtClean="0"/>
          </a:p>
          <a:p>
            <a:r>
              <a:rPr lang="en-US" sz="2400" dirty="0" err="1" smtClean="0"/>
              <a:t>Dkonst</a:t>
            </a:r>
            <a:r>
              <a:rPr lang="en-US" sz="2400" dirty="0" smtClean="0"/>
              <a:t> </a:t>
            </a:r>
            <a:r>
              <a:rPr lang="en-US" sz="2400" dirty="0"/>
              <a:t>= constant dividend from the preference share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pic>
        <p:nvPicPr>
          <p:cNvPr id="8" name="Obrázek 7"/>
          <p:cNvPicPr>
            <a:picLocks noChangeAspect="1"/>
          </p:cNvPicPr>
          <p:nvPr/>
        </p:nvPicPr>
        <p:blipFill>
          <a:blip r:embed="rId2"/>
          <a:stretch>
            <a:fillRect/>
          </a:stretch>
        </p:blipFill>
        <p:spPr>
          <a:xfrm>
            <a:off x="3705225" y="2010342"/>
            <a:ext cx="1879600" cy="1208314"/>
          </a:xfrm>
          <a:prstGeom prst="rect">
            <a:avLst/>
          </a:prstGeom>
        </p:spPr>
      </p:pic>
    </p:spTree>
    <p:extLst>
      <p:ext uri="{BB962C8B-B14F-4D97-AF65-F5344CB8AC3E}">
        <p14:creationId xmlns:p14="http://schemas.microsoft.com/office/powerpoint/2010/main" val="3125102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en-US" sz="2400" dirty="0"/>
              <a:t>Cost of </a:t>
            </a:r>
            <a:r>
              <a:rPr lang="cs-CZ" sz="2400" dirty="0" err="1" smtClean="0"/>
              <a:t>capital</a:t>
            </a:r>
            <a:r>
              <a:rPr lang="cs-CZ" sz="2400" dirty="0" smtClean="0"/>
              <a:t>: </a:t>
            </a:r>
            <a:r>
              <a:rPr lang="en-US" sz="2400" dirty="0" smtClean="0"/>
              <a:t>ordinary shares</a:t>
            </a:r>
            <a:endParaRPr lang="cs-CZ" sz="2400" dirty="0" smtClean="0"/>
          </a:p>
          <a:p>
            <a:pPr marL="0" indent="0">
              <a:buNone/>
            </a:pPr>
            <a:r>
              <a:rPr lang="cs-CZ" sz="2400" dirty="0"/>
              <a:t> </a:t>
            </a:r>
          </a:p>
          <a:p>
            <a:pPr marL="0" indent="0">
              <a:buNone/>
            </a:pPr>
            <a:endParaRPr lang="cs-CZ" sz="2400" dirty="0" smtClean="0"/>
          </a:p>
          <a:p>
            <a:pPr marL="0" indent="0">
              <a:buNone/>
            </a:pPr>
            <a:endParaRPr lang="cs-CZ" sz="2400" dirty="0" smtClean="0"/>
          </a:p>
          <a:p>
            <a:r>
              <a:rPr lang="en-US" sz="2400" dirty="0" smtClean="0"/>
              <a:t>N</a:t>
            </a:r>
            <a:r>
              <a:rPr lang="cs-CZ" sz="2400" dirty="0" smtClean="0"/>
              <a:t>(</a:t>
            </a:r>
            <a:r>
              <a:rPr lang="en-US" sz="2400" dirty="0" err="1" smtClean="0"/>
              <a:t>kk</a:t>
            </a:r>
            <a:r>
              <a:rPr lang="cs-CZ" sz="2400" dirty="0" smtClean="0"/>
              <a:t>)</a:t>
            </a:r>
            <a:r>
              <a:rPr lang="en-US" sz="2400" dirty="0" smtClean="0"/>
              <a:t> </a:t>
            </a:r>
            <a:r>
              <a:rPr lang="en-US" sz="2400" dirty="0"/>
              <a:t>= cost of </a:t>
            </a:r>
            <a:r>
              <a:rPr lang="en-US" sz="2400" dirty="0" smtClean="0"/>
              <a:t>equity</a:t>
            </a:r>
            <a:endParaRPr lang="cs-CZ" sz="2400" dirty="0" smtClean="0"/>
          </a:p>
          <a:p>
            <a:r>
              <a:rPr lang="en-US" sz="2400" dirty="0" smtClean="0"/>
              <a:t>P </a:t>
            </a:r>
            <a:r>
              <a:rPr lang="en-US" sz="2400" dirty="0"/>
              <a:t>= market price of the ordinary </a:t>
            </a:r>
            <a:r>
              <a:rPr lang="en-US" sz="2400" dirty="0" smtClean="0"/>
              <a:t>share</a:t>
            </a:r>
            <a:endParaRPr lang="cs-CZ" sz="2400" dirty="0" smtClean="0"/>
          </a:p>
          <a:p>
            <a:r>
              <a:rPr lang="en-US" sz="2400" dirty="0" smtClean="0"/>
              <a:t>E </a:t>
            </a:r>
            <a:r>
              <a:rPr lang="en-US" sz="2400" dirty="0"/>
              <a:t>= issue costs per ordinary </a:t>
            </a:r>
            <a:r>
              <a:rPr lang="en-US" sz="2400" dirty="0" smtClean="0"/>
              <a:t>share</a:t>
            </a:r>
            <a:endParaRPr lang="cs-CZ" sz="2400" dirty="0" smtClean="0"/>
          </a:p>
          <a:p>
            <a:r>
              <a:rPr lang="en-US" sz="2400" dirty="0" smtClean="0"/>
              <a:t>D1 </a:t>
            </a:r>
            <a:r>
              <a:rPr lang="en-US" sz="2400" dirty="0"/>
              <a:t>= expected dividend from the ordinary share next </a:t>
            </a:r>
            <a:r>
              <a:rPr lang="en-US" sz="2400" dirty="0" smtClean="0"/>
              <a:t>year</a:t>
            </a:r>
            <a:endParaRPr lang="cs-CZ" sz="2400" dirty="0" smtClean="0"/>
          </a:p>
          <a:p>
            <a:r>
              <a:rPr lang="cs-CZ" sz="2400" dirty="0"/>
              <a:t>g</a:t>
            </a:r>
            <a:r>
              <a:rPr lang="cs-CZ" sz="2400" dirty="0" smtClean="0"/>
              <a:t> = </a:t>
            </a:r>
            <a:r>
              <a:rPr lang="cs-CZ" sz="2400" dirty="0" err="1" smtClean="0"/>
              <a:t>Expected</a:t>
            </a:r>
            <a:r>
              <a:rPr lang="cs-CZ" sz="2400" dirty="0" smtClean="0"/>
              <a:t> </a:t>
            </a:r>
            <a:r>
              <a:rPr lang="cs-CZ" sz="2400" dirty="0"/>
              <a:t>dividend </a:t>
            </a:r>
            <a:r>
              <a:rPr lang="cs-CZ" sz="2400" dirty="0" err="1" smtClean="0"/>
              <a:t>growth</a:t>
            </a:r>
            <a:r>
              <a:rPr lang="cs-CZ" sz="2400" dirty="0" smtClean="0"/>
              <a:t>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pic>
        <p:nvPicPr>
          <p:cNvPr id="6" name="Obrázek 5"/>
          <p:cNvPicPr>
            <a:picLocks noChangeAspect="1"/>
          </p:cNvPicPr>
          <p:nvPr/>
        </p:nvPicPr>
        <p:blipFill>
          <a:blip r:embed="rId2"/>
          <a:stretch>
            <a:fillRect/>
          </a:stretch>
        </p:blipFill>
        <p:spPr>
          <a:xfrm>
            <a:off x="3030538" y="1704975"/>
            <a:ext cx="2689416" cy="1357275"/>
          </a:xfrm>
          <a:prstGeom prst="rect">
            <a:avLst/>
          </a:prstGeom>
        </p:spPr>
      </p:pic>
    </p:spTree>
    <p:extLst>
      <p:ext uri="{BB962C8B-B14F-4D97-AF65-F5344CB8AC3E}">
        <p14:creationId xmlns:p14="http://schemas.microsoft.com/office/powerpoint/2010/main" val="11581704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r>
              <a:rPr lang="cs-CZ" dirty="0" err="1" smtClean="0"/>
              <a:t>Cost</a:t>
            </a:r>
            <a:r>
              <a:rPr lang="cs-CZ" dirty="0" smtClean="0"/>
              <a:t> </a:t>
            </a:r>
            <a:r>
              <a:rPr lang="cs-CZ" dirty="0" err="1" smtClean="0"/>
              <a:t>of</a:t>
            </a:r>
            <a:r>
              <a:rPr lang="cs-CZ" dirty="0" smtClean="0"/>
              <a:t> </a:t>
            </a:r>
            <a:r>
              <a:rPr lang="cs-CZ" dirty="0" err="1" smtClean="0"/>
              <a:t>capital</a:t>
            </a:r>
            <a:r>
              <a:rPr lang="cs-CZ" dirty="0" smtClean="0"/>
              <a:t>: </a:t>
            </a:r>
            <a:r>
              <a:rPr lang="cs-CZ" dirty="0" err="1" smtClean="0"/>
              <a:t>Retained</a:t>
            </a:r>
            <a:r>
              <a:rPr lang="cs-CZ" dirty="0" smtClean="0"/>
              <a:t> </a:t>
            </a:r>
            <a:r>
              <a:rPr lang="cs-CZ" dirty="0" err="1" smtClean="0"/>
              <a:t>earnings</a:t>
            </a:r>
            <a:endParaRPr lang="cs-CZ" dirty="0" smtClean="0"/>
          </a:p>
          <a:p>
            <a:endParaRPr lang="cs-CZ" dirty="0" smtClean="0"/>
          </a:p>
          <a:p>
            <a:pPr marL="0" indent="0" algn="ctr">
              <a:buNone/>
            </a:pPr>
            <a:r>
              <a:rPr lang="cs-CZ" dirty="0" smtClean="0"/>
              <a:t>N(e) = D/P + g</a:t>
            </a:r>
            <a:endParaRPr lang="cs-CZ" dirty="0"/>
          </a:p>
          <a:p>
            <a:endParaRPr lang="cs-CZ" dirty="0" smtClean="0"/>
          </a:p>
          <a:p>
            <a:r>
              <a:rPr lang="en-US" dirty="0"/>
              <a:t>N</a:t>
            </a:r>
            <a:r>
              <a:rPr lang="cs-CZ" dirty="0" smtClean="0"/>
              <a:t>(e)</a:t>
            </a:r>
            <a:r>
              <a:rPr lang="en-US" dirty="0" smtClean="0"/>
              <a:t> </a:t>
            </a:r>
            <a:r>
              <a:rPr lang="en-US" dirty="0"/>
              <a:t>= cost of equity</a:t>
            </a:r>
            <a:endParaRPr lang="cs-CZ" dirty="0"/>
          </a:p>
          <a:p>
            <a:r>
              <a:rPr lang="en-US" dirty="0"/>
              <a:t>P = market price of the ordinary share</a:t>
            </a:r>
            <a:endParaRPr lang="cs-CZ" dirty="0"/>
          </a:p>
          <a:p>
            <a:r>
              <a:rPr lang="en-US" dirty="0" smtClean="0"/>
              <a:t>D1 </a:t>
            </a:r>
            <a:r>
              <a:rPr lang="en-US" dirty="0"/>
              <a:t>= expected dividend from the ordinary share next year</a:t>
            </a:r>
            <a:endParaRPr lang="cs-CZ" dirty="0"/>
          </a:p>
          <a:p>
            <a:r>
              <a:rPr lang="cs-CZ" dirty="0"/>
              <a:t>g = </a:t>
            </a:r>
            <a:r>
              <a:rPr lang="cs-CZ" dirty="0" err="1"/>
              <a:t>Expected</a:t>
            </a:r>
            <a:r>
              <a:rPr lang="cs-CZ" dirty="0"/>
              <a:t> dividend </a:t>
            </a:r>
            <a:r>
              <a:rPr lang="cs-CZ" dirty="0" err="1"/>
              <a:t>growth</a:t>
            </a:r>
            <a:r>
              <a:rPr lang="cs-CZ" dirty="0"/>
              <a:t> (%)</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537032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Alternative </a:t>
            </a:r>
            <a:r>
              <a:rPr lang="cs-CZ" sz="2400" dirty="0" smtClean="0"/>
              <a:t>metod </a:t>
            </a:r>
            <a:r>
              <a:rPr lang="en-US" sz="2400" dirty="0" smtClean="0"/>
              <a:t> </a:t>
            </a:r>
            <a:r>
              <a:rPr lang="en-US" sz="2400" dirty="0"/>
              <a:t>of determining the cost of equity using the CAPM </a:t>
            </a:r>
            <a:r>
              <a:rPr lang="en-US" sz="2400" dirty="0" smtClean="0"/>
              <a:t>model</a:t>
            </a:r>
            <a:r>
              <a:rPr lang="cs-CZ" sz="2400" dirty="0" smtClean="0"/>
              <a:t>. </a:t>
            </a:r>
            <a:r>
              <a:rPr lang="en-US" sz="2400" dirty="0" smtClean="0"/>
              <a:t>Can </a:t>
            </a:r>
            <a:r>
              <a:rPr lang="en-US" sz="2400" dirty="0"/>
              <a:t>be used when the company is traded on a stock </a:t>
            </a:r>
            <a:r>
              <a:rPr lang="en-US" sz="2400" dirty="0" smtClean="0"/>
              <a:t>Exchange</a:t>
            </a:r>
            <a:r>
              <a:rPr lang="cs-CZ" sz="2400" dirty="0"/>
              <a:t>. </a:t>
            </a:r>
            <a:endParaRPr lang="cs-CZ" sz="2400" dirty="0" smtClean="0"/>
          </a:p>
          <a:p>
            <a:endParaRPr lang="cs-CZ" sz="2400" dirty="0"/>
          </a:p>
          <a:p>
            <a:endParaRPr lang="cs-CZ" sz="2400" dirty="0" smtClean="0"/>
          </a:p>
          <a:p>
            <a:r>
              <a:rPr lang="en-US" sz="2400" dirty="0" err="1" smtClean="0"/>
              <a:t>ip</a:t>
            </a:r>
            <a:r>
              <a:rPr lang="en-US" sz="2400" dirty="0" smtClean="0"/>
              <a:t> </a:t>
            </a:r>
            <a:r>
              <a:rPr lang="en-US" sz="2400" dirty="0"/>
              <a:t>= required return rate of the </a:t>
            </a:r>
            <a:r>
              <a:rPr lang="en-US" sz="2400" dirty="0" smtClean="0"/>
              <a:t>investor</a:t>
            </a:r>
            <a:r>
              <a:rPr lang="cs-CZ" sz="2400" dirty="0" smtClean="0"/>
              <a:t> </a:t>
            </a:r>
          </a:p>
          <a:p>
            <a:r>
              <a:rPr lang="cs-CZ" sz="2400" dirty="0" err="1" smtClean="0"/>
              <a:t>Ip</a:t>
            </a:r>
            <a:r>
              <a:rPr lang="cs-CZ" sz="2400" dirty="0" smtClean="0"/>
              <a:t> = </a:t>
            </a:r>
            <a:r>
              <a:rPr lang="en-US" sz="2400" dirty="0" smtClean="0"/>
              <a:t>N</a:t>
            </a:r>
            <a:r>
              <a:rPr lang="cs-CZ" sz="2400" dirty="0" smtClean="0"/>
              <a:t>(e)</a:t>
            </a:r>
            <a:r>
              <a:rPr lang="en-US" sz="2400" dirty="0" smtClean="0"/>
              <a:t> </a:t>
            </a:r>
            <a:r>
              <a:rPr lang="cs-CZ" sz="2400" dirty="0" smtClean="0"/>
              <a:t>=</a:t>
            </a:r>
            <a:r>
              <a:rPr lang="en-US" sz="2400" dirty="0" smtClean="0"/>
              <a:t> </a:t>
            </a:r>
            <a:r>
              <a:rPr lang="en-US" sz="2400" dirty="0"/>
              <a:t>cost of </a:t>
            </a:r>
            <a:r>
              <a:rPr lang="cs-CZ" sz="2400" dirty="0" err="1"/>
              <a:t>r</a:t>
            </a:r>
            <a:r>
              <a:rPr lang="cs-CZ" sz="2400" dirty="0" err="1" smtClean="0"/>
              <a:t>etained</a:t>
            </a:r>
            <a:r>
              <a:rPr lang="cs-CZ" sz="2400" dirty="0" smtClean="0"/>
              <a:t> </a:t>
            </a:r>
            <a:r>
              <a:rPr lang="cs-CZ" sz="2400" dirty="0" err="1"/>
              <a:t>earnings</a:t>
            </a:r>
            <a:endParaRPr lang="cs-CZ" sz="2400" dirty="0" smtClean="0"/>
          </a:p>
          <a:p>
            <a:r>
              <a:rPr lang="en-US" sz="2400" dirty="0" err="1" smtClean="0"/>
              <a:t>ib</a:t>
            </a:r>
            <a:r>
              <a:rPr lang="en-US" sz="2400" dirty="0" smtClean="0"/>
              <a:t> </a:t>
            </a:r>
            <a:r>
              <a:rPr lang="en-US" sz="2400" dirty="0"/>
              <a:t>= risk-free interest rate (yield rate on government bonds</a:t>
            </a:r>
            <a:r>
              <a:rPr lang="en-US" sz="2400" dirty="0" smtClean="0"/>
              <a:t>)</a:t>
            </a:r>
            <a:endParaRPr lang="cs-CZ" sz="2400" dirty="0" smtClean="0"/>
          </a:p>
          <a:p>
            <a:r>
              <a:rPr lang="en-US" sz="2400" dirty="0" err="1" smtClean="0"/>
              <a:t>im</a:t>
            </a:r>
            <a:r>
              <a:rPr lang="en-US" sz="2400" dirty="0" smtClean="0"/>
              <a:t> </a:t>
            </a:r>
            <a:r>
              <a:rPr lang="en-US" sz="2400" dirty="0"/>
              <a:t>= expected market </a:t>
            </a:r>
            <a:r>
              <a:rPr lang="en-US" sz="2400" dirty="0" smtClean="0"/>
              <a:t>profitability</a:t>
            </a:r>
            <a:endParaRPr lang="cs-CZ" sz="2400" dirty="0" smtClean="0"/>
          </a:p>
          <a:p>
            <a:r>
              <a:rPr lang="el-GR" sz="2400" dirty="0" smtClean="0"/>
              <a:t>Β</a:t>
            </a:r>
            <a:r>
              <a:rPr lang="cs-CZ" sz="2400" dirty="0" smtClean="0"/>
              <a:t> </a:t>
            </a:r>
            <a:r>
              <a:rPr lang="en-US" sz="2400" dirty="0" smtClean="0"/>
              <a:t>= </a:t>
            </a:r>
            <a:r>
              <a:rPr lang="en-US" sz="2400" dirty="0"/>
              <a:t>beta factor - measures the dependence of a stock's return on market profitability</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13.04.2021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pic>
        <p:nvPicPr>
          <p:cNvPr id="6" name="Obrázek 5"/>
          <p:cNvPicPr>
            <a:picLocks noChangeAspect="1"/>
          </p:cNvPicPr>
          <p:nvPr/>
        </p:nvPicPr>
        <p:blipFill>
          <a:blip r:embed="rId2"/>
          <a:stretch>
            <a:fillRect/>
          </a:stretch>
        </p:blipFill>
        <p:spPr>
          <a:xfrm>
            <a:off x="3114676" y="2451893"/>
            <a:ext cx="2951162" cy="967188"/>
          </a:xfrm>
          <a:prstGeom prst="rect">
            <a:avLst/>
          </a:prstGeom>
        </p:spPr>
      </p:pic>
    </p:spTree>
    <p:extLst>
      <p:ext uri="{BB962C8B-B14F-4D97-AF65-F5344CB8AC3E}">
        <p14:creationId xmlns:p14="http://schemas.microsoft.com/office/powerpoint/2010/main" val="36799460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214</TotalTime>
  <Words>861</Words>
  <Application>Microsoft Office PowerPoint</Application>
  <PresentationFormat>Vlastní</PresentationFormat>
  <Paragraphs>140</Paragraphs>
  <Slides>17</Slides>
  <Notes>0</Notes>
  <HiddenSlides>0</HiddenSlides>
  <MMClips>0</MMClips>
  <ScaleCrop>false</ScaleCrop>
  <HeadingPairs>
    <vt:vector size="8" baseType="variant">
      <vt:variant>
        <vt:lpstr>Použitá písma</vt:lpstr>
      </vt:variant>
      <vt:variant>
        <vt:i4>3</vt:i4>
      </vt:variant>
      <vt:variant>
        <vt:lpstr>Motiv</vt:lpstr>
      </vt:variant>
      <vt:variant>
        <vt:i4>1</vt:i4>
      </vt:variant>
      <vt:variant>
        <vt:lpstr>Vložené servery OLE</vt:lpstr>
      </vt:variant>
      <vt:variant>
        <vt:i4>2</vt:i4>
      </vt:variant>
      <vt:variant>
        <vt:lpstr>Nadpisy snímků</vt:lpstr>
      </vt:variant>
      <vt:variant>
        <vt:i4>17</vt:i4>
      </vt:variant>
    </vt:vector>
  </HeadingPairs>
  <TitlesOfParts>
    <vt:vector size="23" baseType="lpstr">
      <vt:lpstr>Arial</vt:lpstr>
      <vt:lpstr>Calibri</vt:lpstr>
      <vt:lpstr>Clara Sans</vt:lpstr>
      <vt:lpstr>JU_OPVVV</vt:lpstr>
      <vt:lpstr>Equation.3</vt:lpstr>
      <vt:lpstr>Equation.DSMT4</vt:lpstr>
      <vt:lpstr>Cost of Capital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19</cp:revision>
  <dcterms:created xsi:type="dcterms:W3CDTF">2017-07-17T18:52:59Z</dcterms:created>
  <dcterms:modified xsi:type="dcterms:W3CDTF">2021-04-13T15:56:33Z</dcterms:modified>
</cp:coreProperties>
</file>