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1"/>
  </p:notesMasterIdLst>
  <p:sldIdLst>
    <p:sldId id="256" r:id="rId2"/>
    <p:sldId id="306" r:id="rId3"/>
    <p:sldId id="323" r:id="rId4"/>
    <p:sldId id="324" r:id="rId5"/>
    <p:sldId id="325" r:id="rId6"/>
    <p:sldId id="326" r:id="rId7"/>
    <p:sldId id="327" r:id="rId8"/>
    <p:sldId id="328" r:id="rId9"/>
    <p:sldId id="329" r:id="rId10"/>
    <p:sldId id="340" r:id="rId11"/>
    <p:sldId id="338" r:id="rId12"/>
    <p:sldId id="330" r:id="rId13"/>
    <p:sldId id="331" r:id="rId14"/>
    <p:sldId id="332" r:id="rId15"/>
    <p:sldId id="333" r:id="rId16"/>
    <p:sldId id="339" r:id="rId17"/>
    <p:sldId id="334" r:id="rId18"/>
    <p:sldId id="335" r:id="rId19"/>
    <p:sldId id="275" r:id="rId2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292825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3741286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2785933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2540566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3689361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4267623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15906688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4147524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1383926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627892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2992119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3337587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1533313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1678153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64312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2615810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35425838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p:txBody>
          <a:bodyPr/>
          <a:lstStyle/>
          <a:p>
            <a:pPr lvl="0"/>
            <a:r>
              <a:rPr lang="en-GB" b="1" dirty="0"/>
              <a:t> </a:t>
            </a:r>
            <a:r>
              <a:rPr lang="en-GB" b="1" dirty="0"/>
              <a:t>Performance remuneration </a:t>
            </a:r>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pic>
        <p:nvPicPr>
          <p:cNvPr id="2050" name="Picture 2" descr="Image result for MBO"/>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38325" y="1132021"/>
            <a:ext cx="6353175" cy="6340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3844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smtClean="0"/>
              <a:t>Bonus</a:t>
            </a:r>
            <a:r>
              <a:rPr lang="cs-CZ" sz="2500" b="1" dirty="0" smtClean="0"/>
              <a:t> (MBO)</a:t>
            </a:r>
          </a:p>
          <a:p>
            <a:pPr marL="0" indent="0">
              <a:buNone/>
            </a:pPr>
            <a:endParaRPr lang="en-GB" sz="2500" b="1" dirty="0"/>
          </a:p>
          <a:p>
            <a:pPr marL="0" indent="0">
              <a:buNone/>
            </a:pPr>
            <a:r>
              <a:rPr lang="en-GB" sz="2500" b="1" dirty="0" smtClean="0"/>
              <a:t>Advantages</a:t>
            </a:r>
            <a:r>
              <a:rPr lang="en-GB" sz="2500" dirty="0"/>
              <a:t>: tied to the fulfilment of specific targets, paid immediately after performance of the tasks and is administratively </a:t>
            </a:r>
            <a:r>
              <a:rPr lang="en-GB" sz="2500" dirty="0" smtClean="0"/>
              <a:t>undemanding</a:t>
            </a:r>
            <a:endParaRPr lang="cs-CZ" sz="2500" dirty="0" smtClean="0"/>
          </a:p>
          <a:p>
            <a:pPr marL="0" indent="0">
              <a:buNone/>
            </a:pPr>
            <a:endParaRPr lang="en-GB" sz="2500" dirty="0"/>
          </a:p>
          <a:p>
            <a:pPr marL="0" indent="0">
              <a:buNone/>
            </a:pPr>
            <a:r>
              <a:rPr lang="en-GB" sz="2500" b="1" dirty="0"/>
              <a:t>Disadvantages</a:t>
            </a:r>
            <a:r>
              <a:rPr lang="en-GB" sz="2500" dirty="0"/>
              <a:t>: above-average emphasis of individual performance</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795578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Share of the profit </a:t>
            </a:r>
            <a:endParaRPr lang="cs-CZ" sz="2500" dirty="0" smtClean="0"/>
          </a:p>
          <a:p>
            <a:pPr marL="0" indent="0">
              <a:buNone/>
            </a:pPr>
            <a:endParaRPr lang="en-GB" sz="2500" dirty="0"/>
          </a:p>
          <a:p>
            <a:pPr marL="0" indent="0">
              <a:buNone/>
            </a:pPr>
            <a:r>
              <a:rPr lang="en-GB" sz="2500" dirty="0"/>
              <a:t>The share of the profit is a form of wage, which the employer provides to the employees for its benefit to achieve a good economic result. </a:t>
            </a:r>
          </a:p>
          <a:p>
            <a:pPr marL="0" indent="0">
              <a:buNone/>
            </a:pPr>
            <a:r>
              <a:rPr lang="en-GB" sz="2500" dirty="0"/>
              <a:t>There is no legal entitlement to the share of the profit - the company has no obligation pay it. At the same time, the share of the profit is not a cost for the company - it is not posted to cost.</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21545050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Reasons for use: economic - increase of labour productivity, stimulation of the employees</a:t>
            </a:r>
          </a:p>
          <a:p>
            <a:pPr marL="0" indent="0">
              <a:buNone/>
            </a:pPr>
            <a:r>
              <a:rPr lang="en-GB" sz="2500" dirty="0"/>
              <a:t>		        social - creation of the relations between the performance of the company and employees</a:t>
            </a:r>
          </a:p>
          <a:p>
            <a:pPr marL="0" indent="0">
              <a:buNone/>
            </a:pPr>
            <a:r>
              <a:rPr lang="en-GB" sz="2500" dirty="0"/>
              <a:t>Two distribution problems:</a:t>
            </a:r>
          </a:p>
          <a:p>
            <a:pPr marL="0" indent="0">
              <a:buNone/>
            </a:pPr>
            <a:r>
              <a:rPr lang="en-GB" sz="2500" dirty="0"/>
              <a:t>-	distribution of the profit into the part designated for work</a:t>
            </a:r>
          </a:p>
          <a:p>
            <a:pPr marL="0" indent="0">
              <a:buNone/>
            </a:pPr>
            <a:r>
              <a:rPr lang="en-GB" sz="2500" dirty="0"/>
              <a:t>-	distribution of the profit among the employees</a:t>
            </a:r>
          </a:p>
          <a:p>
            <a:pPr marL="0" indent="0">
              <a:buNone/>
            </a:pPr>
            <a:endParaRPr lang="en-GB" sz="2500" dirty="0"/>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5541984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Currently, the share of the profit shall be replaced by the variable bonus, for instance, </a:t>
            </a:r>
            <a:r>
              <a:rPr lang="en-GB" sz="2500" dirty="0" err="1"/>
              <a:t>Škoda</a:t>
            </a:r>
            <a:r>
              <a:rPr lang="en-GB" sz="2500" dirty="0"/>
              <a:t> Auto.</a:t>
            </a:r>
          </a:p>
          <a:p>
            <a:pPr marL="0" indent="0">
              <a:buNone/>
            </a:pPr>
            <a:endParaRPr lang="en-GB" sz="2500" dirty="0"/>
          </a:p>
          <a:p>
            <a:pPr marL="0" indent="0">
              <a:buNone/>
            </a:pPr>
            <a:r>
              <a:rPr lang="en-GB" sz="2500" dirty="0"/>
              <a:t>Distribution methods: using the number of employees, volume of annually paid wages, number of years worked in the company,...</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4723978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cs-CZ" sz="2500" dirty="0" smtClean="0"/>
              <a:t>S</a:t>
            </a:r>
            <a:r>
              <a:rPr lang="en-GB" sz="2500" dirty="0" smtClean="0"/>
              <a:t>hares</a:t>
            </a:r>
            <a:r>
              <a:rPr lang="cs-CZ" sz="2500" dirty="0" smtClean="0"/>
              <a:t> </a:t>
            </a:r>
            <a:r>
              <a:rPr lang="cs-CZ" sz="2500" dirty="0" err="1" smtClean="0"/>
              <a:t>for</a:t>
            </a:r>
            <a:r>
              <a:rPr lang="cs-CZ" sz="2500" dirty="0" smtClean="0"/>
              <a:t> </a:t>
            </a:r>
            <a:r>
              <a:rPr lang="cs-CZ" sz="2500" dirty="0" err="1" smtClean="0"/>
              <a:t>employees</a:t>
            </a:r>
            <a:r>
              <a:rPr lang="en-GB" sz="2500" dirty="0" smtClean="0"/>
              <a:t> </a:t>
            </a:r>
            <a:endParaRPr lang="en-GB" sz="2500" dirty="0"/>
          </a:p>
          <a:p>
            <a:pPr marL="0" indent="0">
              <a:buNone/>
            </a:pPr>
            <a:r>
              <a:rPr lang="en-GB" sz="2500" dirty="0"/>
              <a:t>The principle is that the company offers the employees an opportunity to acquire company shares after a certain period at a given bargain price depending on the period the employee is with the company or position in the company (for instance, 1 + 1 free).  The shares are usually negotiable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40252899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cs-CZ" sz="2500" b="1" dirty="0" smtClean="0"/>
              <a:t>S</a:t>
            </a:r>
            <a:r>
              <a:rPr lang="en-GB" sz="2500" b="1" dirty="0" smtClean="0"/>
              <a:t>hares</a:t>
            </a:r>
            <a:r>
              <a:rPr lang="cs-CZ" sz="2500" b="1" dirty="0" smtClean="0"/>
              <a:t> </a:t>
            </a:r>
            <a:r>
              <a:rPr lang="cs-CZ" sz="2500" b="1" dirty="0" err="1" smtClean="0"/>
              <a:t>for</a:t>
            </a:r>
            <a:r>
              <a:rPr lang="cs-CZ" sz="2500" b="1" dirty="0" smtClean="0"/>
              <a:t> </a:t>
            </a:r>
            <a:r>
              <a:rPr lang="cs-CZ" sz="2500" b="1" dirty="0" err="1" smtClean="0"/>
              <a:t>employees</a:t>
            </a:r>
            <a:r>
              <a:rPr lang="en-GB" sz="2500" b="1" dirty="0" smtClean="0"/>
              <a:t> </a:t>
            </a:r>
            <a:endParaRPr lang="en-GB" sz="2500" b="1" dirty="0"/>
          </a:p>
          <a:p>
            <a:pPr marL="0" indent="0">
              <a:buNone/>
            </a:pPr>
            <a:endParaRPr lang="en-GB" sz="2500" dirty="0"/>
          </a:p>
          <a:p>
            <a:pPr marL="0" indent="0">
              <a:buNone/>
            </a:pPr>
            <a:r>
              <a:rPr lang="en-GB" sz="2500" dirty="0"/>
              <a:t>The system has advantages for the employees in the form of a share  of the company profit and is also a source of income for the employees. At the same time, the tax effect and higher interest of the employees in the company’s performance are positive.  The implementation problem in this case comprises the high initial employee costs when acquiring shares.   The employee has the right to sell the shares only after a certain period, for instance, after holding them for two years. </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38685524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Gratification</a:t>
            </a:r>
          </a:p>
          <a:p>
            <a:pPr marL="0" indent="0">
              <a:buNone/>
            </a:pPr>
            <a:r>
              <a:rPr lang="en-GB" sz="2500" dirty="0"/>
              <a:t>It is an allowance for extraordinary events or acknowledgement of responsible work done.  Gratification has a big stimulating effect. It is made in the form of a one-off payment on extraordinary occasions with guaranteed link to the performance.  Gratification may take the form of an absolute amount or a percentage of the monthly earnings</a:t>
            </a:r>
          </a:p>
          <a:p>
            <a:pPr marL="0" indent="0">
              <a:buNone/>
            </a:pPr>
            <a:r>
              <a:rPr lang="en-GB" sz="2500" dirty="0"/>
              <a:t>Types: life jubilee, duration of employment with the company, loyalty to the company, Christmas, leave allowance.</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20172134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Extraordinary payments</a:t>
            </a:r>
          </a:p>
          <a:p>
            <a:pPr marL="0" indent="0">
              <a:buNone/>
            </a:pPr>
            <a:r>
              <a:rPr lang="en-GB" sz="2500" dirty="0"/>
              <a:t>Additional monetary benefits that the employees get from employment. They are not related to the employee's performance. They are usually used to cover certain special needs or for certain extraordinary purposes.  The examples of usage include payment of an employee’s moving costs in connection with change of working location (for instance, abroad) or compensation of the costs of additional training courses.</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23302544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The objective of performance remuneration is to strengthen the link of remuneration to the performance and motivate the employee. Performance remuneration is thus a situation where at least part of the wage depends on measurable performance.</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360327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u="sng" dirty="0" smtClean="0"/>
              <a:t>The </a:t>
            </a:r>
            <a:r>
              <a:rPr lang="en-GB" sz="2500" u="sng" dirty="0"/>
              <a:t>tools of performance remuneration include: </a:t>
            </a:r>
            <a:endParaRPr lang="cs-CZ" sz="2500" u="sng" dirty="0" smtClean="0"/>
          </a:p>
          <a:p>
            <a:pPr marL="0" indent="0">
              <a:buNone/>
            </a:pPr>
            <a:endParaRPr lang="en-GB" sz="2500" dirty="0"/>
          </a:p>
          <a:p>
            <a:pPr lvl="0"/>
            <a:r>
              <a:rPr lang="en-GB" sz="2500" dirty="0"/>
              <a:t>Bonuses </a:t>
            </a:r>
          </a:p>
          <a:p>
            <a:pPr lvl="0"/>
            <a:r>
              <a:rPr lang="en-GB" sz="2500" dirty="0"/>
              <a:t>Remuneration</a:t>
            </a:r>
          </a:p>
          <a:p>
            <a:pPr lvl="0"/>
            <a:r>
              <a:rPr lang="en-GB" sz="2500" dirty="0"/>
              <a:t>Bonuses</a:t>
            </a:r>
          </a:p>
          <a:p>
            <a:pPr lvl="0"/>
            <a:r>
              <a:rPr lang="en-GB" sz="2500" dirty="0"/>
              <a:t>Share of the profit</a:t>
            </a:r>
          </a:p>
          <a:p>
            <a:pPr lvl="0"/>
            <a:r>
              <a:rPr lang="en-GB" sz="2500" dirty="0"/>
              <a:t>Employee shares</a:t>
            </a:r>
          </a:p>
          <a:p>
            <a:pPr lvl="0"/>
            <a:r>
              <a:rPr lang="en-GB" sz="2500" dirty="0"/>
              <a:t>Royalties </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6240919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Bonuses </a:t>
            </a:r>
            <a:r>
              <a:rPr lang="cs-CZ" sz="2500" b="1" dirty="0" smtClean="0"/>
              <a:t>- Premium</a:t>
            </a:r>
            <a:endParaRPr lang="en-GB" sz="2500" dirty="0"/>
          </a:p>
          <a:p>
            <a:pPr marL="0" indent="0">
              <a:buNone/>
            </a:pPr>
            <a:r>
              <a:rPr lang="en-GB" sz="2500" dirty="0" smtClean="0"/>
              <a:t>Bonuses </a:t>
            </a:r>
            <a:r>
              <a:rPr lang="en-GB" sz="2500" dirty="0"/>
              <a:t>are paid depending on fulfilment of a pre-defined quantitative indicator or target (the indicator must be measurable in some way). </a:t>
            </a:r>
          </a:p>
          <a:p>
            <a:pPr marL="0" indent="0">
              <a:buNone/>
            </a:pPr>
            <a:r>
              <a:rPr lang="en-GB" sz="2500" dirty="0" smtClean="0"/>
              <a:t>We </a:t>
            </a:r>
            <a:r>
              <a:rPr lang="en-GB" sz="2500" dirty="0"/>
              <a:t>differentiate:</a:t>
            </a:r>
          </a:p>
          <a:p>
            <a:pPr lvl="0"/>
            <a:r>
              <a:rPr lang="en-GB" sz="2500" dirty="0"/>
              <a:t>periodically recurrent bonus - remuneration that depends on achievement or exceeding of pre-determined targets or performance indicators</a:t>
            </a:r>
          </a:p>
          <a:p>
            <a:pPr lvl="0"/>
            <a:r>
              <a:rPr lang="en-GB" sz="2500" dirty="0"/>
              <a:t>one-off bonus - types of one-off bonuses - for instance, loyalty bonus (according to the duration of employment in the company), attendance bonus (for the fact that he was not ill, for instance, for the whole month)</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9785841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cs-CZ" dirty="0" err="1" smtClean="0"/>
              <a:t>Kinds</a:t>
            </a:r>
            <a:r>
              <a:rPr lang="cs-CZ" dirty="0" smtClean="0"/>
              <a:t> of</a:t>
            </a:r>
            <a:r>
              <a:rPr lang="en-GB" dirty="0" smtClean="0"/>
              <a:t>bonus</a:t>
            </a:r>
            <a:r>
              <a:rPr lang="cs-CZ" dirty="0" smtClean="0"/>
              <a:t> </a:t>
            </a:r>
            <a:r>
              <a:rPr lang="cs-CZ" dirty="0" err="1" smtClean="0"/>
              <a:t>premium</a:t>
            </a:r>
            <a:r>
              <a:rPr lang="en-GB" dirty="0" smtClean="0"/>
              <a:t>: </a:t>
            </a:r>
            <a:endParaRPr lang="en-GB" dirty="0"/>
          </a:p>
          <a:p>
            <a:pPr lvl="0"/>
            <a:r>
              <a:rPr lang="en-GB" dirty="0"/>
              <a:t>performance</a:t>
            </a:r>
          </a:p>
          <a:p>
            <a:pPr lvl="0"/>
            <a:r>
              <a:rPr lang="en-GB" dirty="0"/>
              <a:t>fulfilment of deadlines</a:t>
            </a:r>
          </a:p>
          <a:p>
            <a:pPr lvl="0"/>
            <a:r>
              <a:rPr lang="en-GB" dirty="0"/>
              <a:t>quality</a:t>
            </a:r>
          </a:p>
          <a:p>
            <a:pPr lvl="0"/>
            <a:r>
              <a:rPr lang="en-GB" dirty="0"/>
              <a:t>cost </a:t>
            </a:r>
            <a:r>
              <a:rPr lang="en-GB" dirty="0" smtClean="0"/>
              <a:t>efficiency</a:t>
            </a:r>
            <a:endParaRPr lang="cs-CZ" dirty="0" smtClean="0"/>
          </a:p>
          <a:p>
            <a:pPr marL="0" lvl="0" indent="0">
              <a:buNone/>
            </a:pPr>
            <a:endParaRPr lang="en-GB" dirty="0"/>
          </a:p>
          <a:p>
            <a:pPr lvl="0"/>
            <a:r>
              <a:rPr lang="en-GB" dirty="0"/>
              <a:t>individual</a:t>
            </a:r>
          </a:p>
          <a:p>
            <a:pPr lvl="0"/>
            <a:r>
              <a:rPr lang="en-GB" dirty="0" smtClean="0"/>
              <a:t>collective</a:t>
            </a:r>
            <a:endParaRPr lang="en-GB" dirty="0"/>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03338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u="sng" dirty="0"/>
              <a:t>Remuneration</a:t>
            </a:r>
            <a:endParaRPr lang="en-GB" sz="2500" dirty="0"/>
          </a:p>
          <a:p>
            <a:r>
              <a:rPr lang="en-GB" sz="2500" dirty="0" smtClean="0"/>
              <a:t>Just </a:t>
            </a:r>
            <a:r>
              <a:rPr lang="en-GB" sz="2500" dirty="0"/>
              <a:t>as applies to a bonus, a further form of the large variety of variable wage components. It forms one of the most operatively and administratively simplest variable wage components.</a:t>
            </a:r>
          </a:p>
          <a:p>
            <a:r>
              <a:rPr lang="en-GB" sz="2500" dirty="0"/>
              <a:t>The difference between the terms bonuses and remunerations. The bonuses are variable components with more strict rules for their provision. It is tied to fulfilment of pre-defined specific indicators. In contrast, the rewards are a looser form of remuneration, even if they do not preclude a link to the fulfilment of certain pre-determined indicators. </a:t>
            </a: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21895621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The principle of the remuneration is in that the given supervisor usually determines the size of the reward, which need not be tied to fulfilment of pre-defined criteria (performance, quality,...). For payment of the remuneration, it is optimal to issue a bonus guideline.  The size of the remuneration is derived from the percentage rate or a fixed amount. Types of remuneration: performance bonuses, annual remuneration of management staff, extraordinary bonuses</a:t>
            </a: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754113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Two forms of distribution of remuneration exist</a:t>
            </a:r>
            <a:r>
              <a:rPr lang="en-GB" sz="2500" dirty="0" smtClean="0"/>
              <a:t>:</a:t>
            </a:r>
            <a:endParaRPr lang="cs-CZ" sz="2500" dirty="0" smtClean="0"/>
          </a:p>
          <a:p>
            <a:pPr marL="0" indent="0">
              <a:buNone/>
            </a:pPr>
            <a:endParaRPr lang="en-GB" sz="2500" dirty="0"/>
          </a:p>
          <a:p>
            <a:pPr marL="0" indent="0">
              <a:buNone/>
            </a:pPr>
            <a:r>
              <a:rPr lang="en-GB" sz="2500" dirty="0"/>
              <a:t>-	remuneration is distributed by the foreman or supervisor according to the merit of the individuals (foreman’s fund)</a:t>
            </a:r>
          </a:p>
          <a:p>
            <a:pPr marL="0" indent="0">
              <a:buNone/>
            </a:pPr>
            <a:r>
              <a:rPr lang="en-GB" sz="2500" dirty="0"/>
              <a:t>-	on a percentage basis according to the fixed part of the wage, the supervisor or foreman distributes only part; the rest is distributed according to the merit of the individuals in relation to the required result</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1485325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l"/>
            <a:r>
              <a:rPr lang="en-GB" sz="2400" b="1" dirty="0"/>
              <a:t>Performance remuneration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smtClean="0"/>
              <a:t>Bonus</a:t>
            </a:r>
            <a:r>
              <a:rPr lang="cs-CZ" sz="2500" b="1" dirty="0" smtClean="0"/>
              <a:t> (MBO)</a:t>
            </a:r>
            <a:endParaRPr lang="en-GB" sz="2500" b="1" dirty="0"/>
          </a:p>
          <a:p>
            <a:pPr marL="0" indent="0">
              <a:buNone/>
            </a:pPr>
            <a:r>
              <a:rPr lang="en-GB" sz="2500" dirty="0"/>
              <a:t>The bonus takes the form of extra pay that is added to the basic wage for achievement of specific and extraordinary targets, for instance, MBO. The form that is frequently used at present.</a:t>
            </a:r>
          </a:p>
          <a:p>
            <a:pPr marL="0" indent="0">
              <a:buNone/>
            </a:pPr>
            <a:r>
              <a:rPr lang="en-GB" sz="2500" dirty="0"/>
              <a:t>In the case of the blue collar professions, it replaces the bonus systems where new technologies or new forms of labour organisation are implemented.</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8807172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169</TotalTime>
  <Words>978</Words>
  <Application>Microsoft Office PowerPoint</Application>
  <PresentationFormat>Vlastní</PresentationFormat>
  <Paragraphs>132</Paragraphs>
  <Slides>19</Slides>
  <Notes>17</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Clara Sans</vt:lpstr>
      <vt:lpstr>JU_OPVVV</vt:lpstr>
      <vt:lpstr>Reward systems </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Performance remuneration</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21</cp:revision>
  <dcterms:created xsi:type="dcterms:W3CDTF">2017-07-17T18:52:59Z</dcterms:created>
  <dcterms:modified xsi:type="dcterms:W3CDTF">2020-03-20T08:03:18Z</dcterms:modified>
</cp:coreProperties>
</file>