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20"/>
  </p:notesMasterIdLst>
  <p:sldIdLst>
    <p:sldId id="256" r:id="rId2"/>
    <p:sldId id="257" r:id="rId3"/>
    <p:sldId id="258" r:id="rId4"/>
    <p:sldId id="259" r:id="rId5"/>
    <p:sldId id="268" r:id="rId6"/>
    <p:sldId id="260" r:id="rId7"/>
    <p:sldId id="261" r:id="rId8"/>
    <p:sldId id="262" r:id="rId9"/>
    <p:sldId id="263" r:id="rId10"/>
    <p:sldId id="264" r:id="rId11"/>
    <p:sldId id="265" r:id="rId12"/>
    <p:sldId id="266" r:id="rId13"/>
    <p:sldId id="269" r:id="rId14"/>
    <p:sldId id="270" r:id="rId15"/>
    <p:sldId id="271" r:id="rId16"/>
    <p:sldId id="272" r:id="rId17"/>
    <p:sldId id="273" r:id="rId18"/>
    <p:sldId id="274" r:id="rId19"/>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0" autoAdjust="0"/>
    <p:restoredTop sz="93608" autoAdjust="0"/>
  </p:normalViewPr>
  <p:slideViewPr>
    <p:cSldViewPr snapToGrid="0">
      <p:cViewPr varScale="1">
        <p:scale>
          <a:sx n="58" d="100"/>
          <a:sy n="58" d="100"/>
        </p:scale>
        <p:origin x="1488" y="66"/>
      </p:cViewPr>
      <p:guideLst>
        <p:guide orient="horz" pos="2381"/>
        <p:guide pos="336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t>10.04.2020</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2</a:t>
            </a:fld>
            <a:endParaRPr lang="cs-CZ"/>
          </a:p>
        </p:txBody>
      </p:sp>
    </p:spTree>
    <p:extLst>
      <p:ext uri="{BB962C8B-B14F-4D97-AF65-F5344CB8AC3E}">
        <p14:creationId xmlns:p14="http://schemas.microsoft.com/office/powerpoint/2010/main" val="418122465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10.04.2020</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10.04.2020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10.04.2020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10.04.2020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a:t>Kliknutím lze upravit styl.</a:t>
            </a:r>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10.04.2020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10.04.2020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Kliknutím lze upravit styl.</a:t>
            </a:r>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10.04.2020</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10.04.2020</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10.04.2020</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10.04.2020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a:t>Kliknutím lze upravit styl.</a:t>
            </a:r>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10.04.2020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t>10.04.2020</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en-US" dirty="0"/>
              <a:t>Joint-stock Company</a:t>
            </a:r>
          </a:p>
        </p:txBody>
      </p:sp>
      <p:sp>
        <p:nvSpPr>
          <p:cNvPr id="3" name="Podnadpis 2"/>
          <p:cNvSpPr>
            <a:spLocks noGrp="1"/>
          </p:cNvSpPr>
          <p:nvPr>
            <p:ph type="subTitle" idx="1"/>
          </p:nvPr>
        </p:nvSpPr>
        <p:spPr/>
        <p:txBody>
          <a:bodyPr/>
          <a:lstStyle/>
          <a:p>
            <a:endParaRPr lang="cs-CZ" dirty="0"/>
          </a:p>
        </p:txBody>
      </p:sp>
    </p:spTree>
    <p:extLst>
      <p:ext uri="{BB962C8B-B14F-4D97-AF65-F5344CB8AC3E}">
        <p14:creationId xmlns:p14="http://schemas.microsoft.com/office/powerpoint/2010/main" val="35272150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F7AF1A7-D8DE-458E-82BB-C9F839E06ABB}"/>
              </a:ext>
            </a:extLst>
          </p:cNvPr>
          <p:cNvSpPr>
            <a:spLocks noGrp="1"/>
          </p:cNvSpPr>
          <p:nvPr>
            <p:ph type="title"/>
          </p:nvPr>
        </p:nvSpPr>
        <p:spPr/>
        <p:txBody>
          <a:bodyPr/>
          <a:lstStyle/>
          <a:p>
            <a:r>
              <a:rPr lang="cs-CZ" dirty="0"/>
              <a:t>The Supervisory </a:t>
            </a:r>
            <a:r>
              <a:rPr lang="en-US" dirty="0"/>
              <a:t>Board</a:t>
            </a:r>
          </a:p>
        </p:txBody>
      </p:sp>
      <p:sp>
        <p:nvSpPr>
          <p:cNvPr id="3" name="Zástupný obsah 2">
            <a:extLst>
              <a:ext uri="{FF2B5EF4-FFF2-40B4-BE49-F238E27FC236}">
                <a16:creationId xmlns:a16="http://schemas.microsoft.com/office/drawing/2014/main" id="{C71E004C-AD1C-4198-8C6D-BE7BC867277D}"/>
              </a:ext>
            </a:extLst>
          </p:cNvPr>
          <p:cNvSpPr>
            <a:spLocks noGrp="1"/>
          </p:cNvSpPr>
          <p:nvPr>
            <p:ph idx="1"/>
          </p:nvPr>
        </p:nvSpPr>
        <p:spPr/>
        <p:txBody>
          <a:bodyPr/>
          <a:lstStyle/>
          <a:p>
            <a:r>
              <a:rPr lang="cs-CZ" sz="2800" b="1" dirty="0"/>
              <a:t>t</a:t>
            </a:r>
            <a:r>
              <a:rPr lang="en-GB" sz="2800" b="1" dirty="0"/>
              <a:t>he supervisory body in </a:t>
            </a:r>
            <a:r>
              <a:rPr lang="cs-CZ" sz="2800" b="1" dirty="0"/>
              <a:t>the </a:t>
            </a:r>
            <a:r>
              <a:rPr lang="en-US" sz="2800" b="1" dirty="0"/>
              <a:t>dualistic system</a:t>
            </a:r>
          </a:p>
          <a:p>
            <a:r>
              <a:rPr lang="en-GB" sz="2800" dirty="0"/>
              <a:t>oversees the activities of the Board of Directors and the company as such and adheres to the principles approved by the General Meeting</a:t>
            </a:r>
            <a:endParaRPr lang="cs-CZ" sz="2800" dirty="0"/>
          </a:p>
          <a:p>
            <a:r>
              <a:rPr lang="en-GB" sz="2800" dirty="0"/>
              <a:t>is authorised to consult all documents and records relating to the company's operations and check their formal correctness and compliance with reality</a:t>
            </a:r>
            <a:endParaRPr lang="cs-CZ" sz="2800" dirty="0"/>
          </a:p>
          <a:p>
            <a:r>
              <a:rPr lang="cs-CZ" sz="2800" dirty="0"/>
              <a:t>i</a:t>
            </a:r>
            <a:r>
              <a:rPr lang="en-GB" sz="2800" dirty="0"/>
              <a:t>ts other mission consists in reviewing the financial statements and proposals for profit distribution or coverage of loss</a:t>
            </a:r>
            <a:endParaRPr lang="en-US" sz="2800" dirty="0"/>
          </a:p>
          <a:p>
            <a:r>
              <a:rPr lang="en-GB" sz="2800" dirty="0"/>
              <a:t>has 3 members elected and recalled by the General Meeting</a:t>
            </a:r>
            <a:endParaRPr lang="cs-CZ" sz="2800" dirty="0"/>
          </a:p>
          <a:p>
            <a:r>
              <a:rPr lang="cs-CZ" sz="2800" dirty="0"/>
              <a:t>t</a:t>
            </a:r>
            <a:r>
              <a:rPr lang="en-GB" sz="2800" dirty="0"/>
              <a:t>he articles of association may set a different number of members, but the number must be divisible by three</a:t>
            </a:r>
            <a:endParaRPr lang="cs-CZ" sz="2800" dirty="0"/>
          </a:p>
          <a:p>
            <a:r>
              <a:rPr lang="cs-CZ" sz="2800" dirty="0"/>
              <a:t>the </a:t>
            </a:r>
            <a:r>
              <a:rPr lang="en-GB" sz="2800" dirty="0"/>
              <a:t>Supervisory Board elects its </a:t>
            </a:r>
            <a:r>
              <a:rPr lang="en-US" sz="2800" dirty="0"/>
              <a:t>Chairman</a:t>
            </a:r>
            <a:endParaRPr lang="en-US" dirty="0"/>
          </a:p>
          <a:p>
            <a:endParaRPr lang="en-US" dirty="0"/>
          </a:p>
        </p:txBody>
      </p:sp>
      <p:sp>
        <p:nvSpPr>
          <p:cNvPr id="4" name="Zástupný symbol pro datum 3">
            <a:extLst>
              <a:ext uri="{FF2B5EF4-FFF2-40B4-BE49-F238E27FC236}">
                <a16:creationId xmlns:a16="http://schemas.microsoft.com/office/drawing/2014/main" id="{483FED87-7F6C-4EEF-9A94-4A5EBF768E9D}"/>
              </a:ext>
            </a:extLst>
          </p:cNvPr>
          <p:cNvSpPr>
            <a:spLocks noGrp="1"/>
          </p:cNvSpPr>
          <p:nvPr>
            <p:ph type="dt" sz="half" idx="10"/>
          </p:nvPr>
        </p:nvSpPr>
        <p:spPr/>
        <p:txBody>
          <a:bodyPr/>
          <a:lstStyle/>
          <a:p>
            <a:pPr>
              <a:defRPr/>
            </a:pPr>
            <a:fld id="{8863D660-356F-4B7B-9477-B5CEBBE7ED6F}" type="datetime1">
              <a:rPr lang="cs-CZ" smtClean="0"/>
              <a:t>10.04.2020</a:t>
            </a:fld>
            <a:endParaRPr lang="cs-CZ" dirty="0"/>
          </a:p>
        </p:txBody>
      </p:sp>
      <p:sp>
        <p:nvSpPr>
          <p:cNvPr id="5" name="Zástupný symbol pro číslo snímku 4">
            <a:extLst>
              <a:ext uri="{FF2B5EF4-FFF2-40B4-BE49-F238E27FC236}">
                <a16:creationId xmlns:a16="http://schemas.microsoft.com/office/drawing/2014/main" id="{5B19EF0A-F5E6-408D-8678-8B62293A31D6}"/>
              </a:ext>
            </a:extLst>
          </p:cNvPr>
          <p:cNvSpPr>
            <a:spLocks noGrp="1"/>
          </p:cNvSpPr>
          <p:nvPr>
            <p:ph type="sldNum" sz="quarter" idx="12"/>
          </p:nvPr>
        </p:nvSpPr>
        <p:spPr/>
        <p:txBody>
          <a:bodyPr/>
          <a:lstStyle/>
          <a:p>
            <a:pPr>
              <a:defRPr/>
            </a:pPr>
            <a:fld id="{005B7347-35A8-416A-A6BF-14F7C64C136A}" type="slidenum">
              <a:rPr lang="cs-CZ" smtClean="0"/>
              <a:pPr>
                <a:defRPr/>
              </a:pPr>
              <a:t>10</a:t>
            </a:fld>
            <a:endParaRPr lang="cs-CZ"/>
          </a:p>
        </p:txBody>
      </p:sp>
    </p:spTree>
    <p:extLst>
      <p:ext uri="{BB962C8B-B14F-4D97-AF65-F5344CB8AC3E}">
        <p14:creationId xmlns:p14="http://schemas.microsoft.com/office/powerpoint/2010/main" val="45993534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53981B5-AA07-451B-8783-5ED938011B7A}"/>
              </a:ext>
            </a:extLst>
          </p:cNvPr>
          <p:cNvSpPr>
            <a:spLocks noGrp="1"/>
          </p:cNvSpPr>
          <p:nvPr>
            <p:ph type="title"/>
          </p:nvPr>
        </p:nvSpPr>
        <p:spPr/>
        <p:txBody>
          <a:bodyPr/>
          <a:lstStyle/>
          <a:p>
            <a:r>
              <a:rPr lang="cs-CZ" dirty="0"/>
              <a:t>T</a:t>
            </a:r>
            <a:r>
              <a:rPr lang="en-GB" dirty="0"/>
              <a:t>he</a:t>
            </a:r>
            <a:r>
              <a:rPr lang="cs-CZ" dirty="0"/>
              <a:t> </a:t>
            </a:r>
            <a:r>
              <a:rPr lang="en-US" dirty="0"/>
              <a:t>Statutory</a:t>
            </a:r>
            <a:r>
              <a:rPr lang="cs-CZ" dirty="0"/>
              <a:t> Manager</a:t>
            </a:r>
            <a:endParaRPr lang="en-US" dirty="0"/>
          </a:p>
        </p:txBody>
      </p:sp>
      <p:sp>
        <p:nvSpPr>
          <p:cNvPr id="3" name="Zástupný obsah 2">
            <a:extLst>
              <a:ext uri="{FF2B5EF4-FFF2-40B4-BE49-F238E27FC236}">
                <a16:creationId xmlns:a16="http://schemas.microsoft.com/office/drawing/2014/main" id="{76C6FA58-CD99-437B-A461-3C650D18FDF0}"/>
              </a:ext>
            </a:extLst>
          </p:cNvPr>
          <p:cNvSpPr>
            <a:spLocks noGrp="1"/>
          </p:cNvSpPr>
          <p:nvPr>
            <p:ph idx="1"/>
          </p:nvPr>
        </p:nvSpPr>
        <p:spPr/>
        <p:txBody>
          <a:bodyPr/>
          <a:lstStyle/>
          <a:p>
            <a:r>
              <a:rPr lang="cs-CZ" b="1" dirty="0"/>
              <a:t>t</a:t>
            </a:r>
            <a:r>
              <a:rPr lang="en-GB" b="1" dirty="0"/>
              <a:t>he statutory body in the monistic system </a:t>
            </a:r>
            <a:endParaRPr lang="cs-CZ" b="1" dirty="0"/>
          </a:p>
          <a:p>
            <a:r>
              <a:rPr lang="cs-CZ" dirty="0"/>
              <a:t>is </a:t>
            </a:r>
            <a:r>
              <a:rPr lang="en-GB" dirty="0"/>
              <a:t>appointed by the Board of Directors</a:t>
            </a:r>
            <a:endParaRPr lang="cs-CZ" dirty="0"/>
          </a:p>
          <a:p>
            <a:r>
              <a:rPr lang="en-GB" dirty="0"/>
              <a:t>performs the same functions as the Board of Directors in the dualistic system</a:t>
            </a:r>
            <a:endParaRPr lang="cs-CZ" dirty="0"/>
          </a:p>
          <a:p>
            <a:r>
              <a:rPr lang="cs-CZ" dirty="0"/>
              <a:t>a </a:t>
            </a:r>
            <a:r>
              <a:rPr lang="en-GB" dirty="0"/>
              <a:t>single natural person may act as the Chairman of the Statutory Manager</a:t>
            </a:r>
            <a:endParaRPr lang="en-US" dirty="0"/>
          </a:p>
          <a:p>
            <a:endParaRPr lang="en-US" dirty="0"/>
          </a:p>
          <a:p>
            <a:endParaRPr lang="en-US" dirty="0"/>
          </a:p>
          <a:p>
            <a:pPr lvl="0"/>
            <a:endParaRPr lang="en-US" dirty="0"/>
          </a:p>
          <a:p>
            <a:pPr lvl="2"/>
            <a:endParaRPr lang="en-US" dirty="0"/>
          </a:p>
          <a:p>
            <a:endParaRPr lang="en-US" dirty="0"/>
          </a:p>
        </p:txBody>
      </p:sp>
      <p:sp>
        <p:nvSpPr>
          <p:cNvPr id="4" name="Zástupný symbol pro datum 3">
            <a:extLst>
              <a:ext uri="{FF2B5EF4-FFF2-40B4-BE49-F238E27FC236}">
                <a16:creationId xmlns:a16="http://schemas.microsoft.com/office/drawing/2014/main" id="{32CB2AA9-8454-4CE0-BE54-70ED231DB25F}"/>
              </a:ext>
            </a:extLst>
          </p:cNvPr>
          <p:cNvSpPr>
            <a:spLocks noGrp="1"/>
          </p:cNvSpPr>
          <p:nvPr>
            <p:ph type="dt" sz="half" idx="10"/>
          </p:nvPr>
        </p:nvSpPr>
        <p:spPr/>
        <p:txBody>
          <a:bodyPr/>
          <a:lstStyle/>
          <a:p>
            <a:pPr>
              <a:defRPr/>
            </a:pPr>
            <a:fld id="{8863D660-356F-4B7B-9477-B5CEBBE7ED6F}" type="datetime1">
              <a:rPr lang="cs-CZ" smtClean="0"/>
              <a:t>10.04.2020</a:t>
            </a:fld>
            <a:endParaRPr lang="cs-CZ"/>
          </a:p>
        </p:txBody>
      </p:sp>
      <p:sp>
        <p:nvSpPr>
          <p:cNvPr id="5" name="Zástupný symbol pro číslo snímku 4">
            <a:extLst>
              <a:ext uri="{FF2B5EF4-FFF2-40B4-BE49-F238E27FC236}">
                <a16:creationId xmlns:a16="http://schemas.microsoft.com/office/drawing/2014/main" id="{74030ECC-A54E-40FF-ACEF-3D24755A7088}"/>
              </a:ext>
            </a:extLst>
          </p:cNvPr>
          <p:cNvSpPr>
            <a:spLocks noGrp="1"/>
          </p:cNvSpPr>
          <p:nvPr>
            <p:ph type="sldNum" sz="quarter" idx="12"/>
          </p:nvPr>
        </p:nvSpPr>
        <p:spPr/>
        <p:txBody>
          <a:bodyPr/>
          <a:lstStyle/>
          <a:p>
            <a:pPr>
              <a:defRPr/>
            </a:pPr>
            <a:fld id="{005B7347-35A8-416A-A6BF-14F7C64C136A}" type="slidenum">
              <a:rPr lang="cs-CZ" smtClean="0"/>
              <a:pPr>
                <a:defRPr/>
              </a:pPr>
              <a:t>11</a:t>
            </a:fld>
            <a:endParaRPr lang="cs-CZ"/>
          </a:p>
        </p:txBody>
      </p:sp>
    </p:spTree>
    <p:extLst>
      <p:ext uri="{BB962C8B-B14F-4D97-AF65-F5344CB8AC3E}">
        <p14:creationId xmlns:p14="http://schemas.microsoft.com/office/powerpoint/2010/main" val="36604089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3CF0AC1-EF51-40B3-9FB1-F93AD973CE2E}"/>
              </a:ext>
            </a:extLst>
          </p:cNvPr>
          <p:cNvSpPr>
            <a:spLocks noGrp="1"/>
          </p:cNvSpPr>
          <p:nvPr>
            <p:ph type="title"/>
          </p:nvPr>
        </p:nvSpPr>
        <p:spPr>
          <a:xfrm>
            <a:off x="2521974" y="180231"/>
            <a:ext cx="7636439" cy="662917"/>
          </a:xfrm>
        </p:spPr>
        <p:txBody>
          <a:bodyPr/>
          <a:lstStyle/>
          <a:p>
            <a:r>
              <a:rPr lang="cs-CZ" dirty="0"/>
              <a:t>The </a:t>
            </a:r>
            <a:r>
              <a:rPr lang="en-US" dirty="0"/>
              <a:t>Administrative Board</a:t>
            </a:r>
          </a:p>
        </p:txBody>
      </p:sp>
      <p:sp>
        <p:nvSpPr>
          <p:cNvPr id="3" name="Zástupný obsah 2">
            <a:extLst>
              <a:ext uri="{FF2B5EF4-FFF2-40B4-BE49-F238E27FC236}">
                <a16:creationId xmlns:a16="http://schemas.microsoft.com/office/drawing/2014/main" id="{201A3FBC-0F8F-4F80-9DC8-A92499381FEF}"/>
              </a:ext>
            </a:extLst>
          </p:cNvPr>
          <p:cNvSpPr>
            <a:spLocks noGrp="1"/>
          </p:cNvSpPr>
          <p:nvPr>
            <p:ph idx="1"/>
          </p:nvPr>
        </p:nvSpPr>
        <p:spPr/>
        <p:txBody>
          <a:bodyPr/>
          <a:lstStyle/>
          <a:p>
            <a:r>
              <a:rPr lang="cs-CZ" b="1" dirty="0"/>
              <a:t>t</a:t>
            </a:r>
            <a:r>
              <a:rPr lang="en-GB" b="1" dirty="0"/>
              <a:t>he supervisory body in the monistic system </a:t>
            </a:r>
            <a:endParaRPr lang="cs-CZ" b="1" dirty="0"/>
          </a:p>
          <a:p>
            <a:r>
              <a:rPr lang="en-GB" dirty="0"/>
              <a:t>is subject to all the provisions on the Supervisory Board</a:t>
            </a:r>
            <a:endParaRPr lang="cs-CZ" dirty="0"/>
          </a:p>
          <a:p>
            <a:pPr lvl="1"/>
            <a:r>
              <a:rPr lang="en-GB" dirty="0"/>
              <a:t>except that its mission is expanded </a:t>
            </a:r>
            <a:endParaRPr lang="cs-CZ" dirty="0"/>
          </a:p>
          <a:p>
            <a:pPr lvl="2"/>
            <a:r>
              <a:rPr lang="en-GB" dirty="0"/>
              <a:t>also sets the fundamental directions to be followed in the company’s business administration and oversees that this is duly respected</a:t>
            </a:r>
            <a:endParaRPr lang="cs-CZ" dirty="0"/>
          </a:p>
          <a:p>
            <a:r>
              <a:rPr lang="cs-CZ" dirty="0"/>
              <a:t>t</a:t>
            </a:r>
            <a:r>
              <a:rPr lang="en-GB" dirty="0"/>
              <a:t>he body’s operations are managed by its </a:t>
            </a:r>
            <a:r>
              <a:rPr lang="en-US" dirty="0"/>
              <a:t>Chairman</a:t>
            </a:r>
          </a:p>
          <a:p>
            <a:pPr lvl="1"/>
            <a:r>
              <a:rPr lang="en-GB" dirty="0"/>
              <a:t>elected by the other members</a:t>
            </a:r>
            <a:endParaRPr lang="en-US" dirty="0"/>
          </a:p>
          <a:p>
            <a:r>
              <a:rPr lang="cs-CZ" dirty="0"/>
              <a:t>a </a:t>
            </a:r>
            <a:r>
              <a:rPr lang="en-GB" dirty="0"/>
              <a:t>single natural person may act as the Chairman of the Administrative Board</a:t>
            </a:r>
            <a:endParaRPr lang="en-US" dirty="0"/>
          </a:p>
        </p:txBody>
      </p:sp>
      <p:sp>
        <p:nvSpPr>
          <p:cNvPr id="4" name="Zástupný symbol pro datum 3">
            <a:extLst>
              <a:ext uri="{FF2B5EF4-FFF2-40B4-BE49-F238E27FC236}">
                <a16:creationId xmlns:a16="http://schemas.microsoft.com/office/drawing/2014/main" id="{94BF69D6-4567-406D-8F77-2F5E39D69B11}"/>
              </a:ext>
            </a:extLst>
          </p:cNvPr>
          <p:cNvSpPr>
            <a:spLocks noGrp="1"/>
          </p:cNvSpPr>
          <p:nvPr>
            <p:ph type="dt" sz="half" idx="10"/>
          </p:nvPr>
        </p:nvSpPr>
        <p:spPr/>
        <p:txBody>
          <a:bodyPr/>
          <a:lstStyle/>
          <a:p>
            <a:pPr>
              <a:defRPr/>
            </a:pPr>
            <a:fld id="{8863D660-356F-4B7B-9477-B5CEBBE7ED6F}" type="datetime1">
              <a:rPr lang="cs-CZ" smtClean="0"/>
              <a:t>10.04.2020</a:t>
            </a:fld>
            <a:endParaRPr lang="cs-CZ"/>
          </a:p>
        </p:txBody>
      </p:sp>
      <p:sp>
        <p:nvSpPr>
          <p:cNvPr id="5" name="Zástupný symbol pro číslo snímku 4">
            <a:extLst>
              <a:ext uri="{FF2B5EF4-FFF2-40B4-BE49-F238E27FC236}">
                <a16:creationId xmlns:a16="http://schemas.microsoft.com/office/drawing/2014/main" id="{0D2D99B5-531A-4987-924A-5EB3ECD51493}"/>
              </a:ext>
            </a:extLst>
          </p:cNvPr>
          <p:cNvSpPr>
            <a:spLocks noGrp="1"/>
          </p:cNvSpPr>
          <p:nvPr>
            <p:ph type="sldNum" sz="quarter" idx="12"/>
          </p:nvPr>
        </p:nvSpPr>
        <p:spPr/>
        <p:txBody>
          <a:bodyPr/>
          <a:lstStyle/>
          <a:p>
            <a:pPr>
              <a:defRPr/>
            </a:pPr>
            <a:fld id="{005B7347-35A8-416A-A6BF-14F7C64C136A}" type="slidenum">
              <a:rPr lang="cs-CZ" smtClean="0"/>
              <a:pPr>
                <a:defRPr/>
              </a:pPr>
              <a:t>12</a:t>
            </a:fld>
            <a:endParaRPr lang="cs-CZ"/>
          </a:p>
        </p:txBody>
      </p:sp>
    </p:spTree>
    <p:extLst>
      <p:ext uri="{BB962C8B-B14F-4D97-AF65-F5344CB8AC3E}">
        <p14:creationId xmlns:p14="http://schemas.microsoft.com/office/powerpoint/2010/main" val="354607825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C932DC2-2974-4C6D-B87D-D5C1B7D980A8}"/>
              </a:ext>
            </a:extLst>
          </p:cNvPr>
          <p:cNvSpPr>
            <a:spLocks noGrp="1"/>
          </p:cNvSpPr>
          <p:nvPr>
            <p:ph type="title"/>
          </p:nvPr>
        </p:nvSpPr>
        <p:spPr/>
        <p:txBody>
          <a:bodyPr/>
          <a:lstStyle/>
          <a:p>
            <a:r>
              <a:rPr lang="en-US" dirty="0"/>
              <a:t>Profit Share and Share in Loss</a:t>
            </a:r>
          </a:p>
        </p:txBody>
      </p:sp>
      <p:sp>
        <p:nvSpPr>
          <p:cNvPr id="3" name="Zástupný obsah 2">
            <a:extLst>
              <a:ext uri="{FF2B5EF4-FFF2-40B4-BE49-F238E27FC236}">
                <a16:creationId xmlns:a16="http://schemas.microsoft.com/office/drawing/2014/main" id="{B6348AEB-829F-4C77-904A-402EC9873AE5}"/>
              </a:ext>
            </a:extLst>
          </p:cNvPr>
          <p:cNvSpPr>
            <a:spLocks noGrp="1"/>
          </p:cNvSpPr>
          <p:nvPr>
            <p:ph idx="1"/>
          </p:nvPr>
        </p:nvSpPr>
        <p:spPr/>
        <p:txBody>
          <a:bodyPr/>
          <a:lstStyle/>
          <a:p>
            <a:r>
              <a:rPr lang="en-GB" sz="2800" dirty="0"/>
              <a:t>shareholders are not liable for the company’s debts</a:t>
            </a:r>
            <a:r>
              <a:rPr lang="cs-CZ" sz="2800" dirty="0"/>
              <a:t> </a:t>
            </a:r>
            <a:r>
              <a:rPr lang="en-GB" sz="2800" dirty="0"/>
              <a:t>and for its loss</a:t>
            </a:r>
            <a:endParaRPr lang="cs-CZ" sz="2800" dirty="0"/>
          </a:p>
          <a:p>
            <a:pPr lvl="1"/>
            <a:r>
              <a:rPr lang="en-GB" sz="2400" dirty="0"/>
              <a:t>except for where the joint-stock company is being dissolved with liquidation where the shareholders are liable up to their so-called share in the liquidation balance</a:t>
            </a:r>
            <a:endParaRPr lang="cs-CZ" sz="2400" dirty="0"/>
          </a:p>
          <a:p>
            <a:r>
              <a:rPr lang="cs-CZ" sz="2800" dirty="0"/>
              <a:t>t</a:t>
            </a:r>
            <a:r>
              <a:rPr lang="en-GB" sz="2800" dirty="0"/>
              <a:t>he general meeting may not approve a distribution of profit if the financial statements indicate the equity before or after the distribution falls below the amount stipulated by a statute</a:t>
            </a:r>
            <a:endParaRPr lang="cs-CZ" sz="2800" dirty="0"/>
          </a:p>
          <a:p>
            <a:r>
              <a:rPr lang="cs-CZ" sz="2800" dirty="0"/>
              <a:t>a</a:t>
            </a:r>
            <a:r>
              <a:rPr lang="en-GB" sz="2800" dirty="0"/>
              <a:t> shareholder is entitled to a profit share approved by the General Meeting for distribution</a:t>
            </a:r>
            <a:endParaRPr lang="cs-CZ" sz="2800" dirty="0"/>
          </a:p>
          <a:p>
            <a:r>
              <a:rPr lang="en-GB" sz="2800" dirty="0"/>
              <a:t>a shareholder’s profit share is determined by the ratio of their share to the registered capital</a:t>
            </a:r>
            <a:endParaRPr lang="cs-CZ" sz="2800" dirty="0"/>
          </a:p>
          <a:p>
            <a:r>
              <a:rPr lang="cs-CZ" sz="2800" dirty="0"/>
              <a:t>t</a:t>
            </a:r>
            <a:r>
              <a:rPr lang="en-GB" sz="2800" dirty="0"/>
              <a:t>he articles of association may tie various types of shares with different claims to a dividend</a:t>
            </a:r>
            <a:endParaRPr lang="cs-CZ" sz="2800" dirty="0"/>
          </a:p>
          <a:p>
            <a:endParaRPr lang="en-US" dirty="0"/>
          </a:p>
        </p:txBody>
      </p:sp>
      <p:sp>
        <p:nvSpPr>
          <p:cNvPr id="4" name="Zástupný symbol pro datum 3">
            <a:extLst>
              <a:ext uri="{FF2B5EF4-FFF2-40B4-BE49-F238E27FC236}">
                <a16:creationId xmlns:a16="http://schemas.microsoft.com/office/drawing/2014/main" id="{B7F7843B-0515-4D3F-855B-1D48E4D37091}"/>
              </a:ext>
            </a:extLst>
          </p:cNvPr>
          <p:cNvSpPr>
            <a:spLocks noGrp="1"/>
          </p:cNvSpPr>
          <p:nvPr>
            <p:ph type="dt" sz="half" idx="10"/>
          </p:nvPr>
        </p:nvSpPr>
        <p:spPr/>
        <p:txBody>
          <a:bodyPr/>
          <a:lstStyle/>
          <a:p>
            <a:pPr>
              <a:defRPr/>
            </a:pPr>
            <a:fld id="{8863D660-356F-4B7B-9477-B5CEBBE7ED6F}" type="datetime1">
              <a:rPr lang="cs-CZ" smtClean="0"/>
              <a:t>10.04.2020</a:t>
            </a:fld>
            <a:endParaRPr lang="cs-CZ"/>
          </a:p>
        </p:txBody>
      </p:sp>
      <p:sp>
        <p:nvSpPr>
          <p:cNvPr id="5" name="Zástupný symbol pro číslo snímku 4">
            <a:extLst>
              <a:ext uri="{FF2B5EF4-FFF2-40B4-BE49-F238E27FC236}">
                <a16:creationId xmlns:a16="http://schemas.microsoft.com/office/drawing/2014/main" id="{0BFAF682-9365-4E55-8980-1FE4E7F39D8A}"/>
              </a:ext>
            </a:extLst>
          </p:cNvPr>
          <p:cNvSpPr>
            <a:spLocks noGrp="1"/>
          </p:cNvSpPr>
          <p:nvPr>
            <p:ph type="sldNum" sz="quarter" idx="12"/>
          </p:nvPr>
        </p:nvSpPr>
        <p:spPr/>
        <p:txBody>
          <a:bodyPr/>
          <a:lstStyle/>
          <a:p>
            <a:pPr>
              <a:defRPr/>
            </a:pPr>
            <a:fld id="{005B7347-35A8-416A-A6BF-14F7C64C136A}" type="slidenum">
              <a:rPr lang="cs-CZ" smtClean="0"/>
              <a:pPr>
                <a:defRPr/>
              </a:pPr>
              <a:t>13</a:t>
            </a:fld>
            <a:endParaRPr lang="cs-CZ"/>
          </a:p>
        </p:txBody>
      </p:sp>
    </p:spTree>
    <p:extLst>
      <p:ext uri="{BB962C8B-B14F-4D97-AF65-F5344CB8AC3E}">
        <p14:creationId xmlns:p14="http://schemas.microsoft.com/office/powerpoint/2010/main" val="350885538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566704C-BC7B-4433-8F88-9060CFE52D46}"/>
              </a:ext>
            </a:extLst>
          </p:cNvPr>
          <p:cNvSpPr>
            <a:spLocks noGrp="1"/>
          </p:cNvSpPr>
          <p:nvPr>
            <p:ph type="title"/>
          </p:nvPr>
        </p:nvSpPr>
        <p:spPr/>
        <p:txBody>
          <a:bodyPr/>
          <a:lstStyle/>
          <a:p>
            <a:r>
              <a:rPr lang="en-US" dirty="0"/>
              <a:t>Shares</a:t>
            </a:r>
          </a:p>
        </p:txBody>
      </p:sp>
      <p:sp>
        <p:nvSpPr>
          <p:cNvPr id="3" name="Zástupný obsah 2">
            <a:extLst>
              <a:ext uri="{FF2B5EF4-FFF2-40B4-BE49-F238E27FC236}">
                <a16:creationId xmlns:a16="http://schemas.microsoft.com/office/drawing/2014/main" id="{571C5D7A-0CF8-48EF-A32A-24324A3E6C4E}"/>
              </a:ext>
            </a:extLst>
          </p:cNvPr>
          <p:cNvSpPr>
            <a:spLocks noGrp="1"/>
          </p:cNvSpPr>
          <p:nvPr>
            <p:ph idx="1"/>
          </p:nvPr>
        </p:nvSpPr>
        <p:spPr/>
        <p:txBody>
          <a:bodyPr/>
          <a:lstStyle/>
          <a:p>
            <a:r>
              <a:rPr lang="cs-CZ" sz="2800" dirty="0"/>
              <a:t>t</a:t>
            </a:r>
            <a:r>
              <a:rPr lang="en-GB" sz="2800" dirty="0"/>
              <a:t>he law allows joint stock companies to issue either</a:t>
            </a:r>
            <a:endParaRPr lang="cs-CZ" sz="2800" dirty="0"/>
          </a:p>
          <a:p>
            <a:pPr lvl="1"/>
            <a:r>
              <a:rPr lang="en-GB" b="1" dirty="0"/>
              <a:t>shares with a par value </a:t>
            </a:r>
            <a:endParaRPr lang="cs-CZ" b="1" dirty="0"/>
          </a:p>
          <a:p>
            <a:pPr lvl="2"/>
            <a:r>
              <a:rPr lang="en-GB" dirty="0"/>
              <a:t>shares whose value is set and is not subject to variations during the life cycle of the company</a:t>
            </a:r>
            <a:endParaRPr lang="cs-CZ" dirty="0"/>
          </a:p>
          <a:p>
            <a:pPr lvl="2"/>
            <a:r>
              <a:rPr lang="cs-CZ" dirty="0"/>
              <a:t>t</a:t>
            </a:r>
            <a:r>
              <a:rPr lang="en-GB" dirty="0"/>
              <a:t>he business share represented by such a share is determined by the ratio of the par value to the overall registered capital</a:t>
            </a:r>
            <a:endParaRPr lang="cs-CZ" dirty="0"/>
          </a:p>
          <a:p>
            <a:pPr lvl="1"/>
            <a:r>
              <a:rPr lang="en-GB" b="1" dirty="0"/>
              <a:t>or no-par value shares, but not both</a:t>
            </a:r>
            <a:endParaRPr lang="cs-CZ" b="1" dirty="0"/>
          </a:p>
          <a:p>
            <a:pPr lvl="2"/>
            <a:r>
              <a:rPr lang="en-GB" dirty="0"/>
              <a:t>do not have a set par value</a:t>
            </a:r>
            <a:endParaRPr lang="cs-CZ" dirty="0"/>
          </a:p>
          <a:p>
            <a:pPr lvl="2"/>
            <a:r>
              <a:rPr lang="en-GB" dirty="0"/>
              <a:t>they represent equal shares in the company’s registered capital</a:t>
            </a:r>
            <a:endParaRPr lang="cs-CZ" dirty="0"/>
          </a:p>
          <a:p>
            <a:pPr lvl="2"/>
            <a:r>
              <a:rPr lang="cs-CZ" dirty="0"/>
              <a:t>t</a:t>
            </a:r>
            <a:r>
              <a:rPr lang="en-GB" dirty="0"/>
              <a:t>he share amount pertaining to a single no-par value share is calculated by simply dividing the amount of the registered capital by the total number of shares</a:t>
            </a:r>
            <a:endParaRPr lang="cs-CZ" dirty="0"/>
          </a:p>
          <a:p>
            <a:pPr lvl="2"/>
            <a:r>
              <a:rPr lang="cs-CZ" dirty="0"/>
              <a:t>a</a:t>
            </a:r>
            <a:r>
              <a:rPr lang="en-GB" dirty="0"/>
              <a:t> no-par value share confers one vote upon its holder </a:t>
            </a:r>
            <a:endParaRPr lang="en-US" dirty="0"/>
          </a:p>
          <a:p>
            <a:endParaRPr lang="en-US" dirty="0"/>
          </a:p>
        </p:txBody>
      </p:sp>
      <p:sp>
        <p:nvSpPr>
          <p:cNvPr id="4" name="Zástupný symbol pro datum 3">
            <a:extLst>
              <a:ext uri="{FF2B5EF4-FFF2-40B4-BE49-F238E27FC236}">
                <a16:creationId xmlns:a16="http://schemas.microsoft.com/office/drawing/2014/main" id="{3FC90C05-F760-49C8-BE41-866F790034D4}"/>
              </a:ext>
            </a:extLst>
          </p:cNvPr>
          <p:cNvSpPr>
            <a:spLocks noGrp="1"/>
          </p:cNvSpPr>
          <p:nvPr>
            <p:ph type="dt" sz="half" idx="10"/>
          </p:nvPr>
        </p:nvSpPr>
        <p:spPr/>
        <p:txBody>
          <a:bodyPr/>
          <a:lstStyle/>
          <a:p>
            <a:pPr>
              <a:defRPr/>
            </a:pPr>
            <a:fld id="{8863D660-356F-4B7B-9477-B5CEBBE7ED6F}" type="datetime1">
              <a:rPr lang="cs-CZ" smtClean="0"/>
              <a:t>10.04.2020</a:t>
            </a:fld>
            <a:endParaRPr lang="cs-CZ"/>
          </a:p>
        </p:txBody>
      </p:sp>
      <p:sp>
        <p:nvSpPr>
          <p:cNvPr id="5" name="Zástupný symbol pro číslo snímku 4">
            <a:extLst>
              <a:ext uri="{FF2B5EF4-FFF2-40B4-BE49-F238E27FC236}">
                <a16:creationId xmlns:a16="http://schemas.microsoft.com/office/drawing/2014/main" id="{6D8560B9-4032-4E6A-AB4C-A07AF492BB97}"/>
              </a:ext>
            </a:extLst>
          </p:cNvPr>
          <p:cNvSpPr>
            <a:spLocks noGrp="1"/>
          </p:cNvSpPr>
          <p:nvPr>
            <p:ph type="sldNum" sz="quarter" idx="12"/>
          </p:nvPr>
        </p:nvSpPr>
        <p:spPr/>
        <p:txBody>
          <a:bodyPr/>
          <a:lstStyle/>
          <a:p>
            <a:pPr>
              <a:defRPr/>
            </a:pPr>
            <a:fld id="{005B7347-35A8-416A-A6BF-14F7C64C136A}" type="slidenum">
              <a:rPr lang="cs-CZ" smtClean="0"/>
              <a:pPr>
                <a:defRPr/>
              </a:pPr>
              <a:t>14</a:t>
            </a:fld>
            <a:endParaRPr lang="cs-CZ" dirty="0"/>
          </a:p>
        </p:txBody>
      </p:sp>
    </p:spTree>
    <p:extLst>
      <p:ext uri="{BB962C8B-B14F-4D97-AF65-F5344CB8AC3E}">
        <p14:creationId xmlns:p14="http://schemas.microsoft.com/office/powerpoint/2010/main" val="420447812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0E342D2-19B2-4A02-AADA-F3DE67846E20}"/>
              </a:ext>
            </a:extLst>
          </p:cNvPr>
          <p:cNvSpPr>
            <a:spLocks noGrp="1"/>
          </p:cNvSpPr>
          <p:nvPr>
            <p:ph type="title"/>
          </p:nvPr>
        </p:nvSpPr>
        <p:spPr/>
        <p:txBody>
          <a:bodyPr/>
          <a:lstStyle/>
          <a:p>
            <a:r>
              <a:rPr lang="en-US" dirty="0"/>
              <a:t>Shares</a:t>
            </a:r>
          </a:p>
        </p:txBody>
      </p:sp>
      <p:sp>
        <p:nvSpPr>
          <p:cNvPr id="3" name="Zástupný obsah 2">
            <a:extLst>
              <a:ext uri="{FF2B5EF4-FFF2-40B4-BE49-F238E27FC236}">
                <a16:creationId xmlns:a16="http://schemas.microsoft.com/office/drawing/2014/main" id="{79CCB58B-938A-42A9-B64A-977E6D45FC59}"/>
              </a:ext>
            </a:extLst>
          </p:cNvPr>
          <p:cNvSpPr>
            <a:spLocks noGrp="1"/>
          </p:cNvSpPr>
          <p:nvPr>
            <p:ph idx="1"/>
          </p:nvPr>
        </p:nvSpPr>
        <p:spPr/>
        <p:txBody>
          <a:bodyPr/>
          <a:lstStyle/>
          <a:p>
            <a:r>
              <a:rPr lang="cs-CZ" dirty="0"/>
              <a:t>f</a:t>
            </a:r>
            <a:r>
              <a:rPr lang="en-GB" dirty="0"/>
              <a:t>rom the </a:t>
            </a:r>
            <a:r>
              <a:rPr lang="en-GB" b="1" dirty="0"/>
              <a:t>formal perspective</a:t>
            </a:r>
            <a:r>
              <a:rPr lang="en-GB" dirty="0"/>
              <a:t>, a share can be either </a:t>
            </a:r>
            <a:endParaRPr lang="cs-CZ" dirty="0"/>
          </a:p>
          <a:p>
            <a:pPr lvl="1"/>
            <a:r>
              <a:rPr lang="en-GB" b="1" dirty="0"/>
              <a:t>a registered security</a:t>
            </a:r>
            <a:endParaRPr lang="cs-CZ" b="1" dirty="0"/>
          </a:p>
          <a:p>
            <a:pPr lvl="2"/>
            <a:r>
              <a:rPr lang="en-GB" dirty="0"/>
              <a:t>is issued to the order of a specific natural person or legal entity</a:t>
            </a:r>
            <a:endParaRPr lang="cs-CZ" dirty="0"/>
          </a:p>
          <a:p>
            <a:pPr lvl="2"/>
            <a:r>
              <a:rPr lang="en-GB" dirty="0"/>
              <a:t>it is an order instrument</a:t>
            </a:r>
            <a:endParaRPr lang="cs-CZ" dirty="0"/>
          </a:p>
          <a:p>
            <a:pPr lvl="2"/>
            <a:r>
              <a:rPr lang="en-US" dirty="0"/>
              <a:t>transferability</a:t>
            </a:r>
            <a:r>
              <a:rPr lang="en-GB" dirty="0"/>
              <a:t> of registered shares may be restricted (but not excluded) in the articles of association by making it contingent upon the consent of any of the company’s bodies</a:t>
            </a:r>
            <a:endParaRPr lang="cs-CZ" dirty="0"/>
          </a:p>
          <a:p>
            <a:pPr lvl="2"/>
            <a:r>
              <a:rPr lang="cs-CZ" dirty="0"/>
              <a:t>t</a:t>
            </a:r>
            <a:r>
              <a:rPr lang="en-GB" dirty="0"/>
              <a:t>he list of shareholders is kept by the issuer</a:t>
            </a:r>
            <a:endParaRPr lang="cs-CZ" dirty="0"/>
          </a:p>
          <a:p>
            <a:pPr lvl="1"/>
            <a:r>
              <a:rPr lang="en-GB" b="1" dirty="0"/>
              <a:t>or a bearer security</a:t>
            </a:r>
            <a:endParaRPr lang="cs-CZ" b="1" dirty="0"/>
          </a:p>
          <a:p>
            <a:pPr lvl="2"/>
            <a:r>
              <a:rPr lang="cs-CZ" dirty="0"/>
              <a:t>a</a:t>
            </a:r>
            <a:r>
              <a:rPr lang="en-GB" dirty="0"/>
              <a:t> bearer share is a bearer instrument </a:t>
            </a:r>
            <a:endParaRPr lang="cs-CZ" dirty="0"/>
          </a:p>
          <a:p>
            <a:pPr lvl="2"/>
            <a:r>
              <a:rPr lang="en-GB" dirty="0"/>
              <a:t>is subject to no transferability restrictions</a:t>
            </a:r>
            <a:endParaRPr lang="cs-CZ" dirty="0"/>
          </a:p>
          <a:p>
            <a:pPr lvl="2"/>
            <a:r>
              <a:rPr lang="cs-CZ" dirty="0"/>
              <a:t>a</a:t>
            </a:r>
            <a:r>
              <a:rPr lang="en-GB" dirty="0"/>
              <a:t> company cannot issue them as certificated shares</a:t>
            </a:r>
            <a:endParaRPr lang="en-US" dirty="0"/>
          </a:p>
          <a:p>
            <a:endParaRPr lang="en-US" dirty="0"/>
          </a:p>
          <a:p>
            <a:endParaRPr lang="en-US" dirty="0"/>
          </a:p>
        </p:txBody>
      </p:sp>
      <p:sp>
        <p:nvSpPr>
          <p:cNvPr id="4" name="Zástupný symbol pro datum 3">
            <a:extLst>
              <a:ext uri="{FF2B5EF4-FFF2-40B4-BE49-F238E27FC236}">
                <a16:creationId xmlns:a16="http://schemas.microsoft.com/office/drawing/2014/main" id="{27098435-A9BF-4907-8847-1DBAB7AE9100}"/>
              </a:ext>
            </a:extLst>
          </p:cNvPr>
          <p:cNvSpPr>
            <a:spLocks noGrp="1"/>
          </p:cNvSpPr>
          <p:nvPr>
            <p:ph type="dt" sz="half" idx="10"/>
          </p:nvPr>
        </p:nvSpPr>
        <p:spPr/>
        <p:txBody>
          <a:bodyPr/>
          <a:lstStyle/>
          <a:p>
            <a:pPr>
              <a:defRPr/>
            </a:pPr>
            <a:fld id="{8863D660-356F-4B7B-9477-B5CEBBE7ED6F}" type="datetime1">
              <a:rPr lang="cs-CZ" smtClean="0"/>
              <a:t>10.04.2020</a:t>
            </a:fld>
            <a:endParaRPr lang="cs-CZ"/>
          </a:p>
        </p:txBody>
      </p:sp>
      <p:sp>
        <p:nvSpPr>
          <p:cNvPr id="5" name="Zástupný symbol pro číslo snímku 4">
            <a:extLst>
              <a:ext uri="{FF2B5EF4-FFF2-40B4-BE49-F238E27FC236}">
                <a16:creationId xmlns:a16="http://schemas.microsoft.com/office/drawing/2014/main" id="{33CF3243-B4EB-45A9-A856-72F5841C6A9B}"/>
              </a:ext>
            </a:extLst>
          </p:cNvPr>
          <p:cNvSpPr>
            <a:spLocks noGrp="1"/>
          </p:cNvSpPr>
          <p:nvPr>
            <p:ph type="sldNum" sz="quarter" idx="12"/>
          </p:nvPr>
        </p:nvSpPr>
        <p:spPr/>
        <p:txBody>
          <a:bodyPr/>
          <a:lstStyle/>
          <a:p>
            <a:pPr>
              <a:defRPr/>
            </a:pPr>
            <a:fld id="{005B7347-35A8-416A-A6BF-14F7C64C136A}" type="slidenum">
              <a:rPr lang="cs-CZ" smtClean="0"/>
              <a:pPr>
                <a:defRPr/>
              </a:pPr>
              <a:t>15</a:t>
            </a:fld>
            <a:endParaRPr lang="cs-CZ"/>
          </a:p>
        </p:txBody>
      </p:sp>
    </p:spTree>
    <p:extLst>
      <p:ext uri="{BB962C8B-B14F-4D97-AF65-F5344CB8AC3E}">
        <p14:creationId xmlns:p14="http://schemas.microsoft.com/office/powerpoint/2010/main" val="85069898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85104D6-B87F-42F6-8B20-17208F2AF5E8}"/>
              </a:ext>
            </a:extLst>
          </p:cNvPr>
          <p:cNvSpPr>
            <a:spLocks noGrp="1"/>
          </p:cNvSpPr>
          <p:nvPr>
            <p:ph type="title"/>
          </p:nvPr>
        </p:nvSpPr>
        <p:spPr/>
        <p:txBody>
          <a:bodyPr/>
          <a:lstStyle/>
          <a:p>
            <a:r>
              <a:rPr lang="en-US" dirty="0"/>
              <a:t>Shares</a:t>
            </a:r>
          </a:p>
        </p:txBody>
      </p:sp>
      <p:sp>
        <p:nvSpPr>
          <p:cNvPr id="3" name="Zástupný obsah 2">
            <a:extLst>
              <a:ext uri="{FF2B5EF4-FFF2-40B4-BE49-F238E27FC236}">
                <a16:creationId xmlns:a16="http://schemas.microsoft.com/office/drawing/2014/main" id="{E3AC84EF-B10A-4688-88AB-1D3834660E20}"/>
              </a:ext>
            </a:extLst>
          </p:cNvPr>
          <p:cNvSpPr>
            <a:spLocks noGrp="1"/>
          </p:cNvSpPr>
          <p:nvPr>
            <p:ph idx="1"/>
          </p:nvPr>
        </p:nvSpPr>
        <p:spPr/>
        <p:txBody>
          <a:bodyPr/>
          <a:lstStyle/>
          <a:p>
            <a:r>
              <a:rPr lang="cs-CZ" sz="2400" dirty="0"/>
              <a:t>a</a:t>
            </a:r>
            <a:r>
              <a:rPr lang="en-GB" sz="2400" dirty="0"/>
              <a:t> joint-stock company may issue shares of various </a:t>
            </a:r>
            <a:r>
              <a:rPr lang="en-GB" sz="2400" b="1" dirty="0"/>
              <a:t>forms</a:t>
            </a:r>
            <a:endParaRPr lang="cs-CZ" sz="2400" b="1" dirty="0"/>
          </a:p>
          <a:p>
            <a:pPr lvl="1"/>
            <a:r>
              <a:rPr lang="en-US" sz="2400" b="1" dirty="0"/>
              <a:t>certificated</a:t>
            </a:r>
            <a:r>
              <a:rPr lang="en-GB" sz="2400" b="1" dirty="0"/>
              <a:t> shares </a:t>
            </a:r>
            <a:endParaRPr lang="cs-CZ" sz="2400" b="1" dirty="0"/>
          </a:p>
          <a:p>
            <a:pPr lvl="2"/>
            <a:r>
              <a:rPr lang="en-GB" sz="2000" dirty="0"/>
              <a:t>may be issued as individual shares or collective instruments where a single instrument represents multiple shares</a:t>
            </a:r>
            <a:endParaRPr lang="cs-CZ" sz="2000" dirty="0"/>
          </a:p>
          <a:p>
            <a:pPr lvl="2"/>
            <a:r>
              <a:rPr lang="en-US" sz="2000" dirty="0"/>
              <a:t>only</a:t>
            </a:r>
            <a:r>
              <a:rPr lang="en-GB" sz="2000" dirty="0"/>
              <a:t> registered shares may be certificated</a:t>
            </a:r>
            <a:endParaRPr lang="cs-CZ" sz="2000" dirty="0"/>
          </a:p>
          <a:p>
            <a:pPr lvl="1"/>
            <a:r>
              <a:rPr lang="en-US" sz="2400" b="1" dirty="0"/>
              <a:t>book</a:t>
            </a:r>
            <a:r>
              <a:rPr lang="en-GB" sz="2400" b="1" dirty="0"/>
              <a:t>-entry shares </a:t>
            </a:r>
            <a:endParaRPr lang="cs-CZ" sz="2400" b="1" dirty="0"/>
          </a:p>
          <a:p>
            <a:pPr lvl="2"/>
            <a:r>
              <a:rPr lang="en-GB" sz="2000" dirty="0"/>
              <a:t>exist only as records and have no physical form</a:t>
            </a:r>
            <a:endParaRPr lang="cs-CZ" sz="2000" dirty="0"/>
          </a:p>
          <a:p>
            <a:pPr lvl="2"/>
            <a:r>
              <a:rPr lang="en-US" sz="2000" dirty="0"/>
              <a:t>only</a:t>
            </a:r>
            <a:r>
              <a:rPr lang="en-GB" sz="2000" dirty="0"/>
              <a:t> a licensed body may administer a register of book-entry securities</a:t>
            </a:r>
            <a:endParaRPr lang="cs-CZ" sz="2000" dirty="0"/>
          </a:p>
          <a:p>
            <a:pPr lvl="3"/>
            <a:r>
              <a:rPr lang="cs-CZ" sz="1800" dirty="0"/>
              <a:t>i</a:t>
            </a:r>
            <a:r>
              <a:rPr lang="en-GB" sz="1800" dirty="0"/>
              <a:t>n the Czech Republic, this is entrusted to the Central Securities Depository</a:t>
            </a:r>
            <a:endParaRPr lang="cs-CZ" sz="1800" dirty="0"/>
          </a:p>
          <a:p>
            <a:pPr lvl="2"/>
            <a:r>
              <a:rPr lang="en-GB" sz="2000" dirty="0"/>
              <a:t>are subject to no restrictions on transferability unless the articles of association stipulate otherwise </a:t>
            </a:r>
            <a:endParaRPr lang="cs-CZ" sz="2000" dirty="0"/>
          </a:p>
          <a:p>
            <a:pPr lvl="2"/>
            <a:r>
              <a:rPr lang="cs-CZ" sz="2000" dirty="0"/>
              <a:t>both</a:t>
            </a:r>
            <a:r>
              <a:rPr lang="en-GB" sz="2000" dirty="0"/>
              <a:t> bearer shares and registered shares may be available in this form</a:t>
            </a:r>
            <a:endParaRPr lang="cs-CZ" sz="2000" dirty="0"/>
          </a:p>
          <a:p>
            <a:pPr lvl="1"/>
            <a:r>
              <a:rPr lang="en-US" sz="2400" b="1" dirty="0"/>
              <a:t>immobilized</a:t>
            </a:r>
            <a:r>
              <a:rPr lang="cs-CZ" sz="2400" b="1" dirty="0"/>
              <a:t> </a:t>
            </a:r>
            <a:r>
              <a:rPr lang="en-GB" sz="2400" b="1" dirty="0"/>
              <a:t>shares </a:t>
            </a:r>
            <a:endParaRPr lang="cs-CZ" sz="2400" b="1" dirty="0"/>
          </a:p>
          <a:p>
            <a:pPr lvl="2"/>
            <a:r>
              <a:rPr lang="en-GB" sz="2000" dirty="0"/>
              <a:t>are certificated shares placed in (collective) custody with a licensed body, which subsequently issues their book-entry equivalents and maintains the list of shareholder </a:t>
            </a:r>
            <a:endParaRPr lang="en-US" sz="2000" dirty="0"/>
          </a:p>
          <a:p>
            <a:endParaRPr lang="cs-CZ" dirty="0"/>
          </a:p>
          <a:p>
            <a:endParaRPr lang="en-US" dirty="0"/>
          </a:p>
        </p:txBody>
      </p:sp>
      <p:sp>
        <p:nvSpPr>
          <p:cNvPr id="4" name="Zástupný symbol pro datum 3">
            <a:extLst>
              <a:ext uri="{FF2B5EF4-FFF2-40B4-BE49-F238E27FC236}">
                <a16:creationId xmlns:a16="http://schemas.microsoft.com/office/drawing/2014/main" id="{0A0262A3-7F84-4201-B73D-FA10A64A082C}"/>
              </a:ext>
            </a:extLst>
          </p:cNvPr>
          <p:cNvSpPr>
            <a:spLocks noGrp="1"/>
          </p:cNvSpPr>
          <p:nvPr>
            <p:ph type="dt" sz="half" idx="10"/>
          </p:nvPr>
        </p:nvSpPr>
        <p:spPr/>
        <p:txBody>
          <a:bodyPr/>
          <a:lstStyle/>
          <a:p>
            <a:pPr>
              <a:defRPr/>
            </a:pPr>
            <a:fld id="{8863D660-356F-4B7B-9477-B5CEBBE7ED6F}" type="datetime1">
              <a:rPr lang="cs-CZ" smtClean="0"/>
              <a:t>10.04.2020</a:t>
            </a:fld>
            <a:endParaRPr lang="cs-CZ" dirty="0"/>
          </a:p>
        </p:txBody>
      </p:sp>
      <p:sp>
        <p:nvSpPr>
          <p:cNvPr id="5" name="Zástupný symbol pro číslo snímku 4">
            <a:extLst>
              <a:ext uri="{FF2B5EF4-FFF2-40B4-BE49-F238E27FC236}">
                <a16:creationId xmlns:a16="http://schemas.microsoft.com/office/drawing/2014/main" id="{17E2FA59-94D5-430D-82B5-8EEA1E21F594}"/>
              </a:ext>
            </a:extLst>
          </p:cNvPr>
          <p:cNvSpPr>
            <a:spLocks noGrp="1"/>
          </p:cNvSpPr>
          <p:nvPr>
            <p:ph type="sldNum" sz="quarter" idx="12"/>
          </p:nvPr>
        </p:nvSpPr>
        <p:spPr/>
        <p:txBody>
          <a:bodyPr/>
          <a:lstStyle/>
          <a:p>
            <a:pPr>
              <a:defRPr/>
            </a:pPr>
            <a:fld id="{005B7347-35A8-416A-A6BF-14F7C64C136A}" type="slidenum">
              <a:rPr lang="cs-CZ" smtClean="0"/>
              <a:pPr>
                <a:defRPr/>
              </a:pPr>
              <a:t>16</a:t>
            </a:fld>
            <a:endParaRPr lang="cs-CZ"/>
          </a:p>
        </p:txBody>
      </p:sp>
    </p:spTree>
    <p:extLst>
      <p:ext uri="{BB962C8B-B14F-4D97-AF65-F5344CB8AC3E}">
        <p14:creationId xmlns:p14="http://schemas.microsoft.com/office/powerpoint/2010/main" val="410084526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9B2C15B-2928-47DD-968A-117FD8E24EC1}"/>
              </a:ext>
            </a:extLst>
          </p:cNvPr>
          <p:cNvSpPr>
            <a:spLocks noGrp="1"/>
          </p:cNvSpPr>
          <p:nvPr>
            <p:ph type="title"/>
          </p:nvPr>
        </p:nvSpPr>
        <p:spPr/>
        <p:txBody>
          <a:bodyPr/>
          <a:lstStyle/>
          <a:p>
            <a:r>
              <a:rPr lang="en-US" dirty="0"/>
              <a:t>Shares</a:t>
            </a:r>
          </a:p>
        </p:txBody>
      </p:sp>
      <p:sp>
        <p:nvSpPr>
          <p:cNvPr id="3" name="Zástupný obsah 2">
            <a:extLst>
              <a:ext uri="{FF2B5EF4-FFF2-40B4-BE49-F238E27FC236}">
                <a16:creationId xmlns:a16="http://schemas.microsoft.com/office/drawing/2014/main" id="{C07AFC6D-60C9-430F-9147-9AE090A3AE35}"/>
              </a:ext>
            </a:extLst>
          </p:cNvPr>
          <p:cNvSpPr>
            <a:spLocks noGrp="1"/>
          </p:cNvSpPr>
          <p:nvPr>
            <p:ph idx="1"/>
          </p:nvPr>
        </p:nvSpPr>
        <p:spPr/>
        <p:txBody>
          <a:bodyPr/>
          <a:lstStyle/>
          <a:p>
            <a:r>
              <a:rPr lang="cs-CZ" dirty="0"/>
              <a:t>a</a:t>
            </a:r>
            <a:r>
              <a:rPr lang="en-GB" dirty="0"/>
              <a:t> joint-stock company may issue </a:t>
            </a:r>
            <a:endParaRPr lang="cs-CZ" dirty="0"/>
          </a:p>
          <a:p>
            <a:pPr lvl="1"/>
            <a:r>
              <a:rPr lang="en-GB" dirty="0"/>
              <a:t>shares with special rights</a:t>
            </a:r>
            <a:endParaRPr lang="cs-CZ" dirty="0"/>
          </a:p>
          <a:p>
            <a:pPr lvl="2"/>
            <a:r>
              <a:rPr lang="en-US" dirty="0"/>
              <a:t>special rights </a:t>
            </a:r>
            <a:r>
              <a:rPr lang="en-GB" dirty="0"/>
              <a:t>and the content thereof are determined by the articles of association and may relate, for example, to the profit share, the weighing of votes, the preferential right to subscribe further shares or other securities issued by the company</a:t>
            </a:r>
            <a:endParaRPr lang="cs-CZ" dirty="0"/>
          </a:p>
          <a:p>
            <a:pPr lvl="2"/>
            <a:r>
              <a:rPr lang="en-GB" b="1" dirty="0"/>
              <a:t>preference shares </a:t>
            </a:r>
            <a:endParaRPr lang="cs-CZ" b="1" dirty="0"/>
          </a:p>
          <a:p>
            <a:pPr lvl="3"/>
            <a:r>
              <a:rPr lang="cs-CZ" dirty="0"/>
              <a:t>s</a:t>
            </a:r>
            <a:r>
              <a:rPr lang="en-GB" dirty="0"/>
              <a:t>hares that </a:t>
            </a:r>
            <a:r>
              <a:rPr lang="en-GB" b="1" dirty="0"/>
              <a:t>confer a preferential right to a profit share, the company’s other own sources, or the liquidation balance</a:t>
            </a:r>
            <a:r>
              <a:rPr lang="en-GB" dirty="0"/>
              <a:t> </a:t>
            </a:r>
            <a:endParaRPr lang="cs-CZ" dirty="0"/>
          </a:p>
          <a:p>
            <a:pPr lvl="3"/>
            <a:r>
              <a:rPr lang="en-GB" dirty="0"/>
              <a:t>such preference shares </a:t>
            </a:r>
            <a:r>
              <a:rPr lang="en-GB" b="1" dirty="0"/>
              <a:t>are issued without voting rights</a:t>
            </a:r>
            <a:r>
              <a:rPr lang="en-GB" dirty="0"/>
              <a:t>, unless the articles of association stipulate otherwise </a:t>
            </a:r>
            <a:endParaRPr lang="cs-CZ" dirty="0"/>
          </a:p>
          <a:p>
            <a:pPr lvl="1"/>
            <a:r>
              <a:rPr lang="en-GB" dirty="0"/>
              <a:t>or so-called ordinary shares</a:t>
            </a:r>
            <a:endParaRPr lang="cs-CZ" dirty="0"/>
          </a:p>
          <a:p>
            <a:pPr lvl="2"/>
            <a:r>
              <a:rPr lang="en-GB" dirty="0"/>
              <a:t> do not give any special rights to their holders</a:t>
            </a:r>
            <a:endParaRPr lang="cs-CZ" dirty="0"/>
          </a:p>
          <a:p>
            <a:pPr lvl="2"/>
            <a:endParaRPr lang="cs-CZ" dirty="0"/>
          </a:p>
          <a:p>
            <a:endParaRPr lang="en-US" dirty="0"/>
          </a:p>
          <a:p>
            <a:endParaRPr lang="en-US" dirty="0"/>
          </a:p>
        </p:txBody>
      </p:sp>
      <p:sp>
        <p:nvSpPr>
          <p:cNvPr id="4" name="Zástupný symbol pro datum 3">
            <a:extLst>
              <a:ext uri="{FF2B5EF4-FFF2-40B4-BE49-F238E27FC236}">
                <a16:creationId xmlns:a16="http://schemas.microsoft.com/office/drawing/2014/main" id="{F306E9C8-EBC9-4181-A6F9-A637ACAF663E}"/>
              </a:ext>
            </a:extLst>
          </p:cNvPr>
          <p:cNvSpPr>
            <a:spLocks noGrp="1"/>
          </p:cNvSpPr>
          <p:nvPr>
            <p:ph type="dt" sz="half" idx="10"/>
          </p:nvPr>
        </p:nvSpPr>
        <p:spPr/>
        <p:txBody>
          <a:bodyPr/>
          <a:lstStyle/>
          <a:p>
            <a:pPr>
              <a:defRPr/>
            </a:pPr>
            <a:fld id="{8863D660-356F-4B7B-9477-B5CEBBE7ED6F}" type="datetime1">
              <a:rPr lang="cs-CZ" smtClean="0"/>
              <a:t>10.04.2020</a:t>
            </a:fld>
            <a:endParaRPr lang="cs-CZ" dirty="0"/>
          </a:p>
        </p:txBody>
      </p:sp>
      <p:sp>
        <p:nvSpPr>
          <p:cNvPr id="5" name="Zástupný symbol pro číslo snímku 4">
            <a:extLst>
              <a:ext uri="{FF2B5EF4-FFF2-40B4-BE49-F238E27FC236}">
                <a16:creationId xmlns:a16="http://schemas.microsoft.com/office/drawing/2014/main" id="{53FC8DF1-C2B5-43C9-A4C5-E9EC21005A43}"/>
              </a:ext>
            </a:extLst>
          </p:cNvPr>
          <p:cNvSpPr>
            <a:spLocks noGrp="1"/>
          </p:cNvSpPr>
          <p:nvPr>
            <p:ph type="sldNum" sz="quarter" idx="12"/>
          </p:nvPr>
        </p:nvSpPr>
        <p:spPr/>
        <p:txBody>
          <a:bodyPr/>
          <a:lstStyle/>
          <a:p>
            <a:pPr>
              <a:defRPr/>
            </a:pPr>
            <a:fld id="{005B7347-35A8-416A-A6BF-14F7C64C136A}" type="slidenum">
              <a:rPr lang="cs-CZ" smtClean="0"/>
              <a:pPr>
                <a:defRPr/>
              </a:pPr>
              <a:t>17</a:t>
            </a:fld>
            <a:endParaRPr lang="cs-CZ"/>
          </a:p>
        </p:txBody>
      </p:sp>
    </p:spTree>
    <p:extLst>
      <p:ext uri="{BB962C8B-B14F-4D97-AF65-F5344CB8AC3E}">
        <p14:creationId xmlns:p14="http://schemas.microsoft.com/office/powerpoint/2010/main" val="387604654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F69676A-C628-48F6-B434-6A67943CF9CE}"/>
              </a:ext>
            </a:extLst>
          </p:cNvPr>
          <p:cNvSpPr>
            <a:spLocks noGrp="1"/>
          </p:cNvSpPr>
          <p:nvPr>
            <p:ph type="title"/>
          </p:nvPr>
        </p:nvSpPr>
        <p:spPr/>
        <p:txBody>
          <a:bodyPr/>
          <a:lstStyle/>
          <a:p>
            <a:r>
              <a:rPr lang="en-US" dirty="0"/>
              <a:t>Bonds</a:t>
            </a:r>
          </a:p>
        </p:txBody>
      </p:sp>
      <p:sp>
        <p:nvSpPr>
          <p:cNvPr id="3" name="Zástupný obsah 2">
            <a:extLst>
              <a:ext uri="{FF2B5EF4-FFF2-40B4-BE49-F238E27FC236}">
                <a16:creationId xmlns:a16="http://schemas.microsoft.com/office/drawing/2014/main" id="{A66ECA38-DA0A-4C81-8997-8EF23FB187E8}"/>
              </a:ext>
            </a:extLst>
          </p:cNvPr>
          <p:cNvSpPr>
            <a:spLocks noGrp="1"/>
          </p:cNvSpPr>
          <p:nvPr>
            <p:ph idx="1"/>
          </p:nvPr>
        </p:nvSpPr>
        <p:spPr/>
        <p:txBody>
          <a:bodyPr/>
          <a:lstStyle/>
          <a:p>
            <a:r>
              <a:rPr lang="en-US" dirty="0"/>
              <a:t>special</a:t>
            </a:r>
            <a:r>
              <a:rPr lang="en-GB" dirty="0"/>
              <a:t> types of securities a joint-stock company can issue</a:t>
            </a:r>
            <a:endParaRPr lang="cs-CZ" dirty="0"/>
          </a:p>
          <a:p>
            <a:pPr lvl="1"/>
            <a:r>
              <a:rPr lang="en-US" dirty="0"/>
              <a:t>convertible</a:t>
            </a:r>
            <a:r>
              <a:rPr lang="en-GB" dirty="0"/>
              <a:t> bonds </a:t>
            </a:r>
            <a:endParaRPr lang="cs-CZ" dirty="0"/>
          </a:p>
          <a:p>
            <a:pPr lvl="2"/>
            <a:r>
              <a:rPr lang="en-GB" dirty="0"/>
              <a:t>confer upon their owners the right to exchange the bonds for the company’s shares within the bond tenor</a:t>
            </a:r>
            <a:endParaRPr lang="cs-CZ" dirty="0"/>
          </a:p>
          <a:p>
            <a:pPr lvl="3"/>
            <a:r>
              <a:rPr lang="cs-CZ" dirty="0"/>
              <a:t>these</a:t>
            </a:r>
            <a:r>
              <a:rPr lang="en-GB" dirty="0"/>
              <a:t> may be shares already issued or shares issued as a result of a decision to conditionally increase the registered capital</a:t>
            </a:r>
            <a:endParaRPr lang="cs-CZ" dirty="0"/>
          </a:p>
          <a:p>
            <a:pPr lvl="1"/>
            <a:r>
              <a:rPr lang="en-GB" dirty="0"/>
              <a:t>preferential bond</a:t>
            </a:r>
            <a:r>
              <a:rPr lang="cs-CZ" dirty="0"/>
              <a:t>s</a:t>
            </a:r>
          </a:p>
          <a:p>
            <a:pPr lvl="2"/>
            <a:r>
              <a:rPr lang="cs-CZ" dirty="0"/>
              <a:t>an </a:t>
            </a:r>
            <a:r>
              <a:rPr lang="en-US" dirty="0"/>
              <a:t>owner</a:t>
            </a:r>
            <a:r>
              <a:rPr lang="en-GB" dirty="0"/>
              <a:t> has the preferential right to subscribe the company’s shares at the issue thereof provided the company decides to conditionally increase its registered capital</a:t>
            </a:r>
            <a:endParaRPr lang="cs-CZ" dirty="0"/>
          </a:p>
          <a:p>
            <a:pPr lvl="2"/>
            <a:r>
              <a:rPr lang="en-US" dirty="0"/>
              <a:t>existing</a:t>
            </a:r>
            <a:r>
              <a:rPr lang="en-GB" dirty="0"/>
              <a:t> shareholders have the right to acquire preferential and convertible bonds</a:t>
            </a:r>
            <a:endParaRPr lang="en-US" dirty="0"/>
          </a:p>
          <a:p>
            <a:endParaRPr lang="en-US" dirty="0"/>
          </a:p>
        </p:txBody>
      </p:sp>
      <p:sp>
        <p:nvSpPr>
          <p:cNvPr id="4" name="Zástupný symbol pro datum 3">
            <a:extLst>
              <a:ext uri="{FF2B5EF4-FFF2-40B4-BE49-F238E27FC236}">
                <a16:creationId xmlns:a16="http://schemas.microsoft.com/office/drawing/2014/main" id="{D388CF47-900C-421A-B99F-9607864FBC28}"/>
              </a:ext>
            </a:extLst>
          </p:cNvPr>
          <p:cNvSpPr>
            <a:spLocks noGrp="1"/>
          </p:cNvSpPr>
          <p:nvPr>
            <p:ph type="dt" sz="half" idx="10"/>
          </p:nvPr>
        </p:nvSpPr>
        <p:spPr/>
        <p:txBody>
          <a:bodyPr/>
          <a:lstStyle/>
          <a:p>
            <a:pPr>
              <a:defRPr/>
            </a:pPr>
            <a:fld id="{8863D660-356F-4B7B-9477-B5CEBBE7ED6F}" type="datetime1">
              <a:rPr lang="cs-CZ" smtClean="0"/>
              <a:t>10.04.2020</a:t>
            </a:fld>
            <a:endParaRPr lang="cs-CZ"/>
          </a:p>
        </p:txBody>
      </p:sp>
      <p:sp>
        <p:nvSpPr>
          <p:cNvPr id="5" name="Zástupný symbol pro číslo snímku 4">
            <a:extLst>
              <a:ext uri="{FF2B5EF4-FFF2-40B4-BE49-F238E27FC236}">
                <a16:creationId xmlns:a16="http://schemas.microsoft.com/office/drawing/2014/main" id="{CD8A2D78-0DA4-4D9D-9C5A-8FBF96A05F17}"/>
              </a:ext>
            </a:extLst>
          </p:cNvPr>
          <p:cNvSpPr>
            <a:spLocks noGrp="1"/>
          </p:cNvSpPr>
          <p:nvPr>
            <p:ph type="sldNum" sz="quarter" idx="12"/>
          </p:nvPr>
        </p:nvSpPr>
        <p:spPr/>
        <p:txBody>
          <a:bodyPr/>
          <a:lstStyle/>
          <a:p>
            <a:pPr>
              <a:defRPr/>
            </a:pPr>
            <a:fld id="{005B7347-35A8-416A-A6BF-14F7C64C136A}" type="slidenum">
              <a:rPr lang="cs-CZ" smtClean="0"/>
              <a:pPr>
                <a:defRPr/>
              </a:pPr>
              <a:t>18</a:t>
            </a:fld>
            <a:endParaRPr lang="cs-CZ"/>
          </a:p>
        </p:txBody>
      </p:sp>
    </p:spTree>
    <p:extLst>
      <p:ext uri="{BB962C8B-B14F-4D97-AF65-F5344CB8AC3E}">
        <p14:creationId xmlns:p14="http://schemas.microsoft.com/office/powerpoint/2010/main" val="417322838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a:t>Joint-stock Company</a:t>
            </a:r>
          </a:p>
        </p:txBody>
      </p:sp>
      <p:sp>
        <p:nvSpPr>
          <p:cNvPr id="3" name="Zástupný symbol pro obsah 2"/>
          <p:cNvSpPr>
            <a:spLocks noGrp="1"/>
          </p:cNvSpPr>
          <p:nvPr>
            <p:ph idx="1"/>
          </p:nvPr>
        </p:nvSpPr>
        <p:spPr/>
        <p:txBody>
          <a:bodyPr/>
          <a:lstStyle/>
          <a:p>
            <a:r>
              <a:rPr lang="en-US" sz="2400" b="1" dirty="0"/>
              <a:t>its</a:t>
            </a:r>
            <a:r>
              <a:rPr lang="cs-CZ" sz="2400" b="1" dirty="0"/>
              <a:t> </a:t>
            </a:r>
            <a:r>
              <a:rPr lang="en-GB" sz="2400" b="1" dirty="0"/>
              <a:t>registered capital is apportioned among a certain number of shares</a:t>
            </a:r>
            <a:endParaRPr lang="cs-CZ" sz="2400" b="1" dirty="0"/>
          </a:p>
          <a:p>
            <a:pPr lvl="1"/>
            <a:r>
              <a:rPr lang="cs-CZ" sz="2000" dirty="0"/>
              <a:t>a</a:t>
            </a:r>
            <a:r>
              <a:rPr lang="en-GB" sz="2000" dirty="0"/>
              <a:t> share is a security that gives its owner the right to participate in managing the company, its profit and any liquidation balance</a:t>
            </a:r>
            <a:endParaRPr lang="en-US" sz="2000" dirty="0"/>
          </a:p>
          <a:p>
            <a:pPr lvl="0"/>
            <a:r>
              <a:rPr lang="en-GB" sz="2400" dirty="0"/>
              <a:t>may be established by one or more persons </a:t>
            </a:r>
            <a:endParaRPr lang="en-US" sz="2400" dirty="0"/>
          </a:p>
          <a:p>
            <a:pPr lvl="0"/>
            <a:r>
              <a:rPr lang="en-GB" sz="2400" b="1" dirty="0"/>
              <a:t>operates under its own corporate name with "</a:t>
            </a:r>
            <a:r>
              <a:rPr lang="en-GB" sz="2400" b="1" dirty="0" err="1"/>
              <a:t>akciová</a:t>
            </a:r>
            <a:r>
              <a:rPr lang="en-GB" sz="2400" b="1" dirty="0"/>
              <a:t> </a:t>
            </a:r>
            <a:r>
              <a:rPr lang="en-GB" sz="2400" b="1" dirty="0" err="1"/>
              <a:t>společnost</a:t>
            </a:r>
            <a:r>
              <a:rPr lang="en-GB" sz="2400" b="1" dirty="0"/>
              <a:t>" "</a:t>
            </a:r>
            <a:r>
              <a:rPr lang="en-GB" sz="2400" b="1" dirty="0" err="1"/>
              <a:t>akc</a:t>
            </a:r>
            <a:r>
              <a:rPr lang="en-GB" sz="2400" b="1" dirty="0"/>
              <a:t>. </a:t>
            </a:r>
            <a:r>
              <a:rPr lang="en-GB" sz="2400" b="1" dirty="0" err="1"/>
              <a:t>spol</a:t>
            </a:r>
            <a:r>
              <a:rPr lang="en-GB" sz="2400" b="1" dirty="0"/>
              <a:t>. "or" </a:t>
            </a:r>
            <a:r>
              <a:rPr lang="en-GB" sz="2400" b="1" dirty="0" err="1"/>
              <a:t>a.s.</a:t>
            </a:r>
            <a:r>
              <a:rPr lang="en-GB" sz="2400" b="1" dirty="0"/>
              <a:t>” attached to it</a:t>
            </a:r>
            <a:endParaRPr lang="en-US" sz="2400" b="1" dirty="0"/>
          </a:p>
          <a:p>
            <a:pPr lvl="0"/>
            <a:r>
              <a:rPr lang="en-GB" sz="2400" b="1" dirty="0"/>
              <a:t>the members (shareholders) are not liable for the company’s debts</a:t>
            </a:r>
            <a:endParaRPr lang="cs-CZ" sz="2400" b="1" dirty="0"/>
          </a:p>
          <a:p>
            <a:pPr lvl="1"/>
            <a:r>
              <a:rPr lang="en-GB" sz="2000" b="1" dirty="0"/>
              <a:t>except for where the company is dissolved with liquidation where the shareholders are liable up to their so-called share in the liquidation balance</a:t>
            </a:r>
            <a:endParaRPr lang="en-US" sz="2000" b="1" dirty="0"/>
          </a:p>
          <a:p>
            <a:pPr lvl="0"/>
            <a:r>
              <a:rPr lang="en-GB" sz="2400" b="1" dirty="0"/>
              <a:t>the members are not expected to be involved in the company’s business</a:t>
            </a:r>
            <a:r>
              <a:rPr lang="cs-CZ" sz="2400" b="1" dirty="0"/>
              <a:t>, but </a:t>
            </a:r>
            <a:r>
              <a:rPr lang="en-US" sz="2400" b="1" dirty="0"/>
              <a:t>their involvement is possible</a:t>
            </a:r>
          </a:p>
          <a:p>
            <a:pPr lvl="0"/>
            <a:r>
              <a:rPr lang="en-GB" sz="2400" dirty="0"/>
              <a:t>a member may own multiple business shares and </a:t>
            </a:r>
            <a:r>
              <a:rPr lang="en-GB" sz="2400" b="1" dirty="0"/>
              <a:t>a member’s business share is incorporated into a share, which is a security</a:t>
            </a:r>
            <a:endParaRPr lang="en-US" sz="2400" b="1" dirty="0"/>
          </a:p>
          <a:p>
            <a:pPr lvl="0"/>
            <a:r>
              <a:rPr lang="en-GB" sz="2400" dirty="0"/>
              <a:t>transferability of registered shares may be restricted in the articles of association by making it contingent upon the consent of any of the company’s bodies</a:t>
            </a:r>
            <a:endParaRPr lang="cs-CZ" sz="2400" dirty="0"/>
          </a:p>
          <a:p>
            <a:endParaRPr lang="de-DE" dirty="0"/>
          </a:p>
          <a:p>
            <a:pPr lvl="1"/>
            <a:endParaRPr lang="cs-CZ" dirty="0"/>
          </a:p>
          <a:p>
            <a:pPr lvl="1"/>
            <a:endParaRPr lang="cs-CZ"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10.04.2020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a:t>
            </a:fld>
            <a:endParaRPr lang="cs-CZ" dirty="0"/>
          </a:p>
        </p:txBody>
      </p:sp>
    </p:spTree>
    <p:extLst>
      <p:ext uri="{BB962C8B-B14F-4D97-AF65-F5344CB8AC3E}">
        <p14:creationId xmlns:p14="http://schemas.microsoft.com/office/powerpoint/2010/main" val="407518622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331604B-CC8B-4007-B2B1-24FB02664361}"/>
              </a:ext>
            </a:extLst>
          </p:cNvPr>
          <p:cNvSpPr>
            <a:spLocks noGrp="1"/>
          </p:cNvSpPr>
          <p:nvPr>
            <p:ph type="title"/>
          </p:nvPr>
        </p:nvSpPr>
        <p:spPr/>
        <p:txBody>
          <a:bodyPr/>
          <a:lstStyle/>
          <a:p>
            <a:r>
              <a:rPr lang="en-US" dirty="0"/>
              <a:t>Joint-stock Company</a:t>
            </a:r>
          </a:p>
        </p:txBody>
      </p:sp>
      <p:sp>
        <p:nvSpPr>
          <p:cNvPr id="3" name="Zástupný obsah 2">
            <a:extLst>
              <a:ext uri="{FF2B5EF4-FFF2-40B4-BE49-F238E27FC236}">
                <a16:creationId xmlns:a16="http://schemas.microsoft.com/office/drawing/2014/main" id="{48F36E47-2617-4873-8DEE-5491D72A57BE}"/>
              </a:ext>
            </a:extLst>
          </p:cNvPr>
          <p:cNvSpPr>
            <a:spLocks noGrp="1"/>
          </p:cNvSpPr>
          <p:nvPr>
            <p:ph idx="1"/>
          </p:nvPr>
        </p:nvSpPr>
        <p:spPr/>
        <p:txBody>
          <a:bodyPr/>
          <a:lstStyle/>
          <a:p>
            <a:r>
              <a:rPr lang="en-GB" dirty="0"/>
              <a:t>articles of association </a:t>
            </a:r>
            <a:endParaRPr lang="cs-CZ" dirty="0"/>
          </a:p>
          <a:p>
            <a:pPr lvl="1"/>
            <a:r>
              <a:rPr lang="cs-CZ" b="1" dirty="0"/>
              <a:t>an </a:t>
            </a:r>
            <a:r>
              <a:rPr lang="en-GB" b="1" dirty="0"/>
              <a:t>equivalent </a:t>
            </a:r>
            <a:r>
              <a:rPr lang="cs-CZ" b="1" dirty="0"/>
              <a:t>is t</a:t>
            </a:r>
            <a:r>
              <a:rPr lang="en-GB" b="1" dirty="0"/>
              <a:t>he memorandum of association used in limited liability companies</a:t>
            </a:r>
            <a:endParaRPr lang="cs-CZ" b="1" dirty="0"/>
          </a:p>
          <a:p>
            <a:pPr lvl="1"/>
            <a:r>
              <a:rPr lang="en-GB" dirty="0"/>
              <a:t>a company is established with the adoption thereof</a:t>
            </a:r>
            <a:endParaRPr lang="cs-CZ" dirty="0"/>
          </a:p>
          <a:p>
            <a:r>
              <a:rPr lang="en-GB" dirty="0"/>
              <a:t>the founders of a joint stock company</a:t>
            </a:r>
            <a:endParaRPr lang="cs-CZ" dirty="0"/>
          </a:p>
          <a:p>
            <a:pPr lvl="1"/>
            <a:r>
              <a:rPr lang="en-GB" dirty="0"/>
              <a:t>persons who have adopted the articles of association and participate in the subscription of shares</a:t>
            </a:r>
            <a:endParaRPr lang="cs-CZ" dirty="0"/>
          </a:p>
          <a:p>
            <a:r>
              <a:rPr lang="cs-CZ" dirty="0"/>
              <a:t>s</a:t>
            </a:r>
            <a:r>
              <a:rPr lang="en-GB" dirty="0"/>
              <a:t>hares comprise the registered capital of the joint-stock company</a:t>
            </a:r>
            <a:endParaRPr lang="cs-CZ" dirty="0"/>
          </a:p>
          <a:p>
            <a:pPr lvl="1"/>
            <a:r>
              <a:rPr lang="cs-CZ" dirty="0"/>
              <a:t>t</a:t>
            </a:r>
            <a:r>
              <a:rPr lang="en-GB" dirty="0"/>
              <a:t>he law sets a minimum registered capital</a:t>
            </a:r>
            <a:endParaRPr lang="cs-CZ" dirty="0"/>
          </a:p>
          <a:p>
            <a:pPr lvl="2"/>
            <a:r>
              <a:rPr lang="cs-CZ" b="1" dirty="0"/>
              <a:t>t</a:t>
            </a:r>
            <a:r>
              <a:rPr lang="en-GB" b="1" dirty="0"/>
              <a:t>he amount is CZK 2,000,000, or EUR 80,000 where the company keeps its books in euros</a:t>
            </a:r>
            <a:endParaRPr lang="en-US" b="1" dirty="0"/>
          </a:p>
          <a:p>
            <a:endParaRPr lang="en-US" dirty="0"/>
          </a:p>
          <a:p>
            <a:pPr lvl="1"/>
            <a:endParaRPr lang="de-DE" dirty="0"/>
          </a:p>
        </p:txBody>
      </p:sp>
      <p:sp>
        <p:nvSpPr>
          <p:cNvPr id="4" name="Zástupný symbol pro datum 3">
            <a:extLst>
              <a:ext uri="{FF2B5EF4-FFF2-40B4-BE49-F238E27FC236}">
                <a16:creationId xmlns:a16="http://schemas.microsoft.com/office/drawing/2014/main" id="{702DB269-C85C-4FCD-B1C8-44CB799C44B0}"/>
              </a:ext>
            </a:extLst>
          </p:cNvPr>
          <p:cNvSpPr>
            <a:spLocks noGrp="1"/>
          </p:cNvSpPr>
          <p:nvPr>
            <p:ph type="dt" sz="half" idx="10"/>
          </p:nvPr>
        </p:nvSpPr>
        <p:spPr/>
        <p:txBody>
          <a:bodyPr/>
          <a:lstStyle/>
          <a:p>
            <a:pPr>
              <a:defRPr/>
            </a:pPr>
            <a:fld id="{8863D660-356F-4B7B-9477-B5CEBBE7ED6F}" type="datetime1">
              <a:rPr lang="cs-CZ" smtClean="0"/>
              <a:t>10.04.2020</a:t>
            </a:fld>
            <a:endParaRPr lang="cs-CZ" dirty="0"/>
          </a:p>
        </p:txBody>
      </p:sp>
      <p:sp>
        <p:nvSpPr>
          <p:cNvPr id="5" name="Zástupný symbol pro číslo snímku 4">
            <a:extLst>
              <a:ext uri="{FF2B5EF4-FFF2-40B4-BE49-F238E27FC236}">
                <a16:creationId xmlns:a16="http://schemas.microsoft.com/office/drawing/2014/main" id="{84255979-5CB6-4688-A142-11D0BE15836B}"/>
              </a:ext>
            </a:extLst>
          </p:cNvPr>
          <p:cNvSpPr>
            <a:spLocks noGrp="1"/>
          </p:cNvSpPr>
          <p:nvPr>
            <p:ph type="sldNum" sz="quarter" idx="12"/>
          </p:nvPr>
        </p:nvSpPr>
        <p:spPr/>
        <p:txBody>
          <a:bodyPr/>
          <a:lstStyle/>
          <a:p>
            <a:pPr>
              <a:defRPr/>
            </a:pPr>
            <a:fld id="{005B7347-35A8-416A-A6BF-14F7C64C136A}" type="slidenum">
              <a:rPr lang="cs-CZ" smtClean="0"/>
              <a:pPr>
                <a:defRPr/>
              </a:pPr>
              <a:t>3</a:t>
            </a:fld>
            <a:endParaRPr lang="cs-CZ" dirty="0"/>
          </a:p>
        </p:txBody>
      </p:sp>
    </p:spTree>
    <p:extLst>
      <p:ext uri="{BB962C8B-B14F-4D97-AF65-F5344CB8AC3E}">
        <p14:creationId xmlns:p14="http://schemas.microsoft.com/office/powerpoint/2010/main" val="78871701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D565C83-0F2A-4C86-8078-BB9E9ABF1EFD}"/>
              </a:ext>
            </a:extLst>
          </p:cNvPr>
          <p:cNvSpPr>
            <a:spLocks noGrp="1"/>
          </p:cNvSpPr>
          <p:nvPr>
            <p:ph type="title"/>
          </p:nvPr>
        </p:nvSpPr>
        <p:spPr/>
        <p:txBody>
          <a:bodyPr/>
          <a:lstStyle/>
          <a:p>
            <a:r>
              <a:rPr lang="en-US" dirty="0"/>
              <a:t>Member</a:t>
            </a:r>
            <a:r>
              <a:rPr lang="en-GB" dirty="0"/>
              <a:t>’s</a:t>
            </a:r>
            <a:r>
              <a:rPr lang="cs-CZ" dirty="0"/>
              <a:t> </a:t>
            </a:r>
            <a:r>
              <a:rPr lang="en-US" dirty="0"/>
              <a:t>Contribution and Contribution Obligation, Liability</a:t>
            </a:r>
          </a:p>
        </p:txBody>
      </p:sp>
      <p:sp>
        <p:nvSpPr>
          <p:cNvPr id="3" name="Zástupný obsah 2">
            <a:extLst>
              <a:ext uri="{FF2B5EF4-FFF2-40B4-BE49-F238E27FC236}">
                <a16:creationId xmlns:a16="http://schemas.microsoft.com/office/drawing/2014/main" id="{4508D918-26C8-4567-A535-88B1D9D8D28C}"/>
              </a:ext>
            </a:extLst>
          </p:cNvPr>
          <p:cNvSpPr>
            <a:spLocks noGrp="1"/>
          </p:cNvSpPr>
          <p:nvPr>
            <p:ph idx="1"/>
          </p:nvPr>
        </p:nvSpPr>
        <p:spPr/>
        <p:txBody>
          <a:bodyPr/>
          <a:lstStyle/>
          <a:p>
            <a:r>
              <a:rPr lang="en-GB" sz="2800" b="1" dirty="0"/>
              <a:t>each founder must pay up </a:t>
            </a:r>
            <a:endParaRPr lang="cs-CZ" sz="2800" b="1" dirty="0"/>
          </a:p>
          <a:p>
            <a:pPr lvl="2"/>
            <a:r>
              <a:rPr lang="en-GB" sz="2000" b="1" dirty="0"/>
              <a:t>the full share premium</a:t>
            </a:r>
            <a:endParaRPr lang="cs-CZ" sz="2000" b="1" dirty="0"/>
          </a:p>
          <a:p>
            <a:pPr lvl="2"/>
            <a:r>
              <a:rPr lang="en-GB" sz="2000" dirty="0"/>
              <a:t>and at least 30% of the aggregate value of the shares they have subscribed by the time of filing the application to register the company in the Commercial Register</a:t>
            </a:r>
            <a:endParaRPr lang="cs-CZ" sz="2000" dirty="0"/>
          </a:p>
          <a:p>
            <a:pPr lvl="1"/>
            <a:r>
              <a:rPr lang="cs-CZ" sz="2400" b="1" dirty="0"/>
              <a:t>in </a:t>
            </a:r>
            <a:r>
              <a:rPr lang="en-GB" sz="2400" b="1" dirty="0"/>
              <a:t>order for the establishment to take effect</a:t>
            </a:r>
            <a:endParaRPr lang="en-US" sz="2400" b="1" dirty="0"/>
          </a:p>
          <a:p>
            <a:r>
              <a:rPr lang="cs-CZ" sz="2800" dirty="0"/>
              <a:t>e</a:t>
            </a:r>
            <a:r>
              <a:rPr lang="en-GB" sz="2800" dirty="0"/>
              <a:t>very shareholder has a contribution obligation</a:t>
            </a:r>
            <a:endParaRPr lang="cs-CZ" sz="2800" dirty="0"/>
          </a:p>
          <a:p>
            <a:pPr lvl="1"/>
            <a:r>
              <a:rPr lang="en-GB" sz="2400" dirty="0"/>
              <a:t>is met with the payment of the issue price within the time period specified in the articles of association </a:t>
            </a:r>
            <a:endParaRPr lang="cs-CZ" sz="2400" dirty="0"/>
          </a:p>
          <a:p>
            <a:pPr lvl="1"/>
            <a:r>
              <a:rPr lang="en-GB" sz="2400" dirty="0"/>
              <a:t>or, where the registered capital is being increased, in the related decision of the General Meeting</a:t>
            </a:r>
            <a:endParaRPr lang="cs-CZ" sz="2400" dirty="0"/>
          </a:p>
          <a:p>
            <a:pPr lvl="1"/>
            <a:r>
              <a:rPr lang="en-GB" sz="2400" dirty="0"/>
              <a:t>the period may not exceed one year from the date of incorporation of the company or from the effective date of a capital increase</a:t>
            </a:r>
            <a:endParaRPr lang="cs-CZ" sz="2400" dirty="0"/>
          </a:p>
          <a:p>
            <a:pPr lvl="1"/>
            <a:r>
              <a:rPr lang="cs-CZ" sz="2400" dirty="0"/>
              <a:t>i</a:t>
            </a:r>
            <a:r>
              <a:rPr lang="en-GB" sz="2400" dirty="0"/>
              <a:t>f a shareholder is late paying up the issue price, the company is entitled to a default interest </a:t>
            </a:r>
            <a:endParaRPr lang="cs-CZ" sz="2400" dirty="0"/>
          </a:p>
          <a:p>
            <a:endParaRPr lang="cs-CZ" sz="2800" dirty="0"/>
          </a:p>
        </p:txBody>
      </p:sp>
      <p:sp>
        <p:nvSpPr>
          <p:cNvPr id="4" name="Zástupný symbol pro datum 3">
            <a:extLst>
              <a:ext uri="{FF2B5EF4-FFF2-40B4-BE49-F238E27FC236}">
                <a16:creationId xmlns:a16="http://schemas.microsoft.com/office/drawing/2014/main" id="{9A91AD05-54B5-4391-A1B3-75555526CDFD}"/>
              </a:ext>
            </a:extLst>
          </p:cNvPr>
          <p:cNvSpPr>
            <a:spLocks noGrp="1"/>
          </p:cNvSpPr>
          <p:nvPr>
            <p:ph type="dt" sz="half" idx="10"/>
          </p:nvPr>
        </p:nvSpPr>
        <p:spPr/>
        <p:txBody>
          <a:bodyPr/>
          <a:lstStyle/>
          <a:p>
            <a:pPr>
              <a:defRPr/>
            </a:pPr>
            <a:fld id="{8863D660-356F-4B7B-9477-B5CEBBE7ED6F}" type="datetime1">
              <a:rPr lang="cs-CZ" smtClean="0"/>
              <a:t>10.04.2020</a:t>
            </a:fld>
            <a:endParaRPr lang="cs-CZ"/>
          </a:p>
        </p:txBody>
      </p:sp>
      <p:sp>
        <p:nvSpPr>
          <p:cNvPr id="5" name="Zástupný symbol pro číslo snímku 4">
            <a:extLst>
              <a:ext uri="{FF2B5EF4-FFF2-40B4-BE49-F238E27FC236}">
                <a16:creationId xmlns:a16="http://schemas.microsoft.com/office/drawing/2014/main" id="{B2AB92A3-8A31-4062-95B9-390E2295F930}"/>
              </a:ext>
            </a:extLst>
          </p:cNvPr>
          <p:cNvSpPr>
            <a:spLocks noGrp="1"/>
          </p:cNvSpPr>
          <p:nvPr>
            <p:ph type="sldNum" sz="quarter" idx="12"/>
          </p:nvPr>
        </p:nvSpPr>
        <p:spPr/>
        <p:txBody>
          <a:bodyPr/>
          <a:lstStyle/>
          <a:p>
            <a:pPr>
              <a:defRPr/>
            </a:pPr>
            <a:fld id="{005B7347-35A8-416A-A6BF-14F7C64C136A}" type="slidenum">
              <a:rPr lang="cs-CZ" smtClean="0"/>
              <a:pPr>
                <a:defRPr/>
              </a:pPr>
              <a:t>4</a:t>
            </a:fld>
            <a:endParaRPr lang="cs-CZ"/>
          </a:p>
        </p:txBody>
      </p:sp>
    </p:spTree>
    <p:extLst>
      <p:ext uri="{BB962C8B-B14F-4D97-AF65-F5344CB8AC3E}">
        <p14:creationId xmlns:p14="http://schemas.microsoft.com/office/powerpoint/2010/main" val="211556962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4CD694B-CD3F-4F31-9F8F-7102629DED94}"/>
              </a:ext>
            </a:extLst>
          </p:cNvPr>
          <p:cNvSpPr>
            <a:spLocks noGrp="1"/>
          </p:cNvSpPr>
          <p:nvPr>
            <p:ph type="title"/>
          </p:nvPr>
        </p:nvSpPr>
        <p:spPr/>
        <p:txBody>
          <a:bodyPr/>
          <a:lstStyle/>
          <a:p>
            <a:r>
              <a:rPr lang="en-US" sz="3600" dirty="0"/>
              <a:t>Bodies</a:t>
            </a:r>
          </a:p>
        </p:txBody>
      </p:sp>
      <p:sp>
        <p:nvSpPr>
          <p:cNvPr id="3" name="Zástupný text 2">
            <a:extLst>
              <a:ext uri="{FF2B5EF4-FFF2-40B4-BE49-F238E27FC236}">
                <a16:creationId xmlns:a16="http://schemas.microsoft.com/office/drawing/2014/main" id="{A4B54A03-480A-4342-83A4-2EA1EAE680E8}"/>
              </a:ext>
            </a:extLst>
          </p:cNvPr>
          <p:cNvSpPr>
            <a:spLocks noGrp="1"/>
          </p:cNvSpPr>
          <p:nvPr>
            <p:ph type="body" idx="1"/>
          </p:nvPr>
        </p:nvSpPr>
        <p:spPr>
          <a:xfrm>
            <a:off x="534671" y="3941776"/>
            <a:ext cx="4724775" cy="719138"/>
          </a:xfrm>
        </p:spPr>
        <p:txBody>
          <a:bodyPr/>
          <a:lstStyle/>
          <a:p>
            <a:r>
              <a:rPr lang="en-US" sz="2800" dirty="0"/>
              <a:t>Dualistic system</a:t>
            </a:r>
          </a:p>
        </p:txBody>
      </p:sp>
      <p:sp>
        <p:nvSpPr>
          <p:cNvPr id="4" name="Zástupný obsah 3">
            <a:extLst>
              <a:ext uri="{FF2B5EF4-FFF2-40B4-BE49-F238E27FC236}">
                <a16:creationId xmlns:a16="http://schemas.microsoft.com/office/drawing/2014/main" id="{CF30D948-5732-4318-8F9D-686EFB6F476D}"/>
              </a:ext>
            </a:extLst>
          </p:cNvPr>
          <p:cNvSpPr>
            <a:spLocks noGrp="1"/>
          </p:cNvSpPr>
          <p:nvPr>
            <p:ph sz="half" idx="2"/>
          </p:nvPr>
        </p:nvSpPr>
        <p:spPr>
          <a:xfrm>
            <a:off x="534671" y="4788131"/>
            <a:ext cx="4724775" cy="1966248"/>
          </a:xfrm>
        </p:spPr>
        <p:txBody>
          <a:bodyPr/>
          <a:lstStyle/>
          <a:p>
            <a:r>
              <a:rPr lang="en-US" sz="2800" dirty="0"/>
              <a:t>the General Meeting</a:t>
            </a:r>
          </a:p>
          <a:p>
            <a:r>
              <a:rPr lang="en-US" sz="2800" dirty="0"/>
              <a:t>the Board of Directors</a:t>
            </a:r>
          </a:p>
          <a:p>
            <a:r>
              <a:rPr lang="en-US" sz="2800" dirty="0"/>
              <a:t>the Supervisory Board</a:t>
            </a:r>
          </a:p>
          <a:p>
            <a:endParaRPr lang="en-US" dirty="0"/>
          </a:p>
        </p:txBody>
      </p:sp>
      <p:sp>
        <p:nvSpPr>
          <p:cNvPr id="5" name="Zástupný text 4">
            <a:extLst>
              <a:ext uri="{FF2B5EF4-FFF2-40B4-BE49-F238E27FC236}">
                <a16:creationId xmlns:a16="http://schemas.microsoft.com/office/drawing/2014/main" id="{740A0108-9CDF-4CF1-A100-00A37305C24A}"/>
              </a:ext>
            </a:extLst>
          </p:cNvPr>
          <p:cNvSpPr>
            <a:spLocks noGrp="1"/>
          </p:cNvSpPr>
          <p:nvPr>
            <p:ph type="body" sz="quarter" idx="3"/>
          </p:nvPr>
        </p:nvSpPr>
        <p:spPr>
          <a:xfrm>
            <a:off x="5432100" y="4031321"/>
            <a:ext cx="4726631" cy="719138"/>
          </a:xfrm>
        </p:spPr>
        <p:txBody>
          <a:bodyPr/>
          <a:lstStyle/>
          <a:p>
            <a:r>
              <a:rPr lang="en-US" sz="2800" dirty="0"/>
              <a:t>Monistic system</a:t>
            </a:r>
          </a:p>
        </p:txBody>
      </p:sp>
      <p:sp>
        <p:nvSpPr>
          <p:cNvPr id="6" name="Zástupný obsah 5">
            <a:extLst>
              <a:ext uri="{FF2B5EF4-FFF2-40B4-BE49-F238E27FC236}">
                <a16:creationId xmlns:a16="http://schemas.microsoft.com/office/drawing/2014/main" id="{86EDE960-8CEC-43D8-9066-E4D03BD5FA39}"/>
              </a:ext>
            </a:extLst>
          </p:cNvPr>
          <p:cNvSpPr>
            <a:spLocks noGrp="1"/>
          </p:cNvSpPr>
          <p:nvPr>
            <p:ph sz="quarter" idx="4"/>
          </p:nvPr>
        </p:nvSpPr>
        <p:spPr>
          <a:xfrm>
            <a:off x="5432100" y="4788131"/>
            <a:ext cx="4726631" cy="1966248"/>
          </a:xfrm>
        </p:spPr>
        <p:txBody>
          <a:bodyPr/>
          <a:lstStyle/>
          <a:p>
            <a:r>
              <a:rPr lang="en-US" sz="2800" dirty="0"/>
              <a:t>the General Meeting</a:t>
            </a:r>
          </a:p>
          <a:p>
            <a:r>
              <a:rPr lang="en-US" sz="2800" dirty="0"/>
              <a:t>the Statutory M</a:t>
            </a:r>
            <a:r>
              <a:rPr lang="cs-CZ" sz="2800" dirty="0"/>
              <a:t>a</a:t>
            </a:r>
            <a:r>
              <a:rPr lang="en-US" sz="2800" dirty="0"/>
              <a:t>n</a:t>
            </a:r>
            <a:r>
              <a:rPr lang="cs-CZ" sz="2800" dirty="0"/>
              <a:t>a</a:t>
            </a:r>
            <a:r>
              <a:rPr lang="en-US" sz="2800" dirty="0"/>
              <a:t>ger</a:t>
            </a:r>
          </a:p>
          <a:p>
            <a:r>
              <a:rPr lang="en-US" sz="2800" dirty="0"/>
              <a:t>the Administrative Board</a:t>
            </a:r>
          </a:p>
          <a:p>
            <a:endParaRPr lang="en-US" dirty="0"/>
          </a:p>
          <a:p>
            <a:endParaRPr lang="en-US" dirty="0"/>
          </a:p>
        </p:txBody>
      </p:sp>
      <p:sp>
        <p:nvSpPr>
          <p:cNvPr id="7" name="Zástupný symbol pro datum 6">
            <a:extLst>
              <a:ext uri="{FF2B5EF4-FFF2-40B4-BE49-F238E27FC236}">
                <a16:creationId xmlns:a16="http://schemas.microsoft.com/office/drawing/2014/main" id="{AA48B68D-77D9-45F8-9798-31D428EA8CCD}"/>
              </a:ext>
            </a:extLst>
          </p:cNvPr>
          <p:cNvSpPr>
            <a:spLocks noGrp="1"/>
          </p:cNvSpPr>
          <p:nvPr>
            <p:ph type="dt" sz="half" idx="10"/>
          </p:nvPr>
        </p:nvSpPr>
        <p:spPr/>
        <p:txBody>
          <a:bodyPr/>
          <a:lstStyle/>
          <a:p>
            <a:pPr>
              <a:defRPr/>
            </a:pPr>
            <a:fld id="{663A1EA3-E2BC-48E8-A352-50577628A881}" type="datetime1">
              <a:rPr lang="cs-CZ" smtClean="0"/>
              <a:t>10.04.2020</a:t>
            </a:fld>
            <a:endParaRPr lang="cs-CZ"/>
          </a:p>
        </p:txBody>
      </p:sp>
      <p:sp>
        <p:nvSpPr>
          <p:cNvPr id="8" name="Zástupný symbol pro číslo snímku 7">
            <a:extLst>
              <a:ext uri="{FF2B5EF4-FFF2-40B4-BE49-F238E27FC236}">
                <a16:creationId xmlns:a16="http://schemas.microsoft.com/office/drawing/2014/main" id="{A6B19562-BD01-4AE3-A705-29A52F648BC7}"/>
              </a:ext>
            </a:extLst>
          </p:cNvPr>
          <p:cNvSpPr>
            <a:spLocks noGrp="1"/>
          </p:cNvSpPr>
          <p:nvPr>
            <p:ph type="sldNum" sz="quarter" idx="12"/>
          </p:nvPr>
        </p:nvSpPr>
        <p:spPr/>
        <p:txBody>
          <a:bodyPr/>
          <a:lstStyle/>
          <a:p>
            <a:pPr>
              <a:defRPr/>
            </a:pPr>
            <a:fld id="{C9744537-99EA-4D2E-83BE-317CA3E7C592}" type="slidenum">
              <a:rPr lang="cs-CZ" smtClean="0"/>
              <a:pPr>
                <a:defRPr/>
              </a:pPr>
              <a:t>5</a:t>
            </a:fld>
            <a:endParaRPr lang="cs-CZ"/>
          </a:p>
        </p:txBody>
      </p:sp>
      <p:sp>
        <p:nvSpPr>
          <p:cNvPr id="9" name="TextovéPole 8">
            <a:extLst>
              <a:ext uri="{FF2B5EF4-FFF2-40B4-BE49-F238E27FC236}">
                <a16:creationId xmlns:a16="http://schemas.microsoft.com/office/drawing/2014/main" id="{9E771096-1C6A-460A-AEC2-E58AF871A0BD}"/>
              </a:ext>
            </a:extLst>
          </p:cNvPr>
          <p:cNvSpPr txBox="1"/>
          <p:nvPr/>
        </p:nvSpPr>
        <p:spPr>
          <a:xfrm>
            <a:off x="609772" y="1290791"/>
            <a:ext cx="9473855" cy="2954655"/>
          </a:xfrm>
          <a:prstGeom prst="rect">
            <a:avLst/>
          </a:prstGeom>
          <a:noFill/>
        </p:spPr>
        <p:txBody>
          <a:bodyPr wrap="square" rtlCol="0">
            <a:spAutoFit/>
          </a:bodyPr>
          <a:lstStyle/>
          <a:p>
            <a:pPr marL="514350" indent="-514350">
              <a:buFont typeface="Arial" panose="020B0604020202020204" pitchFamily="34" charset="0"/>
              <a:buChar char="•"/>
            </a:pPr>
            <a:r>
              <a:rPr lang="cs-CZ" sz="2800" dirty="0"/>
              <a:t>t</a:t>
            </a:r>
            <a:r>
              <a:rPr lang="en-GB" sz="2800" dirty="0">
                <a:latin typeface="Clara Sans"/>
              </a:rPr>
              <a:t>he founders of a joint stock company can opt for a model determining how the company will be internally organised </a:t>
            </a:r>
            <a:endParaRPr lang="cs-CZ" sz="2800" dirty="0">
              <a:latin typeface="Clara Sans"/>
            </a:endParaRPr>
          </a:p>
          <a:p>
            <a:pPr marL="971550" lvl="1" indent="-514350">
              <a:buFont typeface="Arial" panose="020B0604020202020204" pitchFamily="34" charset="0"/>
              <a:buChar char="•"/>
            </a:pPr>
            <a:r>
              <a:rPr lang="en-GB" sz="2800" dirty="0">
                <a:latin typeface="Clara Sans"/>
              </a:rPr>
              <a:t>by applying either the dualistic or the monistic system</a:t>
            </a:r>
            <a:endParaRPr lang="cs-CZ" sz="2800" dirty="0"/>
          </a:p>
          <a:p>
            <a:pPr marL="514350" indent="-514350">
              <a:buFont typeface="Arial" panose="020B0604020202020204" pitchFamily="34" charset="0"/>
              <a:buChar char="•"/>
            </a:pPr>
            <a:r>
              <a:rPr lang="cs-CZ" sz="2800" dirty="0"/>
              <a:t>i</a:t>
            </a:r>
            <a:r>
              <a:rPr lang="en-GB" sz="2800" dirty="0">
                <a:latin typeface="Clara Sans"/>
              </a:rPr>
              <a:t>n both systems, the General Meeting is the supreme body</a:t>
            </a:r>
            <a:endParaRPr lang="cs-CZ" sz="2800" dirty="0"/>
          </a:p>
          <a:p>
            <a:pPr marL="514350" indent="-514350">
              <a:buFont typeface="Arial" panose="020B0604020202020204" pitchFamily="34" charset="0"/>
              <a:buChar char="•"/>
            </a:pPr>
            <a:r>
              <a:rPr lang="en-GB" sz="2800" dirty="0">
                <a:latin typeface="Clara Sans"/>
              </a:rPr>
              <a:t>the two systems differ in the statutory and supervisory bodies</a:t>
            </a:r>
            <a:endParaRPr lang="en-US" sz="2800" dirty="0">
              <a:latin typeface="Clara Sans"/>
            </a:endParaRPr>
          </a:p>
          <a:p>
            <a:endParaRPr lang="en-US" dirty="0"/>
          </a:p>
        </p:txBody>
      </p:sp>
    </p:spTree>
    <p:extLst>
      <p:ext uri="{BB962C8B-B14F-4D97-AF65-F5344CB8AC3E}">
        <p14:creationId xmlns:p14="http://schemas.microsoft.com/office/powerpoint/2010/main" val="340041443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B6399C4-7AC8-4038-839E-64F8FDAB3301}"/>
              </a:ext>
            </a:extLst>
          </p:cNvPr>
          <p:cNvSpPr>
            <a:spLocks noGrp="1"/>
          </p:cNvSpPr>
          <p:nvPr>
            <p:ph type="title"/>
          </p:nvPr>
        </p:nvSpPr>
        <p:spPr/>
        <p:txBody>
          <a:bodyPr/>
          <a:lstStyle/>
          <a:p>
            <a:r>
              <a:rPr lang="cs-CZ" dirty="0"/>
              <a:t>The General Meeting</a:t>
            </a:r>
            <a:endParaRPr lang="de-DE" dirty="0"/>
          </a:p>
        </p:txBody>
      </p:sp>
      <p:sp>
        <p:nvSpPr>
          <p:cNvPr id="3" name="Zástupný obsah 2">
            <a:extLst>
              <a:ext uri="{FF2B5EF4-FFF2-40B4-BE49-F238E27FC236}">
                <a16:creationId xmlns:a16="http://schemas.microsoft.com/office/drawing/2014/main" id="{2B2DE7A2-5598-42C4-A25E-671C59423D94}"/>
              </a:ext>
            </a:extLst>
          </p:cNvPr>
          <p:cNvSpPr>
            <a:spLocks noGrp="1"/>
          </p:cNvSpPr>
          <p:nvPr>
            <p:ph idx="1"/>
          </p:nvPr>
        </p:nvSpPr>
        <p:spPr/>
        <p:txBody>
          <a:bodyPr/>
          <a:lstStyle/>
          <a:p>
            <a:r>
              <a:rPr lang="cs-CZ" sz="2400" b="1" dirty="0"/>
              <a:t>t</a:t>
            </a:r>
            <a:r>
              <a:rPr lang="en-GB" sz="2400" b="1" dirty="0"/>
              <a:t>he supreme body of each joint-stock company</a:t>
            </a:r>
            <a:endParaRPr lang="cs-CZ" sz="2400" b="1" dirty="0"/>
          </a:p>
          <a:p>
            <a:r>
              <a:rPr lang="en-GB" sz="2400" dirty="0"/>
              <a:t>members exercise their right to participate in the management of the company</a:t>
            </a:r>
            <a:endParaRPr lang="cs-CZ" sz="2400" dirty="0"/>
          </a:p>
          <a:p>
            <a:r>
              <a:rPr lang="en-GB" sz="2400" dirty="0"/>
              <a:t>must convene at least once in each reporting period</a:t>
            </a:r>
            <a:endParaRPr lang="en-US" sz="2400" dirty="0"/>
          </a:p>
          <a:p>
            <a:r>
              <a:rPr lang="cs-CZ" sz="2400" dirty="0"/>
              <a:t>m</a:t>
            </a:r>
            <a:r>
              <a:rPr lang="en-GB" sz="2400" dirty="0"/>
              <a:t>ay only be held if it is attended by holders of shares whose par value or book value exceeds 30% of the registered capital</a:t>
            </a:r>
            <a:endParaRPr lang="cs-CZ" sz="2400" dirty="0"/>
          </a:p>
          <a:p>
            <a:r>
              <a:rPr lang="en-GB" sz="2400" dirty="0"/>
              <a:t>decides by a majority of the votes of the shareholders present</a:t>
            </a:r>
            <a:endParaRPr lang="cs-CZ" sz="2400" dirty="0"/>
          </a:p>
          <a:p>
            <a:r>
              <a:rPr lang="cs-CZ" sz="2400" dirty="0"/>
              <a:t>t</a:t>
            </a:r>
            <a:r>
              <a:rPr lang="en-GB" sz="2400" dirty="0"/>
              <a:t>he articles of association may determine the maximum number of votes a shareholder may hold</a:t>
            </a:r>
            <a:endParaRPr lang="cs-CZ" sz="2400" dirty="0"/>
          </a:p>
          <a:p>
            <a:r>
              <a:rPr lang="en-GB" sz="2400" dirty="0"/>
              <a:t>every shareholder has the right to demand an explanation of any matter relating to the company if they consider this information to be important for the exercise of their shareholder rights at the General Meeting</a:t>
            </a:r>
            <a:endParaRPr lang="cs-CZ" sz="2400" dirty="0"/>
          </a:p>
          <a:p>
            <a:r>
              <a:rPr lang="cs-CZ" sz="2400" dirty="0"/>
              <a:t>t</a:t>
            </a:r>
            <a:r>
              <a:rPr lang="en-GB" sz="2400" dirty="0"/>
              <a:t>hey are also authorised to make proposals and counter-proposals on matters discussed by the General Meeting</a:t>
            </a:r>
            <a:endParaRPr lang="en-US" sz="2400" dirty="0"/>
          </a:p>
          <a:p>
            <a:endParaRPr lang="en-US" dirty="0"/>
          </a:p>
        </p:txBody>
      </p:sp>
      <p:sp>
        <p:nvSpPr>
          <p:cNvPr id="4" name="Zástupný symbol pro datum 3">
            <a:extLst>
              <a:ext uri="{FF2B5EF4-FFF2-40B4-BE49-F238E27FC236}">
                <a16:creationId xmlns:a16="http://schemas.microsoft.com/office/drawing/2014/main" id="{329AA796-0A52-4573-9AC7-734CAF76DC9F}"/>
              </a:ext>
            </a:extLst>
          </p:cNvPr>
          <p:cNvSpPr>
            <a:spLocks noGrp="1"/>
          </p:cNvSpPr>
          <p:nvPr>
            <p:ph type="dt" sz="half" idx="10"/>
          </p:nvPr>
        </p:nvSpPr>
        <p:spPr/>
        <p:txBody>
          <a:bodyPr/>
          <a:lstStyle/>
          <a:p>
            <a:pPr>
              <a:defRPr/>
            </a:pPr>
            <a:fld id="{8863D660-356F-4B7B-9477-B5CEBBE7ED6F}" type="datetime1">
              <a:rPr lang="cs-CZ" smtClean="0"/>
              <a:t>10.04.2020</a:t>
            </a:fld>
            <a:endParaRPr lang="cs-CZ" dirty="0"/>
          </a:p>
        </p:txBody>
      </p:sp>
      <p:sp>
        <p:nvSpPr>
          <p:cNvPr id="5" name="Zástupný symbol pro číslo snímku 4">
            <a:extLst>
              <a:ext uri="{FF2B5EF4-FFF2-40B4-BE49-F238E27FC236}">
                <a16:creationId xmlns:a16="http://schemas.microsoft.com/office/drawing/2014/main" id="{0581A56C-D082-4531-887C-1E3E247D8DF2}"/>
              </a:ext>
            </a:extLst>
          </p:cNvPr>
          <p:cNvSpPr>
            <a:spLocks noGrp="1"/>
          </p:cNvSpPr>
          <p:nvPr>
            <p:ph type="sldNum" sz="quarter" idx="12"/>
          </p:nvPr>
        </p:nvSpPr>
        <p:spPr/>
        <p:txBody>
          <a:bodyPr/>
          <a:lstStyle/>
          <a:p>
            <a:pPr>
              <a:defRPr/>
            </a:pPr>
            <a:fld id="{005B7347-35A8-416A-A6BF-14F7C64C136A}" type="slidenum">
              <a:rPr lang="cs-CZ" smtClean="0"/>
              <a:pPr>
                <a:defRPr/>
              </a:pPr>
              <a:t>6</a:t>
            </a:fld>
            <a:endParaRPr lang="cs-CZ"/>
          </a:p>
        </p:txBody>
      </p:sp>
    </p:spTree>
    <p:extLst>
      <p:ext uri="{BB962C8B-B14F-4D97-AF65-F5344CB8AC3E}">
        <p14:creationId xmlns:p14="http://schemas.microsoft.com/office/powerpoint/2010/main" val="358220014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53B2F6E-B974-400F-A1A2-1EDC3506274E}"/>
              </a:ext>
            </a:extLst>
          </p:cNvPr>
          <p:cNvSpPr>
            <a:spLocks noGrp="1"/>
          </p:cNvSpPr>
          <p:nvPr>
            <p:ph type="title"/>
          </p:nvPr>
        </p:nvSpPr>
        <p:spPr/>
        <p:txBody>
          <a:bodyPr/>
          <a:lstStyle/>
          <a:p>
            <a:r>
              <a:rPr lang="cs-CZ" dirty="0"/>
              <a:t>The General Meeting</a:t>
            </a:r>
            <a:endParaRPr lang="de-DE" dirty="0"/>
          </a:p>
        </p:txBody>
      </p:sp>
      <p:sp>
        <p:nvSpPr>
          <p:cNvPr id="3" name="Zástupný obsah 2">
            <a:extLst>
              <a:ext uri="{FF2B5EF4-FFF2-40B4-BE49-F238E27FC236}">
                <a16:creationId xmlns:a16="http://schemas.microsoft.com/office/drawing/2014/main" id="{B3C54C5B-02A2-46C6-90CD-6AC82390570B}"/>
              </a:ext>
            </a:extLst>
          </p:cNvPr>
          <p:cNvSpPr>
            <a:spLocks noGrp="1"/>
          </p:cNvSpPr>
          <p:nvPr>
            <p:ph idx="1"/>
          </p:nvPr>
        </p:nvSpPr>
        <p:spPr/>
        <p:txBody>
          <a:bodyPr/>
          <a:lstStyle/>
          <a:p>
            <a:r>
              <a:rPr lang="cs-CZ" dirty="0"/>
              <a:t>a</a:t>
            </a:r>
            <a:r>
              <a:rPr lang="en-GB" dirty="0"/>
              <a:t> shareholder may attend the General Meeting</a:t>
            </a:r>
            <a:endParaRPr lang="cs-CZ" dirty="0"/>
          </a:p>
          <a:p>
            <a:pPr lvl="1"/>
            <a:r>
              <a:rPr lang="en-GB" dirty="0"/>
              <a:t>in person</a:t>
            </a:r>
            <a:endParaRPr lang="cs-CZ" dirty="0"/>
          </a:p>
          <a:p>
            <a:pPr lvl="1"/>
            <a:r>
              <a:rPr lang="en-GB" dirty="0"/>
              <a:t>or on behalf of a shareholder under a written power of attorney</a:t>
            </a:r>
            <a:endParaRPr lang="cs-CZ" dirty="0"/>
          </a:p>
          <a:p>
            <a:r>
              <a:rPr lang="cs-CZ" dirty="0"/>
              <a:t>t</a:t>
            </a:r>
            <a:r>
              <a:rPr lang="en-GB" dirty="0"/>
              <a:t>he articles of association may also permit voting outside of the General Meeting using appropriate technical facilities</a:t>
            </a:r>
            <a:endParaRPr lang="cs-CZ" dirty="0"/>
          </a:p>
          <a:p>
            <a:pPr lvl="1"/>
            <a:r>
              <a:rPr lang="cs-CZ" dirty="0"/>
              <a:t>t</a:t>
            </a:r>
            <a:r>
              <a:rPr lang="en-GB" dirty="0"/>
              <a:t>he conditions of such voting should be determined in such a way that the company can check the identity of the person who intends to exercise their right to vote</a:t>
            </a:r>
            <a:endParaRPr lang="cs-CZ" dirty="0"/>
          </a:p>
          <a:p>
            <a:pPr marL="0" indent="0">
              <a:buNone/>
            </a:pPr>
            <a:endParaRPr lang="en-US" dirty="0"/>
          </a:p>
        </p:txBody>
      </p:sp>
      <p:sp>
        <p:nvSpPr>
          <p:cNvPr id="4" name="Zástupný symbol pro datum 3">
            <a:extLst>
              <a:ext uri="{FF2B5EF4-FFF2-40B4-BE49-F238E27FC236}">
                <a16:creationId xmlns:a16="http://schemas.microsoft.com/office/drawing/2014/main" id="{68E391F4-9695-4C83-A9AA-91B124035E49}"/>
              </a:ext>
            </a:extLst>
          </p:cNvPr>
          <p:cNvSpPr>
            <a:spLocks noGrp="1"/>
          </p:cNvSpPr>
          <p:nvPr>
            <p:ph type="dt" sz="half" idx="10"/>
          </p:nvPr>
        </p:nvSpPr>
        <p:spPr/>
        <p:txBody>
          <a:bodyPr/>
          <a:lstStyle/>
          <a:p>
            <a:pPr>
              <a:defRPr/>
            </a:pPr>
            <a:fld id="{8863D660-356F-4B7B-9477-B5CEBBE7ED6F}" type="datetime1">
              <a:rPr lang="cs-CZ" smtClean="0"/>
              <a:t>10.04.2020</a:t>
            </a:fld>
            <a:endParaRPr lang="cs-CZ"/>
          </a:p>
        </p:txBody>
      </p:sp>
      <p:sp>
        <p:nvSpPr>
          <p:cNvPr id="5" name="Zástupný symbol pro číslo snímku 4">
            <a:extLst>
              <a:ext uri="{FF2B5EF4-FFF2-40B4-BE49-F238E27FC236}">
                <a16:creationId xmlns:a16="http://schemas.microsoft.com/office/drawing/2014/main" id="{3C6966B5-9228-4102-BB8C-1673BBA25A8B}"/>
              </a:ext>
            </a:extLst>
          </p:cNvPr>
          <p:cNvSpPr>
            <a:spLocks noGrp="1"/>
          </p:cNvSpPr>
          <p:nvPr>
            <p:ph type="sldNum" sz="quarter" idx="12"/>
          </p:nvPr>
        </p:nvSpPr>
        <p:spPr/>
        <p:txBody>
          <a:bodyPr/>
          <a:lstStyle/>
          <a:p>
            <a:pPr>
              <a:defRPr/>
            </a:pPr>
            <a:fld id="{005B7347-35A8-416A-A6BF-14F7C64C136A}" type="slidenum">
              <a:rPr lang="cs-CZ" smtClean="0"/>
              <a:pPr>
                <a:defRPr/>
              </a:pPr>
              <a:t>7</a:t>
            </a:fld>
            <a:endParaRPr lang="cs-CZ"/>
          </a:p>
        </p:txBody>
      </p:sp>
    </p:spTree>
    <p:extLst>
      <p:ext uri="{BB962C8B-B14F-4D97-AF65-F5344CB8AC3E}">
        <p14:creationId xmlns:p14="http://schemas.microsoft.com/office/powerpoint/2010/main" val="30476023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0C20BC5-E6D3-4555-BFFC-B6988D02DA26}"/>
              </a:ext>
            </a:extLst>
          </p:cNvPr>
          <p:cNvSpPr>
            <a:spLocks noGrp="1"/>
          </p:cNvSpPr>
          <p:nvPr>
            <p:ph type="title"/>
          </p:nvPr>
        </p:nvSpPr>
        <p:spPr>
          <a:xfrm>
            <a:off x="2731325" y="180231"/>
            <a:ext cx="7427088" cy="662917"/>
          </a:xfrm>
        </p:spPr>
        <p:txBody>
          <a:bodyPr/>
          <a:lstStyle/>
          <a:p>
            <a:r>
              <a:rPr lang="cs-CZ" dirty="0"/>
              <a:t>The General Meeting</a:t>
            </a:r>
            <a:endParaRPr lang="de-DE" dirty="0"/>
          </a:p>
        </p:txBody>
      </p:sp>
      <p:sp>
        <p:nvSpPr>
          <p:cNvPr id="3" name="Zástupný obsah 2">
            <a:extLst>
              <a:ext uri="{FF2B5EF4-FFF2-40B4-BE49-F238E27FC236}">
                <a16:creationId xmlns:a16="http://schemas.microsoft.com/office/drawing/2014/main" id="{016C4738-CD69-4FB2-A3D7-796F2A1CE0DD}"/>
              </a:ext>
            </a:extLst>
          </p:cNvPr>
          <p:cNvSpPr>
            <a:spLocks noGrp="1"/>
          </p:cNvSpPr>
          <p:nvPr>
            <p:ph idx="1"/>
          </p:nvPr>
        </p:nvSpPr>
        <p:spPr/>
        <p:txBody>
          <a:bodyPr/>
          <a:lstStyle/>
          <a:p>
            <a:r>
              <a:rPr lang="cs-CZ" dirty="0"/>
              <a:t>t</a:t>
            </a:r>
            <a:r>
              <a:rPr lang="en-GB" dirty="0"/>
              <a:t>he powers include, without limitation</a:t>
            </a:r>
            <a:endParaRPr lang="cs-CZ" dirty="0"/>
          </a:p>
          <a:p>
            <a:pPr lvl="1"/>
            <a:r>
              <a:rPr lang="en-GB" dirty="0"/>
              <a:t>approving the financial statements</a:t>
            </a:r>
            <a:endParaRPr lang="cs-CZ" dirty="0"/>
          </a:p>
          <a:p>
            <a:pPr lvl="1"/>
            <a:r>
              <a:rPr lang="en-GB" dirty="0"/>
              <a:t>decisions to distribute the profit</a:t>
            </a:r>
            <a:endParaRPr lang="cs-CZ" dirty="0"/>
          </a:p>
          <a:p>
            <a:pPr lvl="1"/>
            <a:r>
              <a:rPr lang="en-GB" dirty="0"/>
              <a:t>amending the articles of association</a:t>
            </a:r>
            <a:endParaRPr lang="cs-CZ" dirty="0"/>
          </a:p>
          <a:p>
            <a:pPr lvl="1"/>
            <a:r>
              <a:rPr lang="en-GB" dirty="0"/>
              <a:t>revising the amount of the registered capital</a:t>
            </a:r>
            <a:endParaRPr lang="cs-CZ" dirty="0"/>
          </a:p>
          <a:p>
            <a:pPr lvl="1"/>
            <a:r>
              <a:rPr lang="en-GB" dirty="0"/>
              <a:t>issuing convertible and preferential bonds</a:t>
            </a:r>
            <a:endParaRPr lang="cs-CZ" dirty="0"/>
          </a:p>
          <a:p>
            <a:pPr lvl="1"/>
            <a:r>
              <a:rPr lang="en-GB" dirty="0"/>
              <a:t>appointing and recalling members of the Supervisory Board, etc. </a:t>
            </a:r>
            <a:endParaRPr lang="en-US" dirty="0"/>
          </a:p>
          <a:p>
            <a:pPr marL="0" indent="0">
              <a:buNone/>
            </a:pPr>
            <a:endParaRPr lang="de-DE" dirty="0"/>
          </a:p>
        </p:txBody>
      </p:sp>
      <p:sp>
        <p:nvSpPr>
          <p:cNvPr id="4" name="Zástupný symbol pro datum 3">
            <a:extLst>
              <a:ext uri="{FF2B5EF4-FFF2-40B4-BE49-F238E27FC236}">
                <a16:creationId xmlns:a16="http://schemas.microsoft.com/office/drawing/2014/main" id="{B0429712-301E-4EE4-9BDA-4090C6A6BEB7}"/>
              </a:ext>
            </a:extLst>
          </p:cNvPr>
          <p:cNvSpPr>
            <a:spLocks noGrp="1"/>
          </p:cNvSpPr>
          <p:nvPr>
            <p:ph type="dt" sz="half" idx="10"/>
          </p:nvPr>
        </p:nvSpPr>
        <p:spPr/>
        <p:txBody>
          <a:bodyPr/>
          <a:lstStyle/>
          <a:p>
            <a:pPr>
              <a:defRPr/>
            </a:pPr>
            <a:fld id="{8863D660-356F-4B7B-9477-B5CEBBE7ED6F}" type="datetime1">
              <a:rPr lang="cs-CZ" smtClean="0"/>
              <a:t>10.04.2020</a:t>
            </a:fld>
            <a:endParaRPr lang="cs-CZ"/>
          </a:p>
        </p:txBody>
      </p:sp>
      <p:sp>
        <p:nvSpPr>
          <p:cNvPr id="5" name="Zástupný symbol pro číslo snímku 4">
            <a:extLst>
              <a:ext uri="{FF2B5EF4-FFF2-40B4-BE49-F238E27FC236}">
                <a16:creationId xmlns:a16="http://schemas.microsoft.com/office/drawing/2014/main" id="{82E4B5A7-7F60-40FE-A655-C516E72BA373}"/>
              </a:ext>
            </a:extLst>
          </p:cNvPr>
          <p:cNvSpPr>
            <a:spLocks noGrp="1"/>
          </p:cNvSpPr>
          <p:nvPr>
            <p:ph type="sldNum" sz="quarter" idx="12"/>
          </p:nvPr>
        </p:nvSpPr>
        <p:spPr/>
        <p:txBody>
          <a:bodyPr/>
          <a:lstStyle/>
          <a:p>
            <a:pPr>
              <a:defRPr/>
            </a:pPr>
            <a:fld id="{005B7347-35A8-416A-A6BF-14F7C64C136A}" type="slidenum">
              <a:rPr lang="cs-CZ" smtClean="0"/>
              <a:pPr>
                <a:defRPr/>
              </a:pPr>
              <a:t>8</a:t>
            </a:fld>
            <a:endParaRPr lang="cs-CZ"/>
          </a:p>
        </p:txBody>
      </p:sp>
    </p:spTree>
    <p:extLst>
      <p:ext uri="{BB962C8B-B14F-4D97-AF65-F5344CB8AC3E}">
        <p14:creationId xmlns:p14="http://schemas.microsoft.com/office/powerpoint/2010/main" val="381220646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E7E5D36-CD56-47BA-B6A8-CA78E695D478}"/>
              </a:ext>
            </a:extLst>
          </p:cNvPr>
          <p:cNvSpPr>
            <a:spLocks noGrp="1"/>
          </p:cNvSpPr>
          <p:nvPr>
            <p:ph type="title"/>
          </p:nvPr>
        </p:nvSpPr>
        <p:spPr/>
        <p:txBody>
          <a:bodyPr/>
          <a:lstStyle/>
          <a:p>
            <a:r>
              <a:rPr lang="cs-CZ" dirty="0"/>
              <a:t>T</a:t>
            </a:r>
            <a:r>
              <a:rPr lang="en-US" dirty="0"/>
              <a:t>he Board of Directors</a:t>
            </a:r>
          </a:p>
        </p:txBody>
      </p:sp>
      <p:sp>
        <p:nvSpPr>
          <p:cNvPr id="3" name="Zástupný obsah 2">
            <a:extLst>
              <a:ext uri="{FF2B5EF4-FFF2-40B4-BE49-F238E27FC236}">
                <a16:creationId xmlns:a16="http://schemas.microsoft.com/office/drawing/2014/main" id="{C77FF685-52D9-4760-8992-C46D4F4CA4FB}"/>
              </a:ext>
            </a:extLst>
          </p:cNvPr>
          <p:cNvSpPr>
            <a:spLocks noGrp="1"/>
          </p:cNvSpPr>
          <p:nvPr>
            <p:ph idx="1"/>
          </p:nvPr>
        </p:nvSpPr>
        <p:spPr/>
        <p:txBody>
          <a:bodyPr/>
          <a:lstStyle/>
          <a:p>
            <a:r>
              <a:rPr lang="cs-CZ" sz="2400" b="1" dirty="0"/>
              <a:t>t</a:t>
            </a:r>
            <a:r>
              <a:rPr lang="en-GB" sz="2400" b="1" dirty="0"/>
              <a:t>he statutory body in the dualistic system  </a:t>
            </a:r>
            <a:endParaRPr lang="cs-CZ" sz="2400" b="1" dirty="0"/>
          </a:p>
          <a:p>
            <a:r>
              <a:rPr lang="en-GB" sz="2400" dirty="0"/>
              <a:t>is entrusted with the company's business</a:t>
            </a:r>
            <a:r>
              <a:rPr lang="cs-CZ" sz="2400" dirty="0"/>
              <a:t> </a:t>
            </a:r>
            <a:r>
              <a:rPr lang="en-GB" sz="2400" dirty="0"/>
              <a:t>administration</a:t>
            </a:r>
            <a:endParaRPr lang="cs-CZ" sz="2400" dirty="0"/>
          </a:p>
          <a:p>
            <a:r>
              <a:rPr lang="en-GB" sz="2400" dirty="0"/>
              <a:t>ensures the books are properly kept</a:t>
            </a:r>
            <a:endParaRPr lang="cs-CZ" sz="2400" dirty="0"/>
          </a:p>
          <a:p>
            <a:r>
              <a:rPr lang="en-GB" sz="2400" dirty="0"/>
              <a:t>submits to the General Meeting, for approval</a:t>
            </a:r>
            <a:endParaRPr lang="cs-CZ" sz="2400" dirty="0"/>
          </a:p>
          <a:p>
            <a:pPr lvl="1"/>
            <a:r>
              <a:rPr lang="en-GB" sz="2000" dirty="0"/>
              <a:t>the financial statements</a:t>
            </a:r>
            <a:endParaRPr lang="cs-CZ" sz="2000" dirty="0"/>
          </a:p>
          <a:p>
            <a:pPr lvl="1"/>
            <a:r>
              <a:rPr lang="en-GB" sz="2000" dirty="0"/>
              <a:t>proposals on profit distribution or coverage of loss</a:t>
            </a:r>
            <a:endParaRPr lang="cs-CZ" sz="2000" dirty="0"/>
          </a:p>
          <a:p>
            <a:r>
              <a:rPr lang="cs-CZ" sz="2400" dirty="0"/>
              <a:t>m</a:t>
            </a:r>
            <a:r>
              <a:rPr lang="en-GB" sz="2400" dirty="0"/>
              <a:t>embers are appointed and recalled by the General Meeting</a:t>
            </a:r>
            <a:endParaRPr lang="cs-CZ" sz="2400" dirty="0"/>
          </a:p>
          <a:p>
            <a:r>
              <a:rPr lang="en-GB" sz="2400" dirty="0"/>
              <a:t>the articles of association may stipulate that the office be exercised by the Supervisory Board</a:t>
            </a:r>
            <a:endParaRPr lang="cs-CZ" sz="2400" dirty="0"/>
          </a:p>
          <a:p>
            <a:r>
              <a:rPr lang="en-GB" sz="2400" dirty="0"/>
              <a:t>the Board of Directors has 3 members </a:t>
            </a:r>
            <a:endParaRPr lang="cs-CZ" sz="2400" dirty="0"/>
          </a:p>
          <a:p>
            <a:pPr lvl="1"/>
            <a:r>
              <a:rPr lang="en-GB" sz="2000" dirty="0"/>
              <a:t>unless otherwise stipulated in the articles of association</a:t>
            </a:r>
            <a:endParaRPr lang="cs-CZ" sz="2000" dirty="0"/>
          </a:p>
          <a:p>
            <a:r>
              <a:rPr lang="en-GB" sz="2400" dirty="0"/>
              <a:t>appoints and recalls its Chairman</a:t>
            </a:r>
            <a:r>
              <a:rPr lang="cs-CZ" sz="2400" dirty="0"/>
              <a:t> </a:t>
            </a:r>
            <a:r>
              <a:rPr lang="en-GB" sz="2400" dirty="0"/>
              <a:t>itself</a:t>
            </a:r>
            <a:endParaRPr lang="cs-CZ" sz="2400" dirty="0"/>
          </a:p>
          <a:p>
            <a:r>
              <a:rPr lang="cs-CZ" sz="2400" dirty="0"/>
              <a:t>i</a:t>
            </a:r>
            <a:r>
              <a:rPr lang="en-GB" sz="2400" dirty="0"/>
              <a:t>ts decisions require a majority vote of the members present</a:t>
            </a:r>
            <a:endParaRPr lang="cs-CZ" sz="2400" dirty="0"/>
          </a:p>
          <a:p>
            <a:pPr lvl="1"/>
            <a:r>
              <a:rPr lang="en-GB" sz="2000" dirty="0"/>
              <a:t>each member has one vote </a:t>
            </a:r>
            <a:endParaRPr lang="en-US" sz="2000" dirty="0"/>
          </a:p>
          <a:p>
            <a:endParaRPr lang="en-US" dirty="0"/>
          </a:p>
        </p:txBody>
      </p:sp>
      <p:sp>
        <p:nvSpPr>
          <p:cNvPr id="4" name="Zástupný symbol pro datum 3">
            <a:extLst>
              <a:ext uri="{FF2B5EF4-FFF2-40B4-BE49-F238E27FC236}">
                <a16:creationId xmlns:a16="http://schemas.microsoft.com/office/drawing/2014/main" id="{C17BCAF8-87F8-4204-8C6F-EC6C62C771EF}"/>
              </a:ext>
            </a:extLst>
          </p:cNvPr>
          <p:cNvSpPr>
            <a:spLocks noGrp="1"/>
          </p:cNvSpPr>
          <p:nvPr>
            <p:ph type="dt" sz="half" idx="10"/>
          </p:nvPr>
        </p:nvSpPr>
        <p:spPr/>
        <p:txBody>
          <a:bodyPr/>
          <a:lstStyle/>
          <a:p>
            <a:pPr>
              <a:defRPr/>
            </a:pPr>
            <a:fld id="{8863D660-356F-4B7B-9477-B5CEBBE7ED6F}" type="datetime1">
              <a:rPr lang="cs-CZ" smtClean="0"/>
              <a:t>10.04.2020</a:t>
            </a:fld>
            <a:endParaRPr lang="cs-CZ" dirty="0"/>
          </a:p>
        </p:txBody>
      </p:sp>
      <p:sp>
        <p:nvSpPr>
          <p:cNvPr id="5" name="Zástupný symbol pro číslo snímku 4">
            <a:extLst>
              <a:ext uri="{FF2B5EF4-FFF2-40B4-BE49-F238E27FC236}">
                <a16:creationId xmlns:a16="http://schemas.microsoft.com/office/drawing/2014/main" id="{C5BE476C-4AFE-45CF-AC2B-98545ABAFAFC}"/>
              </a:ext>
            </a:extLst>
          </p:cNvPr>
          <p:cNvSpPr>
            <a:spLocks noGrp="1"/>
          </p:cNvSpPr>
          <p:nvPr>
            <p:ph type="sldNum" sz="quarter" idx="12"/>
          </p:nvPr>
        </p:nvSpPr>
        <p:spPr/>
        <p:txBody>
          <a:bodyPr/>
          <a:lstStyle/>
          <a:p>
            <a:pPr>
              <a:defRPr/>
            </a:pPr>
            <a:fld id="{005B7347-35A8-416A-A6BF-14F7C64C136A}" type="slidenum">
              <a:rPr lang="cs-CZ" smtClean="0"/>
              <a:pPr>
                <a:defRPr/>
              </a:pPr>
              <a:t>9</a:t>
            </a:fld>
            <a:endParaRPr lang="cs-CZ"/>
          </a:p>
        </p:txBody>
      </p:sp>
    </p:spTree>
    <p:extLst>
      <p:ext uri="{BB962C8B-B14F-4D97-AF65-F5344CB8AC3E}">
        <p14:creationId xmlns:p14="http://schemas.microsoft.com/office/powerpoint/2010/main" val="248742804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269</TotalTime>
  <Words>1772</Words>
  <Application>Microsoft Office PowerPoint</Application>
  <PresentationFormat>Vlastní</PresentationFormat>
  <Paragraphs>199</Paragraphs>
  <Slides>18</Slides>
  <Notes>1</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18</vt:i4>
      </vt:variant>
    </vt:vector>
  </HeadingPairs>
  <TitlesOfParts>
    <vt:vector size="22" baseType="lpstr">
      <vt:lpstr>Arial</vt:lpstr>
      <vt:lpstr>Calibri</vt:lpstr>
      <vt:lpstr>Clara Sans</vt:lpstr>
      <vt:lpstr>JU_OPVVV</vt:lpstr>
      <vt:lpstr>Joint-stock Company</vt:lpstr>
      <vt:lpstr>Joint-stock Company</vt:lpstr>
      <vt:lpstr>Joint-stock Company</vt:lpstr>
      <vt:lpstr>Member’s Contribution and Contribution Obligation, Liability</vt:lpstr>
      <vt:lpstr>Bodies</vt:lpstr>
      <vt:lpstr>The General Meeting</vt:lpstr>
      <vt:lpstr>The General Meeting</vt:lpstr>
      <vt:lpstr>The General Meeting</vt:lpstr>
      <vt:lpstr>The Board of Directors</vt:lpstr>
      <vt:lpstr>The Supervisory Board</vt:lpstr>
      <vt:lpstr>The Statutory Manager</vt:lpstr>
      <vt:lpstr>The Administrative Board</vt:lpstr>
      <vt:lpstr>Profit Share and Share in Loss</vt:lpstr>
      <vt:lpstr>Shares</vt:lpstr>
      <vt:lpstr>Shares</vt:lpstr>
      <vt:lpstr>Shares</vt:lpstr>
      <vt:lpstr>Shares</vt:lpstr>
      <vt:lpstr>Bonds</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Kateřina Navrátilová</cp:lastModifiedBy>
  <cp:revision>26</cp:revision>
  <dcterms:created xsi:type="dcterms:W3CDTF">2017-07-17T18:52:59Z</dcterms:created>
  <dcterms:modified xsi:type="dcterms:W3CDTF">2020-04-10T10:03:08Z</dcterms:modified>
</cp:coreProperties>
</file>