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23"/>
  </p:notesMasterIdLst>
  <p:sldIdLst>
    <p:sldId id="415" r:id="rId2"/>
    <p:sldId id="391" r:id="rId3"/>
    <p:sldId id="331" r:id="rId4"/>
    <p:sldId id="393" r:id="rId5"/>
    <p:sldId id="394" r:id="rId6"/>
    <p:sldId id="396" r:id="rId7"/>
    <p:sldId id="395" r:id="rId8"/>
    <p:sldId id="397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398" r:id="rId18"/>
    <p:sldId id="399" r:id="rId19"/>
    <p:sldId id="401" r:id="rId20"/>
    <p:sldId id="402" r:id="rId21"/>
    <p:sldId id="4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66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264AF0-DB15-4EAD-8B6E-197C790060AC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2565F-A04A-4828-BA98-C34798A96C50}" type="slidenum">
              <a:rPr lang="ar-SA" altLang="en-US"/>
              <a:pPr/>
              <a:t>1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34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A87C3-37F0-421C-A38E-0C5EFF642E4A}" type="slidenum">
              <a:rPr lang="en-US" altLang="cs-CZ" sz="1200"/>
              <a:pPr/>
              <a:t>6</a:t>
            </a:fld>
            <a:endParaRPr lang="en-US" alt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64E81A-CA05-4BE3-86A4-88088CAF3AEA}" type="slidenum">
              <a:rPr lang="en-US" altLang="cs-CZ" sz="1200"/>
              <a:pPr/>
              <a:t>9</a:t>
            </a:fld>
            <a:endParaRPr lang="en-US" altLang="cs-CZ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ts val="700"/>
              </a:spcAft>
            </a:pPr>
            <a:r>
              <a:rPr lang="en-US" altLang="cs-CZ" sz="2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Entity-oriented software lifecycle with 30-day iterations (called “sprints”)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ts val="700"/>
              </a:spcAft>
            </a:pPr>
            <a:r>
              <a:rPr lang="en-US" altLang="cs-CZ" sz="2000" smtClean="0">
                <a:latin typeface="Palatino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</a:t>
            </a:r>
            <a:r>
              <a:rPr lang="en-US" altLang="cs-CZ" sz="2000" smtClean="0">
                <a:latin typeface="Lucida Grande" charset="0"/>
                <a:ea typeface="ＭＳ Ｐゴシック" panose="020B0600070205080204" pitchFamily="34" charset="-128"/>
              </a:rPr>
              <a:t> </a:t>
            </a:r>
            <a:r>
              <a:rPr lang="en-US" altLang="cs-CZ" sz="2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Issue-based</a:t>
            </a:r>
          </a:p>
          <a:p>
            <a:endParaRPr lang="en-US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507C46-1BD0-4F3E-B9C6-2CEF18C74557}" type="slidenum">
              <a:rPr lang="en-US" altLang="cs-CZ" sz="1200"/>
              <a:pPr/>
              <a:t>10</a:t>
            </a:fld>
            <a:endParaRPr lang="en-US" altLang="cs-CZ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Two Lists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Project Feature List (”Product Backlog”): List of Issues for the whole project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Iteration Feature List (”Sprint Backlog”): List of Issues for an iteration</a:t>
            </a:r>
          </a:p>
          <a:p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Two Management Activities 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Establish the Project Backlog: List of features from  developers, manager and customer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Establish the Sprint Backlog: List of issues to be addressed in current iteration</a:t>
            </a:r>
          </a:p>
          <a:p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Four Types of Meetings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Kickoff Meeting: At the beginning of a project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Sprint Planning Meeting: At the beginning of an iteration (”sprint”) to establish a list of prioritized features to be implemented 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Daily Scrum: Daily informal status meeting, about 15 min</a:t>
            </a:r>
          </a:p>
          <a:p>
            <a:pPr lvl="1"/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Sprint Review Meeting: Demonstration of features, shown to management and customer</a:t>
            </a:r>
          </a:p>
          <a:p>
            <a:endParaRPr lang="en-US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86DE23-91E6-4872-BB46-4275CC281D31}" type="slidenum">
              <a:rPr lang="en-US" altLang="cs-CZ" sz="1200"/>
              <a:pPr/>
              <a:t>11</a:t>
            </a:fld>
            <a:endParaRPr lang="en-US" altLang="cs-CZ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6148C-D8B7-4B97-B978-92A6D8795732}" type="slidenum">
              <a:rPr lang="en-US" altLang="cs-CZ" sz="1200"/>
              <a:pPr/>
              <a:t>12</a:t>
            </a:fld>
            <a:endParaRPr lang="en-US" altLang="cs-CZ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Instead of waiting for instructions, the team takes initiative</a:t>
            </a:r>
          </a:p>
          <a:p>
            <a:endParaRPr lang="en-US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cs-CZ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In Rugby the whole team moves simultaneously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D06F60-A609-41C5-95EA-263695D9DF9C}" type="slidenum">
              <a:rPr lang="en-US" altLang="cs-CZ" sz="1200"/>
              <a:pPr/>
              <a:t>14</a:t>
            </a:fld>
            <a:endParaRPr lang="en-US" altLang="cs-CZ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D5D9E5-A84D-4DE0-BC26-D695356EA3D7}" type="slidenum">
              <a:rPr lang="en-US" altLang="cs-CZ" sz="1200"/>
              <a:pPr/>
              <a:t>15</a:t>
            </a:fld>
            <a:endParaRPr lang="en-US" altLang="cs-CZ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AA2E08-1C8C-44DA-A172-DFB9B79084D2}" type="slidenum">
              <a:rPr lang="en-US" altLang="cs-CZ" sz="1200"/>
              <a:pPr/>
              <a:t>16</a:t>
            </a:fld>
            <a:endParaRPr lang="en-US" altLang="cs-CZ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7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2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22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5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9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3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1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4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8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9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76600"/>
            <a:ext cx="7086600" cy="1752600"/>
          </a:xfrm>
        </p:spPr>
        <p:txBody>
          <a:bodyPr/>
          <a:lstStyle/>
          <a:p>
            <a:pPr algn="ctr"/>
            <a:r>
              <a:rPr lang="en-US" altLang="cs-CZ" sz="3600" dirty="0">
                <a:ea typeface="ＭＳ Ｐゴシック" panose="020B0600070205080204" pitchFamily="34" charset="-128"/>
              </a:rPr>
              <a:t>Methodologies: Scrum</a:t>
            </a:r>
            <a:endParaRPr lang="en-US" altLang="ar-SA" sz="3600" b="1" dirty="0">
              <a:solidFill>
                <a:srgbClr val="FF00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14400" y="0"/>
            <a:ext cx="746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buClrTx/>
              <a:buSzTx/>
              <a:buFontTx/>
              <a:buNone/>
            </a:pPr>
            <a:r>
              <a:rPr lang="en-US" altLang="ar-SA" sz="4000" b="1" dirty="0" smtClean="0">
                <a:solidFill>
                  <a:srgbClr val="9900CC"/>
                </a:solidFill>
              </a:rPr>
              <a:t>Systems </a:t>
            </a:r>
            <a:r>
              <a:rPr lang="en-US" altLang="ar-SA" sz="4000" b="1" dirty="0">
                <a:solidFill>
                  <a:srgbClr val="9900CC"/>
                </a:solidFill>
              </a:rPr>
              <a:t>Analysis</a:t>
            </a:r>
            <a:br>
              <a:rPr lang="en-US" altLang="ar-SA" sz="4000" b="1" dirty="0">
                <a:solidFill>
                  <a:srgbClr val="9900CC"/>
                </a:solidFill>
              </a:rPr>
            </a:br>
            <a:r>
              <a:rPr lang="en-US" altLang="ar-SA" sz="4000" b="1" dirty="0">
                <a:solidFill>
                  <a:srgbClr val="9900CC"/>
                </a:solidFill>
              </a:rPr>
              <a:t>and Design</a:t>
            </a:r>
            <a:r>
              <a:rPr lang="en-US" altLang="ar-SA" sz="4000" b="1" dirty="0">
                <a:solidFill>
                  <a:schemeClr val="tx2"/>
                </a:solidFill>
              </a:rPr>
              <a:t/>
            </a:r>
            <a:br>
              <a:rPr lang="en-US" altLang="ar-SA" sz="4000" b="1" dirty="0">
                <a:solidFill>
                  <a:schemeClr val="tx2"/>
                </a:solidFill>
              </a:rPr>
            </a:br>
            <a:r>
              <a:rPr lang="en-US" altLang="ar-SA" b="1" dirty="0">
                <a:solidFill>
                  <a:schemeClr val="tx2"/>
                </a:solidFill>
              </a:rPr>
              <a:t> </a:t>
            </a:r>
            <a:r>
              <a:rPr lang="en-US" altLang="ar-SA" sz="4000" b="1" dirty="0">
                <a:solidFill>
                  <a:schemeClr val="tx2"/>
                </a:solidFill>
              </a:rPr>
              <a:t/>
            </a:r>
            <a:br>
              <a:rPr lang="en-US" altLang="ar-SA" sz="4000" b="1" dirty="0">
                <a:solidFill>
                  <a:schemeClr val="tx2"/>
                </a:solidFill>
              </a:rPr>
            </a:br>
            <a:r>
              <a:rPr lang="en-US" altLang="ar-SA" sz="28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1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Managing a Software Project with Scrum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0775"/>
            <a:ext cx="8001000" cy="5364163"/>
          </a:xfrm>
        </p:spPr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Two Lists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Project Backlog: Issues for the whole project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Sprint Backlog: Issues for one iteration(“sprint”)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Two Management Activities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Establish the Project Backlog: List of requirements from stakeholders (developers, manager and customer)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Establish the Sprint Backlog: List of issues to be addressed in current iteration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Four Types of Meetings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Kickoff Meeting: At the beginning of a project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Sprint Planning Meeting: List of prioritized features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Daily Scrum: Informal status meeting, about 15 min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Sprint Review Meeting: Demonstration of features to management and customer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1463" y="2000250"/>
            <a:ext cx="2146300" cy="927100"/>
            <a:chOff x="920" y="1102"/>
            <a:chExt cx="1464" cy="584"/>
          </a:xfrm>
        </p:grpSpPr>
        <p:sp>
          <p:nvSpPr>
            <p:cNvPr id="28707" name="Freeform 3"/>
            <p:cNvSpPr>
              <a:spLocks/>
            </p:cNvSpPr>
            <p:nvPr/>
          </p:nvSpPr>
          <p:spPr bwMode="auto">
            <a:xfrm>
              <a:off x="920" y="1102"/>
              <a:ext cx="1464" cy="584"/>
            </a:xfrm>
            <a:custGeom>
              <a:avLst/>
              <a:gdLst>
                <a:gd name="T0" fmla="*/ 1250 w 9111"/>
                <a:gd name="T1" fmla="*/ 86 h 9111"/>
                <a:gd name="T2" fmla="*/ 1250 w 9111"/>
                <a:gd name="T3" fmla="*/ 498 h 9111"/>
                <a:gd name="T4" fmla="*/ 214 w 9111"/>
                <a:gd name="T5" fmla="*/ 498 h 9111"/>
                <a:gd name="T6" fmla="*/ 214 w 9111"/>
                <a:gd name="T7" fmla="*/ 86 h 9111"/>
                <a:gd name="T8" fmla="*/ 1250 w 9111"/>
                <a:gd name="T9" fmla="*/ 86 h 9111"/>
                <a:gd name="T10" fmla="*/ 1250 w 9111"/>
                <a:gd name="T11" fmla="*/ 86 h 9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1"/>
                <a:gd name="T19" fmla="*/ 0 h 9111"/>
                <a:gd name="T20" fmla="*/ 9111 w 9111"/>
                <a:gd name="T21" fmla="*/ 9111 h 9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708" name="Text Box 4"/>
            <p:cNvSpPr txBox="1">
              <a:spLocks noChangeArrowheads="1"/>
            </p:cNvSpPr>
            <p:nvPr/>
          </p:nvSpPr>
          <p:spPr bwMode="auto">
            <a:xfrm>
              <a:off x="1103" y="1195"/>
              <a:ext cx="114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Create Project 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Backlog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00200" y="4730750"/>
            <a:ext cx="1993900" cy="1054100"/>
            <a:chOff x="955" y="2607"/>
            <a:chExt cx="1360" cy="664"/>
          </a:xfrm>
        </p:grpSpPr>
        <p:sp>
          <p:nvSpPr>
            <p:cNvPr id="28705" name="Freeform 6"/>
            <p:cNvSpPr>
              <a:spLocks/>
            </p:cNvSpPr>
            <p:nvPr/>
          </p:nvSpPr>
          <p:spPr bwMode="auto">
            <a:xfrm>
              <a:off x="955" y="2607"/>
              <a:ext cx="1360" cy="664"/>
            </a:xfrm>
            <a:custGeom>
              <a:avLst/>
              <a:gdLst>
                <a:gd name="T0" fmla="*/ 1161 w 9111"/>
                <a:gd name="T1" fmla="*/ 97 h 9111"/>
                <a:gd name="T2" fmla="*/ 1161 w 9111"/>
                <a:gd name="T3" fmla="*/ 567 h 9111"/>
                <a:gd name="T4" fmla="*/ 199 w 9111"/>
                <a:gd name="T5" fmla="*/ 567 h 9111"/>
                <a:gd name="T6" fmla="*/ 199 w 9111"/>
                <a:gd name="T7" fmla="*/ 97 h 9111"/>
                <a:gd name="T8" fmla="*/ 1161 w 9111"/>
                <a:gd name="T9" fmla="*/ 97 h 9111"/>
                <a:gd name="T10" fmla="*/ 1161 w 9111"/>
                <a:gd name="T11" fmla="*/ 97 h 9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1"/>
                <a:gd name="T19" fmla="*/ 0 h 9111"/>
                <a:gd name="T20" fmla="*/ 9111 w 9111"/>
                <a:gd name="T21" fmla="*/ 9111 h 9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706" name="Text Box 7"/>
            <p:cNvSpPr txBox="1">
              <a:spLocks noChangeArrowheads="1"/>
            </p:cNvSpPr>
            <p:nvPr/>
          </p:nvSpPr>
          <p:spPr bwMode="auto">
            <a:xfrm>
              <a:off x="1146" y="2748"/>
              <a:ext cx="109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Create Sprint 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Backlog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95788" y="3556000"/>
            <a:ext cx="1173162" cy="1270000"/>
            <a:chOff x="2624" y="1960"/>
            <a:chExt cx="800" cy="800"/>
          </a:xfrm>
        </p:grpSpPr>
        <p:sp>
          <p:nvSpPr>
            <p:cNvPr id="222217" name="Freeform 9"/>
            <p:cNvSpPr>
              <a:spLocks/>
            </p:cNvSpPr>
            <p:nvPr/>
          </p:nvSpPr>
          <p:spPr bwMode="auto">
            <a:xfrm>
              <a:off x="2624" y="1960"/>
              <a:ext cx="800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0"/>
                </a:cxn>
              </a:cxnLst>
              <a:rect l="0" t="0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704" name="Text Box 10"/>
            <p:cNvSpPr txBox="1">
              <a:spLocks noChangeArrowheads="1"/>
            </p:cNvSpPr>
            <p:nvPr/>
          </p:nvSpPr>
          <p:spPr bwMode="auto">
            <a:xfrm>
              <a:off x="2716" y="2153"/>
              <a:ext cx="63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Sprint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Backlog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612900" y="3321050"/>
            <a:ext cx="1992313" cy="1054100"/>
            <a:chOff x="962" y="1830"/>
            <a:chExt cx="1360" cy="664"/>
          </a:xfrm>
        </p:grpSpPr>
        <p:sp>
          <p:nvSpPr>
            <p:cNvPr id="28701" name="Freeform 12"/>
            <p:cNvSpPr>
              <a:spLocks/>
            </p:cNvSpPr>
            <p:nvPr/>
          </p:nvSpPr>
          <p:spPr bwMode="auto">
            <a:xfrm>
              <a:off x="962" y="1830"/>
              <a:ext cx="1360" cy="664"/>
            </a:xfrm>
            <a:custGeom>
              <a:avLst/>
              <a:gdLst>
                <a:gd name="T0" fmla="*/ 1161 w 9111"/>
                <a:gd name="T1" fmla="*/ 97 h 9111"/>
                <a:gd name="T2" fmla="*/ 1161 w 9111"/>
                <a:gd name="T3" fmla="*/ 567 h 9111"/>
                <a:gd name="T4" fmla="*/ 199 w 9111"/>
                <a:gd name="T5" fmla="*/ 567 h 9111"/>
                <a:gd name="T6" fmla="*/ 199 w 9111"/>
                <a:gd name="T7" fmla="*/ 97 h 9111"/>
                <a:gd name="T8" fmla="*/ 1161 w 9111"/>
                <a:gd name="T9" fmla="*/ 97 h 9111"/>
                <a:gd name="T10" fmla="*/ 1161 w 9111"/>
                <a:gd name="T11" fmla="*/ 97 h 9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1"/>
                <a:gd name="T19" fmla="*/ 0 h 9111"/>
                <a:gd name="T20" fmla="*/ 9111 w 9111"/>
                <a:gd name="T21" fmla="*/ 9111 h 9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solidFill>
              <a:srgbClr val="4BFF4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702" name="Text Box 13"/>
            <p:cNvSpPr txBox="1">
              <a:spLocks noChangeArrowheads="1"/>
            </p:cNvSpPr>
            <p:nvPr/>
          </p:nvSpPr>
          <p:spPr bwMode="auto">
            <a:xfrm>
              <a:off x="1361" y="1859"/>
              <a:ext cx="72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Sprint 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Planning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 Meeting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84950" y="4768850"/>
            <a:ext cx="1993900" cy="1054100"/>
            <a:chOff x="3930" y="2628"/>
            <a:chExt cx="1360" cy="664"/>
          </a:xfrm>
        </p:grpSpPr>
        <p:sp>
          <p:nvSpPr>
            <p:cNvPr id="28699" name="Freeform 15"/>
            <p:cNvSpPr>
              <a:spLocks/>
            </p:cNvSpPr>
            <p:nvPr/>
          </p:nvSpPr>
          <p:spPr bwMode="auto">
            <a:xfrm>
              <a:off x="3930" y="2628"/>
              <a:ext cx="1360" cy="664"/>
            </a:xfrm>
            <a:custGeom>
              <a:avLst/>
              <a:gdLst>
                <a:gd name="T0" fmla="*/ 1161 w 9111"/>
                <a:gd name="T1" fmla="*/ 97 h 9111"/>
                <a:gd name="T2" fmla="*/ 1161 w 9111"/>
                <a:gd name="T3" fmla="*/ 567 h 9111"/>
                <a:gd name="T4" fmla="*/ 199 w 9111"/>
                <a:gd name="T5" fmla="*/ 567 h 9111"/>
                <a:gd name="T6" fmla="*/ 199 w 9111"/>
                <a:gd name="T7" fmla="*/ 97 h 9111"/>
                <a:gd name="T8" fmla="*/ 1161 w 9111"/>
                <a:gd name="T9" fmla="*/ 97 h 9111"/>
                <a:gd name="T10" fmla="*/ 1161 w 9111"/>
                <a:gd name="T11" fmla="*/ 97 h 9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1"/>
                <a:gd name="T19" fmla="*/ 0 h 9111"/>
                <a:gd name="T20" fmla="*/ 9111 w 9111"/>
                <a:gd name="T21" fmla="*/ 9111 h 9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solidFill>
              <a:srgbClr val="1BFF1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4361" y="2657"/>
              <a:ext cx="6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Daily 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 Scrum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Meeting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584950" y="3486150"/>
            <a:ext cx="1993900" cy="1054100"/>
            <a:chOff x="3930" y="1921"/>
            <a:chExt cx="1360" cy="664"/>
          </a:xfrm>
        </p:grpSpPr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3930" y="1921"/>
              <a:ext cx="1360" cy="664"/>
            </a:xfrm>
            <a:custGeom>
              <a:avLst/>
              <a:gdLst>
                <a:gd name="T0" fmla="*/ 1161 w 9111"/>
                <a:gd name="T1" fmla="*/ 97 h 9111"/>
                <a:gd name="T2" fmla="*/ 1161 w 9111"/>
                <a:gd name="T3" fmla="*/ 567 h 9111"/>
                <a:gd name="T4" fmla="*/ 199 w 9111"/>
                <a:gd name="T5" fmla="*/ 567 h 9111"/>
                <a:gd name="T6" fmla="*/ 199 w 9111"/>
                <a:gd name="T7" fmla="*/ 97 h 9111"/>
                <a:gd name="T8" fmla="*/ 1161 w 9111"/>
                <a:gd name="T9" fmla="*/ 97 h 9111"/>
                <a:gd name="T10" fmla="*/ 1161 w 9111"/>
                <a:gd name="T11" fmla="*/ 97 h 9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1"/>
                <a:gd name="T19" fmla="*/ 0 h 9111"/>
                <a:gd name="T20" fmla="*/ 9111 w 9111"/>
                <a:gd name="T21" fmla="*/ 9111 h 9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solidFill>
              <a:srgbClr val="14FF2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8" name="Text Box 19"/>
            <p:cNvSpPr txBox="1">
              <a:spLocks noChangeArrowheads="1"/>
            </p:cNvSpPr>
            <p:nvPr/>
          </p:nvSpPr>
          <p:spPr bwMode="auto">
            <a:xfrm>
              <a:off x="4297" y="1950"/>
              <a:ext cx="6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Sprint 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 Review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Meeting</a:t>
              </a:r>
            </a:p>
          </p:txBody>
        </p:sp>
      </p:grp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3600450" y="3987800"/>
            <a:ext cx="796925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29" name="Line 21"/>
          <p:cNvSpPr>
            <a:spLocks noChangeShapeType="1"/>
          </p:cNvSpPr>
          <p:nvPr/>
        </p:nvSpPr>
        <p:spPr bwMode="auto">
          <a:xfrm flipH="1">
            <a:off x="3576638" y="2743200"/>
            <a:ext cx="1277937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3611563" y="2425700"/>
            <a:ext cx="79851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395788" y="1447800"/>
            <a:ext cx="1173162" cy="1270000"/>
            <a:chOff x="2624" y="798"/>
            <a:chExt cx="800" cy="800"/>
          </a:xfrm>
        </p:grpSpPr>
        <p:sp>
          <p:nvSpPr>
            <p:cNvPr id="222232" name="Freeform 24"/>
            <p:cNvSpPr>
              <a:spLocks/>
            </p:cNvSpPr>
            <p:nvPr/>
          </p:nvSpPr>
          <p:spPr bwMode="auto">
            <a:xfrm>
              <a:off x="2624" y="798"/>
              <a:ext cx="800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0"/>
                </a:cxn>
              </a:cxnLst>
              <a:rect l="0" t="0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6" name="Text Box 25"/>
            <p:cNvSpPr txBox="1">
              <a:spLocks noChangeArrowheads="1"/>
            </p:cNvSpPr>
            <p:nvPr/>
          </p:nvSpPr>
          <p:spPr bwMode="auto">
            <a:xfrm>
              <a:off x="2740" y="1015"/>
              <a:ext cx="63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Project</a:t>
              </a:r>
            </a:p>
            <a:p>
              <a:pPr algn="l" eaLnBrk="1" hangingPunct="1"/>
              <a:r>
                <a:rPr lang="en-US" altLang="cs-CZ" sz="2000" b="1">
                  <a:solidFill>
                    <a:schemeClr val="tx1"/>
                  </a:solidFill>
                  <a:latin typeface="Palatino" charset="0"/>
                </a:rPr>
                <a:t>Backlog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354138" y="1022350"/>
            <a:ext cx="3043237" cy="996950"/>
            <a:chOff x="808" y="563"/>
            <a:chExt cx="2076" cy="628"/>
          </a:xfrm>
        </p:grpSpPr>
        <p:grpSp>
          <p:nvGrpSpPr>
            <p:cNvPr id="28691" name="Group 27"/>
            <p:cNvGrpSpPr>
              <a:grpSpLocks/>
            </p:cNvGrpSpPr>
            <p:nvPr/>
          </p:nvGrpSpPr>
          <p:grpSpPr bwMode="auto">
            <a:xfrm>
              <a:off x="808" y="563"/>
              <a:ext cx="1464" cy="584"/>
              <a:chOff x="808" y="563"/>
              <a:chExt cx="1464" cy="584"/>
            </a:xfrm>
          </p:grpSpPr>
          <p:sp>
            <p:nvSpPr>
              <p:cNvPr id="28693" name="Freeform 28"/>
              <p:cNvSpPr>
                <a:spLocks/>
              </p:cNvSpPr>
              <p:nvPr/>
            </p:nvSpPr>
            <p:spPr bwMode="auto">
              <a:xfrm>
                <a:off x="808" y="563"/>
                <a:ext cx="1464" cy="584"/>
              </a:xfrm>
              <a:custGeom>
                <a:avLst/>
                <a:gdLst>
                  <a:gd name="T0" fmla="*/ 1250 w 9111"/>
                  <a:gd name="T1" fmla="*/ 86 h 9111"/>
                  <a:gd name="T2" fmla="*/ 1250 w 9111"/>
                  <a:gd name="T3" fmla="*/ 498 h 9111"/>
                  <a:gd name="T4" fmla="*/ 214 w 9111"/>
                  <a:gd name="T5" fmla="*/ 498 h 9111"/>
                  <a:gd name="T6" fmla="*/ 214 w 9111"/>
                  <a:gd name="T7" fmla="*/ 86 h 9111"/>
                  <a:gd name="T8" fmla="*/ 1250 w 9111"/>
                  <a:gd name="T9" fmla="*/ 86 h 9111"/>
                  <a:gd name="T10" fmla="*/ 1250 w 9111"/>
                  <a:gd name="T11" fmla="*/ 86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11"/>
                  <a:gd name="T19" fmla="*/ 0 h 9111"/>
                  <a:gd name="T20" fmla="*/ 9111 w 9111"/>
                  <a:gd name="T21" fmla="*/ 9111 h 9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solidFill>
                <a:srgbClr val="27FF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8694" name="Text Box 29"/>
              <p:cNvSpPr txBox="1">
                <a:spLocks noChangeArrowheads="1"/>
              </p:cNvSpPr>
              <p:nvPr/>
            </p:nvSpPr>
            <p:spPr bwMode="auto">
              <a:xfrm>
                <a:off x="1223" y="648"/>
                <a:ext cx="66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cs-CZ" sz="2000" b="1">
                    <a:solidFill>
                      <a:schemeClr val="tx1"/>
                    </a:solidFill>
                    <a:latin typeface="Palatino" charset="0"/>
                  </a:rPr>
                  <a:t>Kickoff</a:t>
                </a:r>
              </a:p>
              <a:p>
                <a:pPr algn="l" eaLnBrk="1" hangingPunct="1"/>
                <a:r>
                  <a:rPr lang="en-US" altLang="cs-CZ" sz="2000" b="1">
                    <a:solidFill>
                      <a:schemeClr val="tx1"/>
                    </a:solidFill>
                    <a:latin typeface="Palatino" charset="0"/>
                  </a:rPr>
                  <a:t>Meeting</a:t>
                </a:r>
              </a:p>
            </p:txBody>
          </p:sp>
        </p:grpSp>
        <p:sp>
          <p:nvSpPr>
            <p:cNvPr id="28692" name="Line 30"/>
            <p:cNvSpPr>
              <a:spLocks noChangeShapeType="1"/>
            </p:cNvSpPr>
            <p:nvPr/>
          </p:nvSpPr>
          <p:spPr bwMode="auto">
            <a:xfrm>
              <a:off x="2268" y="879"/>
              <a:ext cx="616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2239" name="Line 31"/>
          <p:cNvSpPr>
            <a:spLocks noChangeShapeType="1"/>
          </p:cNvSpPr>
          <p:nvPr/>
        </p:nvSpPr>
        <p:spPr bwMode="auto">
          <a:xfrm rot="10800000" flipH="1">
            <a:off x="3541713" y="4546600"/>
            <a:ext cx="809625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40" name="Line 32"/>
          <p:cNvSpPr>
            <a:spLocks noChangeShapeType="1"/>
          </p:cNvSpPr>
          <p:nvPr/>
        </p:nvSpPr>
        <p:spPr bwMode="auto">
          <a:xfrm rot="10800000" flipH="1">
            <a:off x="5570538" y="4076700"/>
            <a:ext cx="1008062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41" name="Line 33"/>
          <p:cNvSpPr>
            <a:spLocks noChangeShapeType="1"/>
          </p:cNvSpPr>
          <p:nvPr/>
        </p:nvSpPr>
        <p:spPr bwMode="auto">
          <a:xfrm>
            <a:off x="5594350" y="4394200"/>
            <a:ext cx="1077913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 rot="10800000">
            <a:off x="5581650" y="2032000"/>
            <a:ext cx="1654175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 rot="10800000">
            <a:off x="5359400" y="4889500"/>
            <a:ext cx="12303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Rectangle 36"/>
          <p:cNvSpPr>
            <a:spLocks noGrp="1" noChangeArrowheads="1"/>
          </p:cNvSpPr>
          <p:nvPr>
            <p:ph type="title"/>
          </p:nvPr>
        </p:nvSpPr>
        <p:spPr>
          <a:xfrm>
            <a:off x="-10599" y="-46496"/>
            <a:ext cx="6589199" cy="1280890"/>
          </a:xfrm>
        </p:spPr>
        <p:txBody>
          <a:bodyPr/>
          <a:lstStyle/>
          <a:p>
            <a:r>
              <a:rPr lang="en-US" altLang="cs-CZ" dirty="0" smtClean="0">
                <a:ea typeface="ＭＳ Ｐゴシック" panose="020B0600070205080204" pitchFamily="34" charset="-128"/>
              </a:rPr>
              <a:t>Lists, Activities and Meetings in Scrum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Characteristics of Scrum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47775"/>
            <a:ext cx="8194675" cy="4800600"/>
          </a:xfrm>
        </p:spPr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Basis of work is done by teams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Teams are put in a time-box and told to create a product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The teams focus on what can be done and how the problem can be solved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Teams are self-organizing, no formal agendas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Roles and tasks and are established by the teams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All estimates are also done by the teams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Characteristics of  Scrum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Scrum Room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 A single place for informal daily meetings </a:t>
            </a:r>
          </a:p>
          <a:p>
            <a:pPr lvl="1"/>
            <a:endParaRPr lang="en-US" altLang="cs-CZ" smtClean="0">
              <a:ea typeface="ＭＳ Ｐゴシック" panose="020B0600070205080204" pitchFamily="34" charset="-128"/>
            </a:endParaRP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Scrum is more than a meeting management technique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No formal planning phase</a:t>
            </a:r>
          </a:p>
          <a:p>
            <a:pPr lvl="2"/>
            <a:r>
              <a:rPr lang="en-US" altLang="cs-CZ" smtClean="0">
                <a:ea typeface="ＭＳ Ｐゴシック" panose="020B0600070205080204" pitchFamily="34" charset="-128"/>
              </a:rPr>
              <a:t>No PERT Charts, no cost estimates, no roles, no individual assignments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Product functionality is delivered incrementally</a:t>
            </a:r>
          </a:p>
          <a:p>
            <a:pPr lvl="2"/>
            <a:r>
              <a:rPr lang="en-US" altLang="cs-CZ" smtClean="0">
                <a:ea typeface="ＭＳ Ｐゴシック" panose="020B0600070205080204" pitchFamily="34" charset="-128"/>
              </a:rPr>
              <a:t>Increments are regularly built &amp; discussed (“daily build”)</a:t>
            </a:r>
          </a:p>
          <a:p>
            <a:endParaRPr lang="en-US" altLang="cs-CZ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Activities in the Scrum Kickoff Meeting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Identify the Product Backlog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Product Backlog is never expected to be finalized, even if the project is finished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Product Backlog content comes from many sources: Users, Customers, Sales, Marketing, Customer Service and Engineering. 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Identify the product owner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Only the product owner can prioritize the Product Backlog 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Set up Scrum Teams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Cross-functional teams that do the development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Scrum teams select from the Product Backlog as much as they believe they can develop in additional system functionality  within a 30 day iteration (“sprint”).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371850" y="355600"/>
            <a:ext cx="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cs-CZ" altLang="cs-CZ" sz="120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Activities in the Sprint Planning Meeting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Talk to the customer:  Understand the task at hand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What problem do we need  to solve?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Check the Sprint Backlog (“list of issues”)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Sort the issues by highest-priority 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Training: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What skills do we have?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What skills do we need to learn? (Read Ant, Read XML, Modify Configuration Makefile)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Identify the system functionality for the sprint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What is the next functionality to be implemented 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What needs to be done to build it?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Activities in the Daily Scrum Meeting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Check the Sprint Backlog (“list of open issues”)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Are there new issues? Add them to the Sprint Backlog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Sort the issues by highest-priority 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Identify action items for the team members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Meetings are costly and low bandwith events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Prior to the meeting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Define scope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Identify correct audience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During meeting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Focus on scope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Table issues to ad hoc meetings, if needed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After meeting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Record decisions and action items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Record context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Scrum: Can be used for issue-based meetings.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Example Agenda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546100" y="1477108"/>
            <a:ext cx="8001000" cy="433949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AGENDA: Integration of access control and notification</a:t>
            </a:r>
            <a:endParaRPr lang="en-US" altLang="cs-CZ" sz="1600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1. Purpose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first revisions of the hardware/software mapping and the persistent storage design have been completed. The access control model needs to be defined and its integration with the current subsystems, such as </a:t>
            </a:r>
            <a:r>
              <a:rPr lang="en-US" altLang="cs-CZ" sz="1300" dirty="0" err="1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cs-CZ" sz="1300" dirty="0" err="1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TrackingSubsystem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, needs to be defined.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2. Desired outcome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Resolve issues about the integration of access control with notification.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cs-CZ" sz="1600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3. Information sharing [Allocated time: 15 minutes]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300" dirty="0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AI[1]: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Dave: Investigate the access control model provided by the middleware.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cs-CZ" sz="1600" b="1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4. Discussion [Allocated time: 35 minutes]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300" dirty="0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I[1]: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Can a dispatcher see other dispatchers’ </a:t>
            </a:r>
            <a:r>
              <a:rPr lang="en-US" altLang="cs-CZ" sz="1300" dirty="0" err="1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TrackSections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300" dirty="0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I[2]: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Can a dispatcher modify another dispatchers’ </a:t>
            </a:r>
            <a:r>
              <a:rPr lang="en-US" altLang="cs-CZ" sz="1300" dirty="0" err="1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TrackSections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300" dirty="0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I[3]: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How should access control be integrated with </a:t>
            </a:r>
            <a:r>
              <a:rPr lang="en-US" altLang="cs-CZ" sz="1300" dirty="0" err="1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TrackSections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cs-CZ" sz="1300" dirty="0" err="1" smtClean="0">
                <a:solidFill>
                  <a:schemeClr val="tx2"/>
                </a:solidFill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?</a:t>
            </a:r>
            <a:endParaRPr lang="en-US" altLang="cs-CZ" sz="1600" b="1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5. Wrap up [Allocated time: 5 minutes]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Review and assign new action items.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Meeting critique.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Example Unstructured Minutes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1758462"/>
            <a:ext cx="8001000" cy="4096238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Integration of access control and notification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cs-CZ" sz="1600" b="1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b="1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4. Discussion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...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300" dirty="0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I[3]: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How should access control be integrated with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TrackSections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Dave: 	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maintains an access list. The notification service asks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about who has access.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Alice: 	We should probably reverse the dependency between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and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. Instead, 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UIClient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requests subscriptions from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, which checks for access and then calls 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This way, all protected methods are in one place.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Dave: 	This way 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can also more easily unsubscribe dispatchers when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their access is revoked.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Ed: 	Hey, no need for access control in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: Dispatchers can see all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TrackSections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. As long as 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NotificationService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is not used for changing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TrackSection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state, there is no need to restrict subscriptions.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Alice: 	But thinking about the access control on notification would be more general.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Ed: 	But more complex. Let’s just separate access control and notification at this point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	and revisit the issue if the requirements change.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	Alice:	Ok. I’ll take care of revising the </a:t>
            </a:r>
            <a:r>
              <a:rPr lang="en-US" altLang="cs-CZ" sz="1300" dirty="0" err="1" smtClean="0">
                <a:latin typeface="Lucida Sans Typewriter" panose="020B0602040502020304" pitchFamily="33" charset="0"/>
                <a:ea typeface="ＭＳ Ｐゴシック" panose="020B0600070205080204" pitchFamily="34" charset="-128"/>
              </a:rPr>
              <a:t>TrackingSubsystem</a:t>
            </a: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API.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cs-CZ" sz="160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Concepts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Documents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Roles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Activities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Scrum Technique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Summary</a:t>
            </a:r>
          </a:p>
          <a:p>
            <a:endParaRPr lang="en-US" altLang="cs-CZ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Example Structured Minutes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004888"/>
            <a:ext cx="9144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cs-CZ" sz="1600" b="1" dirty="0">
                <a:solidFill>
                  <a:schemeClr val="tx1"/>
                </a:solidFill>
                <a:latin typeface="Times" panose="02020603050405020304" pitchFamily="18" charset="0"/>
              </a:rPr>
              <a:t>STRUCTURED MINUTES: Integration of access control and notification</a:t>
            </a:r>
          </a:p>
          <a:p>
            <a:pPr algn="l"/>
            <a:endParaRPr lang="en-US" altLang="cs-CZ" sz="1600" b="1" dirty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 algn="l"/>
            <a:r>
              <a:rPr lang="en-US" altLang="cs-CZ" sz="1600" b="1" dirty="0">
                <a:solidFill>
                  <a:schemeClr val="tx1"/>
                </a:solidFill>
                <a:latin typeface="Times" panose="02020603050405020304" pitchFamily="18" charset="0"/>
              </a:rPr>
              <a:t>4. Discussion 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...</a:t>
            </a:r>
          </a:p>
          <a:p>
            <a:pPr algn="l"/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I[3]: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How should access control be integrated with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TrackSections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and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NotificationService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?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P[3.1]: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TrackSections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maintain an access list of who can examine or modify the state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of 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. To subscribe to events, a subsystem sends a request to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NotificationService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, which in turns sends a request to the corresponding 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to check access.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P[3.2]: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TrackSections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host all protected operations. 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UIClient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requests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subscription to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events by sending a request to 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,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which checks access and sends a request to 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NotificationService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A[3.1]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for 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P[3.2]: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Access control and protected operations are centralized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into a single class.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P[3.3]: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	There is no need to restrict the access to the event subscription. 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UIClient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requests subscriptions directly from the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NotificationService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. The 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NotificationService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need not check access.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A[3.2]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for 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P[3.3]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Dispatchers can see the state of any </a:t>
            </a:r>
            <a:r>
              <a:rPr lang="en-US" altLang="cs-CZ" sz="1300" dirty="0" err="1">
                <a:solidFill>
                  <a:schemeClr val="tx1"/>
                </a:solidFill>
                <a:latin typeface="Lucida Sans Typewriter" panose="020B0602040502020304" pitchFamily="33" charset="0"/>
              </a:rPr>
              <a:t>TrackSections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(see 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R[1]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).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A[3.3]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for 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P[3.3]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: Simplicity.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	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R[3]: P[3.3].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 See action item </a:t>
            </a:r>
            <a:r>
              <a:rPr lang="en-US" altLang="cs-CZ" sz="1300" dirty="0">
                <a:solidFill>
                  <a:schemeClr val="tx1"/>
                </a:solidFill>
                <a:latin typeface="Lucida Sans Typewriter" panose="020B0602040502020304" pitchFamily="33" charset="0"/>
              </a:rPr>
              <a:t>AI[2]</a:t>
            </a:r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.</a:t>
            </a:r>
          </a:p>
          <a:p>
            <a:pPr algn="l"/>
            <a:r>
              <a:rPr lang="en-US" altLang="cs-CZ" sz="1600" dirty="0">
                <a:solidFill>
                  <a:schemeClr val="tx1"/>
                </a:solidFill>
                <a:latin typeface="Times" panose="02020603050405020304" pitchFamily="18" charset="0"/>
              </a:rPr>
              <a:t>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Example Issue Database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8771" r="7005" b="9476"/>
          <a:stretch>
            <a:fillRect/>
          </a:stretch>
        </p:blipFill>
        <p:spPr>
          <a:xfrm>
            <a:off x="554038" y="1295400"/>
            <a:ext cx="7858125" cy="4921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Motivation: Challenges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Low bandwith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Participants speak slower than they can read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Participants get side tracked or interrupted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Agreeing on the purpose of a meeting can consume most of the meeting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Cost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Participants attending meetings do not produce anything else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Participants need time to get to the meeting and return to their work place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Volatility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What is said and not recorded is forgotten fast</a:t>
            </a:r>
          </a:p>
          <a:p>
            <a:endParaRPr lang="en-US" altLang="cs-CZ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Motivation: Meeting Management Goals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Keep meetings short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Define scope of meeting before hand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Focus only on issues within scope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Invite the right participants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Do not invite participants who cannot contribute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Do invite participants whose agreement is needed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Record to agreements for closed items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Ensure that all remember the same outcome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Record context for open items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Shorten follow up discussions on the same theme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Meeting Concepts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831850" y="1420813"/>
            <a:ext cx="2108200" cy="3952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cs-CZ" sz="1800">
                <a:solidFill>
                  <a:srgbClr val="000000"/>
                </a:solidFill>
                <a:latin typeface="Lucida Sans Typewriter" panose="020B0602040502020304" pitchFamily="33" charset="0"/>
              </a:rPr>
              <a:t>Agenda</a:t>
            </a:r>
            <a:endParaRPr lang="en-US" altLang="cs-CZ" sz="2800" b="1">
              <a:solidFill>
                <a:schemeClr val="tx1"/>
              </a:solidFill>
              <a:latin typeface="Palatino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716588" y="2030413"/>
            <a:ext cx="1506537" cy="860425"/>
            <a:chOff x="3601" y="1279"/>
            <a:chExt cx="949" cy="542"/>
          </a:xfrm>
        </p:grpSpPr>
        <p:cxnSp>
          <p:nvCxnSpPr>
            <p:cNvPr id="19502" name="AutoShape 22"/>
            <p:cNvCxnSpPr>
              <a:cxnSpLocks noChangeShapeType="1"/>
              <a:stCxn id="19491" idx="3"/>
              <a:endCxn id="19481" idx="1"/>
            </p:cNvCxnSpPr>
            <p:nvPr/>
          </p:nvCxnSpPr>
          <p:spPr bwMode="auto">
            <a:xfrm>
              <a:off x="3601" y="1469"/>
              <a:ext cx="678" cy="352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3" name="Rectangle 27"/>
            <p:cNvSpPr>
              <a:spLocks noChangeArrowheads="1"/>
            </p:cNvSpPr>
            <p:nvPr/>
          </p:nvSpPr>
          <p:spPr bwMode="auto">
            <a:xfrm>
              <a:off x="3692" y="1279"/>
              <a:ext cx="8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assigned to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871788" y="3732213"/>
            <a:ext cx="4037012" cy="581025"/>
            <a:chOff x="1809" y="2351"/>
            <a:chExt cx="2543" cy="366"/>
          </a:xfrm>
        </p:grpSpPr>
        <p:sp>
          <p:nvSpPr>
            <p:cNvPr id="19499" name="Rectangle 6"/>
            <p:cNvSpPr>
              <a:spLocks noChangeArrowheads="1"/>
            </p:cNvSpPr>
            <p:nvPr/>
          </p:nvSpPr>
          <p:spPr bwMode="auto">
            <a:xfrm>
              <a:off x="3024" y="2432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Decision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cxnSp>
          <p:nvCxnSpPr>
            <p:cNvPr id="19500" name="AutoShape 16"/>
            <p:cNvCxnSpPr>
              <a:cxnSpLocks noChangeShapeType="1"/>
              <a:stCxn id="19499" idx="1"/>
              <a:endCxn id="19486" idx="3"/>
            </p:cNvCxnSpPr>
            <p:nvPr/>
          </p:nvCxnSpPr>
          <p:spPr bwMode="auto">
            <a:xfrm rot="10800000" flipV="1">
              <a:off x="1809" y="2557"/>
              <a:ext cx="1206" cy="16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1" name="Rectangle 28"/>
            <p:cNvSpPr>
              <a:spLocks noChangeArrowheads="1"/>
            </p:cNvSpPr>
            <p:nvPr/>
          </p:nvSpPr>
          <p:spPr bwMode="auto">
            <a:xfrm>
              <a:off x="2042" y="2351"/>
              <a:ext cx="8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selected by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39750" y="1828800"/>
            <a:ext cx="2336800" cy="1347788"/>
            <a:chOff x="340" y="1152"/>
            <a:chExt cx="1472" cy="849"/>
          </a:xfrm>
        </p:grpSpPr>
        <p:sp>
          <p:nvSpPr>
            <p:cNvPr id="19494" name="Rectangle 4"/>
            <p:cNvSpPr>
              <a:spLocks noChangeArrowheads="1"/>
            </p:cNvSpPr>
            <p:nvPr/>
          </p:nvSpPr>
          <p:spPr bwMode="auto">
            <a:xfrm>
              <a:off x="484" y="1752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Issue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grpSp>
          <p:nvGrpSpPr>
            <p:cNvPr id="19495" name="Group 32"/>
            <p:cNvGrpSpPr>
              <a:grpSpLocks/>
            </p:cNvGrpSpPr>
            <p:nvPr/>
          </p:nvGrpSpPr>
          <p:grpSpPr bwMode="auto">
            <a:xfrm>
              <a:off x="1113" y="1152"/>
              <a:ext cx="70" cy="592"/>
              <a:chOff x="1113" y="1152"/>
              <a:chExt cx="70" cy="592"/>
            </a:xfrm>
          </p:grpSpPr>
          <p:sp>
            <p:nvSpPr>
              <p:cNvPr id="19497" name="Line 24"/>
              <p:cNvSpPr>
                <a:spLocks noChangeShapeType="1"/>
              </p:cNvSpPr>
              <p:nvPr/>
            </p:nvSpPr>
            <p:spPr bwMode="auto">
              <a:xfrm>
                <a:off x="1140" y="1296"/>
                <a:ext cx="0" cy="4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98" name="Freeform 25"/>
              <p:cNvSpPr>
                <a:spLocks/>
              </p:cNvSpPr>
              <p:nvPr/>
            </p:nvSpPr>
            <p:spPr bwMode="auto">
              <a:xfrm>
                <a:off x="1113" y="1152"/>
                <a:ext cx="70" cy="140"/>
              </a:xfrm>
              <a:custGeom>
                <a:avLst/>
                <a:gdLst>
                  <a:gd name="T0" fmla="*/ 70 w 70"/>
                  <a:gd name="T1" fmla="*/ 70 h 140"/>
                  <a:gd name="T2" fmla="*/ 35 w 70"/>
                  <a:gd name="T3" fmla="*/ 0 h 140"/>
                  <a:gd name="T4" fmla="*/ 0 w 70"/>
                  <a:gd name="T5" fmla="*/ 70 h 140"/>
                  <a:gd name="T6" fmla="*/ 35 w 70"/>
                  <a:gd name="T7" fmla="*/ 140 h 140"/>
                  <a:gd name="T8" fmla="*/ 70 w 70"/>
                  <a:gd name="T9" fmla="*/ 7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40"/>
                  <a:gd name="T17" fmla="*/ 70 w 7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40">
                    <a:moveTo>
                      <a:pt x="70" y="70"/>
                    </a:moveTo>
                    <a:lnTo>
                      <a:pt x="35" y="0"/>
                    </a:lnTo>
                    <a:lnTo>
                      <a:pt x="0" y="70"/>
                    </a:lnTo>
                    <a:lnTo>
                      <a:pt x="35" y="14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19496" name="Rectangle 29"/>
            <p:cNvSpPr>
              <a:spLocks noChangeArrowheads="1"/>
            </p:cNvSpPr>
            <p:nvPr/>
          </p:nvSpPr>
          <p:spPr bwMode="auto">
            <a:xfrm>
              <a:off x="340" y="1383"/>
              <a:ext cx="7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scoped by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133600" y="1828800"/>
            <a:ext cx="3568700" cy="700088"/>
            <a:chOff x="1344" y="1152"/>
            <a:chExt cx="2248" cy="441"/>
          </a:xfrm>
        </p:grpSpPr>
        <p:sp>
          <p:nvSpPr>
            <p:cNvPr id="19491" name="Rectangle 12"/>
            <p:cNvSpPr>
              <a:spLocks noChangeArrowheads="1"/>
            </p:cNvSpPr>
            <p:nvPr/>
          </p:nvSpPr>
          <p:spPr bwMode="auto">
            <a:xfrm>
              <a:off x="2264" y="1344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Participant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sp>
          <p:nvSpPr>
            <p:cNvPr id="19492" name="Rectangle 30"/>
            <p:cNvSpPr>
              <a:spLocks noChangeArrowheads="1"/>
            </p:cNvSpPr>
            <p:nvPr/>
          </p:nvSpPr>
          <p:spPr bwMode="auto">
            <a:xfrm>
              <a:off x="1630" y="1207"/>
              <a:ext cx="5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invites</a:t>
              </a:r>
            </a:p>
          </p:txBody>
        </p:sp>
        <p:sp>
          <p:nvSpPr>
            <p:cNvPr id="19493" name="Bogen 31"/>
            <p:cNvSpPr>
              <a:spLocks/>
            </p:cNvSpPr>
            <p:nvPr/>
          </p:nvSpPr>
          <p:spPr bwMode="auto">
            <a:xfrm flipH="1" flipV="1">
              <a:off x="1344" y="1152"/>
              <a:ext cx="912" cy="312"/>
            </a:xfrm>
            <a:custGeom>
              <a:avLst/>
              <a:gdLst>
                <a:gd name="T0" fmla="*/ 0 w 21600"/>
                <a:gd name="T1" fmla="*/ 0 h 21600"/>
                <a:gd name="T2" fmla="*/ 39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88925" y="3187700"/>
            <a:ext cx="2568575" cy="1322388"/>
            <a:chOff x="182" y="2008"/>
            <a:chExt cx="1618" cy="833"/>
          </a:xfrm>
        </p:grpSpPr>
        <p:sp>
          <p:nvSpPr>
            <p:cNvPr id="19486" name="Rectangle 5"/>
            <p:cNvSpPr>
              <a:spLocks noChangeArrowheads="1"/>
            </p:cNvSpPr>
            <p:nvPr/>
          </p:nvSpPr>
          <p:spPr bwMode="auto">
            <a:xfrm>
              <a:off x="472" y="2592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Option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grpSp>
          <p:nvGrpSpPr>
            <p:cNvPr id="19487" name="Group 33"/>
            <p:cNvGrpSpPr>
              <a:grpSpLocks/>
            </p:cNvGrpSpPr>
            <p:nvPr/>
          </p:nvGrpSpPr>
          <p:grpSpPr bwMode="auto">
            <a:xfrm>
              <a:off x="1105" y="2008"/>
              <a:ext cx="70" cy="592"/>
              <a:chOff x="1113" y="1152"/>
              <a:chExt cx="70" cy="592"/>
            </a:xfrm>
          </p:grpSpPr>
          <p:sp>
            <p:nvSpPr>
              <p:cNvPr id="19489" name="Line 34"/>
              <p:cNvSpPr>
                <a:spLocks noChangeShapeType="1"/>
              </p:cNvSpPr>
              <p:nvPr/>
            </p:nvSpPr>
            <p:spPr bwMode="auto">
              <a:xfrm>
                <a:off x="1140" y="1296"/>
                <a:ext cx="0" cy="4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90" name="Freeform 35"/>
              <p:cNvSpPr>
                <a:spLocks/>
              </p:cNvSpPr>
              <p:nvPr/>
            </p:nvSpPr>
            <p:spPr bwMode="auto">
              <a:xfrm>
                <a:off x="1113" y="1152"/>
                <a:ext cx="70" cy="140"/>
              </a:xfrm>
              <a:custGeom>
                <a:avLst/>
                <a:gdLst>
                  <a:gd name="T0" fmla="*/ 70 w 70"/>
                  <a:gd name="T1" fmla="*/ 70 h 140"/>
                  <a:gd name="T2" fmla="*/ 35 w 70"/>
                  <a:gd name="T3" fmla="*/ 0 h 140"/>
                  <a:gd name="T4" fmla="*/ 0 w 70"/>
                  <a:gd name="T5" fmla="*/ 70 h 140"/>
                  <a:gd name="T6" fmla="*/ 35 w 70"/>
                  <a:gd name="T7" fmla="*/ 140 h 140"/>
                  <a:gd name="T8" fmla="*/ 70 w 70"/>
                  <a:gd name="T9" fmla="*/ 7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40"/>
                  <a:gd name="T17" fmla="*/ 70 w 7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40">
                    <a:moveTo>
                      <a:pt x="70" y="70"/>
                    </a:moveTo>
                    <a:lnTo>
                      <a:pt x="35" y="0"/>
                    </a:lnTo>
                    <a:lnTo>
                      <a:pt x="0" y="70"/>
                    </a:lnTo>
                    <a:lnTo>
                      <a:pt x="35" y="14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19488" name="Rectangle 36"/>
            <p:cNvSpPr>
              <a:spLocks noChangeArrowheads="1"/>
            </p:cNvSpPr>
            <p:nvPr/>
          </p:nvSpPr>
          <p:spPr bwMode="auto">
            <a:xfrm>
              <a:off x="182" y="2192"/>
              <a:ext cx="9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addressed by</a:t>
              </a:r>
              <a:endParaRPr lang="en-US" altLang="cs-CZ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1803400" y="4524375"/>
            <a:ext cx="2055813" cy="733425"/>
            <a:chOff x="1136" y="2850"/>
            <a:chExt cx="1295" cy="462"/>
          </a:xfrm>
        </p:grpSpPr>
        <p:cxnSp>
          <p:nvCxnSpPr>
            <p:cNvPr id="19484" name="AutoShape 20"/>
            <p:cNvCxnSpPr>
              <a:cxnSpLocks noChangeShapeType="1"/>
              <a:stCxn id="19486" idx="2"/>
              <a:endCxn id="19475" idx="1"/>
            </p:cNvCxnSpPr>
            <p:nvPr/>
          </p:nvCxnSpPr>
          <p:spPr bwMode="auto">
            <a:xfrm rot="16200000" flipH="1">
              <a:off x="1674" y="2312"/>
              <a:ext cx="219" cy="1295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5" name="Rectangle 37"/>
            <p:cNvSpPr>
              <a:spLocks noChangeArrowheads="1"/>
            </p:cNvSpPr>
            <p:nvPr/>
          </p:nvSpPr>
          <p:spPr bwMode="auto">
            <a:xfrm>
              <a:off x="1512" y="3120"/>
              <a:ext cx="8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assessed by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5703888" y="2692400"/>
            <a:ext cx="3211512" cy="1154113"/>
            <a:chOff x="3593" y="1696"/>
            <a:chExt cx="2023" cy="727"/>
          </a:xfrm>
        </p:grpSpPr>
        <p:sp>
          <p:nvSpPr>
            <p:cNvPr id="19481" name="Rectangle 10"/>
            <p:cNvSpPr>
              <a:spLocks noChangeArrowheads="1"/>
            </p:cNvSpPr>
            <p:nvPr/>
          </p:nvSpPr>
          <p:spPr bwMode="auto">
            <a:xfrm>
              <a:off x="4288" y="1696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Action Item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cxnSp>
          <p:nvCxnSpPr>
            <p:cNvPr id="19482" name="AutoShape 15"/>
            <p:cNvCxnSpPr>
              <a:cxnSpLocks noChangeShapeType="1"/>
              <a:stCxn id="19499" idx="0"/>
              <a:endCxn id="19481" idx="2"/>
            </p:cNvCxnSpPr>
            <p:nvPr/>
          </p:nvCxnSpPr>
          <p:spPr bwMode="auto">
            <a:xfrm rot="-5400000">
              <a:off x="4085" y="1557"/>
              <a:ext cx="469" cy="1264"/>
            </a:xfrm>
            <a:prstGeom prst="curvedConnector3">
              <a:avLst>
                <a:gd name="adj1" fmla="val 4989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3" name="Rectangle 38"/>
            <p:cNvSpPr>
              <a:spLocks noChangeArrowheads="1"/>
            </p:cNvSpPr>
            <p:nvPr/>
          </p:nvSpPr>
          <p:spPr bwMode="auto">
            <a:xfrm>
              <a:off x="3593" y="1984"/>
              <a:ext cx="8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realized by</a:t>
              </a:r>
              <a:endParaRPr lang="en-US" altLang="cs-CZ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190500" y="4524375"/>
            <a:ext cx="2108200" cy="1433513"/>
            <a:chOff x="120" y="2850"/>
            <a:chExt cx="1328" cy="903"/>
          </a:xfrm>
        </p:grpSpPr>
        <p:sp>
          <p:nvSpPr>
            <p:cNvPr id="19478" name="Rectangle 11"/>
            <p:cNvSpPr>
              <a:spLocks noChangeArrowheads="1"/>
            </p:cNvSpPr>
            <p:nvPr/>
          </p:nvSpPr>
          <p:spPr bwMode="auto">
            <a:xfrm>
              <a:off x="120" y="3504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Argument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cxnSp>
          <p:nvCxnSpPr>
            <p:cNvPr id="19479" name="AutoShape 39"/>
            <p:cNvCxnSpPr>
              <a:cxnSpLocks noChangeShapeType="1"/>
              <a:stCxn id="19486" idx="2"/>
              <a:endCxn id="19478" idx="0"/>
            </p:cNvCxnSpPr>
            <p:nvPr/>
          </p:nvCxnSpPr>
          <p:spPr bwMode="auto">
            <a:xfrm rot="5400000">
              <a:off x="637" y="2997"/>
              <a:ext cx="645" cy="352"/>
            </a:xfrm>
            <a:prstGeom prst="curvedConnector3">
              <a:avLst>
                <a:gd name="adj1" fmla="val 4992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0" name="Rectangle 40"/>
            <p:cNvSpPr>
              <a:spLocks noChangeArrowheads="1"/>
            </p:cNvSpPr>
            <p:nvPr/>
          </p:nvSpPr>
          <p:spPr bwMode="auto">
            <a:xfrm>
              <a:off x="211" y="3034"/>
              <a:ext cx="65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supports</a:t>
              </a:r>
              <a:b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</a:br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opposes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2312988" y="4673600"/>
            <a:ext cx="3668712" cy="1244600"/>
            <a:chOff x="1457" y="2944"/>
            <a:chExt cx="2311" cy="784"/>
          </a:xfrm>
        </p:grpSpPr>
        <p:sp>
          <p:nvSpPr>
            <p:cNvPr id="19475" name="Rectangle 7"/>
            <p:cNvSpPr>
              <a:spLocks noChangeArrowheads="1"/>
            </p:cNvSpPr>
            <p:nvPr/>
          </p:nvSpPr>
          <p:spPr bwMode="auto">
            <a:xfrm>
              <a:off x="2440" y="2944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Criterion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cxnSp>
          <p:nvCxnSpPr>
            <p:cNvPr id="19476" name="AutoShape 41"/>
            <p:cNvCxnSpPr>
              <a:cxnSpLocks noChangeShapeType="1"/>
              <a:stCxn id="19475" idx="2"/>
              <a:endCxn id="19478" idx="3"/>
            </p:cNvCxnSpPr>
            <p:nvPr/>
          </p:nvCxnSpPr>
          <p:spPr bwMode="auto">
            <a:xfrm rot="5400000">
              <a:off x="2067" y="2592"/>
              <a:ext cx="427" cy="1647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Rectangle 42"/>
            <p:cNvSpPr>
              <a:spLocks noChangeArrowheads="1"/>
            </p:cNvSpPr>
            <p:nvPr/>
          </p:nvSpPr>
          <p:spPr bwMode="auto">
            <a:xfrm>
              <a:off x="2357" y="3536"/>
              <a:ext cx="10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makes explicit</a:t>
              </a:r>
              <a:endParaRPr lang="en-US" altLang="cs-CZ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6832600" y="1346200"/>
            <a:ext cx="2108200" cy="1346200"/>
            <a:chOff x="4304" y="848"/>
            <a:chExt cx="1328" cy="848"/>
          </a:xfrm>
        </p:grpSpPr>
        <p:sp>
          <p:nvSpPr>
            <p:cNvPr id="19470" name="Rectangle 9"/>
            <p:cNvSpPr>
              <a:spLocks noChangeArrowheads="1"/>
            </p:cNvSpPr>
            <p:nvPr/>
          </p:nvSpPr>
          <p:spPr bwMode="auto">
            <a:xfrm>
              <a:off x="4304" y="848"/>
              <a:ext cx="1328" cy="24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Ctr="1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8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Minutes</a:t>
              </a:r>
              <a:endParaRPr lang="en-US" altLang="cs-CZ" sz="2800" b="1">
                <a:solidFill>
                  <a:schemeClr val="tx1"/>
                </a:solidFill>
                <a:latin typeface="Palatino" charset="0"/>
              </a:endParaRPr>
            </a:p>
          </p:txBody>
        </p:sp>
        <p:grpSp>
          <p:nvGrpSpPr>
            <p:cNvPr id="19471" name="Group 43"/>
            <p:cNvGrpSpPr>
              <a:grpSpLocks/>
            </p:cNvGrpSpPr>
            <p:nvPr/>
          </p:nvGrpSpPr>
          <p:grpSpPr bwMode="auto">
            <a:xfrm>
              <a:off x="4929" y="1104"/>
              <a:ext cx="70" cy="592"/>
              <a:chOff x="1113" y="1152"/>
              <a:chExt cx="70" cy="592"/>
            </a:xfrm>
          </p:grpSpPr>
          <p:sp>
            <p:nvSpPr>
              <p:cNvPr id="19473" name="Line 44"/>
              <p:cNvSpPr>
                <a:spLocks noChangeShapeType="1"/>
              </p:cNvSpPr>
              <p:nvPr/>
            </p:nvSpPr>
            <p:spPr bwMode="auto">
              <a:xfrm>
                <a:off x="1140" y="1296"/>
                <a:ext cx="0" cy="4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74" name="Freeform 45"/>
              <p:cNvSpPr>
                <a:spLocks/>
              </p:cNvSpPr>
              <p:nvPr/>
            </p:nvSpPr>
            <p:spPr bwMode="auto">
              <a:xfrm>
                <a:off x="1113" y="1152"/>
                <a:ext cx="70" cy="140"/>
              </a:xfrm>
              <a:custGeom>
                <a:avLst/>
                <a:gdLst>
                  <a:gd name="T0" fmla="*/ 70 w 70"/>
                  <a:gd name="T1" fmla="*/ 70 h 140"/>
                  <a:gd name="T2" fmla="*/ 35 w 70"/>
                  <a:gd name="T3" fmla="*/ 0 h 140"/>
                  <a:gd name="T4" fmla="*/ 0 w 70"/>
                  <a:gd name="T5" fmla="*/ 70 h 140"/>
                  <a:gd name="T6" fmla="*/ 35 w 70"/>
                  <a:gd name="T7" fmla="*/ 140 h 140"/>
                  <a:gd name="T8" fmla="*/ 70 w 70"/>
                  <a:gd name="T9" fmla="*/ 7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40"/>
                  <a:gd name="T17" fmla="*/ 70 w 7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40">
                    <a:moveTo>
                      <a:pt x="70" y="70"/>
                    </a:moveTo>
                    <a:lnTo>
                      <a:pt x="35" y="0"/>
                    </a:lnTo>
                    <a:lnTo>
                      <a:pt x="0" y="70"/>
                    </a:lnTo>
                    <a:lnTo>
                      <a:pt x="35" y="14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19472" name="Rectangle 46"/>
            <p:cNvSpPr>
              <a:spLocks noChangeArrowheads="1"/>
            </p:cNvSpPr>
            <p:nvPr/>
          </p:nvSpPr>
          <p:spPr bwMode="auto">
            <a:xfrm>
              <a:off x="5032" y="1312"/>
              <a:ext cx="5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records</a:t>
              </a:r>
              <a:endParaRPr lang="en-US" alt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Meeting Documents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Agenda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Defines the scope of the meeting in terms of open  issues (from the Issue Database)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Invites participants whose agreement is needed to resolve the issues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A time budget </a:t>
            </a:r>
            <a:r>
              <a:rPr lang="en-US" altLang="cs-CZ" smtClean="0">
                <a:latin typeface="ヒラギノ角ゴ Pro W3" charset="-128"/>
                <a:ea typeface="ＭＳ Ｐゴシック" panose="020B0600070205080204" pitchFamily="34" charset="-128"/>
              </a:rPr>
              <a:t>is </a:t>
            </a:r>
            <a:r>
              <a:rPr lang="en-US" altLang="cs-CZ" smtClean="0">
                <a:ea typeface="ＭＳ Ｐゴシック" panose="020B0600070205080204" pitchFamily="34" charset="-128"/>
              </a:rPr>
              <a:t>allocated to each issue before the meeting</a:t>
            </a:r>
          </a:p>
          <a:p>
            <a:pPr lvl="1"/>
            <a:endParaRPr lang="en-US" altLang="cs-CZ" smtClean="0">
              <a:ea typeface="ＭＳ Ｐゴシック" panose="020B0600070205080204" pitchFamily="34" charset="-128"/>
            </a:endParaRP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Minutes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For each issue</a:t>
            </a:r>
          </a:p>
          <a:p>
            <a:pPr lvl="2"/>
            <a:r>
              <a:rPr lang="en-US" altLang="cs-CZ" smtClean="0">
                <a:ea typeface="ＭＳ Ｐゴシック" panose="020B0600070205080204" pitchFamily="34" charset="-128"/>
              </a:rPr>
              <a:t>Records decisions and their realization, OR</a:t>
            </a:r>
          </a:p>
          <a:p>
            <a:pPr lvl="2"/>
            <a:r>
              <a:rPr lang="en-US" altLang="cs-CZ" smtClean="0">
                <a:ea typeface="ＭＳ Ｐゴシック" panose="020B0600070205080204" pitchFamily="34" charset="-128"/>
              </a:rPr>
              <a:t>Records the current progress of the discussion in terms of options, criteria, and arguments</a:t>
            </a:r>
          </a:p>
        </p:txBody>
      </p:sp>
      <p:sp>
        <p:nvSpPr>
          <p:cNvPr id="204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4200" y="1397000"/>
            <a:ext cx="203200" cy="203200"/>
          </a:xfrm>
          <a:prstGeom prst="actionButtonForwardNex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cs-CZ" altLang="cs-CZ"/>
          </a:p>
        </p:txBody>
      </p:sp>
      <p:sp>
        <p:nvSpPr>
          <p:cNvPr id="2048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4953000"/>
            <a:ext cx="203200" cy="203200"/>
          </a:xfrm>
          <a:prstGeom prst="actionButtonForwardNex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cs-CZ" altLang="cs-CZ"/>
          </a:p>
        </p:txBody>
      </p:sp>
      <p:sp>
        <p:nvSpPr>
          <p:cNvPr id="20486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60500" y="5308600"/>
            <a:ext cx="203200" cy="203200"/>
          </a:xfrm>
          <a:prstGeom prst="actionButtonForwardNex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cs-CZ" altLang="cs-CZ"/>
          </a:p>
        </p:txBody>
      </p:sp>
      <p:sp>
        <p:nvSpPr>
          <p:cNvPr id="20487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2082800"/>
            <a:ext cx="203200" cy="203200"/>
          </a:xfrm>
          <a:prstGeom prst="actionButtonForwardNex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Meeting Roles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Facilitator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Responsible for keeping the meeting within scope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Interupts or redirects participants who get side tracked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Ensures that decisions represent consensus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Time keeper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Informs the facilitator when an specific issue takes more time than budgeted</a:t>
            </a:r>
          </a:p>
          <a:p>
            <a:r>
              <a:rPr lang="en-US" altLang="cs-CZ" smtClean="0">
                <a:ea typeface="ＭＳ Ｐゴシック" panose="020B0600070205080204" pitchFamily="34" charset="-128"/>
              </a:rPr>
              <a:t>Minute taker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Records decisions, action items, options, …</a:t>
            </a:r>
          </a:p>
          <a:p>
            <a:pPr lvl="1"/>
            <a:r>
              <a:rPr lang="en-US" altLang="cs-CZ" smtClean="0">
                <a:ea typeface="ＭＳ Ｐゴシック" panose="020B0600070205080204" pitchFamily="34" charset="-128"/>
              </a:rPr>
              <a:t>Distributes the meeting minutes to all other participants shortly after the meeting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3071813" y="1003300"/>
            <a:ext cx="2654300" cy="570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cs-CZ" sz="1800">
                <a:solidFill>
                  <a:srgbClr val="000000"/>
                </a:solidFill>
                <a:latin typeface="Lucida Sans Typewriter" panose="020B0602040502020304" pitchFamily="33" charset="0"/>
              </a:rPr>
              <a:t>Participant</a:t>
            </a:r>
            <a:endParaRPr lang="en-US" altLang="cs-CZ"/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5727700" y="1003300"/>
            <a:ext cx="2654300" cy="5702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cs-CZ" sz="1800">
                <a:solidFill>
                  <a:srgbClr val="000000"/>
                </a:solidFill>
                <a:latin typeface="Lucida Sans Typewriter" panose="020B0602040502020304" pitchFamily="33" charset="0"/>
              </a:rPr>
              <a:t>Minute Taker</a:t>
            </a:r>
            <a:endParaRPr lang="en-US" altLang="cs-CZ"/>
          </a:p>
          <a:p>
            <a:endParaRPr lang="en-US" altLang="cs-CZ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419100" y="1003300"/>
            <a:ext cx="2654300" cy="5702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cs-CZ" sz="1800">
                <a:solidFill>
                  <a:srgbClr val="000000"/>
                </a:solidFill>
                <a:latin typeface="Lucida Sans Typewriter" panose="020B0602040502020304" pitchFamily="33" charset="0"/>
              </a:rPr>
              <a:t>Facilitator</a:t>
            </a:r>
            <a:endParaRPr lang="en-US" altLang="cs-CZ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001" y="148542"/>
            <a:ext cx="6589199" cy="1280890"/>
          </a:xfrm>
        </p:spPr>
        <p:txBody>
          <a:bodyPr/>
          <a:lstStyle/>
          <a:p>
            <a:r>
              <a:rPr lang="en-US" altLang="cs-CZ" dirty="0" smtClean="0">
                <a:ea typeface="ＭＳ Ｐゴシック" panose="020B0600070205080204" pitchFamily="34" charset="-128"/>
              </a:rPr>
              <a:t>Meeting Activities</a:t>
            </a:r>
          </a:p>
        </p:txBody>
      </p:sp>
      <p:sp>
        <p:nvSpPr>
          <p:cNvPr id="23558" name="AutoShape 4"/>
          <p:cNvSpPr>
            <a:spLocks noChangeArrowheads="1"/>
          </p:cNvSpPr>
          <p:nvPr/>
        </p:nvSpPr>
        <p:spPr bwMode="auto">
          <a:xfrm>
            <a:off x="558800" y="1406525"/>
            <a:ext cx="2376488" cy="365125"/>
          </a:xfrm>
          <a:prstGeom prst="roundRect">
            <a:avLst>
              <a:gd name="adj" fmla="val 42153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cs-CZ" sz="1600">
                <a:solidFill>
                  <a:srgbClr val="000000"/>
                </a:solidFill>
                <a:latin typeface="Lucida Sans Typewriter" panose="020B0602040502020304" pitchFamily="33" charset="0"/>
              </a:rPr>
              <a:t>Post Agenda</a:t>
            </a:r>
            <a:endParaRPr lang="en-US" altLang="cs-CZ" sz="20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949575" y="1589088"/>
            <a:ext cx="2638425" cy="654050"/>
            <a:chOff x="1858" y="1001"/>
            <a:chExt cx="1662" cy="412"/>
          </a:xfrm>
        </p:grpSpPr>
        <p:sp>
          <p:nvSpPr>
            <p:cNvPr id="23588" name="AutoShape 5"/>
            <p:cNvSpPr>
              <a:spLocks noChangeArrowheads="1"/>
            </p:cNvSpPr>
            <p:nvPr/>
          </p:nvSpPr>
          <p:spPr bwMode="auto">
            <a:xfrm>
              <a:off x="2023" y="1183"/>
              <a:ext cx="1497" cy="230"/>
            </a:xfrm>
            <a:prstGeom prst="roundRect">
              <a:avLst>
                <a:gd name="adj" fmla="val 4215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Review Agenda</a:t>
              </a:r>
              <a:endParaRPr lang="en-US" altLang="cs-CZ" sz="2000"/>
            </a:p>
          </p:txBody>
        </p:sp>
        <p:cxnSp>
          <p:nvCxnSpPr>
            <p:cNvPr id="23589" name="AutoShape 17"/>
            <p:cNvCxnSpPr>
              <a:cxnSpLocks noChangeShapeType="1"/>
              <a:stCxn id="23558" idx="3"/>
              <a:endCxn id="23588" idx="0"/>
            </p:cNvCxnSpPr>
            <p:nvPr/>
          </p:nvCxnSpPr>
          <p:spPr bwMode="auto">
            <a:xfrm>
              <a:off x="1858" y="1001"/>
              <a:ext cx="914" cy="173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58800" y="2257425"/>
            <a:ext cx="3841750" cy="458788"/>
            <a:chOff x="352" y="1422"/>
            <a:chExt cx="2420" cy="289"/>
          </a:xfrm>
        </p:grpSpPr>
        <p:sp>
          <p:nvSpPr>
            <p:cNvPr id="23586" name="AutoShape 6"/>
            <p:cNvSpPr>
              <a:spLocks noChangeArrowheads="1"/>
            </p:cNvSpPr>
            <p:nvPr/>
          </p:nvSpPr>
          <p:spPr bwMode="auto">
            <a:xfrm>
              <a:off x="352" y="1481"/>
              <a:ext cx="1497" cy="230"/>
            </a:xfrm>
            <a:prstGeom prst="roundRect">
              <a:avLst>
                <a:gd name="adj" fmla="val 4215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Revise Agenda</a:t>
              </a:r>
              <a:endParaRPr lang="en-US" altLang="cs-CZ" sz="2000"/>
            </a:p>
          </p:txBody>
        </p:sp>
        <p:cxnSp>
          <p:nvCxnSpPr>
            <p:cNvPr id="23587" name="AutoShape 18"/>
            <p:cNvCxnSpPr>
              <a:cxnSpLocks noChangeShapeType="1"/>
              <a:stCxn id="23588" idx="2"/>
              <a:endCxn id="23586" idx="3"/>
            </p:cNvCxnSpPr>
            <p:nvPr/>
          </p:nvCxnSpPr>
          <p:spPr bwMode="auto">
            <a:xfrm rot="5400000">
              <a:off x="2228" y="1052"/>
              <a:ext cx="174" cy="91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58800" y="2730500"/>
            <a:ext cx="2376488" cy="744538"/>
            <a:chOff x="352" y="1720"/>
            <a:chExt cx="1497" cy="469"/>
          </a:xfrm>
        </p:grpSpPr>
        <p:cxnSp>
          <p:nvCxnSpPr>
            <p:cNvPr id="23584" name="AutoShape 19"/>
            <p:cNvCxnSpPr>
              <a:cxnSpLocks noChangeShapeType="1"/>
              <a:stCxn id="23586" idx="2"/>
              <a:endCxn id="23585" idx="0"/>
            </p:cNvCxnSpPr>
            <p:nvPr/>
          </p:nvCxnSpPr>
          <p:spPr bwMode="auto">
            <a:xfrm rot="5400000">
              <a:off x="986" y="1835"/>
              <a:ext cx="23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5" name="AutoShape 21"/>
            <p:cNvSpPr>
              <a:spLocks noChangeArrowheads="1"/>
            </p:cNvSpPr>
            <p:nvPr/>
          </p:nvSpPr>
          <p:spPr bwMode="auto">
            <a:xfrm>
              <a:off x="352" y="1959"/>
              <a:ext cx="1497" cy="230"/>
            </a:xfrm>
            <a:prstGeom prst="roundRect">
              <a:avLst>
                <a:gd name="adj" fmla="val 4215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Initiate Meeting</a:t>
              </a:r>
              <a:endParaRPr lang="en-US" altLang="cs-CZ" sz="200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58800" y="3489325"/>
            <a:ext cx="2376488" cy="1176338"/>
            <a:chOff x="352" y="2198"/>
            <a:chExt cx="1497" cy="741"/>
          </a:xfrm>
        </p:grpSpPr>
        <p:sp>
          <p:nvSpPr>
            <p:cNvPr id="23582" name="AutoShape 14"/>
            <p:cNvSpPr>
              <a:spLocks noChangeArrowheads="1"/>
            </p:cNvSpPr>
            <p:nvPr/>
          </p:nvSpPr>
          <p:spPr bwMode="auto">
            <a:xfrm>
              <a:off x="352" y="2709"/>
              <a:ext cx="1497" cy="230"/>
            </a:xfrm>
            <a:prstGeom prst="roundRect">
              <a:avLst>
                <a:gd name="adj" fmla="val 4215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Facilitate Meeting</a:t>
              </a:r>
              <a:endParaRPr lang="en-US" altLang="cs-CZ" sz="2000"/>
            </a:p>
          </p:txBody>
        </p:sp>
        <p:cxnSp>
          <p:nvCxnSpPr>
            <p:cNvPr id="23583" name="AutoShape 22"/>
            <p:cNvCxnSpPr>
              <a:cxnSpLocks noChangeShapeType="1"/>
              <a:stCxn id="23585" idx="2"/>
              <a:endCxn id="23582" idx="0"/>
            </p:cNvCxnSpPr>
            <p:nvPr/>
          </p:nvCxnSpPr>
          <p:spPr bwMode="auto">
            <a:xfrm rot="5400000">
              <a:off x="850" y="2449"/>
              <a:ext cx="50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747838" y="3489325"/>
            <a:ext cx="3838575" cy="1268413"/>
            <a:chOff x="1101" y="2198"/>
            <a:chExt cx="2418" cy="799"/>
          </a:xfrm>
        </p:grpSpPr>
        <p:sp>
          <p:nvSpPr>
            <p:cNvPr id="23580" name="AutoShape 8"/>
            <p:cNvSpPr>
              <a:spLocks noChangeArrowheads="1"/>
            </p:cNvSpPr>
            <p:nvPr/>
          </p:nvSpPr>
          <p:spPr bwMode="auto">
            <a:xfrm>
              <a:off x="2022" y="2652"/>
              <a:ext cx="1497" cy="345"/>
            </a:xfrm>
            <a:prstGeom prst="roundRect">
              <a:avLst>
                <a:gd name="adj" fmla="val 4215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Discuss &amp;</a:t>
              </a:r>
              <a:b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</a:br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Resolve Issues</a:t>
              </a:r>
              <a:endParaRPr lang="en-US" altLang="cs-CZ" sz="2000"/>
            </a:p>
          </p:txBody>
        </p:sp>
        <p:cxnSp>
          <p:nvCxnSpPr>
            <p:cNvPr id="23581" name="AutoShape 23"/>
            <p:cNvCxnSpPr>
              <a:cxnSpLocks noChangeShapeType="1"/>
              <a:stCxn id="23585" idx="2"/>
              <a:endCxn id="23580" idx="0"/>
            </p:cNvCxnSpPr>
            <p:nvPr/>
          </p:nvCxnSpPr>
          <p:spPr bwMode="auto">
            <a:xfrm rot="16200000" flipH="1">
              <a:off x="1713" y="1586"/>
              <a:ext cx="445" cy="1670"/>
            </a:xfrm>
            <a:prstGeom prst="curvedConnector3">
              <a:avLst>
                <a:gd name="adj1" fmla="val 4988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747838" y="3489325"/>
            <a:ext cx="6511925" cy="1177925"/>
            <a:chOff x="1101" y="2198"/>
            <a:chExt cx="4102" cy="742"/>
          </a:xfrm>
        </p:grpSpPr>
        <p:sp>
          <p:nvSpPr>
            <p:cNvPr id="23578" name="AutoShape 13"/>
            <p:cNvSpPr>
              <a:spLocks noChangeArrowheads="1"/>
            </p:cNvSpPr>
            <p:nvPr/>
          </p:nvSpPr>
          <p:spPr bwMode="auto">
            <a:xfrm>
              <a:off x="3706" y="2710"/>
              <a:ext cx="1497" cy="230"/>
            </a:xfrm>
            <a:prstGeom prst="roundRect">
              <a:avLst>
                <a:gd name="adj" fmla="val 4215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cs-CZ" sz="1600">
                  <a:solidFill>
                    <a:srgbClr val="000000"/>
                  </a:solidFill>
                  <a:latin typeface="Lucida Sans Typewriter" panose="020B0602040502020304" pitchFamily="33" charset="0"/>
                </a:rPr>
                <a:t>Record Meeting</a:t>
              </a:r>
              <a:endParaRPr lang="en-US" altLang="cs-CZ" sz="2000"/>
            </a:p>
          </p:txBody>
        </p:sp>
        <p:cxnSp>
          <p:nvCxnSpPr>
            <p:cNvPr id="23579" name="AutoShape 24"/>
            <p:cNvCxnSpPr>
              <a:cxnSpLocks noChangeShapeType="1"/>
              <a:stCxn id="23585" idx="2"/>
              <a:endCxn id="23578" idx="0"/>
            </p:cNvCxnSpPr>
            <p:nvPr/>
          </p:nvCxnSpPr>
          <p:spPr bwMode="auto">
            <a:xfrm rot="16200000" flipH="1">
              <a:off x="2526" y="773"/>
              <a:ext cx="503" cy="3354"/>
            </a:xfrm>
            <a:prstGeom prst="curvedConnector3">
              <a:avLst>
                <a:gd name="adj1" fmla="val 3876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58800" y="4679950"/>
            <a:ext cx="6513513" cy="1065213"/>
            <a:chOff x="352" y="2948"/>
            <a:chExt cx="4103" cy="671"/>
          </a:xfrm>
        </p:grpSpPr>
        <p:grpSp>
          <p:nvGrpSpPr>
            <p:cNvPr id="23573" name="Group 40"/>
            <p:cNvGrpSpPr>
              <a:grpSpLocks/>
            </p:cNvGrpSpPr>
            <p:nvPr/>
          </p:nvGrpSpPr>
          <p:grpSpPr bwMode="auto">
            <a:xfrm>
              <a:off x="352" y="2948"/>
              <a:ext cx="1497" cy="671"/>
              <a:chOff x="352" y="2948"/>
              <a:chExt cx="1497" cy="671"/>
            </a:xfrm>
          </p:grpSpPr>
          <p:sp>
            <p:nvSpPr>
              <p:cNvPr id="23576" name="AutoShape 15"/>
              <p:cNvSpPr>
                <a:spLocks noChangeArrowheads="1"/>
              </p:cNvSpPr>
              <p:nvPr/>
            </p:nvSpPr>
            <p:spPr bwMode="auto">
              <a:xfrm>
                <a:off x="352" y="3389"/>
                <a:ext cx="1497" cy="230"/>
              </a:xfrm>
              <a:prstGeom prst="roundRect">
                <a:avLst>
                  <a:gd name="adj" fmla="val 42153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cs-CZ" sz="1600">
                    <a:solidFill>
                      <a:srgbClr val="000000"/>
                    </a:solidFill>
                    <a:latin typeface="Lucida Sans Typewriter" panose="020B0602040502020304" pitchFamily="33" charset="0"/>
                  </a:rPr>
                  <a:t>Close Meeting</a:t>
                </a:r>
                <a:endParaRPr lang="en-US" altLang="cs-CZ" sz="2000"/>
              </a:p>
            </p:txBody>
          </p:sp>
          <p:cxnSp>
            <p:nvCxnSpPr>
              <p:cNvPr id="23577" name="AutoShape 25"/>
              <p:cNvCxnSpPr>
                <a:cxnSpLocks noChangeShapeType="1"/>
                <a:stCxn id="23582" idx="2"/>
                <a:endCxn id="23576" idx="0"/>
              </p:cNvCxnSpPr>
              <p:nvPr/>
            </p:nvCxnSpPr>
            <p:spPr bwMode="auto">
              <a:xfrm rot="5400000">
                <a:off x="885" y="3164"/>
                <a:ext cx="432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574" name="AutoShape 26"/>
            <p:cNvCxnSpPr>
              <a:cxnSpLocks noChangeShapeType="1"/>
              <a:stCxn id="23580" idx="2"/>
              <a:endCxn id="23576" idx="0"/>
            </p:cNvCxnSpPr>
            <p:nvPr/>
          </p:nvCxnSpPr>
          <p:spPr bwMode="auto">
            <a:xfrm rot="5400000">
              <a:off x="1749" y="2358"/>
              <a:ext cx="374" cy="167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27"/>
            <p:cNvCxnSpPr>
              <a:cxnSpLocks noChangeShapeType="1"/>
              <a:stCxn id="23578" idx="2"/>
              <a:endCxn id="23576" idx="0"/>
            </p:cNvCxnSpPr>
            <p:nvPr/>
          </p:nvCxnSpPr>
          <p:spPr bwMode="auto">
            <a:xfrm rot="5400000">
              <a:off x="2562" y="1488"/>
              <a:ext cx="431" cy="3354"/>
            </a:xfrm>
            <a:prstGeom prst="curvedConnector3">
              <a:avLst>
                <a:gd name="adj1" fmla="val 6287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949575" y="5562600"/>
            <a:ext cx="5310188" cy="1123950"/>
            <a:chOff x="1858" y="3504"/>
            <a:chExt cx="3345" cy="708"/>
          </a:xfrm>
        </p:grpSpPr>
        <p:grpSp>
          <p:nvGrpSpPr>
            <p:cNvPr id="23567" name="Group 41"/>
            <p:cNvGrpSpPr>
              <a:grpSpLocks/>
            </p:cNvGrpSpPr>
            <p:nvPr/>
          </p:nvGrpSpPr>
          <p:grpSpPr bwMode="auto">
            <a:xfrm>
              <a:off x="1858" y="3504"/>
              <a:ext cx="3345" cy="708"/>
              <a:chOff x="1858" y="3504"/>
              <a:chExt cx="3345" cy="708"/>
            </a:xfrm>
          </p:grpSpPr>
          <p:grpSp>
            <p:nvGrpSpPr>
              <p:cNvPr id="23569" name="Group 30"/>
              <p:cNvGrpSpPr>
                <a:grpSpLocks/>
              </p:cNvGrpSpPr>
              <p:nvPr/>
            </p:nvGrpSpPr>
            <p:grpSpPr bwMode="auto">
              <a:xfrm>
                <a:off x="2022" y="3867"/>
                <a:ext cx="3181" cy="345"/>
                <a:chOff x="2022" y="3867"/>
                <a:chExt cx="3181" cy="345"/>
              </a:xfrm>
            </p:grpSpPr>
            <p:sp>
              <p:nvSpPr>
                <p:cNvPr id="23571" name="AutoShape 12"/>
                <p:cNvSpPr>
                  <a:spLocks noChangeArrowheads="1"/>
                </p:cNvSpPr>
                <p:nvPr/>
              </p:nvSpPr>
              <p:spPr bwMode="auto">
                <a:xfrm>
                  <a:off x="2022" y="3867"/>
                  <a:ext cx="1497" cy="345"/>
                </a:xfrm>
                <a:prstGeom prst="roundRect">
                  <a:avLst>
                    <a:gd name="adj" fmla="val 42153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cs-CZ" sz="1600">
                      <a:solidFill>
                        <a:srgbClr val="000000"/>
                      </a:solidFill>
                      <a:latin typeface="Lucida Sans Typewriter" panose="020B0602040502020304" pitchFamily="33" charset="0"/>
                    </a:rPr>
                    <a:t>Realize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cs-CZ" sz="1600">
                      <a:solidFill>
                        <a:srgbClr val="000000"/>
                      </a:solidFill>
                      <a:latin typeface="Lucida Sans Typewriter" panose="020B0602040502020304" pitchFamily="33" charset="0"/>
                    </a:rPr>
                    <a:t>Action Items</a:t>
                  </a:r>
                  <a:endParaRPr lang="en-US" altLang="cs-CZ" sz="2000"/>
                </a:p>
              </p:txBody>
            </p:sp>
            <p:sp>
              <p:nvSpPr>
                <p:cNvPr id="23572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6" y="3924"/>
                  <a:ext cx="1497" cy="230"/>
                </a:xfrm>
                <a:prstGeom prst="roundRect">
                  <a:avLst>
                    <a:gd name="adj" fmla="val 42153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cs-CZ" sz="1600">
                      <a:solidFill>
                        <a:srgbClr val="000000"/>
                      </a:solidFill>
                      <a:latin typeface="Lucida Sans Typewriter" panose="020B0602040502020304" pitchFamily="33" charset="0"/>
                    </a:rPr>
                    <a:t>Post Minutes</a:t>
                  </a:r>
                  <a:endParaRPr lang="en-US" altLang="cs-CZ" sz="2000"/>
                </a:p>
              </p:txBody>
            </p:sp>
          </p:grpSp>
          <p:cxnSp>
            <p:nvCxnSpPr>
              <p:cNvPr id="23570" name="AutoShape 28"/>
              <p:cNvCxnSpPr>
                <a:cxnSpLocks noChangeShapeType="1"/>
                <a:stCxn id="23576" idx="3"/>
                <a:endCxn id="23571" idx="0"/>
              </p:cNvCxnSpPr>
              <p:nvPr/>
            </p:nvCxnSpPr>
            <p:spPr bwMode="auto">
              <a:xfrm>
                <a:off x="1858" y="3504"/>
                <a:ext cx="913" cy="354"/>
              </a:xfrm>
              <a:prstGeom prst="curvedConnector2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568" name="AutoShape 29"/>
            <p:cNvCxnSpPr>
              <a:cxnSpLocks noChangeShapeType="1"/>
              <a:stCxn id="23576" idx="3"/>
              <a:endCxn id="23572" idx="0"/>
            </p:cNvCxnSpPr>
            <p:nvPr/>
          </p:nvCxnSpPr>
          <p:spPr bwMode="auto">
            <a:xfrm>
              <a:off x="1858" y="3504"/>
              <a:ext cx="2597" cy="411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>
                <a:ea typeface="ＭＳ Ｐゴシック" panose="020B0600070205080204" pitchFamily="34" charset="-128"/>
              </a:rPr>
              <a:t>Scrum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1792946" y="1264555"/>
            <a:ext cx="6591985" cy="3777622"/>
          </a:xfrm>
        </p:spPr>
        <p:txBody>
          <a:bodyPr/>
          <a:lstStyle/>
          <a:p>
            <a:r>
              <a:rPr lang="en-US" altLang="cs-CZ" dirty="0" smtClean="0">
                <a:ea typeface="ＭＳ Ｐゴシック" panose="020B0600070205080204" pitchFamily="34" charset="-128"/>
              </a:rPr>
              <a:t>Most Prominent Spokespeople</a:t>
            </a:r>
          </a:p>
          <a:p>
            <a:pPr lvl="1"/>
            <a:r>
              <a:rPr lang="en-US" altLang="cs-CZ" dirty="0" smtClean="0">
                <a:ea typeface="ＭＳ Ｐゴシック" panose="020B0600070205080204" pitchFamily="34" charset="-128"/>
              </a:rPr>
              <a:t>Ken </a:t>
            </a:r>
            <a:r>
              <a:rPr lang="en-US" altLang="cs-CZ" dirty="0" err="1" smtClean="0">
                <a:ea typeface="ＭＳ Ｐゴシック" panose="020B0600070205080204" pitchFamily="34" charset="-128"/>
              </a:rPr>
              <a:t>Schwaber</a:t>
            </a:r>
            <a:r>
              <a:rPr lang="en-US" altLang="cs-CZ" dirty="0" smtClean="0">
                <a:ea typeface="ＭＳ Ｐゴシック" panose="020B0600070205080204" pitchFamily="34" charset="-128"/>
              </a:rPr>
              <a:t>, Mike Biddle </a:t>
            </a:r>
          </a:p>
          <a:p>
            <a:r>
              <a:rPr lang="en-US" altLang="cs-CZ" dirty="0" smtClean="0">
                <a:ea typeface="ＭＳ Ｐゴシック" panose="020B0600070205080204" pitchFamily="34" charset="-128"/>
              </a:rPr>
              <a:t>Focus: Day-to-day management of a software project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740025"/>
            <a:ext cx="49879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1656</Words>
  <Application>Microsoft Office PowerPoint</Application>
  <PresentationFormat>Předvádění na obrazovce (4:3)</PresentationFormat>
  <Paragraphs>263</Paragraphs>
  <Slides>21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Helvetica</vt:lpstr>
      <vt:lpstr>Lucida Grande</vt:lpstr>
      <vt:lpstr>Lucida Sans Typewriter</vt:lpstr>
      <vt:lpstr>Palatino</vt:lpstr>
      <vt:lpstr>Tahoma</vt:lpstr>
      <vt:lpstr>Times</vt:lpstr>
      <vt:lpstr>Wingdings</vt:lpstr>
      <vt:lpstr>Wingdings 3</vt:lpstr>
      <vt:lpstr>ヒラギノ角ゴ Pro W3</vt:lpstr>
      <vt:lpstr>Stébla</vt:lpstr>
      <vt:lpstr>Prezentace aplikace PowerPoint</vt:lpstr>
      <vt:lpstr>Outline</vt:lpstr>
      <vt:lpstr>Motivation: Challenges</vt:lpstr>
      <vt:lpstr>Motivation: Meeting Management Goals</vt:lpstr>
      <vt:lpstr>Meeting Concepts</vt:lpstr>
      <vt:lpstr>Meeting Documents</vt:lpstr>
      <vt:lpstr>Meeting Roles</vt:lpstr>
      <vt:lpstr>Meeting Activities</vt:lpstr>
      <vt:lpstr>Scrum</vt:lpstr>
      <vt:lpstr>Managing a Software Project with Scrum</vt:lpstr>
      <vt:lpstr>Lists, Activities and Meetings in Scrum</vt:lpstr>
      <vt:lpstr>Characteristics of Scrum</vt:lpstr>
      <vt:lpstr>Characteristics of  Scrum</vt:lpstr>
      <vt:lpstr>Activities in the Scrum Kickoff Meeting</vt:lpstr>
      <vt:lpstr>Activities in the Sprint Planning Meeting</vt:lpstr>
      <vt:lpstr>Activities in the Daily Scrum Meeting</vt:lpstr>
      <vt:lpstr>Summary</vt:lpstr>
      <vt:lpstr>Example Agenda</vt:lpstr>
      <vt:lpstr>Example Unstructured Minutes</vt:lpstr>
      <vt:lpstr>Example Structured Minutes</vt:lpstr>
      <vt:lpstr>Example Issue Database</vt:lpstr>
    </vt:vector>
  </TitlesOfParts>
  <Company>TUM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Rationale: Concepts, Technique, and Use</dc:title>
  <dc:creator>Allen Dutoit</dc:creator>
  <cp:lastModifiedBy>Beránek Ladislav doc. Ing. CSc.</cp:lastModifiedBy>
  <cp:revision>301</cp:revision>
  <cp:lastPrinted>1998-12-08T10:27:28Z</cp:lastPrinted>
  <dcterms:created xsi:type="dcterms:W3CDTF">1998-05-06T15:42:47Z</dcterms:created>
  <dcterms:modified xsi:type="dcterms:W3CDTF">2020-03-30T08:57:39Z</dcterms:modified>
</cp:coreProperties>
</file>