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1"/>
  </p:sldMasterIdLst>
  <p:notesMasterIdLst>
    <p:notesMasterId r:id="rId22"/>
  </p:notesMasterIdLst>
  <p:sldIdLst>
    <p:sldId id="256" r:id="rId2"/>
    <p:sldId id="306" r:id="rId3"/>
    <p:sldId id="324" r:id="rId4"/>
    <p:sldId id="307" r:id="rId5"/>
    <p:sldId id="308" r:id="rId6"/>
    <p:sldId id="309" r:id="rId7"/>
    <p:sldId id="310" r:id="rId8"/>
    <p:sldId id="311" r:id="rId9"/>
    <p:sldId id="312" r:id="rId10"/>
    <p:sldId id="328" r:id="rId11"/>
    <p:sldId id="325" r:id="rId12"/>
    <p:sldId id="313" r:id="rId13"/>
    <p:sldId id="326" r:id="rId14"/>
    <p:sldId id="314" r:id="rId15"/>
    <p:sldId id="330" r:id="rId16"/>
    <p:sldId id="315" r:id="rId17"/>
    <p:sldId id="327" r:id="rId18"/>
    <p:sldId id="329" r:id="rId19"/>
    <p:sldId id="316" r:id="rId20"/>
    <p:sldId id="275" r:id="rId21"/>
  </p:sldIdLst>
  <p:sldSz cx="10693400" cy="7561263"/>
  <p:notesSz cx="6797675" cy="9926638"/>
  <p:defaultTextStyle>
    <a:defPPr>
      <a:defRPr lang="cs-CZ"/>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368">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101" d="100"/>
          <a:sy n="101" d="100"/>
        </p:scale>
        <p:origin x="1380" y="120"/>
      </p:cViewPr>
      <p:guideLst>
        <p:guide orient="horz" pos="2381"/>
        <p:guide pos="3368"/>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7C81D14C-5566-445D-BD74-763B41037513}" type="datetimeFigureOut">
              <a:rPr lang="cs-CZ" smtClean="0"/>
              <a:t>20.03.2020</a:t>
            </a:fld>
            <a:endParaRPr lang="cs-CZ"/>
          </a:p>
        </p:txBody>
      </p:sp>
      <p:sp>
        <p:nvSpPr>
          <p:cNvPr id="4" name="Zástupný symbol pro obrázek snímku 3"/>
          <p:cNvSpPr>
            <a:spLocks noGrp="1" noRot="1" noChangeAspect="1"/>
          </p:cNvSpPr>
          <p:nvPr>
            <p:ph type="sldImg" idx="2"/>
          </p:nvPr>
        </p:nvSpPr>
        <p:spPr>
          <a:xfrm>
            <a:off x="1030288" y="1241425"/>
            <a:ext cx="4737100"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8DD68CE-66E3-4B61-B1C6-4A829A625939}" type="slidenum">
              <a:rPr lang="cs-CZ" smtClean="0"/>
              <a:t>‹#›</a:t>
            </a:fld>
            <a:endParaRPr lang="cs-CZ"/>
          </a:p>
        </p:txBody>
      </p:sp>
    </p:spTree>
    <p:extLst>
      <p:ext uri="{BB962C8B-B14F-4D97-AF65-F5344CB8AC3E}">
        <p14:creationId xmlns:p14="http://schemas.microsoft.com/office/powerpoint/2010/main" val="3740625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2</a:t>
            </a:fld>
            <a:endParaRPr lang="cs-CZ"/>
          </a:p>
        </p:txBody>
      </p:sp>
    </p:spTree>
    <p:extLst>
      <p:ext uri="{BB962C8B-B14F-4D97-AF65-F5344CB8AC3E}">
        <p14:creationId xmlns:p14="http://schemas.microsoft.com/office/powerpoint/2010/main" val="29282598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11</a:t>
            </a:fld>
            <a:endParaRPr lang="cs-CZ"/>
          </a:p>
        </p:txBody>
      </p:sp>
    </p:spTree>
    <p:extLst>
      <p:ext uri="{BB962C8B-B14F-4D97-AF65-F5344CB8AC3E}">
        <p14:creationId xmlns:p14="http://schemas.microsoft.com/office/powerpoint/2010/main" val="16431753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12</a:t>
            </a:fld>
            <a:endParaRPr lang="cs-CZ"/>
          </a:p>
        </p:txBody>
      </p:sp>
    </p:spTree>
    <p:extLst>
      <p:ext uri="{BB962C8B-B14F-4D97-AF65-F5344CB8AC3E}">
        <p14:creationId xmlns:p14="http://schemas.microsoft.com/office/powerpoint/2010/main" val="35333215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13</a:t>
            </a:fld>
            <a:endParaRPr lang="cs-CZ"/>
          </a:p>
        </p:txBody>
      </p:sp>
    </p:spTree>
    <p:extLst>
      <p:ext uri="{BB962C8B-B14F-4D97-AF65-F5344CB8AC3E}">
        <p14:creationId xmlns:p14="http://schemas.microsoft.com/office/powerpoint/2010/main" val="2712127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14</a:t>
            </a:fld>
            <a:endParaRPr lang="cs-CZ"/>
          </a:p>
        </p:txBody>
      </p:sp>
    </p:spTree>
    <p:extLst>
      <p:ext uri="{BB962C8B-B14F-4D97-AF65-F5344CB8AC3E}">
        <p14:creationId xmlns:p14="http://schemas.microsoft.com/office/powerpoint/2010/main" val="36280968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15</a:t>
            </a:fld>
            <a:endParaRPr lang="cs-CZ"/>
          </a:p>
        </p:txBody>
      </p:sp>
    </p:spTree>
    <p:extLst>
      <p:ext uri="{BB962C8B-B14F-4D97-AF65-F5344CB8AC3E}">
        <p14:creationId xmlns:p14="http://schemas.microsoft.com/office/powerpoint/2010/main" val="19447157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16</a:t>
            </a:fld>
            <a:endParaRPr lang="cs-CZ"/>
          </a:p>
        </p:txBody>
      </p:sp>
    </p:spTree>
    <p:extLst>
      <p:ext uri="{BB962C8B-B14F-4D97-AF65-F5344CB8AC3E}">
        <p14:creationId xmlns:p14="http://schemas.microsoft.com/office/powerpoint/2010/main" val="2530634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17</a:t>
            </a:fld>
            <a:endParaRPr lang="cs-CZ"/>
          </a:p>
        </p:txBody>
      </p:sp>
    </p:spTree>
    <p:extLst>
      <p:ext uri="{BB962C8B-B14F-4D97-AF65-F5344CB8AC3E}">
        <p14:creationId xmlns:p14="http://schemas.microsoft.com/office/powerpoint/2010/main" val="13664711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18</a:t>
            </a:fld>
            <a:endParaRPr lang="cs-CZ"/>
          </a:p>
        </p:txBody>
      </p:sp>
    </p:spTree>
    <p:extLst>
      <p:ext uri="{BB962C8B-B14F-4D97-AF65-F5344CB8AC3E}">
        <p14:creationId xmlns:p14="http://schemas.microsoft.com/office/powerpoint/2010/main" val="330094232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19</a:t>
            </a:fld>
            <a:endParaRPr lang="cs-CZ"/>
          </a:p>
        </p:txBody>
      </p:sp>
    </p:spTree>
    <p:extLst>
      <p:ext uri="{BB962C8B-B14F-4D97-AF65-F5344CB8AC3E}">
        <p14:creationId xmlns:p14="http://schemas.microsoft.com/office/powerpoint/2010/main" val="29645650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3</a:t>
            </a:fld>
            <a:endParaRPr lang="cs-CZ"/>
          </a:p>
        </p:txBody>
      </p:sp>
    </p:spTree>
    <p:extLst>
      <p:ext uri="{BB962C8B-B14F-4D97-AF65-F5344CB8AC3E}">
        <p14:creationId xmlns:p14="http://schemas.microsoft.com/office/powerpoint/2010/main" val="29566571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4</a:t>
            </a:fld>
            <a:endParaRPr lang="cs-CZ"/>
          </a:p>
        </p:txBody>
      </p:sp>
    </p:spTree>
    <p:extLst>
      <p:ext uri="{BB962C8B-B14F-4D97-AF65-F5344CB8AC3E}">
        <p14:creationId xmlns:p14="http://schemas.microsoft.com/office/powerpoint/2010/main" val="17175842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5</a:t>
            </a:fld>
            <a:endParaRPr lang="cs-CZ"/>
          </a:p>
        </p:txBody>
      </p:sp>
    </p:spTree>
    <p:extLst>
      <p:ext uri="{BB962C8B-B14F-4D97-AF65-F5344CB8AC3E}">
        <p14:creationId xmlns:p14="http://schemas.microsoft.com/office/powerpoint/2010/main" val="289992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6</a:t>
            </a:fld>
            <a:endParaRPr lang="cs-CZ"/>
          </a:p>
        </p:txBody>
      </p:sp>
    </p:spTree>
    <p:extLst>
      <p:ext uri="{BB962C8B-B14F-4D97-AF65-F5344CB8AC3E}">
        <p14:creationId xmlns:p14="http://schemas.microsoft.com/office/powerpoint/2010/main" val="35230142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7</a:t>
            </a:fld>
            <a:endParaRPr lang="cs-CZ"/>
          </a:p>
        </p:txBody>
      </p:sp>
    </p:spTree>
    <p:extLst>
      <p:ext uri="{BB962C8B-B14F-4D97-AF65-F5344CB8AC3E}">
        <p14:creationId xmlns:p14="http://schemas.microsoft.com/office/powerpoint/2010/main" val="36046528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8</a:t>
            </a:fld>
            <a:endParaRPr lang="cs-CZ"/>
          </a:p>
        </p:txBody>
      </p:sp>
    </p:spTree>
    <p:extLst>
      <p:ext uri="{BB962C8B-B14F-4D97-AF65-F5344CB8AC3E}">
        <p14:creationId xmlns:p14="http://schemas.microsoft.com/office/powerpoint/2010/main" val="21989597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9</a:t>
            </a:fld>
            <a:endParaRPr lang="cs-CZ"/>
          </a:p>
        </p:txBody>
      </p:sp>
    </p:spTree>
    <p:extLst>
      <p:ext uri="{BB962C8B-B14F-4D97-AF65-F5344CB8AC3E}">
        <p14:creationId xmlns:p14="http://schemas.microsoft.com/office/powerpoint/2010/main" val="27624703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10</a:t>
            </a:fld>
            <a:endParaRPr lang="cs-CZ"/>
          </a:p>
        </p:txBody>
      </p:sp>
    </p:spTree>
    <p:extLst>
      <p:ext uri="{BB962C8B-B14F-4D97-AF65-F5344CB8AC3E}">
        <p14:creationId xmlns:p14="http://schemas.microsoft.com/office/powerpoint/2010/main" val="392773258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7" name="Obdélník 16"/>
          <p:cNvSpPr/>
          <p:nvPr/>
        </p:nvSpPr>
        <p:spPr>
          <a:xfrm>
            <a:off x="0" y="0"/>
            <a:ext cx="10693400" cy="75612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 name="Obdélník 13"/>
          <p:cNvSpPr/>
          <p:nvPr/>
        </p:nvSpPr>
        <p:spPr>
          <a:xfrm>
            <a:off x="0" y="1887568"/>
            <a:ext cx="10693400" cy="1890000"/>
          </a:xfrm>
          <a:prstGeom prst="rect">
            <a:avLst/>
          </a:prstGeom>
          <a:solidFill>
            <a:srgbClr val="E0003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1165225" fontAlgn="auto">
              <a:spcBef>
                <a:spcPts val="0"/>
              </a:spcBef>
              <a:spcAft>
                <a:spcPts val="0"/>
              </a:spcAft>
              <a:defRPr/>
            </a:pPr>
            <a:endParaRPr lang="cs-CZ" sz="2800" dirty="0">
              <a:latin typeface="Clara Sans" pitchFamily="50" charset="0"/>
            </a:endParaRPr>
          </a:p>
        </p:txBody>
      </p:sp>
      <p:sp>
        <p:nvSpPr>
          <p:cNvPr id="2" name="Nadpis 1"/>
          <p:cNvSpPr>
            <a:spLocks noGrp="1"/>
          </p:cNvSpPr>
          <p:nvPr>
            <p:ph type="ctrTitle"/>
          </p:nvPr>
        </p:nvSpPr>
        <p:spPr>
          <a:xfrm>
            <a:off x="1602284" y="2024330"/>
            <a:ext cx="8289110" cy="1503745"/>
          </a:xfrm>
        </p:spPr>
        <p:txBody>
          <a:bodyPr/>
          <a:lstStyle>
            <a:lvl1pPr marL="0" indent="0" algn="l">
              <a:defRPr sz="4400">
                <a:solidFill>
                  <a:schemeClr val="bg1"/>
                </a:solidFill>
                <a:latin typeface="Clara Sans" pitchFamily="50" charset="0"/>
              </a:defRPr>
            </a:lvl1pPr>
          </a:lstStyle>
          <a:p>
            <a:r>
              <a:rPr lang="cs-CZ" smtClean="0"/>
              <a:t>Kliknutím lze upravit styl.</a:t>
            </a:r>
            <a:endParaRPr lang="cs-CZ" dirty="0"/>
          </a:p>
        </p:txBody>
      </p:sp>
      <p:sp>
        <p:nvSpPr>
          <p:cNvPr id="3" name="Podnadpis 2"/>
          <p:cNvSpPr>
            <a:spLocks noGrp="1"/>
          </p:cNvSpPr>
          <p:nvPr>
            <p:ph type="subTitle" idx="1"/>
          </p:nvPr>
        </p:nvSpPr>
        <p:spPr>
          <a:xfrm>
            <a:off x="1602284" y="3957618"/>
            <a:ext cx="8640960" cy="720080"/>
          </a:xfrm>
        </p:spPr>
        <p:txBody>
          <a:bodyPr/>
          <a:lstStyle>
            <a:lvl1pPr marL="0" indent="0" algn="l">
              <a:buNone/>
              <a:defRPr sz="2400">
                <a:solidFill>
                  <a:schemeClr val="tx1">
                    <a:tint val="75000"/>
                  </a:schemeClr>
                </a:solidFill>
                <a:latin typeface="Clara Sans" pitchFamily="50"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dirty="0"/>
          </a:p>
        </p:txBody>
      </p:sp>
      <p:sp>
        <p:nvSpPr>
          <p:cNvPr id="5" name="Zástupný symbol pro datum 3"/>
          <p:cNvSpPr>
            <a:spLocks noGrp="1"/>
          </p:cNvSpPr>
          <p:nvPr>
            <p:ph type="dt" sz="half" idx="10"/>
          </p:nvPr>
        </p:nvSpPr>
        <p:spPr/>
        <p:txBody>
          <a:bodyPr/>
          <a:lstStyle>
            <a:lvl1pPr>
              <a:defRPr>
                <a:latin typeface="Clara Sans" pitchFamily="50" charset="0"/>
              </a:defRPr>
            </a:lvl1pPr>
          </a:lstStyle>
          <a:p>
            <a:pPr>
              <a:defRPr/>
            </a:pPr>
            <a:fld id="{861E5E6D-9964-443D-8A1A-2F174139E214}" type="datetime1">
              <a:rPr lang="cs-CZ" smtClean="0"/>
              <a:t>20.03.2020</a:t>
            </a:fld>
            <a:endParaRPr lang="cs-CZ"/>
          </a:p>
        </p:txBody>
      </p:sp>
      <p:sp>
        <p:nvSpPr>
          <p:cNvPr id="6" name="Zástupný symbol pro zápatí 4"/>
          <p:cNvSpPr>
            <a:spLocks noGrp="1"/>
          </p:cNvSpPr>
          <p:nvPr>
            <p:ph type="ftr" sz="quarter" idx="11"/>
          </p:nvPr>
        </p:nvSpPr>
        <p:spPr/>
        <p:txBody>
          <a:bodyPr/>
          <a:lstStyle>
            <a:lvl1pPr>
              <a:defRPr>
                <a:latin typeface="Clara Sans" pitchFamily="50" charset="0"/>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atin typeface="Clara Sans" pitchFamily="50" charset="0"/>
              </a:defRPr>
            </a:lvl1pPr>
          </a:lstStyle>
          <a:p>
            <a:pPr>
              <a:defRPr/>
            </a:pPr>
            <a:fld id="{9251B02E-AEA4-4A25-B995-7FBC9F8D11D8}" type="slidenum">
              <a:rPr lang="cs-CZ" smtClean="0"/>
              <a:pPr>
                <a:defRPr/>
              </a:pPr>
              <a:t>‹#›</a:t>
            </a:fld>
            <a:endParaRPr lang="cs-CZ"/>
          </a:p>
        </p:txBody>
      </p:sp>
      <p:sp>
        <p:nvSpPr>
          <p:cNvPr id="8" name="Obdélník 7"/>
          <p:cNvSpPr/>
          <p:nvPr/>
        </p:nvSpPr>
        <p:spPr>
          <a:xfrm>
            <a:off x="0" y="0"/>
            <a:ext cx="3030538" cy="12603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9" name="Picture 2" descr="I:\Mayna\!!_práce\RadkaF\JU České Budějovice\PPT prezentace\Podklady\HlavPapir Ekonomická fakult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140" y="212887"/>
            <a:ext cx="3973746" cy="101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Obrázek 9"/>
          <p:cNvPicPr/>
          <p:nvPr/>
        </p:nvPicPr>
        <p:blipFill>
          <a:blip r:embed="rId3" cstate="email">
            <a:extLst>
              <a:ext uri="{28A0092B-C50C-407E-A947-70E740481C1C}">
                <a14:useLocalDpi xmlns:a14="http://schemas.microsoft.com/office/drawing/2010/main"/>
              </a:ext>
            </a:extLst>
          </a:blip>
          <a:srcRect/>
          <a:stretch>
            <a:fillRect/>
          </a:stretch>
        </p:blipFill>
        <p:spPr bwMode="auto">
          <a:xfrm>
            <a:off x="1430913" y="6228903"/>
            <a:ext cx="4610100" cy="638175"/>
          </a:xfrm>
          <a:prstGeom prst="rect">
            <a:avLst/>
          </a:prstGeom>
          <a:noFill/>
          <a:ln>
            <a:noFill/>
          </a:ln>
        </p:spPr>
      </p:pic>
    </p:spTree>
    <p:extLst>
      <p:ext uri="{BB962C8B-B14F-4D97-AF65-F5344CB8AC3E}">
        <p14:creationId xmlns:p14="http://schemas.microsoft.com/office/powerpoint/2010/main" val="9904276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571A390B-2DF6-4A98-8CD3-57C620926EC6}" type="datetime1">
              <a:rPr lang="cs-CZ" smtClean="0"/>
              <a:t>20.03.2020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5E80E49-5BFC-4E79-BF4D-A767D26BC07E}" type="slidenum">
              <a:rPr lang="cs-CZ" smtClean="0"/>
              <a:pPr>
                <a:defRPr/>
              </a:pPr>
              <a:t>‹#›</a:t>
            </a:fld>
            <a:endParaRPr lang="cs-CZ"/>
          </a:p>
        </p:txBody>
      </p:sp>
    </p:spTree>
    <p:extLst>
      <p:ext uri="{BB962C8B-B14F-4D97-AF65-F5344CB8AC3E}">
        <p14:creationId xmlns:p14="http://schemas.microsoft.com/office/powerpoint/2010/main" val="29133625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7752716" y="1044327"/>
            <a:ext cx="2406015" cy="5710054"/>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534670" y="1044327"/>
            <a:ext cx="7039822" cy="5710054"/>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99BE73E3-272C-49D3-A172-02F9E4E9562B}" type="datetime1">
              <a:rPr lang="cs-CZ" smtClean="0"/>
              <a:t>20.03.2020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5F254864-5606-4A31-B3E2-746352118BF3}" type="slidenum">
              <a:rPr lang="cs-CZ" smtClean="0"/>
              <a:pPr>
                <a:defRPr/>
              </a:pPr>
              <a:t>‹#›</a:t>
            </a:fld>
            <a:endParaRPr lang="cs-CZ"/>
          </a:p>
        </p:txBody>
      </p:sp>
    </p:spTree>
    <p:extLst>
      <p:ext uri="{BB962C8B-B14F-4D97-AF65-F5344CB8AC3E}">
        <p14:creationId xmlns:p14="http://schemas.microsoft.com/office/powerpoint/2010/main" val="40427460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2731325" y="180231"/>
            <a:ext cx="7427088" cy="662917"/>
          </a:xfrm>
        </p:spPr>
        <p:txBody>
          <a:bodyPr/>
          <a:lstStyle>
            <a:lvl1pPr>
              <a:defRPr sz="3600"/>
            </a:lvl1pPr>
          </a:lstStyle>
          <a:p>
            <a:r>
              <a:rPr lang="cs-CZ" smtClean="0"/>
              <a:t>Kliknutím lze upravit styl.</a:t>
            </a:r>
            <a:endParaRPr lang="cs-CZ" dirty="0"/>
          </a:p>
        </p:txBody>
      </p:sp>
      <p:sp>
        <p:nvSpPr>
          <p:cNvPr id="3" name="Zástupný symbol pro obsah 2"/>
          <p:cNvSpPr>
            <a:spLocks noGrp="1"/>
          </p:cNvSpPr>
          <p:nvPr>
            <p:ph idx="1"/>
          </p:nvPr>
        </p:nvSpPr>
        <p:spPr>
          <a:xfrm>
            <a:off x="534988" y="1187532"/>
            <a:ext cx="9623425" cy="5567281"/>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8863D660-356F-4B7B-9477-B5CEBBE7ED6F}" type="datetime1">
              <a:rPr lang="cs-CZ" smtClean="0"/>
              <a:t>20.03.2020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005B7347-35A8-416A-A6BF-14F7C64C136A}" type="slidenum">
              <a:rPr lang="cs-CZ" smtClean="0"/>
              <a:pPr>
                <a:defRPr/>
              </a:pPr>
              <a:t>‹#›</a:t>
            </a:fld>
            <a:endParaRPr lang="cs-CZ"/>
          </a:p>
        </p:txBody>
      </p:sp>
    </p:spTree>
    <p:extLst>
      <p:ext uri="{BB962C8B-B14F-4D97-AF65-F5344CB8AC3E}">
        <p14:creationId xmlns:p14="http://schemas.microsoft.com/office/powerpoint/2010/main" val="739112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44705" y="4858813"/>
            <a:ext cx="9089390" cy="1501751"/>
          </a:xfrm>
        </p:spPr>
        <p:txBody>
          <a:bodyPr/>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844705" y="3204786"/>
            <a:ext cx="9089390" cy="165402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D78E90E3-EF82-41EA-9CBB-69D0C1CE9A68}" type="datetime1">
              <a:rPr lang="cs-CZ" smtClean="0"/>
              <a:t>20.03.2020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6C60EE9-DB36-4AC0-93AC-EAF55A4D2F9E}" type="slidenum">
              <a:rPr lang="cs-CZ" smtClean="0"/>
              <a:pPr>
                <a:defRPr/>
              </a:pPr>
              <a:t>‹#›</a:t>
            </a:fld>
            <a:endParaRPr lang="cs-CZ"/>
          </a:p>
        </p:txBody>
      </p:sp>
    </p:spTree>
    <p:extLst>
      <p:ext uri="{BB962C8B-B14F-4D97-AF65-F5344CB8AC3E}">
        <p14:creationId xmlns:p14="http://schemas.microsoft.com/office/powerpoint/2010/main" val="27729833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534670"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5435812"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3"/>
          <p:cNvSpPr>
            <a:spLocks noGrp="1"/>
          </p:cNvSpPr>
          <p:nvPr>
            <p:ph type="dt" sz="half" idx="10"/>
          </p:nvPr>
        </p:nvSpPr>
        <p:spPr/>
        <p:txBody>
          <a:bodyPr/>
          <a:lstStyle>
            <a:lvl1pPr>
              <a:defRPr/>
            </a:lvl1pPr>
          </a:lstStyle>
          <a:p>
            <a:pPr>
              <a:defRPr/>
            </a:pPr>
            <a:fld id="{18BEF439-A903-4BAB-BE0E-D1DEB9C70BCB}" type="datetime1">
              <a:rPr lang="cs-CZ" smtClean="0"/>
              <a:t>20.03.2020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0025203F-6002-47B2-BA6E-0944EEA53219}" type="slidenum">
              <a:rPr lang="cs-CZ" smtClean="0"/>
              <a:pPr>
                <a:defRPr/>
              </a:pPr>
              <a:t>‹#›</a:t>
            </a:fld>
            <a:endParaRPr lang="cs-CZ"/>
          </a:p>
        </p:txBody>
      </p:sp>
    </p:spTree>
    <p:extLst>
      <p:ext uri="{BB962C8B-B14F-4D97-AF65-F5344CB8AC3E}">
        <p14:creationId xmlns:p14="http://schemas.microsoft.com/office/powerpoint/2010/main" val="28588734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522164" y="1188343"/>
            <a:ext cx="4724775"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534671" y="1980431"/>
            <a:ext cx="4724775"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5444605" y="1188343"/>
            <a:ext cx="4726631"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5432100" y="1980431"/>
            <a:ext cx="4726631"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3"/>
          <p:cNvSpPr>
            <a:spLocks noGrp="1"/>
          </p:cNvSpPr>
          <p:nvPr>
            <p:ph type="dt" sz="half" idx="10"/>
          </p:nvPr>
        </p:nvSpPr>
        <p:spPr/>
        <p:txBody>
          <a:bodyPr/>
          <a:lstStyle>
            <a:lvl1pPr>
              <a:defRPr/>
            </a:lvl1pPr>
          </a:lstStyle>
          <a:p>
            <a:pPr>
              <a:defRPr/>
            </a:pPr>
            <a:fld id="{663A1EA3-E2BC-48E8-A352-50577628A881}" type="datetime1">
              <a:rPr lang="cs-CZ" smtClean="0"/>
              <a:t>20.03.2020</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C9744537-99EA-4D2E-83BE-317CA3E7C592}" type="slidenum">
              <a:rPr lang="cs-CZ" smtClean="0"/>
              <a:pPr>
                <a:defRPr/>
              </a:pPr>
              <a:t>‹#›</a:t>
            </a:fld>
            <a:endParaRPr lang="cs-CZ"/>
          </a:p>
        </p:txBody>
      </p:sp>
    </p:spTree>
    <p:extLst>
      <p:ext uri="{BB962C8B-B14F-4D97-AF65-F5344CB8AC3E}">
        <p14:creationId xmlns:p14="http://schemas.microsoft.com/office/powerpoint/2010/main" val="36366853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3"/>
          <p:cNvSpPr>
            <a:spLocks noGrp="1"/>
          </p:cNvSpPr>
          <p:nvPr>
            <p:ph type="dt" sz="half" idx="10"/>
          </p:nvPr>
        </p:nvSpPr>
        <p:spPr/>
        <p:txBody>
          <a:bodyPr/>
          <a:lstStyle>
            <a:lvl1pPr>
              <a:defRPr/>
            </a:lvl1pPr>
          </a:lstStyle>
          <a:p>
            <a:pPr>
              <a:defRPr/>
            </a:pPr>
            <a:fld id="{75DF245D-D6AC-44C9-87B3-4C6EEA36FB51}" type="datetime1">
              <a:rPr lang="cs-CZ" smtClean="0"/>
              <a:t>20.03.2020</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28C53024-765D-4A8F-A60F-9D142B3F1564}" type="slidenum">
              <a:rPr lang="cs-CZ" smtClean="0"/>
              <a:pPr>
                <a:defRPr/>
              </a:pPr>
              <a:t>‹#›</a:t>
            </a:fld>
            <a:endParaRPr lang="cs-CZ"/>
          </a:p>
        </p:txBody>
      </p:sp>
    </p:spTree>
    <p:extLst>
      <p:ext uri="{BB962C8B-B14F-4D97-AF65-F5344CB8AC3E}">
        <p14:creationId xmlns:p14="http://schemas.microsoft.com/office/powerpoint/2010/main" val="7909414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4E81568-6828-4203-9B7C-12AC327FE14E}" type="datetime1">
              <a:rPr lang="cs-CZ" smtClean="0"/>
              <a:t>20.03.2020</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6074965D-B6FC-48F4-BDEB-A25D835DCF79}" type="slidenum">
              <a:rPr lang="cs-CZ" smtClean="0"/>
              <a:pPr>
                <a:defRPr/>
              </a:pPr>
              <a:t>‹#›</a:t>
            </a:fld>
            <a:endParaRPr lang="cs-CZ"/>
          </a:p>
        </p:txBody>
      </p:sp>
    </p:spTree>
    <p:extLst>
      <p:ext uri="{BB962C8B-B14F-4D97-AF65-F5344CB8AC3E}">
        <p14:creationId xmlns:p14="http://schemas.microsoft.com/office/powerpoint/2010/main" val="40946888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534672" y="972318"/>
            <a:ext cx="3518055" cy="609945"/>
          </a:xfrm>
        </p:spPr>
        <p:txBody>
          <a:bodyPr anchor="b"/>
          <a:lstStyle>
            <a:lvl1pPr algn="l">
              <a:defRPr sz="2000" b="1"/>
            </a:lvl1pPr>
          </a:lstStyle>
          <a:p>
            <a:r>
              <a:rPr lang="cs-CZ" smtClean="0"/>
              <a:t>Kliknutím lze upravit styl.</a:t>
            </a:r>
            <a:endParaRPr lang="cs-CZ" dirty="0"/>
          </a:p>
        </p:txBody>
      </p:sp>
      <p:sp>
        <p:nvSpPr>
          <p:cNvPr id="3" name="Zástupný symbol pro obsah 2"/>
          <p:cNvSpPr>
            <a:spLocks noGrp="1"/>
          </p:cNvSpPr>
          <p:nvPr>
            <p:ph idx="1"/>
          </p:nvPr>
        </p:nvSpPr>
        <p:spPr>
          <a:xfrm>
            <a:off x="4180822" y="301052"/>
            <a:ext cx="5977908" cy="645332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534672" y="1582266"/>
            <a:ext cx="3518055" cy="517211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D348B92B-E7FC-4C9D-A25B-8D733F1B7F04}" type="datetime1">
              <a:rPr lang="cs-CZ" smtClean="0"/>
              <a:t>20.03.2020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E4235B1B-A23A-4D82-B975-BDB1401989B8}" type="slidenum">
              <a:rPr lang="cs-CZ" smtClean="0"/>
              <a:pPr>
                <a:defRPr/>
              </a:pPr>
              <a:t>‹#›</a:t>
            </a:fld>
            <a:endParaRPr lang="cs-CZ"/>
          </a:p>
        </p:txBody>
      </p:sp>
    </p:spTree>
    <p:extLst>
      <p:ext uri="{BB962C8B-B14F-4D97-AF65-F5344CB8AC3E}">
        <p14:creationId xmlns:p14="http://schemas.microsoft.com/office/powerpoint/2010/main" val="35603630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2095981" y="5292884"/>
            <a:ext cx="6416040" cy="624855"/>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2095981" y="972319"/>
            <a:ext cx="6416040" cy="4240052"/>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smtClean="0"/>
              <a:t>Kliknutím na ikonu přidáte obrázek.</a:t>
            </a:r>
          </a:p>
        </p:txBody>
      </p:sp>
      <p:sp>
        <p:nvSpPr>
          <p:cNvPr id="4" name="Zástupný symbol pro text 3"/>
          <p:cNvSpPr>
            <a:spLocks noGrp="1"/>
          </p:cNvSpPr>
          <p:nvPr>
            <p:ph type="body" sz="half" idx="2"/>
          </p:nvPr>
        </p:nvSpPr>
        <p:spPr>
          <a:xfrm>
            <a:off x="2095981" y="5917739"/>
            <a:ext cx="6416040" cy="8873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53806EB7-D81F-404B-ACAE-5954E4C5B005}" type="datetime1">
              <a:rPr lang="cs-CZ" smtClean="0"/>
              <a:t>20.03.2020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BE20E438-300D-426D-956D-FF05AA67C7E2}" type="slidenum">
              <a:rPr lang="cs-CZ" smtClean="0"/>
              <a:pPr>
                <a:defRPr/>
              </a:pPr>
              <a:t>‹#›</a:t>
            </a:fld>
            <a:endParaRPr lang="cs-CZ"/>
          </a:p>
        </p:txBody>
      </p:sp>
    </p:spTree>
    <p:extLst>
      <p:ext uri="{BB962C8B-B14F-4D97-AF65-F5344CB8AC3E}">
        <p14:creationId xmlns:p14="http://schemas.microsoft.com/office/powerpoint/2010/main" val="29505037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bdélník 1"/>
          <p:cNvSpPr/>
          <p:nvPr/>
        </p:nvSpPr>
        <p:spPr>
          <a:xfrm>
            <a:off x="0" y="996333"/>
            <a:ext cx="10693400" cy="656493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26" name="Zástupný symbol pro nadpis 1"/>
          <p:cNvSpPr>
            <a:spLocks noGrp="1"/>
          </p:cNvSpPr>
          <p:nvPr>
            <p:ph type="title"/>
          </p:nvPr>
        </p:nvSpPr>
        <p:spPr bwMode="auto">
          <a:xfrm>
            <a:off x="3030538" y="145125"/>
            <a:ext cx="7488312"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endParaRPr lang="cs-CZ" dirty="0" smtClean="0"/>
          </a:p>
        </p:txBody>
      </p:sp>
      <p:sp>
        <p:nvSpPr>
          <p:cNvPr id="1027" name="Zástupný symbol pro text 2"/>
          <p:cNvSpPr>
            <a:spLocks noGrp="1"/>
          </p:cNvSpPr>
          <p:nvPr>
            <p:ph type="body" idx="1"/>
          </p:nvPr>
        </p:nvSpPr>
        <p:spPr bwMode="auto">
          <a:xfrm>
            <a:off x="534988" y="1260475"/>
            <a:ext cx="9623425" cy="549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p>
        </p:txBody>
      </p:sp>
      <p:sp>
        <p:nvSpPr>
          <p:cNvPr id="4" name="Zástupný symbol pro datum 3"/>
          <p:cNvSpPr>
            <a:spLocks noGrp="1"/>
          </p:cNvSpPr>
          <p:nvPr>
            <p:ph type="dt" sz="half" idx="2"/>
          </p:nvPr>
        </p:nvSpPr>
        <p:spPr>
          <a:xfrm>
            <a:off x="534988" y="7008813"/>
            <a:ext cx="2495550" cy="401637"/>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Clara Sans" pitchFamily="50" charset="0"/>
              </a:defRPr>
            </a:lvl1pPr>
          </a:lstStyle>
          <a:p>
            <a:pPr>
              <a:defRPr/>
            </a:pPr>
            <a:fld id="{B5044EDA-262F-488C-9A1C-4884F878AF7B}" type="datetime1">
              <a:rPr lang="cs-CZ" smtClean="0"/>
              <a:t>20.03.2020</a:t>
            </a:fld>
            <a:endParaRPr lang="cs-CZ"/>
          </a:p>
        </p:txBody>
      </p:sp>
      <p:sp>
        <p:nvSpPr>
          <p:cNvPr id="5" name="Zástupný symbol pro zápatí 4"/>
          <p:cNvSpPr>
            <a:spLocks noGrp="1"/>
          </p:cNvSpPr>
          <p:nvPr>
            <p:ph type="ftr" sz="quarter" idx="3"/>
          </p:nvPr>
        </p:nvSpPr>
        <p:spPr>
          <a:xfrm>
            <a:off x="3652838" y="7008813"/>
            <a:ext cx="3387725" cy="40163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Clara Sans" pitchFamily="50" charset="0"/>
              </a:defRPr>
            </a:lvl1pPr>
          </a:lstStyle>
          <a:p>
            <a:pPr>
              <a:defRPr/>
            </a:pPr>
            <a:endParaRPr lang="cs-CZ"/>
          </a:p>
        </p:txBody>
      </p:sp>
      <p:sp>
        <p:nvSpPr>
          <p:cNvPr id="6" name="Zástupný symbol pro číslo snímku 5"/>
          <p:cNvSpPr>
            <a:spLocks noGrp="1"/>
          </p:cNvSpPr>
          <p:nvPr>
            <p:ph type="sldNum" sz="quarter" idx="4"/>
          </p:nvPr>
        </p:nvSpPr>
        <p:spPr>
          <a:xfrm>
            <a:off x="7662863" y="7008813"/>
            <a:ext cx="2495550" cy="401637"/>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Clara Sans" pitchFamily="50" charset="0"/>
              </a:defRPr>
            </a:lvl1pPr>
          </a:lstStyle>
          <a:p>
            <a:pPr>
              <a:defRPr/>
            </a:pPr>
            <a:fld id="{C0EA4A2D-1AC4-4A39-9436-83225DB5FE6C}" type="slidenum">
              <a:rPr lang="cs-CZ" smtClean="0"/>
              <a:pPr>
                <a:defRPr/>
              </a:pPr>
              <a:t>‹#›</a:t>
            </a:fld>
            <a:endParaRPr lang="cs-CZ"/>
          </a:p>
        </p:txBody>
      </p:sp>
      <p:pic>
        <p:nvPicPr>
          <p:cNvPr id="1031" name="Picture 2" descr="I:\Mayna\!!_práce\RadkaF\JU České Budějovice\PPT prezentace\Podklady\HlavPapir Ekonomická fakulta.jp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62124" y="216823"/>
            <a:ext cx="2376264" cy="608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123374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hf hdr="0" ftr="0"/>
  <p:txStyles>
    <p:titleStyle>
      <a:lvl1pPr algn="r" rtl="0" eaLnBrk="1" fontAlgn="base" hangingPunct="1">
        <a:spcBef>
          <a:spcPct val="0"/>
        </a:spcBef>
        <a:spcAft>
          <a:spcPct val="0"/>
        </a:spcAft>
        <a:defRPr sz="2800" kern="1200">
          <a:solidFill>
            <a:schemeClr val="tx2"/>
          </a:solidFill>
          <a:latin typeface="Clara Sans" pitchFamily="50" charset="0"/>
          <a:ea typeface="+mj-ea"/>
          <a:cs typeface="+mj-cs"/>
        </a:defRPr>
      </a:lvl1pPr>
      <a:lvl2pPr algn="l" rtl="0" eaLnBrk="1" fontAlgn="base" hangingPunct="1">
        <a:spcBef>
          <a:spcPct val="0"/>
        </a:spcBef>
        <a:spcAft>
          <a:spcPct val="0"/>
        </a:spcAft>
        <a:defRPr sz="2400">
          <a:solidFill>
            <a:schemeClr val="tx1"/>
          </a:solidFill>
          <a:latin typeface="Clara Sans" pitchFamily="50" charset="0"/>
        </a:defRPr>
      </a:lvl2pPr>
      <a:lvl3pPr algn="l" rtl="0" eaLnBrk="1" fontAlgn="base" hangingPunct="1">
        <a:spcBef>
          <a:spcPct val="0"/>
        </a:spcBef>
        <a:spcAft>
          <a:spcPct val="0"/>
        </a:spcAft>
        <a:defRPr sz="2400">
          <a:solidFill>
            <a:schemeClr val="tx1"/>
          </a:solidFill>
          <a:latin typeface="Clara Sans" pitchFamily="50" charset="0"/>
        </a:defRPr>
      </a:lvl3pPr>
      <a:lvl4pPr algn="l" rtl="0" eaLnBrk="1" fontAlgn="base" hangingPunct="1">
        <a:spcBef>
          <a:spcPct val="0"/>
        </a:spcBef>
        <a:spcAft>
          <a:spcPct val="0"/>
        </a:spcAft>
        <a:defRPr sz="2400">
          <a:solidFill>
            <a:schemeClr val="tx1"/>
          </a:solidFill>
          <a:latin typeface="Clara Sans" pitchFamily="50" charset="0"/>
        </a:defRPr>
      </a:lvl4pPr>
      <a:lvl5pPr algn="l" rtl="0" eaLnBrk="1" fontAlgn="base" hangingPunct="1">
        <a:spcBef>
          <a:spcPct val="0"/>
        </a:spcBef>
        <a:spcAft>
          <a:spcPct val="0"/>
        </a:spcAft>
        <a:defRPr sz="2400">
          <a:solidFill>
            <a:schemeClr val="tx1"/>
          </a:solidFill>
          <a:latin typeface="Clara Sans" pitchFamily="50"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Clara Sans" pitchFamily="50" charset="0"/>
          <a:ea typeface="+mn-ea"/>
          <a:cs typeface="+mn-cs"/>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Clara Sans" pitchFamily="50" charset="0"/>
          <a:ea typeface="+mn-ea"/>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Clara Sans" pitchFamily="50" charset="0"/>
          <a:ea typeface="+mn-ea"/>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en-GB" b="1" dirty="0"/>
              <a:t>Reward systems</a:t>
            </a:r>
            <a:r>
              <a:rPr lang="en-GB" dirty="0"/>
              <a:t/>
            </a:r>
            <a:br>
              <a:rPr lang="en-GB" dirty="0"/>
            </a:br>
            <a:endParaRPr lang="cs-CZ" dirty="0"/>
          </a:p>
        </p:txBody>
      </p:sp>
      <p:sp>
        <p:nvSpPr>
          <p:cNvPr id="3" name="Podnadpis 2"/>
          <p:cNvSpPr>
            <a:spLocks noGrp="1"/>
          </p:cNvSpPr>
          <p:nvPr>
            <p:ph type="subTitle" idx="1"/>
          </p:nvPr>
        </p:nvSpPr>
        <p:spPr>
          <a:xfrm>
            <a:off x="847725" y="3957618"/>
            <a:ext cx="9395519" cy="720080"/>
          </a:xfrm>
        </p:spPr>
        <p:txBody>
          <a:bodyPr/>
          <a:lstStyle/>
          <a:p>
            <a:pPr lvl="0"/>
            <a:r>
              <a:rPr lang="en-GB" b="1" dirty="0" smtClean="0"/>
              <a:t>New </a:t>
            </a:r>
            <a:r>
              <a:rPr lang="en-GB" b="1" dirty="0"/>
              <a:t>forms of remuneration, </a:t>
            </a:r>
            <a:r>
              <a:rPr lang="en-GB" b="1" dirty="0" smtClean="0"/>
              <a:t>teams’</a:t>
            </a:r>
            <a:r>
              <a:rPr lang="cs-CZ" b="1" dirty="0"/>
              <a:t>r</a:t>
            </a:r>
            <a:r>
              <a:rPr lang="en-GB" b="1" dirty="0" err="1" smtClean="0"/>
              <a:t>emuneration</a:t>
            </a:r>
            <a:r>
              <a:rPr lang="en-GB" b="1" dirty="0"/>
              <a:t>. </a:t>
            </a:r>
            <a:endParaRPr lang="en-GB" dirty="0"/>
          </a:p>
        </p:txBody>
      </p:sp>
    </p:spTree>
    <p:extLst>
      <p:ext uri="{BB962C8B-B14F-4D97-AF65-F5344CB8AC3E}">
        <p14:creationId xmlns:p14="http://schemas.microsoft.com/office/powerpoint/2010/main" val="352721506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lgn="l"/>
            <a:r>
              <a:rPr lang="en-GB" sz="2400" b="1" dirty="0" smtClean="0"/>
              <a:t>New </a:t>
            </a:r>
            <a:r>
              <a:rPr lang="en-GB" sz="2400" b="1" dirty="0"/>
              <a:t>forms of </a:t>
            </a:r>
            <a:r>
              <a:rPr lang="en-GB" sz="2400" b="1" dirty="0" smtClean="0"/>
              <a:t>remuneration</a:t>
            </a:r>
            <a:endParaRPr lang="en-GB" sz="2400"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10</a:t>
            </a:fld>
            <a:endParaRPr lang="cs-CZ"/>
          </a:p>
        </p:txBody>
      </p:sp>
      <p:pic>
        <p:nvPicPr>
          <p:cNvPr id="3074" name="Picture 2" descr="Image result for competency model"/>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2171398" y="1187450"/>
            <a:ext cx="6350604" cy="55673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9809824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lgn="l"/>
            <a:r>
              <a:rPr lang="en-GB" sz="2400" b="1" dirty="0" smtClean="0"/>
              <a:t>New </a:t>
            </a:r>
            <a:r>
              <a:rPr lang="en-GB" sz="2400" b="1" dirty="0"/>
              <a:t>forms of </a:t>
            </a:r>
            <a:r>
              <a:rPr lang="en-GB" sz="2400" b="1" dirty="0" smtClean="0"/>
              <a:t>remuneration</a:t>
            </a:r>
            <a:endParaRPr lang="en-GB" sz="2400" dirty="0"/>
          </a:p>
        </p:txBody>
      </p:sp>
      <p:sp>
        <p:nvSpPr>
          <p:cNvPr id="3" name="Zástupný symbol pro obsah 2"/>
          <p:cNvSpPr>
            <a:spLocks noGrp="1"/>
          </p:cNvSpPr>
          <p:nvPr>
            <p:ph idx="1"/>
          </p:nvPr>
        </p:nvSpPr>
        <p:spPr/>
        <p:txBody>
          <a:bodyPr/>
          <a:lstStyle/>
          <a:p>
            <a:pPr marL="0" indent="0">
              <a:buNone/>
            </a:pPr>
            <a:r>
              <a:rPr lang="en-GB" sz="2500" dirty="0"/>
              <a:t>Remuneration according to competences </a:t>
            </a:r>
          </a:p>
          <a:p>
            <a:pPr marL="0" indent="0">
              <a:buNone/>
            </a:pPr>
            <a:r>
              <a:rPr lang="en-GB" sz="2500" dirty="0"/>
              <a:t>The hard competences model gives higher respect and provides greater support for career management in the company.  For managers, it is more efficient and reliable to evaluate the advancement of the accountant in his career according to comprehensive economic knowledge rather than only according to knowledge.</a:t>
            </a:r>
          </a:p>
          <a:p>
            <a:pPr marL="0" indent="0">
              <a:buNone/>
            </a:pPr>
            <a:endParaRPr lang="en-GB" sz="2500" dirty="0"/>
          </a:p>
          <a:p>
            <a:pPr marL="0" indent="0">
              <a:buNone/>
            </a:pPr>
            <a:r>
              <a:rPr lang="en-GB" sz="2500" dirty="0"/>
              <a:t>The soft competence model is created on the basis of analysis of the corporate and company culture.  At the highest level, competence is categorised into three segments: professionalism, independence and accountability.</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11</a:t>
            </a:fld>
            <a:endParaRPr lang="cs-CZ"/>
          </a:p>
        </p:txBody>
      </p:sp>
    </p:spTree>
    <p:extLst>
      <p:ext uri="{BB962C8B-B14F-4D97-AF65-F5344CB8AC3E}">
        <p14:creationId xmlns:p14="http://schemas.microsoft.com/office/powerpoint/2010/main" val="131225285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lgn="l"/>
            <a:r>
              <a:rPr lang="en-GB" sz="2400" b="1" dirty="0" smtClean="0"/>
              <a:t>New </a:t>
            </a:r>
            <a:r>
              <a:rPr lang="en-GB" sz="2400" b="1" dirty="0"/>
              <a:t>forms of </a:t>
            </a:r>
            <a:r>
              <a:rPr lang="en-GB" sz="2400" b="1" dirty="0" smtClean="0"/>
              <a:t>remuneration</a:t>
            </a:r>
            <a:endParaRPr lang="en-GB" sz="2400" dirty="0"/>
          </a:p>
        </p:txBody>
      </p:sp>
      <p:sp>
        <p:nvSpPr>
          <p:cNvPr id="3" name="Zástupný symbol pro obsah 2"/>
          <p:cNvSpPr>
            <a:spLocks noGrp="1"/>
          </p:cNvSpPr>
          <p:nvPr>
            <p:ph idx="1"/>
          </p:nvPr>
        </p:nvSpPr>
        <p:spPr/>
        <p:txBody>
          <a:bodyPr/>
          <a:lstStyle/>
          <a:p>
            <a:r>
              <a:rPr lang="en-GB" sz="2500" b="1" dirty="0"/>
              <a:t>The SCARF Remuneration Model</a:t>
            </a:r>
            <a:r>
              <a:rPr lang="en-GB" sz="2500" dirty="0"/>
              <a:t> </a:t>
            </a:r>
          </a:p>
          <a:p>
            <a:pPr marL="0" indent="0">
              <a:buNone/>
            </a:pPr>
            <a:r>
              <a:rPr lang="en-GB" sz="2500" dirty="0"/>
              <a:t>The model defines 5 factors leading to higher efficiency in motivation and rewarding of employees. </a:t>
            </a:r>
          </a:p>
          <a:p>
            <a:r>
              <a:rPr lang="en-GB" sz="2500" dirty="0"/>
              <a:t>STATUS - arising, for instance, from the name of the profession. Sometimes the new name of a position may mean a big change just in the feeling from the new name, for instance, department head vs. department director</a:t>
            </a:r>
          </a:p>
          <a:p>
            <a:r>
              <a:rPr lang="en-GB" sz="2500" dirty="0"/>
              <a:t>CERTAINTY - the ability to predict the future. This concerns the transparency of the criteria and sustainability of the rewarding system. </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12</a:t>
            </a:fld>
            <a:endParaRPr lang="cs-CZ"/>
          </a:p>
        </p:txBody>
      </p:sp>
    </p:spTree>
    <p:extLst>
      <p:ext uri="{BB962C8B-B14F-4D97-AF65-F5344CB8AC3E}">
        <p14:creationId xmlns:p14="http://schemas.microsoft.com/office/powerpoint/2010/main" val="316407870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lgn="l"/>
            <a:r>
              <a:rPr lang="en-GB" sz="2400" b="1" dirty="0" smtClean="0"/>
              <a:t>New </a:t>
            </a:r>
            <a:r>
              <a:rPr lang="en-GB" sz="2400" b="1" dirty="0"/>
              <a:t>forms of </a:t>
            </a:r>
            <a:r>
              <a:rPr lang="en-GB" sz="2400" b="1" dirty="0" smtClean="0"/>
              <a:t>remuneration</a:t>
            </a:r>
            <a:endParaRPr lang="en-GB" sz="2400" dirty="0"/>
          </a:p>
        </p:txBody>
      </p:sp>
      <p:sp>
        <p:nvSpPr>
          <p:cNvPr id="3" name="Zástupný symbol pro obsah 2"/>
          <p:cNvSpPr>
            <a:spLocks noGrp="1"/>
          </p:cNvSpPr>
          <p:nvPr>
            <p:ph idx="1"/>
          </p:nvPr>
        </p:nvSpPr>
        <p:spPr/>
        <p:txBody>
          <a:bodyPr/>
          <a:lstStyle/>
          <a:p>
            <a:pPr marL="0" indent="0">
              <a:buNone/>
            </a:pPr>
            <a:r>
              <a:rPr lang="en-GB" sz="2500" b="1" dirty="0"/>
              <a:t>The SCARF Remuneration Model</a:t>
            </a:r>
            <a:r>
              <a:rPr lang="en-GB" sz="2500" dirty="0"/>
              <a:t> </a:t>
            </a:r>
          </a:p>
          <a:p>
            <a:r>
              <a:rPr lang="en-GB" sz="2500" dirty="0" smtClean="0"/>
              <a:t>AUTONOMY </a:t>
            </a:r>
            <a:r>
              <a:rPr lang="en-GB" sz="2500" dirty="0"/>
              <a:t>- opportunity to participate in decision-making concerning one’s own work</a:t>
            </a:r>
          </a:p>
          <a:p>
            <a:r>
              <a:rPr lang="en-GB" sz="2500" dirty="0"/>
              <a:t>RELATEDNESS - mutual relationships of employees at work</a:t>
            </a:r>
          </a:p>
          <a:p>
            <a:r>
              <a:rPr lang="en-GB" sz="2500" dirty="0"/>
              <a:t>FAIRNESS - fairness of the system. Attachment, rotation, promotion opportunities</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13</a:t>
            </a:fld>
            <a:endParaRPr lang="cs-CZ"/>
          </a:p>
        </p:txBody>
      </p:sp>
    </p:spTree>
    <p:extLst>
      <p:ext uri="{BB962C8B-B14F-4D97-AF65-F5344CB8AC3E}">
        <p14:creationId xmlns:p14="http://schemas.microsoft.com/office/powerpoint/2010/main" val="293692108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lgn="l"/>
            <a:r>
              <a:rPr lang="en-GB" sz="2400" b="1" dirty="0" smtClean="0"/>
              <a:t>New </a:t>
            </a:r>
            <a:r>
              <a:rPr lang="en-GB" sz="2400" b="1" dirty="0"/>
              <a:t>forms of </a:t>
            </a:r>
            <a:r>
              <a:rPr lang="en-GB" sz="2400" b="1" dirty="0" smtClean="0"/>
              <a:t>remuneration</a:t>
            </a:r>
            <a:endParaRPr lang="en-GB" sz="2400" dirty="0"/>
          </a:p>
        </p:txBody>
      </p:sp>
      <p:sp>
        <p:nvSpPr>
          <p:cNvPr id="3" name="Zástupný symbol pro obsah 2"/>
          <p:cNvSpPr>
            <a:spLocks noGrp="1"/>
          </p:cNvSpPr>
          <p:nvPr>
            <p:ph idx="1"/>
          </p:nvPr>
        </p:nvSpPr>
        <p:spPr/>
        <p:txBody>
          <a:bodyPr/>
          <a:lstStyle/>
          <a:p>
            <a:pPr marL="0" indent="0">
              <a:buNone/>
            </a:pPr>
            <a:r>
              <a:rPr lang="en-GB" sz="2500" b="1" dirty="0"/>
              <a:t>Team </a:t>
            </a:r>
            <a:r>
              <a:rPr lang="en-GB" sz="2500" b="1" dirty="0" smtClean="0"/>
              <a:t>remuneration</a:t>
            </a:r>
            <a:endParaRPr lang="cs-CZ" sz="2500" b="1" dirty="0" smtClean="0"/>
          </a:p>
          <a:p>
            <a:pPr marL="0" indent="0">
              <a:buNone/>
            </a:pPr>
            <a:endParaRPr lang="en-GB" sz="2500" dirty="0"/>
          </a:p>
          <a:p>
            <a:pPr marL="0" indent="0">
              <a:buNone/>
            </a:pPr>
            <a:r>
              <a:rPr lang="en-GB" sz="2500" dirty="0"/>
              <a:t>The objective of team remuneration is to link the remuneration of the individual to efficient team </a:t>
            </a:r>
            <a:r>
              <a:rPr lang="en-GB" sz="2500" dirty="0" smtClean="0"/>
              <a:t>performance</a:t>
            </a:r>
            <a:endParaRPr lang="cs-CZ" sz="2500" dirty="0" smtClean="0"/>
          </a:p>
          <a:p>
            <a:pPr marL="0" indent="0">
              <a:buNone/>
            </a:pPr>
            <a:endParaRPr lang="en-GB" sz="2500"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14</a:t>
            </a:fld>
            <a:endParaRPr lang="cs-CZ"/>
          </a:p>
        </p:txBody>
      </p:sp>
    </p:spTree>
    <p:extLst>
      <p:ext uri="{BB962C8B-B14F-4D97-AF65-F5344CB8AC3E}">
        <p14:creationId xmlns:p14="http://schemas.microsoft.com/office/powerpoint/2010/main" val="314744697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lgn="l"/>
            <a:r>
              <a:rPr lang="en-GB" sz="2400" b="1" dirty="0" smtClean="0"/>
              <a:t>New </a:t>
            </a:r>
            <a:r>
              <a:rPr lang="en-GB" sz="2400" b="1" dirty="0"/>
              <a:t>forms of </a:t>
            </a:r>
            <a:r>
              <a:rPr lang="en-GB" sz="2400" b="1" dirty="0" smtClean="0"/>
              <a:t>remuneration</a:t>
            </a:r>
            <a:endParaRPr lang="en-GB" sz="2400" dirty="0"/>
          </a:p>
        </p:txBody>
      </p:sp>
      <p:sp>
        <p:nvSpPr>
          <p:cNvPr id="3" name="Zástupný symbol pro obsah 2"/>
          <p:cNvSpPr>
            <a:spLocks noGrp="1"/>
          </p:cNvSpPr>
          <p:nvPr>
            <p:ph idx="1"/>
          </p:nvPr>
        </p:nvSpPr>
        <p:spPr/>
        <p:txBody>
          <a:bodyPr/>
          <a:lstStyle/>
          <a:p>
            <a:pPr marL="0" indent="0">
              <a:buNone/>
            </a:pPr>
            <a:r>
              <a:rPr lang="en-GB" sz="2500" b="1" dirty="0"/>
              <a:t>Team </a:t>
            </a:r>
            <a:r>
              <a:rPr lang="en-GB" sz="2500" b="1" dirty="0" smtClean="0"/>
              <a:t>remuneration</a:t>
            </a:r>
            <a:endParaRPr lang="cs-CZ" sz="2500" b="1" dirty="0" smtClean="0"/>
          </a:p>
          <a:p>
            <a:pPr marL="0" indent="0">
              <a:buNone/>
            </a:pPr>
            <a:endParaRPr lang="en-GB" sz="2500" dirty="0"/>
          </a:p>
          <a:p>
            <a:pPr marL="0" indent="0">
              <a:buNone/>
            </a:pPr>
            <a:r>
              <a:rPr lang="en-GB" sz="2500" dirty="0" smtClean="0"/>
              <a:t>The </a:t>
            </a:r>
            <a:r>
              <a:rPr lang="en-GB" sz="2500" dirty="0"/>
              <a:t>most common form is distribution of the team remuneration according to some predefined, clear and comprehensible formula. The formula is determined on the basis of quantitative or qualitative indicators.</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15</a:t>
            </a:fld>
            <a:endParaRPr lang="cs-CZ"/>
          </a:p>
        </p:txBody>
      </p:sp>
      <p:pic>
        <p:nvPicPr>
          <p:cNvPr id="4098" name="Picture 2" descr="Image result for team paymen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60575" y="4126507"/>
            <a:ext cx="6273800" cy="32839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4602021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lgn="l"/>
            <a:r>
              <a:rPr lang="en-GB" sz="2400" b="1" dirty="0" smtClean="0"/>
              <a:t>New </a:t>
            </a:r>
            <a:r>
              <a:rPr lang="en-GB" sz="2400" b="1" dirty="0"/>
              <a:t>forms of </a:t>
            </a:r>
            <a:r>
              <a:rPr lang="en-GB" sz="2400" b="1" dirty="0" smtClean="0"/>
              <a:t>remuneration</a:t>
            </a:r>
            <a:endParaRPr lang="en-GB" sz="2400" dirty="0"/>
          </a:p>
        </p:txBody>
      </p:sp>
      <p:sp>
        <p:nvSpPr>
          <p:cNvPr id="3" name="Zástupný symbol pro obsah 2"/>
          <p:cNvSpPr>
            <a:spLocks noGrp="1"/>
          </p:cNvSpPr>
          <p:nvPr>
            <p:ph idx="1"/>
          </p:nvPr>
        </p:nvSpPr>
        <p:spPr/>
        <p:txBody>
          <a:bodyPr/>
          <a:lstStyle/>
          <a:p>
            <a:pPr marL="0" indent="0">
              <a:buNone/>
            </a:pPr>
            <a:r>
              <a:rPr lang="en-GB" sz="2500" dirty="0"/>
              <a:t>Team types:</a:t>
            </a:r>
          </a:p>
          <a:p>
            <a:pPr marL="457200" indent="-457200">
              <a:buAutoNum type="arabicPeriod"/>
            </a:pPr>
            <a:r>
              <a:rPr lang="en-GB" sz="2500" dirty="0" smtClean="0"/>
              <a:t>Organisational </a:t>
            </a:r>
            <a:r>
              <a:rPr lang="en-GB" sz="2500" dirty="0"/>
              <a:t>teams - members are organisationally connected and the objective is to achieve the corporate </a:t>
            </a:r>
            <a:r>
              <a:rPr lang="en-GB" sz="2500" dirty="0" smtClean="0"/>
              <a:t>objectives</a:t>
            </a:r>
            <a:endParaRPr lang="cs-CZ" sz="2500" dirty="0" smtClean="0"/>
          </a:p>
          <a:p>
            <a:pPr marL="0" indent="0">
              <a:buNone/>
            </a:pPr>
            <a:endParaRPr lang="en-GB" sz="2500" dirty="0"/>
          </a:p>
          <a:p>
            <a:pPr marL="0" indent="0">
              <a:buNone/>
            </a:pPr>
            <a:r>
              <a:rPr lang="en-GB" sz="2500" dirty="0"/>
              <a:t>2.	Work teams - independent permanent teams with members who closely co-operate in the creation of the products or services</a:t>
            </a:r>
          </a:p>
          <a:p>
            <a:pPr marL="0" indent="0">
              <a:buNone/>
            </a:pPr>
            <a:endParaRPr lang="en-GB" sz="2500"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16</a:t>
            </a:fld>
            <a:endParaRPr lang="cs-CZ"/>
          </a:p>
        </p:txBody>
      </p:sp>
    </p:spTree>
    <p:extLst>
      <p:ext uri="{BB962C8B-B14F-4D97-AF65-F5344CB8AC3E}">
        <p14:creationId xmlns:p14="http://schemas.microsoft.com/office/powerpoint/2010/main" val="358097116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lgn="l"/>
            <a:r>
              <a:rPr lang="en-GB" sz="2400" b="1" dirty="0" smtClean="0"/>
              <a:t>New </a:t>
            </a:r>
            <a:r>
              <a:rPr lang="en-GB" sz="2400" b="1" dirty="0"/>
              <a:t>forms of </a:t>
            </a:r>
            <a:r>
              <a:rPr lang="en-GB" sz="2400" b="1" dirty="0" smtClean="0"/>
              <a:t>remuneration</a:t>
            </a:r>
            <a:endParaRPr lang="en-GB" sz="2400" dirty="0"/>
          </a:p>
        </p:txBody>
      </p:sp>
      <p:sp>
        <p:nvSpPr>
          <p:cNvPr id="3" name="Zástupný symbol pro obsah 2"/>
          <p:cNvSpPr>
            <a:spLocks noGrp="1"/>
          </p:cNvSpPr>
          <p:nvPr>
            <p:ph idx="1"/>
          </p:nvPr>
        </p:nvSpPr>
        <p:spPr/>
        <p:txBody>
          <a:bodyPr/>
          <a:lstStyle/>
          <a:p>
            <a:pPr marL="0" indent="0">
              <a:buNone/>
            </a:pPr>
            <a:r>
              <a:rPr lang="en-GB" sz="2500" dirty="0"/>
              <a:t>Team types</a:t>
            </a:r>
            <a:r>
              <a:rPr lang="en-GB" sz="2500" dirty="0" smtClean="0"/>
              <a:t>:</a:t>
            </a:r>
            <a:endParaRPr lang="cs-CZ" sz="2500" dirty="0" smtClean="0"/>
          </a:p>
          <a:p>
            <a:pPr marL="0" indent="0">
              <a:buNone/>
            </a:pPr>
            <a:endParaRPr lang="en-GB" sz="2500" dirty="0"/>
          </a:p>
          <a:p>
            <a:pPr marL="457200" indent="-457200">
              <a:buAutoNum type="arabicPeriod" startAt="3"/>
            </a:pPr>
            <a:r>
              <a:rPr lang="en-GB" sz="2500" dirty="0" smtClean="0"/>
              <a:t>Project </a:t>
            </a:r>
            <a:r>
              <a:rPr lang="en-GB" sz="2500" dirty="0"/>
              <a:t>teams - people from various functional departments to fulfil some project </a:t>
            </a:r>
            <a:endParaRPr lang="cs-CZ" sz="2500" dirty="0" smtClean="0"/>
          </a:p>
          <a:p>
            <a:pPr marL="457200" indent="-457200">
              <a:buAutoNum type="arabicPeriod" startAt="3"/>
            </a:pPr>
            <a:endParaRPr lang="cs-CZ" sz="2500" dirty="0"/>
          </a:p>
          <a:p>
            <a:pPr marL="0" indent="0">
              <a:buNone/>
            </a:pPr>
            <a:endParaRPr lang="en-GB" sz="2500" dirty="0"/>
          </a:p>
          <a:p>
            <a:pPr marL="0" indent="0">
              <a:buNone/>
            </a:pPr>
            <a:r>
              <a:rPr lang="en-GB" sz="2500" dirty="0"/>
              <a:t>4.	Ad hoc teams - functional teams for solution of a particular problem - short-term</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17</a:t>
            </a:fld>
            <a:endParaRPr lang="cs-CZ"/>
          </a:p>
        </p:txBody>
      </p:sp>
    </p:spTree>
    <p:extLst>
      <p:ext uri="{BB962C8B-B14F-4D97-AF65-F5344CB8AC3E}">
        <p14:creationId xmlns:p14="http://schemas.microsoft.com/office/powerpoint/2010/main" val="294153286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lgn="l"/>
            <a:r>
              <a:rPr lang="en-GB" sz="2400" b="1" dirty="0" smtClean="0"/>
              <a:t>New </a:t>
            </a:r>
            <a:r>
              <a:rPr lang="en-GB" sz="2400" b="1" dirty="0"/>
              <a:t>forms of </a:t>
            </a:r>
            <a:r>
              <a:rPr lang="en-GB" sz="2400" b="1" dirty="0" smtClean="0"/>
              <a:t>remuneration</a:t>
            </a:r>
            <a:endParaRPr lang="en-GB" sz="2400" dirty="0"/>
          </a:p>
        </p:txBody>
      </p:sp>
      <p:sp>
        <p:nvSpPr>
          <p:cNvPr id="3" name="Zástupný symbol pro obsah 2"/>
          <p:cNvSpPr>
            <a:spLocks noGrp="1"/>
          </p:cNvSpPr>
          <p:nvPr>
            <p:ph idx="1"/>
          </p:nvPr>
        </p:nvSpPr>
        <p:spPr/>
        <p:txBody>
          <a:bodyPr/>
          <a:lstStyle/>
          <a:p>
            <a:pPr marL="0" indent="0">
              <a:buNone/>
            </a:pPr>
            <a:r>
              <a:rPr lang="en-GB" sz="2500" dirty="0"/>
              <a:t>Types of team remuneration:</a:t>
            </a:r>
          </a:p>
          <a:p>
            <a:pPr marL="457200" indent="-457200">
              <a:buAutoNum type="arabicPeriod"/>
            </a:pPr>
            <a:r>
              <a:rPr lang="en-GB" sz="2500" dirty="0" smtClean="0"/>
              <a:t>Distribution </a:t>
            </a:r>
            <a:r>
              <a:rPr lang="en-GB" sz="2500" dirty="0"/>
              <a:t>of bonuses - the bonus is either a % of the basic wage or takes the form of the same amount for each </a:t>
            </a:r>
            <a:r>
              <a:rPr lang="en-GB" sz="2500" dirty="0" smtClean="0"/>
              <a:t>member</a:t>
            </a:r>
            <a:endParaRPr lang="cs-CZ" sz="2500" dirty="0" smtClean="0"/>
          </a:p>
          <a:p>
            <a:pPr marL="0" indent="0">
              <a:buNone/>
            </a:pPr>
            <a:endParaRPr lang="en-GB" sz="2500" dirty="0"/>
          </a:p>
          <a:p>
            <a:pPr marL="457200" indent="-457200">
              <a:buAutoNum type="arabicPeriod" startAt="2"/>
            </a:pPr>
            <a:r>
              <a:rPr lang="en-GB" sz="2500" dirty="0" smtClean="0"/>
              <a:t>Team </a:t>
            </a:r>
            <a:r>
              <a:rPr lang="en-GB" sz="2500" dirty="0"/>
              <a:t>and individual remuneration - payment of both the team and individual </a:t>
            </a:r>
            <a:r>
              <a:rPr lang="en-GB" sz="2500" dirty="0" smtClean="0"/>
              <a:t>bonus</a:t>
            </a:r>
            <a:endParaRPr lang="cs-CZ" sz="2500" dirty="0" smtClean="0"/>
          </a:p>
          <a:p>
            <a:pPr marL="457200" indent="-457200">
              <a:buAutoNum type="arabicPeriod" startAt="2"/>
            </a:pPr>
            <a:endParaRPr lang="en-GB" sz="2500" dirty="0"/>
          </a:p>
          <a:p>
            <a:pPr marL="0" indent="0">
              <a:buNone/>
            </a:pPr>
            <a:endParaRPr lang="en-GB" sz="2500"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18</a:t>
            </a:fld>
            <a:endParaRPr lang="cs-CZ"/>
          </a:p>
        </p:txBody>
      </p:sp>
    </p:spTree>
    <p:extLst>
      <p:ext uri="{BB962C8B-B14F-4D97-AF65-F5344CB8AC3E}">
        <p14:creationId xmlns:p14="http://schemas.microsoft.com/office/powerpoint/2010/main" val="382512805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lgn="l"/>
            <a:r>
              <a:rPr lang="en-GB" sz="2400" b="1" dirty="0" smtClean="0"/>
              <a:t>New </a:t>
            </a:r>
            <a:r>
              <a:rPr lang="en-GB" sz="2400" b="1" dirty="0"/>
              <a:t>forms of </a:t>
            </a:r>
            <a:r>
              <a:rPr lang="en-GB" sz="2400" b="1" dirty="0" smtClean="0"/>
              <a:t>remuneration</a:t>
            </a:r>
            <a:endParaRPr lang="en-GB" sz="2400" dirty="0"/>
          </a:p>
        </p:txBody>
      </p:sp>
      <p:sp>
        <p:nvSpPr>
          <p:cNvPr id="3" name="Zástupný symbol pro obsah 2"/>
          <p:cNvSpPr>
            <a:spLocks noGrp="1"/>
          </p:cNvSpPr>
          <p:nvPr>
            <p:ph idx="1"/>
          </p:nvPr>
        </p:nvSpPr>
        <p:spPr/>
        <p:txBody>
          <a:bodyPr/>
          <a:lstStyle/>
          <a:p>
            <a:pPr marL="0" indent="0">
              <a:buNone/>
            </a:pPr>
            <a:r>
              <a:rPr lang="en-GB" sz="2500" dirty="0"/>
              <a:t>Types of team remuneration</a:t>
            </a:r>
            <a:r>
              <a:rPr lang="en-GB" sz="2500" dirty="0" smtClean="0"/>
              <a:t>:</a:t>
            </a:r>
            <a:endParaRPr lang="cs-CZ" sz="2500" dirty="0" smtClean="0"/>
          </a:p>
          <a:p>
            <a:pPr marL="0" indent="0">
              <a:buNone/>
            </a:pPr>
            <a:endParaRPr lang="en-GB" sz="2500" dirty="0"/>
          </a:p>
          <a:p>
            <a:pPr marL="457200" indent="-457200">
              <a:buAutoNum type="arabicPeriod" startAt="3"/>
            </a:pPr>
            <a:r>
              <a:rPr lang="en-GB" sz="2500" dirty="0" smtClean="0"/>
              <a:t>High </a:t>
            </a:r>
            <a:r>
              <a:rPr lang="en-GB" sz="2500" dirty="0"/>
              <a:t>and low individual performance in the team - the bonus is defined by the team leader according to the individual </a:t>
            </a:r>
            <a:r>
              <a:rPr lang="en-GB" sz="2500" dirty="0" smtClean="0"/>
              <a:t>performance</a:t>
            </a:r>
            <a:endParaRPr lang="cs-CZ" sz="2500" dirty="0" smtClean="0"/>
          </a:p>
          <a:p>
            <a:pPr marL="457200" indent="-457200">
              <a:buAutoNum type="arabicPeriod" startAt="3"/>
            </a:pPr>
            <a:endParaRPr lang="cs-CZ" sz="2500" dirty="0"/>
          </a:p>
          <a:p>
            <a:pPr marL="0" indent="0">
              <a:buNone/>
            </a:pPr>
            <a:endParaRPr lang="en-GB" sz="2500" dirty="0"/>
          </a:p>
          <a:p>
            <a:pPr marL="0" indent="0">
              <a:buNone/>
            </a:pPr>
            <a:r>
              <a:rPr lang="en-GB" sz="2500" dirty="0"/>
              <a:t>4.	Project team bonuses - bonuses for achieving and exceeding target results</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19</a:t>
            </a:fld>
            <a:endParaRPr lang="cs-CZ"/>
          </a:p>
        </p:txBody>
      </p:sp>
    </p:spTree>
    <p:extLst>
      <p:ext uri="{BB962C8B-B14F-4D97-AF65-F5344CB8AC3E}">
        <p14:creationId xmlns:p14="http://schemas.microsoft.com/office/powerpoint/2010/main" val="186416878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lgn="l"/>
            <a:r>
              <a:rPr lang="en-GB" sz="2400" b="1" dirty="0" smtClean="0"/>
              <a:t>New </a:t>
            </a:r>
            <a:r>
              <a:rPr lang="en-GB" sz="2400" b="1" dirty="0"/>
              <a:t>forms of </a:t>
            </a:r>
            <a:r>
              <a:rPr lang="en-GB" sz="2400" b="1" dirty="0" smtClean="0"/>
              <a:t>remuneration</a:t>
            </a:r>
            <a:endParaRPr lang="en-GB" sz="2400" dirty="0"/>
          </a:p>
        </p:txBody>
      </p:sp>
      <p:sp>
        <p:nvSpPr>
          <p:cNvPr id="3" name="Zástupný symbol pro obsah 2"/>
          <p:cNvSpPr>
            <a:spLocks noGrp="1"/>
          </p:cNvSpPr>
          <p:nvPr>
            <p:ph idx="1"/>
          </p:nvPr>
        </p:nvSpPr>
        <p:spPr/>
        <p:txBody>
          <a:bodyPr/>
          <a:lstStyle/>
          <a:p>
            <a:pPr marL="0" indent="0">
              <a:buNone/>
            </a:pPr>
            <a:r>
              <a:rPr lang="en-GB" sz="2500" b="1" dirty="0"/>
              <a:t>Wages and salaries for expected working results</a:t>
            </a:r>
          </a:p>
          <a:p>
            <a:pPr marL="0" indent="0">
              <a:buNone/>
            </a:pPr>
            <a:endParaRPr lang="en-GB" sz="2500" dirty="0"/>
          </a:p>
          <a:p>
            <a:pPr marL="0" indent="0">
              <a:buNone/>
            </a:pPr>
            <a:r>
              <a:rPr lang="en-GB" sz="2500" dirty="0"/>
              <a:t>This concerns remunerations provided for a defined set of works and performance. The company assumes fulfilment of the given tasks based on knowledge of the working abilities and performance of the employee and continuously pays him a certain amount. The important thing is to define the targets and options for their check, compilation of plans, working procedures and measurements for assessment of the results and a necessity is also the availability of labour consumption standards. It is often applied to the working positions of blue collar workers, specialists and lower and middle management staff.</a:t>
            </a:r>
          </a:p>
          <a:p>
            <a:pPr marL="0" indent="0">
              <a:buNone/>
            </a:pPr>
            <a:endParaRPr lang="cs-CZ" sz="2500" dirty="0" smtClean="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a:t>
            </a:fld>
            <a:endParaRPr lang="cs-CZ"/>
          </a:p>
        </p:txBody>
      </p:sp>
    </p:spTree>
    <p:extLst>
      <p:ext uri="{BB962C8B-B14F-4D97-AF65-F5344CB8AC3E}">
        <p14:creationId xmlns:p14="http://schemas.microsoft.com/office/powerpoint/2010/main" val="236032795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114299" y="2024330"/>
            <a:ext cx="10563224" cy="1503745"/>
          </a:xfrm>
        </p:spPr>
        <p:txBody>
          <a:bodyPr/>
          <a:lstStyle/>
          <a:p>
            <a:pPr algn="ctr"/>
            <a:r>
              <a:rPr lang="en-US" b="1" dirty="0"/>
              <a:t>Thank you for your attention</a:t>
            </a:r>
            <a:r>
              <a:rPr lang="cs-CZ" b="1" dirty="0"/>
              <a:t/>
            </a:r>
            <a:br>
              <a:rPr lang="cs-CZ" b="1" dirty="0"/>
            </a:br>
            <a:endParaRPr lang="cs-CZ" b="1" dirty="0"/>
          </a:p>
        </p:txBody>
      </p:sp>
      <p:sp>
        <p:nvSpPr>
          <p:cNvPr id="3" name="Podnadpis 2"/>
          <p:cNvSpPr>
            <a:spLocks noGrp="1"/>
          </p:cNvSpPr>
          <p:nvPr>
            <p:ph type="subTitle" idx="1"/>
          </p:nvPr>
        </p:nvSpPr>
        <p:spPr>
          <a:xfrm>
            <a:off x="1097459" y="4110018"/>
            <a:ext cx="8640960" cy="720080"/>
          </a:xfrm>
        </p:spPr>
        <p:txBody>
          <a:bodyPr/>
          <a:lstStyle/>
          <a:p>
            <a:pPr algn="ctr"/>
            <a:r>
              <a:rPr lang="en-GB" b="1" dirty="0"/>
              <a:t> </a:t>
            </a:r>
            <a:r>
              <a:rPr lang="cs-CZ" sz="3600" b="1" dirty="0" err="1">
                <a:solidFill>
                  <a:srgbClr val="0070C0"/>
                </a:solidFill>
              </a:rPr>
              <a:t>Have</a:t>
            </a:r>
            <a:r>
              <a:rPr lang="cs-CZ" sz="3600" b="1" dirty="0">
                <a:solidFill>
                  <a:srgbClr val="0070C0"/>
                </a:solidFill>
              </a:rPr>
              <a:t> a nice </a:t>
            </a:r>
            <a:r>
              <a:rPr lang="cs-CZ" sz="3600" b="1" dirty="0" err="1">
                <a:solidFill>
                  <a:srgbClr val="0070C0"/>
                </a:solidFill>
              </a:rPr>
              <a:t>day</a:t>
            </a:r>
            <a:r>
              <a:rPr lang="cs-CZ" sz="3600" b="1" dirty="0">
                <a:solidFill>
                  <a:srgbClr val="0070C0"/>
                </a:solidFill>
              </a:rPr>
              <a:t> </a:t>
            </a:r>
            <a:endParaRPr lang="en-US" b="1" dirty="0">
              <a:solidFill>
                <a:srgbClr val="0070C0"/>
              </a:solidFill>
            </a:endParaRPr>
          </a:p>
        </p:txBody>
      </p:sp>
    </p:spTree>
    <p:extLst>
      <p:ext uri="{BB962C8B-B14F-4D97-AF65-F5344CB8AC3E}">
        <p14:creationId xmlns:p14="http://schemas.microsoft.com/office/powerpoint/2010/main" val="48523149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lgn="l"/>
            <a:r>
              <a:rPr lang="en-GB" sz="2400" b="1" dirty="0" smtClean="0"/>
              <a:t>New </a:t>
            </a:r>
            <a:r>
              <a:rPr lang="en-GB" sz="2400" b="1" dirty="0"/>
              <a:t>forms of </a:t>
            </a:r>
            <a:r>
              <a:rPr lang="en-GB" sz="2400" b="1" dirty="0" smtClean="0"/>
              <a:t>remuneration</a:t>
            </a:r>
            <a:endParaRPr lang="en-GB" sz="2400" dirty="0"/>
          </a:p>
        </p:txBody>
      </p:sp>
      <p:sp>
        <p:nvSpPr>
          <p:cNvPr id="3" name="Zástupný symbol pro obsah 2"/>
          <p:cNvSpPr>
            <a:spLocks noGrp="1"/>
          </p:cNvSpPr>
          <p:nvPr>
            <p:ph idx="1"/>
          </p:nvPr>
        </p:nvSpPr>
        <p:spPr/>
        <p:txBody>
          <a:bodyPr/>
          <a:lstStyle/>
          <a:p>
            <a:pPr marL="0" indent="0">
              <a:buNone/>
            </a:pPr>
            <a:r>
              <a:rPr lang="en-GB" sz="2500" b="1" dirty="0"/>
              <a:t>Contractual wage </a:t>
            </a:r>
            <a:endParaRPr lang="cs-CZ" sz="2500" b="1" dirty="0" smtClean="0"/>
          </a:p>
          <a:p>
            <a:pPr marL="0" indent="0">
              <a:buNone/>
            </a:pPr>
            <a:r>
              <a:rPr lang="cs-CZ" sz="2500" dirty="0" smtClean="0"/>
              <a:t>T</a:t>
            </a:r>
            <a:r>
              <a:rPr lang="en-GB" sz="2500" dirty="0" smtClean="0"/>
              <a:t>he </a:t>
            </a:r>
            <a:r>
              <a:rPr lang="en-GB" sz="2500" dirty="0"/>
              <a:t>employee undertakes to fulfil certain tasks for a predefined period for which a certain amount is paid to him. Upon lapse of the given period, check and assessment of his results is done. These results may affect the wages and salaries for the subsequent periods. One of the advantages is the involvement of the employee in the creation of the tasks. A disadvantage may be the difficult creation and check of the standardised working times. </a:t>
            </a:r>
            <a:endParaRPr lang="cs-CZ" sz="2500" dirty="0" smtClean="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3</a:t>
            </a:fld>
            <a:endParaRPr lang="cs-CZ"/>
          </a:p>
        </p:txBody>
      </p:sp>
    </p:spTree>
    <p:extLst>
      <p:ext uri="{BB962C8B-B14F-4D97-AF65-F5344CB8AC3E}">
        <p14:creationId xmlns:p14="http://schemas.microsoft.com/office/powerpoint/2010/main" val="209472022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lgn="l"/>
            <a:r>
              <a:rPr lang="en-GB" sz="2400" b="1" dirty="0" smtClean="0"/>
              <a:t>New </a:t>
            </a:r>
            <a:r>
              <a:rPr lang="en-GB" sz="2400" b="1" dirty="0"/>
              <a:t>forms of </a:t>
            </a:r>
            <a:r>
              <a:rPr lang="en-GB" sz="2400" b="1" dirty="0" smtClean="0"/>
              <a:t>remuneration</a:t>
            </a:r>
            <a:endParaRPr lang="en-GB" sz="2400" dirty="0"/>
          </a:p>
        </p:txBody>
      </p:sp>
      <p:sp>
        <p:nvSpPr>
          <p:cNvPr id="3" name="Zástupný symbol pro obsah 2"/>
          <p:cNvSpPr>
            <a:spLocks noGrp="1"/>
          </p:cNvSpPr>
          <p:nvPr>
            <p:ph idx="1"/>
          </p:nvPr>
        </p:nvSpPr>
        <p:spPr/>
        <p:txBody>
          <a:bodyPr/>
          <a:lstStyle/>
          <a:p>
            <a:pPr marL="0" indent="0">
              <a:buNone/>
            </a:pPr>
            <a:r>
              <a:rPr lang="en-GB" b="1" dirty="0"/>
              <a:t>Wage with measured daily output</a:t>
            </a:r>
            <a:r>
              <a:rPr lang="en-GB" dirty="0"/>
              <a:t> </a:t>
            </a:r>
            <a:endParaRPr lang="cs-CZ" dirty="0" smtClean="0"/>
          </a:p>
          <a:p>
            <a:pPr marL="0" indent="0">
              <a:buNone/>
            </a:pPr>
            <a:r>
              <a:rPr lang="en-GB" sz="2500" dirty="0" smtClean="0"/>
              <a:t>the </a:t>
            </a:r>
            <a:r>
              <a:rPr lang="en-GB" sz="2500" dirty="0"/>
              <a:t>basis is a fixed time wage that differs in terms of the evaluation of the work done. A positive aspect of this wage is regular remuneration of the employee, which is not directly tied to performance. It is however difficult in terms of preparation and analysis of information. </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4</a:t>
            </a:fld>
            <a:endParaRPr lang="cs-CZ"/>
          </a:p>
        </p:txBody>
      </p:sp>
    </p:spTree>
    <p:extLst>
      <p:ext uri="{BB962C8B-B14F-4D97-AF65-F5344CB8AC3E}">
        <p14:creationId xmlns:p14="http://schemas.microsoft.com/office/powerpoint/2010/main" val="378144836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lgn="l"/>
            <a:r>
              <a:rPr lang="en-GB" sz="2400" b="1" dirty="0" smtClean="0"/>
              <a:t>New </a:t>
            </a:r>
            <a:r>
              <a:rPr lang="en-GB" sz="2400" b="1" dirty="0"/>
              <a:t>forms of </a:t>
            </a:r>
            <a:r>
              <a:rPr lang="en-GB" sz="2400" b="1" dirty="0" smtClean="0"/>
              <a:t>remuneration</a:t>
            </a:r>
            <a:endParaRPr lang="en-GB" sz="2400" dirty="0"/>
          </a:p>
        </p:txBody>
      </p:sp>
      <p:sp>
        <p:nvSpPr>
          <p:cNvPr id="3" name="Zástupný symbol pro obsah 2"/>
          <p:cNvSpPr>
            <a:spLocks noGrp="1"/>
          </p:cNvSpPr>
          <p:nvPr>
            <p:ph idx="1"/>
          </p:nvPr>
        </p:nvSpPr>
        <p:spPr/>
        <p:txBody>
          <a:bodyPr/>
          <a:lstStyle/>
          <a:p>
            <a:pPr marL="0" indent="0">
              <a:buNone/>
            </a:pPr>
            <a:r>
              <a:rPr lang="en-GB" sz="2500" b="1" dirty="0"/>
              <a:t>Programme </a:t>
            </a:r>
            <a:r>
              <a:rPr lang="en-GB" sz="2500" b="1" dirty="0" smtClean="0"/>
              <a:t>wage</a:t>
            </a:r>
            <a:endParaRPr lang="cs-CZ" sz="2500" b="1" dirty="0" smtClean="0"/>
          </a:p>
          <a:p>
            <a:pPr marL="0" indent="0">
              <a:buNone/>
            </a:pPr>
            <a:r>
              <a:rPr lang="cs-CZ" sz="2500" dirty="0" smtClean="0"/>
              <a:t>I</a:t>
            </a:r>
            <a:r>
              <a:rPr lang="en-GB" sz="2500" dirty="0" smtClean="0"/>
              <a:t>t </a:t>
            </a:r>
            <a:r>
              <a:rPr lang="en-GB" sz="2500" dirty="0"/>
              <a:t>is usually collective in nature. The group of employees receives a certain fixed amount at regular intervals for the duration of the programme. Upon completion of the programme within the set period, in the given quantity and quality, the employees receive a wage plus a portion of the variable component. An advantage is considered to be the collective pressure on the individuals in order to increase performance. The disadvantage is the need to set up a group with similar performances.</a:t>
            </a:r>
            <a:endParaRPr lang="cs-CZ" sz="2500" dirty="0" smtClean="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5</a:t>
            </a:fld>
            <a:endParaRPr lang="cs-CZ"/>
          </a:p>
        </p:txBody>
      </p:sp>
    </p:spTree>
    <p:extLst>
      <p:ext uri="{BB962C8B-B14F-4D97-AF65-F5344CB8AC3E}">
        <p14:creationId xmlns:p14="http://schemas.microsoft.com/office/powerpoint/2010/main" val="195296762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lgn="l"/>
            <a:r>
              <a:rPr lang="en-GB" sz="2400" b="1" dirty="0" smtClean="0"/>
              <a:t>New </a:t>
            </a:r>
            <a:r>
              <a:rPr lang="en-GB" sz="2400" b="1" dirty="0"/>
              <a:t>forms of </a:t>
            </a:r>
            <a:r>
              <a:rPr lang="en-GB" sz="2400" b="1" dirty="0" smtClean="0"/>
              <a:t>remuneration</a:t>
            </a:r>
            <a:endParaRPr lang="en-GB" sz="2400" dirty="0"/>
          </a:p>
        </p:txBody>
      </p:sp>
      <p:sp>
        <p:nvSpPr>
          <p:cNvPr id="3" name="Zástupný symbol pro obsah 2"/>
          <p:cNvSpPr>
            <a:spLocks noGrp="1"/>
          </p:cNvSpPr>
          <p:nvPr>
            <p:ph idx="1"/>
          </p:nvPr>
        </p:nvSpPr>
        <p:spPr/>
        <p:txBody>
          <a:bodyPr/>
          <a:lstStyle/>
          <a:p>
            <a:pPr marL="0" indent="0">
              <a:buNone/>
            </a:pPr>
            <a:r>
              <a:rPr lang="en-GB" sz="2500" dirty="0"/>
              <a:t>Types of levels and wage or salary structures</a:t>
            </a:r>
          </a:p>
          <a:p>
            <a:pPr marL="0" indent="0">
              <a:buNone/>
            </a:pPr>
            <a:endParaRPr lang="cs-CZ" sz="2500" dirty="0" smtClean="0"/>
          </a:p>
          <a:p>
            <a:pPr marL="0" indent="0">
              <a:buNone/>
            </a:pPr>
            <a:r>
              <a:rPr lang="en-GB" sz="2500" dirty="0" smtClean="0"/>
              <a:t>This </a:t>
            </a:r>
            <a:r>
              <a:rPr lang="en-GB" sz="2500" dirty="0"/>
              <a:t>is an area in which the corporate remuneration policy is implemented. The structures of the levels are used by the company to classify the individual types of work and working positions in a hierarchy. They also make it possible to determine the size of the monetary remunerations (rates), definition of the framework for increase of the monetary remunerations and the basis that allows the direction of the wage or salary ratio, performance of monitoring and controlling processes and management of other remuneration aspects</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6</a:t>
            </a:fld>
            <a:endParaRPr lang="cs-CZ"/>
          </a:p>
        </p:txBody>
      </p:sp>
    </p:spTree>
    <p:extLst>
      <p:ext uri="{BB962C8B-B14F-4D97-AF65-F5344CB8AC3E}">
        <p14:creationId xmlns:p14="http://schemas.microsoft.com/office/powerpoint/2010/main" val="382652383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lgn="l"/>
            <a:r>
              <a:rPr lang="en-GB" sz="2400" b="1" dirty="0" smtClean="0"/>
              <a:t>New </a:t>
            </a:r>
            <a:r>
              <a:rPr lang="en-GB" sz="2400" b="1" dirty="0"/>
              <a:t>forms of </a:t>
            </a:r>
            <a:r>
              <a:rPr lang="en-GB" sz="2400" b="1" dirty="0" smtClean="0"/>
              <a:t>remuneration</a:t>
            </a:r>
            <a:endParaRPr lang="en-GB" sz="2400" dirty="0"/>
          </a:p>
        </p:txBody>
      </p:sp>
      <p:sp>
        <p:nvSpPr>
          <p:cNvPr id="3" name="Zástupný symbol pro obsah 2"/>
          <p:cNvSpPr>
            <a:spLocks noGrp="1"/>
          </p:cNvSpPr>
          <p:nvPr>
            <p:ph idx="1"/>
          </p:nvPr>
        </p:nvSpPr>
        <p:spPr/>
        <p:txBody>
          <a:bodyPr/>
          <a:lstStyle/>
          <a:p>
            <a:pPr marL="0" indent="0">
              <a:buNone/>
            </a:pPr>
            <a:r>
              <a:rPr lang="en-GB" sz="2500" b="1" dirty="0"/>
              <a:t>wage for qualifications</a:t>
            </a:r>
            <a:r>
              <a:rPr lang="en-GB" sz="2500" dirty="0"/>
              <a:t> </a:t>
            </a:r>
          </a:p>
          <a:p>
            <a:pPr marL="0" indent="0">
              <a:buNone/>
            </a:pPr>
            <a:endParaRPr lang="cs-CZ" sz="2500" dirty="0" smtClean="0"/>
          </a:p>
          <a:p>
            <a:pPr marL="0" indent="0">
              <a:buNone/>
            </a:pPr>
            <a:r>
              <a:rPr lang="en-GB" sz="2500" dirty="0" smtClean="0"/>
              <a:t>The </a:t>
            </a:r>
            <a:r>
              <a:rPr lang="en-GB" sz="2500" dirty="0"/>
              <a:t>wage for qualifications is a form of wage whose increase depends on the scope or depth of knowledge and skills that the employee has acquired and is applying.  The objective of the wage is to stimulate the deepening of the employees’ qualifications so that the company can attain higher performance. Thanks to this form of remuneration, the employer can maintain the working positions when it has flexible and multi-sectoral qualified labour. </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7</a:t>
            </a:fld>
            <a:endParaRPr lang="cs-CZ"/>
          </a:p>
        </p:txBody>
      </p:sp>
    </p:spTree>
    <p:extLst>
      <p:ext uri="{BB962C8B-B14F-4D97-AF65-F5344CB8AC3E}">
        <p14:creationId xmlns:p14="http://schemas.microsoft.com/office/powerpoint/2010/main" val="111898108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lgn="l"/>
            <a:r>
              <a:rPr lang="en-GB" sz="2400" b="1" dirty="0" smtClean="0"/>
              <a:t>New </a:t>
            </a:r>
            <a:r>
              <a:rPr lang="en-GB" sz="2400" b="1" dirty="0"/>
              <a:t>forms of </a:t>
            </a:r>
            <a:r>
              <a:rPr lang="en-GB" sz="2400" b="1" dirty="0" smtClean="0"/>
              <a:t>remuneration</a:t>
            </a:r>
            <a:endParaRPr lang="en-GB" sz="2400" dirty="0"/>
          </a:p>
        </p:txBody>
      </p:sp>
      <p:sp>
        <p:nvSpPr>
          <p:cNvPr id="3" name="Zástupný symbol pro obsah 2"/>
          <p:cNvSpPr>
            <a:spLocks noGrp="1"/>
          </p:cNvSpPr>
          <p:nvPr>
            <p:ph idx="1"/>
          </p:nvPr>
        </p:nvSpPr>
        <p:spPr>
          <a:xfrm>
            <a:off x="373063" y="1142340"/>
            <a:ext cx="9623425" cy="5567281"/>
          </a:xfrm>
        </p:spPr>
        <p:txBody>
          <a:bodyPr/>
          <a:lstStyle/>
          <a:p>
            <a:pPr marL="0" indent="0">
              <a:buNone/>
            </a:pPr>
            <a:r>
              <a:rPr lang="en-GB" sz="2500" dirty="0"/>
              <a:t>Forms: allowance to the basic wage, basic wage</a:t>
            </a:r>
          </a:p>
          <a:p>
            <a:r>
              <a:rPr lang="en-GB" sz="2500" dirty="0"/>
              <a:t>Advantages: support for the flexibility of the employees, increase of the organisation’s flexibility, increase of the substitutability of the employees and ease of implementation of new techniques and technologies</a:t>
            </a:r>
          </a:p>
          <a:p>
            <a:r>
              <a:rPr lang="en-GB" sz="2500" dirty="0"/>
              <a:t>Disadvantages: costs (training, courses), risk of remuneration only for the educational certificate not for real work</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8</a:t>
            </a:fld>
            <a:endParaRPr lang="cs-CZ"/>
          </a:p>
        </p:txBody>
      </p:sp>
    </p:spTree>
    <p:extLst>
      <p:ext uri="{BB962C8B-B14F-4D97-AF65-F5344CB8AC3E}">
        <p14:creationId xmlns:p14="http://schemas.microsoft.com/office/powerpoint/2010/main" val="309442674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lgn="l"/>
            <a:r>
              <a:rPr lang="en-GB" sz="2400" b="1" dirty="0" smtClean="0"/>
              <a:t>New </a:t>
            </a:r>
            <a:r>
              <a:rPr lang="en-GB" sz="2400" b="1" dirty="0"/>
              <a:t>forms of </a:t>
            </a:r>
            <a:r>
              <a:rPr lang="en-GB" sz="2400" b="1" dirty="0" smtClean="0"/>
              <a:t>remuneration</a:t>
            </a:r>
            <a:endParaRPr lang="en-GB" sz="2400" dirty="0"/>
          </a:p>
        </p:txBody>
      </p:sp>
      <p:sp>
        <p:nvSpPr>
          <p:cNvPr id="3" name="Zástupný symbol pro obsah 2"/>
          <p:cNvSpPr>
            <a:spLocks noGrp="1"/>
          </p:cNvSpPr>
          <p:nvPr>
            <p:ph idx="1"/>
          </p:nvPr>
        </p:nvSpPr>
        <p:spPr/>
        <p:txBody>
          <a:bodyPr/>
          <a:lstStyle/>
          <a:p>
            <a:pPr marL="0" indent="0">
              <a:buNone/>
            </a:pPr>
            <a:r>
              <a:rPr lang="en-GB" sz="2500" dirty="0"/>
              <a:t>Remuneration according to competences </a:t>
            </a:r>
          </a:p>
          <a:p>
            <a:pPr marL="0" indent="0">
              <a:buNone/>
            </a:pPr>
            <a:r>
              <a:rPr lang="en-GB" sz="2500" dirty="0"/>
              <a:t>Used in companies with focus on corporate culture. The competences do not mean powers, but</a:t>
            </a:r>
            <a:r>
              <a:rPr lang="en-GB" sz="2500" dirty="0" smtClean="0"/>
              <a:t>:</a:t>
            </a:r>
            <a:endParaRPr lang="cs-CZ" sz="2500" dirty="0" smtClean="0"/>
          </a:p>
          <a:p>
            <a:pPr marL="0" indent="0">
              <a:buNone/>
            </a:pPr>
            <a:endParaRPr lang="en-GB" sz="2500" dirty="0"/>
          </a:p>
          <a:p>
            <a:pPr marL="0" indent="0">
              <a:buNone/>
            </a:pPr>
            <a:r>
              <a:rPr lang="cs-CZ" sz="2500" dirty="0" smtClean="0"/>
              <a:t>- </a:t>
            </a:r>
            <a:r>
              <a:rPr lang="en-GB" sz="2500" dirty="0" smtClean="0"/>
              <a:t>certain </a:t>
            </a:r>
            <a:r>
              <a:rPr lang="en-GB" sz="2500" dirty="0"/>
              <a:t>behavioural requirements (soft competences)</a:t>
            </a:r>
          </a:p>
          <a:p>
            <a:pPr marL="0" indent="0">
              <a:buNone/>
            </a:pPr>
            <a:r>
              <a:rPr lang="cs-CZ" sz="2500" dirty="0" smtClean="0"/>
              <a:t>- </a:t>
            </a:r>
            <a:r>
              <a:rPr lang="en-GB" sz="2500" dirty="0" smtClean="0"/>
              <a:t>clearer </a:t>
            </a:r>
            <a:r>
              <a:rPr lang="en-GB" sz="2500" dirty="0"/>
              <a:t>definition of technical capabilities (hard competences)</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9</a:t>
            </a:fld>
            <a:endParaRPr lang="cs-CZ"/>
          </a:p>
        </p:txBody>
      </p:sp>
    </p:spTree>
    <p:extLst>
      <p:ext uri="{BB962C8B-B14F-4D97-AF65-F5344CB8AC3E}">
        <p14:creationId xmlns:p14="http://schemas.microsoft.com/office/powerpoint/2010/main" val="329235272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JU_OPVVV">
  <a:themeElements>
    <a:clrScheme name="JU">
      <a:dk1>
        <a:srgbClr val="151515"/>
      </a:dk1>
      <a:lt1>
        <a:sysClr val="window" lastClr="FFFFFF"/>
      </a:lt1>
      <a:dk2>
        <a:srgbClr val="E00034"/>
      </a:dk2>
      <a:lt2>
        <a:srgbClr val="D8D8D8"/>
      </a:lt2>
      <a:accent1>
        <a:srgbClr val="E00034"/>
      </a:accent1>
      <a:accent2>
        <a:srgbClr val="E98300"/>
      </a:accent2>
      <a:accent3>
        <a:srgbClr val="007D57"/>
      </a:accent3>
      <a:accent4>
        <a:srgbClr val="9C5FB5"/>
      </a:accent4>
      <a:accent5>
        <a:srgbClr val="5BBBB7"/>
      </a:accent5>
      <a:accent6>
        <a:srgbClr val="D10074"/>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JU_OPVVV" id="{308B95AC-FC2F-4F17-80AD-0B8665254CCB}" vid="{353A2476-A1C0-4E71-97AE-34FA5EB80CF7}"/>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185</TotalTime>
  <Words>1144</Words>
  <Application>Microsoft Office PowerPoint</Application>
  <PresentationFormat>Vlastní</PresentationFormat>
  <Paragraphs>137</Paragraphs>
  <Slides>20</Slides>
  <Notes>18</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20</vt:i4>
      </vt:variant>
    </vt:vector>
  </HeadingPairs>
  <TitlesOfParts>
    <vt:vector size="24" baseType="lpstr">
      <vt:lpstr>Arial</vt:lpstr>
      <vt:lpstr>Calibri</vt:lpstr>
      <vt:lpstr>Clara Sans</vt:lpstr>
      <vt:lpstr>JU_OPVVV</vt:lpstr>
      <vt:lpstr>Reward systems </vt:lpstr>
      <vt:lpstr>New forms of remuneration</vt:lpstr>
      <vt:lpstr>New forms of remuneration</vt:lpstr>
      <vt:lpstr>New forms of remuneration</vt:lpstr>
      <vt:lpstr>New forms of remuneration</vt:lpstr>
      <vt:lpstr>New forms of remuneration</vt:lpstr>
      <vt:lpstr>New forms of remuneration</vt:lpstr>
      <vt:lpstr>New forms of remuneration</vt:lpstr>
      <vt:lpstr>New forms of remuneration</vt:lpstr>
      <vt:lpstr>New forms of remuneration</vt:lpstr>
      <vt:lpstr>New forms of remuneration</vt:lpstr>
      <vt:lpstr>New forms of remuneration</vt:lpstr>
      <vt:lpstr>New forms of remuneration</vt:lpstr>
      <vt:lpstr>New forms of remuneration</vt:lpstr>
      <vt:lpstr>New forms of remuneration</vt:lpstr>
      <vt:lpstr>New forms of remuneration</vt:lpstr>
      <vt:lpstr>New forms of remuneration</vt:lpstr>
      <vt:lpstr>New forms of remuneration</vt:lpstr>
      <vt:lpstr>New forms of remuneration</vt:lpstr>
      <vt:lpstr>Thank you for your attention </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Ing. Tomáš Lysenko-Chvíla</dc:creator>
  <cp:lastModifiedBy>Volek Tomáš Ing. Ph.D.</cp:lastModifiedBy>
  <cp:revision>23</cp:revision>
  <dcterms:created xsi:type="dcterms:W3CDTF">2017-07-17T18:52:59Z</dcterms:created>
  <dcterms:modified xsi:type="dcterms:W3CDTF">2020-03-20T08:19:53Z</dcterms:modified>
</cp:coreProperties>
</file>