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2"/>
  </p:notesMasterIdLst>
  <p:sldIdLst>
    <p:sldId id="256" r:id="rId2"/>
    <p:sldId id="306" r:id="rId3"/>
    <p:sldId id="324" r:id="rId4"/>
    <p:sldId id="307" r:id="rId5"/>
    <p:sldId id="308" r:id="rId6"/>
    <p:sldId id="309" r:id="rId7"/>
    <p:sldId id="310" r:id="rId8"/>
    <p:sldId id="311" r:id="rId9"/>
    <p:sldId id="312" r:id="rId10"/>
    <p:sldId id="328" r:id="rId11"/>
    <p:sldId id="325" r:id="rId12"/>
    <p:sldId id="313" r:id="rId13"/>
    <p:sldId id="326" r:id="rId14"/>
    <p:sldId id="314" r:id="rId15"/>
    <p:sldId id="330" r:id="rId16"/>
    <p:sldId id="315" r:id="rId17"/>
    <p:sldId id="327" r:id="rId18"/>
    <p:sldId id="329" r:id="rId19"/>
    <p:sldId id="316" r:id="rId20"/>
    <p:sldId id="275" r:id="rId21"/>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1643175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533321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271212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3628096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1944715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253063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1366471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3300942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296456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95665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1717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28999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523014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60465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198959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2762470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3927732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a:xfrm>
            <a:off x="847725" y="3957618"/>
            <a:ext cx="9395519" cy="720080"/>
          </a:xfrm>
        </p:spPr>
        <p:txBody>
          <a:bodyPr/>
          <a:lstStyle/>
          <a:p>
            <a:pPr lvl="0"/>
            <a:r>
              <a:rPr lang="en-GB" b="1" dirty="0" smtClean="0"/>
              <a:t>New </a:t>
            </a:r>
            <a:r>
              <a:rPr lang="en-GB" b="1" dirty="0"/>
              <a:t>forms of remuneration, </a:t>
            </a:r>
            <a:r>
              <a:rPr lang="en-GB" b="1" dirty="0" smtClean="0"/>
              <a:t>teams’</a:t>
            </a:r>
            <a:r>
              <a:rPr lang="cs-CZ" b="1" dirty="0"/>
              <a:t>r</a:t>
            </a:r>
            <a:r>
              <a:rPr lang="en-GB" b="1" dirty="0" err="1" smtClean="0"/>
              <a:t>emuneration</a:t>
            </a:r>
            <a:r>
              <a:rPr lang="en-GB" b="1" dirty="0"/>
              <a:t>. </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3074" name="Picture 2" descr="Image result for competency mode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71398" y="1187450"/>
            <a:ext cx="6350604" cy="5567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80982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Remuneration according to competences </a:t>
            </a:r>
          </a:p>
          <a:p>
            <a:pPr marL="0" indent="0">
              <a:buNone/>
            </a:pPr>
            <a:r>
              <a:rPr lang="en-GB" sz="2500" dirty="0"/>
              <a:t>The hard competences model gives higher respect and provides greater support for career management in the company.  For managers, it is more efficient and reliable to evaluate the advancement of the accountant in his career according to comprehensive economic knowledge rather than only according to knowledge.</a:t>
            </a:r>
          </a:p>
          <a:p>
            <a:pPr marL="0" indent="0">
              <a:buNone/>
            </a:pPr>
            <a:endParaRPr lang="en-GB" sz="2500" dirty="0"/>
          </a:p>
          <a:p>
            <a:pPr marL="0" indent="0">
              <a:buNone/>
            </a:pPr>
            <a:r>
              <a:rPr lang="en-GB" sz="2500" dirty="0"/>
              <a:t>The soft competence model is created on the basis of analysis of the corporate and company culture.  At the highest level, competence is categorised into three segments: professionalism, independence and accountability.</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3122528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r>
              <a:rPr lang="en-GB" sz="2500" b="1" dirty="0"/>
              <a:t>The SCARF Remuneration Model</a:t>
            </a:r>
            <a:r>
              <a:rPr lang="en-GB" sz="2500" dirty="0"/>
              <a:t> </a:t>
            </a:r>
          </a:p>
          <a:p>
            <a:pPr marL="0" indent="0">
              <a:buNone/>
            </a:pPr>
            <a:r>
              <a:rPr lang="en-GB" sz="2500" dirty="0"/>
              <a:t>The model defines 5 factors leading to higher efficiency in motivation and rewarding of employees. </a:t>
            </a:r>
          </a:p>
          <a:p>
            <a:r>
              <a:rPr lang="en-GB" sz="2500" dirty="0"/>
              <a:t>STATUS - arising, for instance, from the name of the profession. Sometimes the new name of a position may mean a big change just in the feeling from the new name, for instance, department head vs. department director</a:t>
            </a:r>
          </a:p>
          <a:p>
            <a:r>
              <a:rPr lang="en-GB" sz="2500" dirty="0"/>
              <a:t>CERTAINTY - the ability to predict the future. This concerns the transparency of the criteria and sustainability of the rewarding system.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1640787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The SCARF Remuneration Model</a:t>
            </a:r>
            <a:r>
              <a:rPr lang="en-GB" sz="2500" dirty="0"/>
              <a:t> </a:t>
            </a:r>
          </a:p>
          <a:p>
            <a:r>
              <a:rPr lang="en-GB" sz="2500" dirty="0" smtClean="0"/>
              <a:t>AUTONOMY </a:t>
            </a:r>
            <a:r>
              <a:rPr lang="en-GB" sz="2500" dirty="0"/>
              <a:t>- opportunity to participate in decision-making concerning one’s own work</a:t>
            </a:r>
          </a:p>
          <a:p>
            <a:r>
              <a:rPr lang="en-GB" sz="2500" dirty="0"/>
              <a:t>RELATEDNESS - mutual relationships of employees at work</a:t>
            </a:r>
          </a:p>
          <a:p>
            <a:r>
              <a:rPr lang="en-GB" sz="2500" dirty="0"/>
              <a:t>FAIRNESS - fairness of the system. Attachment, rotation, promotion opportunities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9369210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Team </a:t>
            </a:r>
            <a:r>
              <a:rPr lang="en-GB" sz="2500" b="1" dirty="0" smtClean="0"/>
              <a:t>remuneration</a:t>
            </a:r>
            <a:endParaRPr lang="cs-CZ" sz="2500" b="1" dirty="0" smtClean="0"/>
          </a:p>
          <a:p>
            <a:pPr marL="0" indent="0">
              <a:buNone/>
            </a:pPr>
            <a:endParaRPr lang="en-GB" sz="2500" dirty="0"/>
          </a:p>
          <a:p>
            <a:pPr marL="0" indent="0">
              <a:buNone/>
            </a:pPr>
            <a:r>
              <a:rPr lang="en-GB" sz="2500" dirty="0"/>
              <a:t>The objective of team remuneration is to link the remuneration of the individual to efficient team </a:t>
            </a:r>
            <a:r>
              <a:rPr lang="en-GB" sz="2500" dirty="0" smtClean="0"/>
              <a:t>performance</a:t>
            </a:r>
            <a:endParaRPr lang="cs-CZ" sz="2500" dirty="0" smtClean="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3147446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Team </a:t>
            </a:r>
            <a:r>
              <a:rPr lang="en-GB" sz="2500" b="1" dirty="0" smtClean="0"/>
              <a:t>remuneration</a:t>
            </a:r>
            <a:endParaRPr lang="cs-CZ" sz="2500" b="1" dirty="0" smtClean="0"/>
          </a:p>
          <a:p>
            <a:pPr marL="0" indent="0">
              <a:buNone/>
            </a:pPr>
            <a:endParaRPr lang="en-GB" sz="2500" dirty="0"/>
          </a:p>
          <a:p>
            <a:pPr marL="0" indent="0">
              <a:buNone/>
            </a:pPr>
            <a:r>
              <a:rPr lang="en-GB" sz="2500" dirty="0" smtClean="0"/>
              <a:t>The </a:t>
            </a:r>
            <a:r>
              <a:rPr lang="en-GB" sz="2500" dirty="0"/>
              <a:t>most common form is distribution of the team remuneration according to some predefined, clear and comprehensible formula. The formula is determined on the basis of quantitative or qualitative indicators.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pic>
        <p:nvPicPr>
          <p:cNvPr id="4098" name="Picture 2" descr="Image result for team pay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575" y="4126507"/>
            <a:ext cx="6273800" cy="3283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0202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Team types:</a:t>
            </a:r>
          </a:p>
          <a:p>
            <a:pPr marL="457200" indent="-457200">
              <a:buAutoNum type="arabicPeriod"/>
            </a:pPr>
            <a:r>
              <a:rPr lang="en-GB" sz="2500" dirty="0" smtClean="0"/>
              <a:t>Organisational </a:t>
            </a:r>
            <a:r>
              <a:rPr lang="en-GB" sz="2500" dirty="0"/>
              <a:t>teams - members are organisationally connected and the objective is to achieve the corporate </a:t>
            </a:r>
            <a:r>
              <a:rPr lang="en-GB" sz="2500" dirty="0" smtClean="0"/>
              <a:t>objectives</a:t>
            </a:r>
            <a:endParaRPr lang="cs-CZ" sz="2500" dirty="0" smtClean="0"/>
          </a:p>
          <a:p>
            <a:pPr marL="0" indent="0">
              <a:buNone/>
            </a:pPr>
            <a:endParaRPr lang="en-GB" sz="2500" dirty="0"/>
          </a:p>
          <a:p>
            <a:pPr marL="0" indent="0">
              <a:buNone/>
            </a:pPr>
            <a:r>
              <a:rPr lang="en-GB" sz="2500" dirty="0"/>
              <a:t>2.	Work teams - independent permanent teams with members who closely co-operate in the creation of the products or services</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580971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Team types</a:t>
            </a:r>
            <a:r>
              <a:rPr lang="en-GB" sz="2500" dirty="0" smtClean="0"/>
              <a:t>:</a:t>
            </a:r>
            <a:endParaRPr lang="cs-CZ" sz="2500" dirty="0" smtClean="0"/>
          </a:p>
          <a:p>
            <a:pPr marL="0" indent="0">
              <a:buNone/>
            </a:pPr>
            <a:endParaRPr lang="en-GB" sz="2500" dirty="0"/>
          </a:p>
          <a:p>
            <a:pPr marL="457200" indent="-457200">
              <a:buAutoNum type="arabicPeriod" startAt="3"/>
            </a:pPr>
            <a:r>
              <a:rPr lang="en-GB" sz="2500" dirty="0" smtClean="0"/>
              <a:t>Project </a:t>
            </a:r>
            <a:r>
              <a:rPr lang="en-GB" sz="2500" dirty="0"/>
              <a:t>teams - people from various functional departments to fulfil some project </a:t>
            </a:r>
            <a:endParaRPr lang="cs-CZ" sz="2500" dirty="0" smtClean="0"/>
          </a:p>
          <a:p>
            <a:pPr marL="457200" indent="-457200">
              <a:buAutoNum type="arabicPeriod" startAt="3"/>
            </a:pPr>
            <a:endParaRPr lang="cs-CZ" sz="2500" dirty="0"/>
          </a:p>
          <a:p>
            <a:pPr marL="0" indent="0">
              <a:buNone/>
            </a:pPr>
            <a:endParaRPr lang="en-GB" sz="2500" dirty="0"/>
          </a:p>
          <a:p>
            <a:pPr marL="0" indent="0">
              <a:buNone/>
            </a:pPr>
            <a:r>
              <a:rPr lang="en-GB" sz="2500" dirty="0"/>
              <a:t>4.	Ad hoc teams - functional teams for solution of a particular problem - short-term</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29415328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Types of team remuneration:</a:t>
            </a:r>
          </a:p>
          <a:p>
            <a:pPr marL="457200" indent="-457200">
              <a:buAutoNum type="arabicPeriod"/>
            </a:pPr>
            <a:r>
              <a:rPr lang="en-GB" sz="2500" dirty="0" smtClean="0"/>
              <a:t>Distribution </a:t>
            </a:r>
            <a:r>
              <a:rPr lang="en-GB" sz="2500" dirty="0"/>
              <a:t>of bonuses - the bonus is either a % of the basic wage or takes the form of the same amount for each </a:t>
            </a:r>
            <a:r>
              <a:rPr lang="en-GB" sz="2500" dirty="0" smtClean="0"/>
              <a:t>member</a:t>
            </a:r>
            <a:endParaRPr lang="cs-CZ" sz="2500" dirty="0" smtClean="0"/>
          </a:p>
          <a:p>
            <a:pPr marL="0" indent="0">
              <a:buNone/>
            </a:pPr>
            <a:endParaRPr lang="en-GB" sz="2500" dirty="0"/>
          </a:p>
          <a:p>
            <a:pPr marL="457200" indent="-457200">
              <a:buAutoNum type="arabicPeriod" startAt="2"/>
            </a:pPr>
            <a:r>
              <a:rPr lang="en-GB" sz="2500" dirty="0" smtClean="0"/>
              <a:t>Team </a:t>
            </a:r>
            <a:r>
              <a:rPr lang="en-GB" sz="2500" dirty="0"/>
              <a:t>and individual remuneration - payment of both the team and individual </a:t>
            </a:r>
            <a:r>
              <a:rPr lang="en-GB" sz="2500" dirty="0" smtClean="0"/>
              <a:t>bonus</a:t>
            </a:r>
            <a:endParaRPr lang="cs-CZ" sz="2500" dirty="0" smtClean="0"/>
          </a:p>
          <a:p>
            <a:pPr marL="457200" indent="-457200">
              <a:buAutoNum type="arabicPeriod" startAt="2"/>
            </a:pPr>
            <a:endParaRPr lang="en-GB" sz="2500" dirty="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38251280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Types of team remuneration</a:t>
            </a:r>
            <a:r>
              <a:rPr lang="en-GB" sz="2500" dirty="0" smtClean="0"/>
              <a:t>:</a:t>
            </a:r>
            <a:endParaRPr lang="cs-CZ" sz="2500" dirty="0" smtClean="0"/>
          </a:p>
          <a:p>
            <a:pPr marL="0" indent="0">
              <a:buNone/>
            </a:pPr>
            <a:endParaRPr lang="en-GB" sz="2500" dirty="0"/>
          </a:p>
          <a:p>
            <a:pPr marL="457200" indent="-457200">
              <a:buAutoNum type="arabicPeriod" startAt="3"/>
            </a:pPr>
            <a:r>
              <a:rPr lang="en-GB" sz="2500" dirty="0" smtClean="0"/>
              <a:t>High </a:t>
            </a:r>
            <a:r>
              <a:rPr lang="en-GB" sz="2500" dirty="0"/>
              <a:t>and low individual performance in the team - the bonus is defined by the team leader according to the individual </a:t>
            </a:r>
            <a:r>
              <a:rPr lang="en-GB" sz="2500" dirty="0" smtClean="0"/>
              <a:t>performance</a:t>
            </a:r>
            <a:endParaRPr lang="cs-CZ" sz="2500" dirty="0" smtClean="0"/>
          </a:p>
          <a:p>
            <a:pPr marL="457200" indent="-457200">
              <a:buAutoNum type="arabicPeriod" startAt="3"/>
            </a:pPr>
            <a:endParaRPr lang="cs-CZ" sz="2500" dirty="0"/>
          </a:p>
          <a:p>
            <a:pPr marL="0" indent="0">
              <a:buNone/>
            </a:pPr>
            <a:endParaRPr lang="en-GB" sz="2500" dirty="0"/>
          </a:p>
          <a:p>
            <a:pPr marL="0" indent="0">
              <a:buNone/>
            </a:pPr>
            <a:r>
              <a:rPr lang="en-GB" sz="2500" dirty="0"/>
              <a:t>4.	Project team bonuses - bonuses for achieving and exceeding target results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1864168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Wages and salaries for expected working results</a:t>
            </a:r>
          </a:p>
          <a:p>
            <a:pPr marL="0" indent="0">
              <a:buNone/>
            </a:pPr>
            <a:endParaRPr lang="en-GB" sz="2500" dirty="0"/>
          </a:p>
          <a:p>
            <a:pPr marL="0" indent="0">
              <a:buNone/>
            </a:pPr>
            <a:r>
              <a:rPr lang="en-GB" sz="2500" dirty="0"/>
              <a:t>This concerns remunerations provided for a defined set of works and performance. The company assumes fulfilment of the given tasks based on knowledge of the working abilities and performance of the employee and continuously pays him a certain amount. The important thing is to define the targets and options for their check, compilation of plans, working procedures and measurements for assessment of the results and a necessity is also the availability of labour consumption standards. It is often applied to the working positions of blue collar workers, specialists and lower and middle management staff.</a:t>
            </a:r>
          </a:p>
          <a:p>
            <a:pPr marL="0" indent="0">
              <a:buNone/>
            </a:pP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Contractual wage </a:t>
            </a:r>
            <a:endParaRPr lang="cs-CZ" sz="2500" b="1" dirty="0" smtClean="0"/>
          </a:p>
          <a:p>
            <a:pPr marL="0" indent="0">
              <a:buNone/>
            </a:pPr>
            <a:r>
              <a:rPr lang="cs-CZ" sz="2500" dirty="0" smtClean="0"/>
              <a:t>T</a:t>
            </a:r>
            <a:r>
              <a:rPr lang="en-GB" sz="2500" dirty="0" smtClean="0"/>
              <a:t>he </a:t>
            </a:r>
            <a:r>
              <a:rPr lang="en-GB" sz="2500" dirty="0"/>
              <a:t>employee undertakes to fulfil certain tasks for a predefined period for which a certain amount is paid to him. Upon lapse of the given period, check and assessment of his results is done. These results may affect the wages and salaries for the subsequent periods. One of the advantages is the involvement of the employee in the creation of the tasks. A disadvantage may be the difficult creation and check of the standardised working times. </a:t>
            </a: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094720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b="1" dirty="0"/>
              <a:t>Wage with measured daily output</a:t>
            </a:r>
            <a:r>
              <a:rPr lang="en-GB" dirty="0"/>
              <a:t> </a:t>
            </a:r>
            <a:endParaRPr lang="cs-CZ" dirty="0" smtClean="0"/>
          </a:p>
          <a:p>
            <a:pPr marL="0" indent="0">
              <a:buNone/>
            </a:pPr>
            <a:r>
              <a:rPr lang="en-GB" sz="2500" dirty="0" smtClean="0"/>
              <a:t>the </a:t>
            </a:r>
            <a:r>
              <a:rPr lang="en-GB" sz="2500" dirty="0"/>
              <a:t>basis is a fixed time wage that differs in terms of the evaluation of the work done. A positive aspect of this wage is regular remuneration of the employee, which is not directly tied to performance. It is however difficult in terms of preparation and analysis of information.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7814483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Programme </a:t>
            </a:r>
            <a:r>
              <a:rPr lang="en-GB" sz="2500" b="1" dirty="0" smtClean="0"/>
              <a:t>wage</a:t>
            </a:r>
            <a:endParaRPr lang="cs-CZ" sz="2500" b="1" dirty="0" smtClean="0"/>
          </a:p>
          <a:p>
            <a:pPr marL="0" indent="0">
              <a:buNone/>
            </a:pPr>
            <a:r>
              <a:rPr lang="cs-CZ" sz="2500" dirty="0" smtClean="0"/>
              <a:t>I</a:t>
            </a:r>
            <a:r>
              <a:rPr lang="en-GB" sz="2500" dirty="0" smtClean="0"/>
              <a:t>t </a:t>
            </a:r>
            <a:r>
              <a:rPr lang="en-GB" sz="2500" dirty="0"/>
              <a:t>is usually collective in nature. The group of employees receives a certain fixed amount at regular intervals for the duration of the programme. Upon completion of the programme within the set period, in the given quantity and quality, the employees receive a wage plus a portion of the variable component. An advantage is considered to be the collective pressure on the individuals in order to increase performance. The disadvantage is the need to set up a group with similar performances.</a:t>
            </a:r>
            <a:endParaRPr lang="cs-CZ" sz="2500" dirty="0" smtClean="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9529676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Types of levels and wage or salary structures</a:t>
            </a:r>
          </a:p>
          <a:p>
            <a:pPr marL="0" indent="0">
              <a:buNone/>
            </a:pPr>
            <a:endParaRPr lang="cs-CZ" sz="2500" dirty="0" smtClean="0"/>
          </a:p>
          <a:p>
            <a:pPr marL="0" indent="0">
              <a:buNone/>
            </a:pPr>
            <a:r>
              <a:rPr lang="en-GB" sz="2500" dirty="0" smtClean="0"/>
              <a:t>This </a:t>
            </a:r>
            <a:r>
              <a:rPr lang="en-GB" sz="2500" dirty="0"/>
              <a:t>is an area in which the corporate remuneration policy is implemented. The structures of the levels are used by the company to classify the individual types of work and working positions in a hierarchy. They also make it possible to determine the size of the monetary remunerations (rates), definition of the framework for increase of the monetary remunerations and the basis that allows the direction of the wage or salary ratio, performance of monitoring and controlling processes and management of other remuneration aspects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8265238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wage for qualifications</a:t>
            </a:r>
            <a:r>
              <a:rPr lang="en-GB" sz="2500" dirty="0"/>
              <a:t> </a:t>
            </a:r>
          </a:p>
          <a:p>
            <a:pPr marL="0" indent="0">
              <a:buNone/>
            </a:pPr>
            <a:endParaRPr lang="cs-CZ" sz="2500" dirty="0" smtClean="0"/>
          </a:p>
          <a:p>
            <a:pPr marL="0" indent="0">
              <a:buNone/>
            </a:pPr>
            <a:r>
              <a:rPr lang="en-GB" sz="2500" dirty="0" smtClean="0"/>
              <a:t>The </a:t>
            </a:r>
            <a:r>
              <a:rPr lang="en-GB" sz="2500" dirty="0"/>
              <a:t>wage for qualifications is a form of wage whose increase depends on the scope or depth of knowledge and skills that the employee has acquired and is applying.  The objective of the wage is to stimulate the deepening of the employees’ qualifications so that the company can attain higher performance. Thanks to this form of remuneration, the employer can maintain the working positions when it has flexible and multi-sectoral qualified labour.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118981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a:xfrm>
            <a:off x="373063" y="1142340"/>
            <a:ext cx="9623425" cy="5567281"/>
          </a:xfrm>
        </p:spPr>
        <p:txBody>
          <a:bodyPr/>
          <a:lstStyle/>
          <a:p>
            <a:pPr marL="0" indent="0">
              <a:buNone/>
            </a:pPr>
            <a:r>
              <a:rPr lang="en-GB" sz="2500" dirty="0"/>
              <a:t>Forms: allowance to the basic wage, basic wage</a:t>
            </a:r>
          </a:p>
          <a:p>
            <a:r>
              <a:rPr lang="en-GB" sz="2500" dirty="0"/>
              <a:t>Advantages: support for the flexibility of the employees, increase of the organisation’s flexibility, increase of the substitutability of the employees and ease of implementation of new techniques and technologies</a:t>
            </a:r>
          </a:p>
          <a:p>
            <a:r>
              <a:rPr lang="en-GB" sz="2500" dirty="0"/>
              <a:t>Disadvantages: costs (training, courses), risk of remuneration only for the educational certificate not for real work</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0944267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l"/>
            <a:r>
              <a:rPr lang="en-GB" sz="2400" b="1" dirty="0" smtClean="0"/>
              <a:t>New </a:t>
            </a:r>
            <a:r>
              <a:rPr lang="en-GB" sz="2400" b="1" dirty="0"/>
              <a:t>forms of </a:t>
            </a:r>
            <a:r>
              <a:rPr lang="en-GB" sz="2400" b="1" dirty="0" smtClean="0"/>
              <a:t>remuneration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Remuneration according to competences </a:t>
            </a:r>
          </a:p>
          <a:p>
            <a:pPr marL="0" indent="0">
              <a:buNone/>
            </a:pPr>
            <a:r>
              <a:rPr lang="en-GB" sz="2500" dirty="0"/>
              <a:t>Used in companies with focus on corporate culture. The competences do not mean powers, but</a:t>
            </a:r>
            <a:r>
              <a:rPr lang="en-GB" sz="2500" dirty="0" smtClean="0"/>
              <a:t>:</a:t>
            </a:r>
            <a:endParaRPr lang="cs-CZ" sz="2500" dirty="0" smtClean="0"/>
          </a:p>
          <a:p>
            <a:pPr marL="0" indent="0">
              <a:buNone/>
            </a:pPr>
            <a:endParaRPr lang="en-GB" sz="2500" dirty="0"/>
          </a:p>
          <a:p>
            <a:pPr marL="0" indent="0">
              <a:buNone/>
            </a:pPr>
            <a:r>
              <a:rPr lang="cs-CZ" sz="2500" dirty="0" smtClean="0"/>
              <a:t>- </a:t>
            </a:r>
            <a:r>
              <a:rPr lang="en-GB" sz="2500" dirty="0" smtClean="0"/>
              <a:t>certain </a:t>
            </a:r>
            <a:r>
              <a:rPr lang="en-GB" sz="2500" dirty="0"/>
              <a:t>behavioural requirements (soft competences)</a:t>
            </a:r>
          </a:p>
          <a:p>
            <a:pPr marL="0" indent="0">
              <a:buNone/>
            </a:pPr>
            <a:r>
              <a:rPr lang="cs-CZ" sz="2500" dirty="0" smtClean="0"/>
              <a:t>- </a:t>
            </a:r>
            <a:r>
              <a:rPr lang="en-GB" sz="2500" dirty="0" smtClean="0"/>
              <a:t>clearer </a:t>
            </a:r>
            <a:r>
              <a:rPr lang="en-GB" sz="2500" dirty="0"/>
              <a:t>definition of technical capabilities (hard competences)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292352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185</TotalTime>
  <Words>1144</Words>
  <Application>Microsoft Office PowerPoint</Application>
  <PresentationFormat>Vlastní</PresentationFormat>
  <Paragraphs>137</Paragraphs>
  <Slides>20</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Clara Sans</vt:lpstr>
      <vt:lpstr>JU_OPVVV</vt:lpstr>
      <vt:lpstr>Reward systems </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New forms of remuneration</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23</cp:revision>
  <dcterms:created xsi:type="dcterms:W3CDTF">2017-07-17T18:52:59Z</dcterms:created>
  <dcterms:modified xsi:type="dcterms:W3CDTF">2020-03-20T08:19:53Z</dcterms:modified>
</cp:coreProperties>
</file>