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60" r:id="rId4"/>
    <p:sldId id="282" r:id="rId5"/>
    <p:sldId id="261" r:id="rId6"/>
    <p:sldId id="284" r:id="rId7"/>
    <p:sldId id="262" r:id="rId8"/>
    <p:sldId id="264" r:id="rId9"/>
    <p:sldId id="263" r:id="rId10"/>
    <p:sldId id="268" r:id="rId11"/>
    <p:sldId id="283" r:id="rId12"/>
    <p:sldId id="269" r:id="rId13"/>
    <p:sldId id="270" r:id="rId14"/>
    <p:sldId id="271" r:id="rId15"/>
    <p:sldId id="275" r:id="rId16"/>
    <p:sldId id="265" r:id="rId17"/>
    <p:sldId id="266" r:id="rId18"/>
    <p:sldId id="267" r:id="rId19"/>
    <p:sldId id="259" r:id="rId20"/>
    <p:sldId id="276" r:id="rId21"/>
    <p:sldId id="277" r:id="rId22"/>
    <p:sldId id="279" r:id="rId23"/>
    <p:sldId id="278" r:id="rId24"/>
    <p:sldId id="280" r:id="rId25"/>
    <p:sldId id="281" r:id="rId26"/>
    <p:sldId id="285" r:id="rId27"/>
    <p:sldId id="286"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autoAdjust="0"/>
    <p:restoredTop sz="74538" autoAdjust="0"/>
  </p:normalViewPr>
  <p:slideViewPr>
    <p:cSldViewPr>
      <p:cViewPr varScale="1">
        <p:scale>
          <a:sx n="81" d="100"/>
          <a:sy n="81" d="100"/>
        </p:scale>
        <p:origin x="18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2AD9B-B41A-4929-A8C2-4D3F17199537}" type="datetimeFigureOut">
              <a:rPr lang="cs-CZ" smtClean="0"/>
              <a:pPr/>
              <a:t>23.11.2021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54052-1A6C-43B4-A0EF-61B0D5A55C7E}" type="slidenum">
              <a:rPr lang="cs-CZ" smtClean="0"/>
              <a:pPr/>
              <a:t>‹#›</a:t>
            </a:fld>
            <a:endParaRPr lang="cs-CZ"/>
          </a:p>
        </p:txBody>
      </p:sp>
    </p:spTree>
    <p:extLst>
      <p:ext uri="{BB962C8B-B14F-4D97-AF65-F5344CB8AC3E}">
        <p14:creationId xmlns:p14="http://schemas.microsoft.com/office/powerpoint/2010/main" val="130963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256548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Slide Number Placeholder 3"/>
          <p:cNvSpPr>
            <a:spLocks noGrp="1"/>
          </p:cNvSpPr>
          <p:nvPr>
            <p:ph type="sldNum" sz="quarter" idx="10"/>
          </p:nvPr>
        </p:nvSpPr>
        <p:spPr/>
        <p:txBody>
          <a:bodyPr/>
          <a:lstStyle/>
          <a:p>
            <a:fld id="{D262C3E3-F7C0-4368-A51C-675591857655}" type="slidenum">
              <a:rPr lang="cs-CZ" smtClean="0"/>
              <a:pPr/>
              <a:t>10</a:t>
            </a:fld>
            <a:endParaRPr lang="cs-CZ"/>
          </a:p>
        </p:txBody>
      </p:sp>
    </p:spTree>
    <p:extLst>
      <p:ext uri="{BB962C8B-B14F-4D97-AF65-F5344CB8AC3E}">
        <p14:creationId xmlns:p14="http://schemas.microsoft.com/office/powerpoint/2010/main" val="315427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la tendance</a:t>
            </a:r>
            <a:r>
              <a:rPr lang="fr-FR" baseline="0" dirty="0" smtClean="0"/>
              <a:t> puriste – chasser tous les mots qui désignaient une réalité impure</a:t>
            </a:r>
          </a:p>
          <a:p>
            <a:r>
              <a:rPr lang="fr-FR" baseline="0" dirty="0" smtClean="0"/>
              <a:t>la créativité – l’invention des mots qui resteront dans la langue</a:t>
            </a:r>
          </a:p>
          <a:p>
            <a:endParaRPr lang="fr-FR" baseline="0" dirty="0" smtClean="0"/>
          </a:p>
          <a:p>
            <a:r>
              <a:rPr lang="fr-CA" sz="1200" kern="1200" dirty="0" smtClean="0">
                <a:solidFill>
                  <a:schemeClr val="tx1"/>
                </a:solidFill>
                <a:latin typeface="+mn-lt"/>
                <a:ea typeface="+mn-ea"/>
                <a:cs typeface="+mn-cs"/>
              </a:rPr>
              <a:t>La préciosité a investi le domaine du </a:t>
            </a:r>
            <a:r>
              <a:rPr lang="fr-CA" sz="1200" b="1" kern="1200" dirty="0" smtClean="0">
                <a:solidFill>
                  <a:schemeClr val="tx1"/>
                </a:solidFill>
                <a:latin typeface="+mn-lt"/>
                <a:ea typeface="+mn-ea"/>
                <a:cs typeface="+mn-cs"/>
              </a:rPr>
              <a:t>langage</a:t>
            </a:r>
            <a:r>
              <a:rPr lang="fr-CA" sz="1200" kern="1200" dirty="0" smtClean="0">
                <a:solidFill>
                  <a:schemeClr val="tx1"/>
                </a:solidFill>
                <a:latin typeface="+mn-lt"/>
                <a:ea typeface="+mn-ea"/>
                <a:cs typeface="+mn-cs"/>
              </a:rPr>
              <a:t> (cf. Antoine Baudeau, sieur de Somaize, </a:t>
            </a:r>
            <a:r>
              <a:rPr lang="fr-CA" sz="1200" i="1" kern="1200" dirty="0" smtClean="0">
                <a:solidFill>
                  <a:schemeClr val="tx1"/>
                </a:solidFill>
                <a:latin typeface="+mn-lt"/>
                <a:ea typeface="+mn-ea"/>
                <a:cs typeface="+mn-cs"/>
              </a:rPr>
              <a:t>Le grand dictionnaire des précieuses ou la clef de la langue des ruelles</a:t>
            </a:r>
            <a:r>
              <a:rPr lang="fr-CA" sz="1200" kern="1200" dirty="0" smtClean="0">
                <a:solidFill>
                  <a:schemeClr val="tx1"/>
                </a:solidFill>
                <a:latin typeface="+mn-lt"/>
                <a:ea typeface="+mn-ea"/>
                <a:cs typeface="+mn-cs"/>
              </a:rPr>
              <a:t>, 1660). Sur ce point, les deux tendances - </a:t>
            </a:r>
            <a:r>
              <a:rPr lang="fr-CA" sz="1200" b="1" kern="1200" dirty="0" smtClean="0">
                <a:solidFill>
                  <a:schemeClr val="tx1"/>
                </a:solidFill>
                <a:latin typeface="+mn-lt"/>
                <a:ea typeface="+mn-ea"/>
                <a:cs typeface="+mn-cs"/>
              </a:rPr>
              <a:t>purisme</a:t>
            </a:r>
            <a:r>
              <a:rPr lang="fr-CA" sz="1200" kern="1200" dirty="0" smtClean="0">
                <a:solidFill>
                  <a:schemeClr val="tx1"/>
                </a:solidFill>
                <a:latin typeface="+mn-lt"/>
                <a:ea typeface="+mn-ea"/>
                <a:cs typeface="+mn-cs"/>
              </a:rPr>
              <a:t> et </a:t>
            </a:r>
            <a:r>
              <a:rPr lang="fr-CA" sz="1200" b="1" kern="1200" dirty="0" smtClean="0">
                <a:solidFill>
                  <a:schemeClr val="tx1"/>
                </a:solidFill>
                <a:latin typeface="+mn-lt"/>
                <a:ea typeface="+mn-ea"/>
                <a:cs typeface="+mn-cs"/>
              </a:rPr>
              <a:t>créativité</a:t>
            </a:r>
            <a:r>
              <a:rPr lang="fr-CA" sz="1200" kern="1200" dirty="0" smtClean="0">
                <a:solidFill>
                  <a:schemeClr val="tx1"/>
                </a:solidFill>
                <a:latin typeface="+mn-lt"/>
                <a:ea typeface="+mn-ea"/>
                <a:cs typeface="+mn-cs"/>
              </a:rPr>
              <a:t> - typiques du baroque, se manifestent en se combinant:</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1. purisme</a:t>
            </a:r>
            <a:r>
              <a:rPr lang="fr-CA" sz="1200" kern="1200" dirty="0" smtClean="0">
                <a:solidFill>
                  <a:schemeClr val="tx1"/>
                </a:solidFill>
                <a:latin typeface="+mn-lt"/>
                <a:ea typeface="+mn-ea"/>
                <a:cs typeface="+mn-cs"/>
              </a:rPr>
              <a:t>: les précieux </a:t>
            </a:r>
            <a:r>
              <a:rPr lang="fr-CA" sz="1200" kern="1200" dirty="0" err="1" smtClean="0">
                <a:solidFill>
                  <a:schemeClr val="tx1"/>
                </a:solidFill>
                <a:latin typeface="+mn-lt"/>
                <a:ea typeface="+mn-ea"/>
                <a:cs typeface="+mn-cs"/>
              </a:rPr>
              <a:t>banissent</a:t>
            </a:r>
            <a:r>
              <a:rPr lang="fr-CA" sz="1200" kern="1200" dirty="0" smtClean="0">
                <a:solidFill>
                  <a:schemeClr val="tx1"/>
                </a:solidFill>
                <a:latin typeface="+mn-lt"/>
                <a:ea typeface="+mn-ea"/>
                <a:cs typeface="+mn-cs"/>
              </a:rPr>
              <a:t> les mots bas, ceux qui désignent la réalité impure, contraire à la bienséance et à l’idéalité du monde et des rapports sociaux: </a:t>
            </a:r>
            <a:r>
              <a:rPr lang="fr-CA" sz="1200" i="1" kern="1200" dirty="0" smtClean="0">
                <a:solidFill>
                  <a:schemeClr val="tx1"/>
                </a:solidFill>
                <a:latin typeface="+mn-lt"/>
                <a:ea typeface="+mn-ea"/>
                <a:cs typeface="+mn-cs"/>
              </a:rPr>
              <a:t>cadavre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charogne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cracher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vomir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excrément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chemise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balai</a:t>
            </a:r>
            <a:r>
              <a:rPr lang="fr-CA" sz="1200" kern="1200" dirty="0" smtClean="0">
                <a:solidFill>
                  <a:schemeClr val="tx1"/>
                </a:solidFill>
                <a:latin typeface="+mn-lt"/>
                <a:ea typeface="+mn-ea"/>
                <a:cs typeface="+mn-cs"/>
              </a:rPr>
              <a:t>, etc.</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On veille également à la </a:t>
            </a:r>
            <a:r>
              <a:rPr lang="fr-CA" sz="1200" b="1" kern="1200" dirty="0" smtClean="0">
                <a:solidFill>
                  <a:schemeClr val="tx1"/>
                </a:solidFill>
                <a:latin typeface="+mn-lt"/>
                <a:ea typeface="+mn-ea"/>
                <a:cs typeface="+mn-cs"/>
              </a:rPr>
              <a:t>précision</a:t>
            </a:r>
            <a:r>
              <a:rPr lang="fr-CA" sz="1200" kern="1200" dirty="0" smtClean="0">
                <a:solidFill>
                  <a:schemeClr val="tx1"/>
                </a:solidFill>
                <a:latin typeface="+mn-lt"/>
                <a:ea typeface="+mn-ea"/>
                <a:cs typeface="+mn-cs"/>
              </a:rPr>
              <a:t> et à la </a:t>
            </a:r>
            <a:r>
              <a:rPr lang="fr-CA" sz="1200" b="1" kern="1200" dirty="0" smtClean="0">
                <a:solidFill>
                  <a:schemeClr val="tx1"/>
                </a:solidFill>
                <a:latin typeface="+mn-lt"/>
                <a:ea typeface="+mn-ea"/>
                <a:cs typeface="+mn-cs"/>
              </a:rPr>
              <a:t>propreté des termes</a:t>
            </a:r>
            <a:r>
              <a:rPr lang="fr-CA" sz="1200" kern="1200" dirty="0" smtClean="0">
                <a:solidFill>
                  <a:schemeClr val="tx1"/>
                </a:solidFill>
                <a:latin typeface="+mn-lt"/>
                <a:ea typeface="+mn-ea"/>
                <a:cs typeface="+mn-cs"/>
              </a:rPr>
              <a:t>: ainsi il faut dire </a:t>
            </a:r>
            <a:r>
              <a:rPr lang="fr-CA" sz="1200" i="1" kern="1200" dirty="0" smtClean="0">
                <a:solidFill>
                  <a:schemeClr val="tx1"/>
                </a:solidFill>
                <a:latin typeface="+mn-lt"/>
                <a:ea typeface="+mn-ea"/>
                <a:cs typeface="+mn-cs"/>
              </a:rPr>
              <a:t>aimer une personne</a:t>
            </a:r>
            <a:r>
              <a:rPr lang="fr-CA" sz="1200" kern="1200" dirty="0" smtClean="0">
                <a:solidFill>
                  <a:schemeClr val="tx1"/>
                </a:solidFill>
                <a:latin typeface="+mn-lt"/>
                <a:ea typeface="+mn-ea"/>
                <a:cs typeface="+mn-cs"/>
              </a:rPr>
              <a:t>, mais </a:t>
            </a:r>
            <a:r>
              <a:rPr lang="fr-CA" sz="1200" i="1" kern="1200" dirty="0" smtClean="0">
                <a:solidFill>
                  <a:schemeClr val="tx1"/>
                </a:solidFill>
                <a:latin typeface="+mn-lt"/>
                <a:ea typeface="+mn-ea"/>
                <a:cs typeface="+mn-cs"/>
              </a:rPr>
              <a:t>goûter un melon</a:t>
            </a:r>
            <a:r>
              <a:rPr lang="fr-CA" sz="1200" kern="1200" dirty="0" smtClean="0">
                <a:solidFill>
                  <a:schemeClr val="tx1"/>
                </a:solidFill>
                <a:latin typeface="+mn-lt"/>
                <a:ea typeface="+mn-ea"/>
                <a:cs typeface="+mn-cs"/>
              </a:rPr>
              <a:t>, etc.</a:t>
            </a:r>
            <a:endParaRPr lang="cs-CZ" sz="1200" kern="1200" dirty="0" smtClean="0">
              <a:solidFill>
                <a:schemeClr val="tx1"/>
              </a:solidFill>
              <a:latin typeface="+mn-lt"/>
              <a:ea typeface="+mn-ea"/>
              <a:cs typeface="+mn-cs"/>
            </a:endParaRPr>
          </a:p>
          <a:p>
            <a:endParaRPr lang="fr-FR" baseline="0" dirty="0" smtClean="0"/>
          </a:p>
        </p:txBody>
      </p:sp>
      <p:sp>
        <p:nvSpPr>
          <p:cNvPr id="4" name="Slide Number Placeholder 3"/>
          <p:cNvSpPr>
            <a:spLocks noGrp="1"/>
          </p:cNvSpPr>
          <p:nvPr>
            <p:ph type="sldNum" sz="quarter" idx="10"/>
          </p:nvPr>
        </p:nvSpPr>
        <p:spPr/>
        <p:txBody>
          <a:bodyPr/>
          <a:lstStyle/>
          <a:p>
            <a:fld id="{D262C3E3-F7C0-4368-A51C-675591857655}" type="slidenum">
              <a:rPr lang="cs-CZ" smtClean="0"/>
              <a:pPr/>
              <a:t>11</a:t>
            </a:fld>
            <a:endParaRPr lang="cs-CZ"/>
          </a:p>
        </p:txBody>
      </p:sp>
    </p:spTree>
    <p:extLst>
      <p:ext uri="{BB962C8B-B14F-4D97-AF65-F5344CB8AC3E}">
        <p14:creationId xmlns:p14="http://schemas.microsoft.com/office/powerpoint/2010/main" val="49095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latin typeface="+mn-lt"/>
                <a:ea typeface="+mn-ea"/>
                <a:cs typeface="+mn-cs"/>
              </a:rPr>
              <a:t>2. créativité</a:t>
            </a:r>
            <a:r>
              <a:rPr lang="fr-CA" sz="1200" kern="1200" dirty="0" smtClean="0">
                <a:solidFill>
                  <a:schemeClr val="tx1"/>
                </a:solidFill>
                <a:latin typeface="+mn-lt"/>
                <a:ea typeface="+mn-ea"/>
                <a:cs typeface="+mn-cs"/>
              </a:rPr>
              <a:t>: la préciosité a introduit dans le vocabulaire français une quantité de mots: </a:t>
            </a:r>
            <a:r>
              <a:rPr lang="fr-CA" sz="1200" i="1" kern="1200" dirty="0" smtClean="0">
                <a:solidFill>
                  <a:schemeClr val="tx1"/>
                </a:solidFill>
                <a:latin typeface="+mn-lt"/>
                <a:ea typeface="+mn-ea"/>
                <a:cs typeface="+mn-cs"/>
              </a:rPr>
              <a:t>féliciter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enthousiasmer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bravoure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anonyme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incontestable</a:t>
            </a:r>
            <a:r>
              <a:rPr lang="fr-CA" sz="1200" kern="1200" dirty="0" smtClean="0">
                <a:solidFill>
                  <a:schemeClr val="tx1"/>
                </a:solidFill>
                <a:latin typeface="+mn-lt"/>
                <a:ea typeface="+mn-ea"/>
                <a:cs typeface="+mn-cs"/>
              </a:rPr>
              <a:t>, etc.</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créativité débouche sur l’ingéniosité du </a:t>
            </a:r>
            <a:r>
              <a:rPr lang="fr-CA" sz="1200" b="1" kern="1200" dirty="0" smtClean="0">
                <a:solidFill>
                  <a:schemeClr val="tx1"/>
                </a:solidFill>
                <a:latin typeface="+mn-lt"/>
                <a:ea typeface="+mn-ea"/>
                <a:cs typeface="+mn-cs"/>
              </a:rPr>
              <a:t>style figuré</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métaphores</a:t>
            </a:r>
            <a:r>
              <a:rPr lang="fr-CA" sz="1200" kern="1200" dirty="0" smtClean="0">
                <a:solidFill>
                  <a:schemeClr val="tx1"/>
                </a:solidFill>
                <a:latin typeface="+mn-lt"/>
                <a:ea typeface="+mn-ea"/>
                <a:cs typeface="+mn-cs"/>
              </a:rPr>
              <a:t>: peigne = </a:t>
            </a:r>
            <a:r>
              <a:rPr lang="fr-CA" sz="1200" i="1" kern="1200" dirty="0" smtClean="0">
                <a:solidFill>
                  <a:schemeClr val="tx1"/>
                </a:solidFill>
                <a:latin typeface="+mn-lt"/>
                <a:ea typeface="+mn-ea"/>
                <a:cs typeface="+mn-cs"/>
              </a:rPr>
              <a:t>dédale</a:t>
            </a:r>
            <a:r>
              <a:rPr lang="fr-CA" sz="1200" kern="1200" dirty="0" smtClean="0">
                <a:solidFill>
                  <a:schemeClr val="tx1"/>
                </a:solidFill>
                <a:latin typeface="+mn-lt"/>
                <a:ea typeface="+mn-ea"/>
                <a:cs typeface="+mn-cs"/>
              </a:rPr>
              <a:t>; paravent = </a:t>
            </a:r>
            <a:r>
              <a:rPr lang="fr-CA" sz="1200" i="1" kern="1200" dirty="0" smtClean="0">
                <a:solidFill>
                  <a:schemeClr val="tx1"/>
                </a:solidFill>
                <a:latin typeface="+mn-lt"/>
                <a:ea typeface="+mn-ea"/>
                <a:cs typeface="+mn-cs"/>
              </a:rPr>
              <a:t>traître</a:t>
            </a:r>
            <a:r>
              <a:rPr lang="fr-CA" sz="1200" kern="1200" dirty="0" smtClean="0">
                <a:solidFill>
                  <a:schemeClr val="tx1"/>
                </a:solidFill>
                <a:latin typeface="+mn-lt"/>
                <a:ea typeface="+mn-ea"/>
                <a:cs typeface="+mn-cs"/>
              </a:rPr>
              <a:t>; épingles = </a:t>
            </a:r>
            <a:r>
              <a:rPr lang="fr-CA" sz="1200" i="1" kern="1200" dirty="0" smtClean="0">
                <a:solidFill>
                  <a:schemeClr val="tx1"/>
                </a:solidFill>
                <a:latin typeface="+mn-lt"/>
                <a:ea typeface="+mn-ea"/>
                <a:cs typeface="+mn-cs"/>
              </a:rPr>
              <a:t>sangsues</a:t>
            </a:r>
            <a:r>
              <a:rPr lang="fr-CA" sz="1200" kern="1200" dirty="0" smtClean="0">
                <a:solidFill>
                  <a:schemeClr val="tx1"/>
                </a:solidFill>
                <a:latin typeface="+mn-lt"/>
                <a:ea typeface="+mn-ea"/>
                <a:cs typeface="+mn-cs"/>
              </a:rPr>
              <a:t>; billet </a:t>
            </a:r>
            <a:r>
              <a:rPr lang="fr-CA" sz="1200" i="1" kern="1200" dirty="0" smtClean="0">
                <a:solidFill>
                  <a:schemeClr val="tx1"/>
                </a:solidFill>
                <a:latin typeface="+mn-lt"/>
                <a:ea typeface="+mn-ea"/>
                <a:cs typeface="+mn-cs"/>
              </a:rPr>
              <a:t>doux</a:t>
            </a:r>
            <a:r>
              <a:rPr lang="fr-CA" sz="1200" kern="1200" dirty="0" smtClean="0">
                <a:solidFill>
                  <a:schemeClr val="tx1"/>
                </a:solidFill>
                <a:latin typeface="+mn-lt"/>
                <a:ea typeface="+mn-ea"/>
                <a:cs typeface="+mn-cs"/>
              </a:rPr>
              <a:t>, lèvres </a:t>
            </a:r>
            <a:r>
              <a:rPr lang="fr-CA" sz="1200" i="1" kern="1200" dirty="0" smtClean="0">
                <a:solidFill>
                  <a:schemeClr val="tx1"/>
                </a:solidFill>
                <a:latin typeface="+mn-lt"/>
                <a:ea typeface="+mn-ea"/>
                <a:cs typeface="+mn-cs"/>
              </a:rPr>
              <a:t>ourlées</a:t>
            </a:r>
            <a:r>
              <a:rPr lang="fr-CA" sz="1200" kern="1200" dirty="0" smtClean="0">
                <a:solidFill>
                  <a:schemeClr val="tx1"/>
                </a:solidFill>
                <a:latin typeface="+mn-lt"/>
                <a:ea typeface="+mn-ea"/>
                <a:cs typeface="+mn-cs"/>
              </a:rPr>
              <a:t>, cheveux d’un blond </a:t>
            </a:r>
            <a:r>
              <a:rPr lang="fr-CA" sz="1200" i="1" kern="1200" dirty="0" smtClean="0">
                <a:solidFill>
                  <a:schemeClr val="tx1"/>
                </a:solidFill>
                <a:latin typeface="+mn-lt"/>
                <a:ea typeface="+mn-ea"/>
                <a:cs typeface="+mn-cs"/>
              </a:rPr>
              <a:t>hardi</a:t>
            </a:r>
            <a:r>
              <a:rPr lang="fr-CA" sz="1200" kern="1200" dirty="0" smtClean="0">
                <a:solidFill>
                  <a:schemeClr val="tx1"/>
                </a:solidFill>
                <a:latin typeface="+mn-lt"/>
                <a:ea typeface="+mn-ea"/>
                <a:cs typeface="+mn-cs"/>
              </a:rPr>
              <a:t>; le </a:t>
            </a:r>
            <a:r>
              <a:rPr lang="fr-CA" sz="1200" i="1" kern="1200" dirty="0" smtClean="0">
                <a:solidFill>
                  <a:schemeClr val="tx1"/>
                </a:solidFill>
                <a:latin typeface="+mn-lt"/>
                <a:ea typeface="+mn-ea"/>
                <a:cs typeface="+mn-cs"/>
              </a:rPr>
              <a:t>masque</a:t>
            </a:r>
            <a:r>
              <a:rPr lang="fr-CA" sz="1200" kern="1200" dirty="0" smtClean="0">
                <a:solidFill>
                  <a:schemeClr val="tx1"/>
                </a:solidFill>
                <a:latin typeface="+mn-lt"/>
                <a:ea typeface="+mn-ea"/>
                <a:cs typeface="+mn-cs"/>
              </a:rPr>
              <a:t> de la générosité, avoir l’âme </a:t>
            </a:r>
            <a:r>
              <a:rPr lang="fr-CA" sz="1200" i="1" kern="1200" dirty="0" smtClean="0">
                <a:solidFill>
                  <a:schemeClr val="tx1"/>
                </a:solidFill>
                <a:latin typeface="+mn-lt"/>
                <a:ea typeface="+mn-ea"/>
                <a:cs typeface="+mn-cs"/>
              </a:rPr>
              <a:t>sombre</a:t>
            </a:r>
            <a:r>
              <a:rPr lang="fr-CA" sz="1200" kern="1200" dirty="0" smtClean="0">
                <a:solidFill>
                  <a:schemeClr val="tx1"/>
                </a:solidFill>
                <a:latin typeface="+mn-lt"/>
                <a:ea typeface="+mn-ea"/>
                <a:cs typeface="+mn-cs"/>
              </a:rPr>
              <a:t>, l’intelligence </a:t>
            </a:r>
            <a:r>
              <a:rPr lang="fr-CA" sz="1200" i="1" kern="1200" dirty="0" smtClean="0">
                <a:solidFill>
                  <a:schemeClr val="tx1"/>
                </a:solidFill>
                <a:latin typeface="+mn-lt"/>
                <a:ea typeface="+mn-ea"/>
                <a:cs typeface="+mn-cs"/>
              </a:rPr>
              <a:t>épaisse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travestir</a:t>
            </a:r>
            <a:r>
              <a:rPr lang="fr-CA" sz="1200" kern="1200" dirty="0" smtClean="0">
                <a:solidFill>
                  <a:schemeClr val="tx1"/>
                </a:solidFill>
                <a:latin typeface="+mn-lt"/>
                <a:ea typeface="+mn-ea"/>
                <a:cs typeface="+mn-cs"/>
              </a:rPr>
              <a:t> sa pensée, un style </a:t>
            </a:r>
            <a:r>
              <a:rPr lang="fr-CA" sz="1200" i="1" kern="1200" dirty="0" smtClean="0">
                <a:solidFill>
                  <a:schemeClr val="tx1"/>
                </a:solidFill>
                <a:latin typeface="+mn-lt"/>
                <a:ea typeface="+mn-ea"/>
                <a:cs typeface="+mn-cs"/>
              </a:rPr>
              <a:t>châtié</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abstraction</a:t>
            </a:r>
            <a:r>
              <a:rPr lang="fr-CA" sz="1200" kern="120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On recherchait également </a:t>
            </a:r>
            <a:r>
              <a:rPr lang="fr-FR" sz="1200" b="1" i="0" kern="1200" dirty="0" smtClean="0">
                <a:solidFill>
                  <a:schemeClr val="tx1"/>
                </a:solidFill>
                <a:latin typeface="+mn-lt"/>
                <a:ea typeface="+mn-ea"/>
                <a:cs typeface="+mn-cs"/>
              </a:rPr>
              <a:t>l’abstraction</a:t>
            </a:r>
            <a:r>
              <a:rPr lang="fr-FR" sz="1200" b="0" i="0" kern="1200" dirty="0" smtClean="0">
                <a:solidFill>
                  <a:schemeClr val="tx1"/>
                </a:solidFill>
                <a:latin typeface="+mn-lt"/>
                <a:ea typeface="+mn-ea"/>
                <a:cs typeface="+mn-cs"/>
              </a:rPr>
              <a:t> : des termes comme </a:t>
            </a:r>
            <a:r>
              <a:rPr lang="fr-FR" sz="1200" b="0" i="1" kern="1200" dirty="0" smtClean="0">
                <a:solidFill>
                  <a:schemeClr val="tx1"/>
                </a:solidFill>
                <a:latin typeface="+mn-lt"/>
                <a:ea typeface="+mn-ea"/>
                <a:cs typeface="+mn-cs"/>
              </a:rPr>
              <a:t>bonté, grâce, beauté, mérite, douceur, générosité</a:t>
            </a:r>
            <a:r>
              <a:rPr lang="fr-FR" sz="1200" b="0" i="0" kern="1200" dirty="0" smtClean="0">
                <a:solidFill>
                  <a:schemeClr val="tx1"/>
                </a:solidFill>
                <a:latin typeface="+mn-lt"/>
                <a:ea typeface="+mn-ea"/>
                <a:cs typeface="+mn-cs"/>
              </a:rPr>
              <a:t> revenaient sans cesse dans la littérature précieuse et souvent ces abstractions étaient personnifiées. C’était aussi la mode de remplacer les mots abstraits par des adjectifs substantifiés comme au temps de la Pléiade : </a:t>
            </a:r>
            <a:r>
              <a:rPr lang="fr-FR" sz="1200" b="0" i="1" kern="1200" dirty="0" smtClean="0">
                <a:solidFill>
                  <a:schemeClr val="tx1"/>
                </a:solidFill>
                <a:latin typeface="+mn-lt"/>
                <a:ea typeface="+mn-ea"/>
                <a:cs typeface="+mn-cs"/>
              </a:rPr>
              <a:t>je n’ignore pas le fin et le délicat, démêler le confus, le haut du jour, l’obscur des vallons.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périphrases</a:t>
            </a:r>
            <a:r>
              <a:rPr lang="fr-CA" sz="1200" kern="1200" dirty="0" smtClean="0">
                <a:solidFill>
                  <a:schemeClr val="tx1"/>
                </a:solidFill>
                <a:latin typeface="+mn-lt"/>
                <a:ea typeface="+mn-ea"/>
                <a:cs typeface="+mn-cs"/>
              </a:rPr>
              <a:t>: dent = </a:t>
            </a:r>
            <a:r>
              <a:rPr lang="fr-CA" sz="1200" i="1" kern="1200" dirty="0" smtClean="0">
                <a:solidFill>
                  <a:schemeClr val="tx1"/>
                </a:solidFill>
                <a:latin typeface="+mn-lt"/>
                <a:ea typeface="+mn-ea"/>
                <a:cs typeface="+mn-cs"/>
              </a:rPr>
              <a:t>ameublement de la bouche</a:t>
            </a:r>
            <a:r>
              <a:rPr lang="fr-CA" sz="1200" kern="1200" dirty="0" smtClean="0">
                <a:solidFill>
                  <a:schemeClr val="tx1"/>
                </a:solidFill>
                <a:latin typeface="+mn-lt"/>
                <a:ea typeface="+mn-ea"/>
                <a:cs typeface="+mn-cs"/>
              </a:rPr>
              <a:t>, lune = </a:t>
            </a:r>
            <a:r>
              <a:rPr lang="fr-CA" sz="1200" i="1" kern="1200" dirty="0" smtClean="0">
                <a:solidFill>
                  <a:schemeClr val="tx1"/>
                </a:solidFill>
                <a:latin typeface="+mn-lt"/>
                <a:ea typeface="+mn-ea"/>
                <a:cs typeface="+mn-cs"/>
              </a:rPr>
              <a:t>flambeau de la nuit</a:t>
            </a:r>
            <a:r>
              <a:rPr lang="fr-CA" sz="1200" kern="1200" dirty="0" smtClean="0">
                <a:solidFill>
                  <a:schemeClr val="tx1"/>
                </a:solidFill>
                <a:latin typeface="+mn-lt"/>
                <a:ea typeface="+mn-ea"/>
                <a:cs typeface="+mn-cs"/>
              </a:rPr>
              <a:t>, musique = </a:t>
            </a:r>
            <a:r>
              <a:rPr lang="fr-CA" sz="1200" i="1" kern="1200" dirty="0" smtClean="0">
                <a:solidFill>
                  <a:schemeClr val="tx1"/>
                </a:solidFill>
                <a:latin typeface="+mn-lt"/>
                <a:ea typeface="+mn-ea"/>
                <a:cs typeface="+mn-cs"/>
              </a:rPr>
              <a:t>paradis des oreilles</a:t>
            </a:r>
            <a:r>
              <a:rPr lang="fr-CA" sz="1200" kern="1200" dirty="0" smtClean="0">
                <a:solidFill>
                  <a:schemeClr val="tx1"/>
                </a:solidFill>
                <a:latin typeface="+mn-lt"/>
                <a:ea typeface="+mn-ea"/>
                <a:cs typeface="+mn-cs"/>
              </a:rPr>
              <a:t>, yeux = </a:t>
            </a:r>
            <a:r>
              <a:rPr lang="fr-CA" sz="1200" i="1" kern="1200" dirty="0" smtClean="0">
                <a:solidFill>
                  <a:schemeClr val="tx1"/>
                </a:solidFill>
                <a:latin typeface="+mn-lt"/>
                <a:ea typeface="+mn-ea"/>
                <a:cs typeface="+mn-cs"/>
              </a:rPr>
              <a:t>miroirs de l’âme</a:t>
            </a:r>
            <a:r>
              <a:rPr lang="fr-CA" sz="1200" kern="1200" dirty="0" smtClean="0">
                <a:solidFill>
                  <a:schemeClr val="tx1"/>
                </a:solidFill>
                <a:latin typeface="+mn-lt"/>
                <a:ea typeface="+mn-ea"/>
                <a:cs typeface="+mn-cs"/>
              </a:rPr>
              <a:t>, pieds = </a:t>
            </a:r>
            <a:r>
              <a:rPr lang="fr-CA" sz="1200" i="1" kern="1200" dirty="0" smtClean="0">
                <a:solidFill>
                  <a:schemeClr val="tx1"/>
                </a:solidFill>
                <a:latin typeface="+mn-lt"/>
                <a:ea typeface="+mn-ea"/>
                <a:cs typeface="+mn-cs"/>
              </a:rPr>
              <a:t>chers souffrants</a:t>
            </a:r>
            <a:r>
              <a:rPr lang="fr-CA" sz="1200" kern="1200" dirty="0" smtClean="0">
                <a:solidFill>
                  <a:schemeClr val="tx1"/>
                </a:solidFill>
                <a:latin typeface="+mn-lt"/>
                <a:ea typeface="+mn-ea"/>
                <a:cs typeface="+mn-cs"/>
              </a:rPr>
              <a:t>, miroir = </a:t>
            </a:r>
            <a:r>
              <a:rPr lang="fr-CA" sz="1200" i="1" kern="1200" dirty="0" smtClean="0">
                <a:solidFill>
                  <a:schemeClr val="tx1"/>
                </a:solidFill>
                <a:latin typeface="+mn-lt"/>
                <a:ea typeface="+mn-ea"/>
                <a:cs typeface="+mn-cs"/>
              </a:rPr>
              <a:t>conseiller des grâces</a:t>
            </a:r>
            <a:r>
              <a:rPr lang="fr-CA" sz="1200" kern="1200" dirty="0" smtClean="0">
                <a:solidFill>
                  <a:schemeClr val="tx1"/>
                </a:solidFill>
                <a:latin typeface="+mn-lt"/>
                <a:ea typeface="+mn-ea"/>
                <a:cs typeface="+mn-cs"/>
              </a:rPr>
              <a:t>, fauteuil = </a:t>
            </a:r>
            <a:r>
              <a:rPr lang="fr-CA" sz="1200" i="1" kern="1200" dirty="0" smtClean="0">
                <a:solidFill>
                  <a:schemeClr val="tx1"/>
                </a:solidFill>
                <a:latin typeface="+mn-lt"/>
                <a:ea typeface="+mn-ea"/>
                <a:cs typeface="+mn-cs"/>
              </a:rPr>
              <a:t>commodités de la conversation</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FR" baseline="0" dirty="0" smtClean="0"/>
              <a:t>mit </a:t>
            </a:r>
            <a:r>
              <a:rPr lang="fr-FR" baseline="0" dirty="0" err="1" smtClean="0"/>
              <a:t>dlouhe</a:t>
            </a:r>
            <a:r>
              <a:rPr lang="fr-FR" baseline="0" dirty="0" smtClean="0"/>
              <a:t> </a:t>
            </a:r>
            <a:r>
              <a:rPr lang="fr-FR" baseline="0" dirty="0" err="1" smtClean="0"/>
              <a:t>vedeni</a:t>
            </a:r>
            <a:endParaRPr lang="fr-FR" baseline="0" dirty="0" smtClean="0"/>
          </a:p>
          <a:p>
            <a:r>
              <a:rPr lang="fr-FR" baseline="0" dirty="0" smtClean="0"/>
              <a:t>le haut du jour – vers le midi</a:t>
            </a:r>
          </a:p>
          <a:p>
            <a:r>
              <a:rPr lang="fr-FR" dirty="0" smtClean="0"/>
              <a:t>ameublement  de la bouche – dent</a:t>
            </a:r>
          </a:p>
          <a:p>
            <a:r>
              <a:rPr lang="fr-FR" dirty="0" smtClean="0"/>
              <a:t>flambeau de la nuit - lune</a:t>
            </a:r>
            <a:endParaRPr lang="fr-FR" noProof="0" dirty="0" smtClean="0"/>
          </a:p>
          <a:p>
            <a:endParaRPr lang="cs-CZ" dirty="0"/>
          </a:p>
        </p:txBody>
      </p:sp>
      <p:sp>
        <p:nvSpPr>
          <p:cNvPr id="4" name="Slide Number Placeholder 3"/>
          <p:cNvSpPr>
            <a:spLocks noGrp="1"/>
          </p:cNvSpPr>
          <p:nvPr>
            <p:ph type="sldNum" sz="quarter" idx="10"/>
          </p:nvPr>
        </p:nvSpPr>
        <p:spPr/>
        <p:txBody>
          <a:bodyPr/>
          <a:lstStyle/>
          <a:p>
            <a:fld id="{D262C3E3-F7C0-4368-A51C-675591857655}" type="slidenum">
              <a:rPr lang="cs-CZ" smtClean="0"/>
              <a:pPr/>
              <a:t>12</a:t>
            </a:fld>
            <a:endParaRPr lang="cs-CZ"/>
          </a:p>
        </p:txBody>
      </p:sp>
    </p:spTree>
    <p:extLst>
      <p:ext uri="{BB962C8B-B14F-4D97-AF65-F5344CB8AC3E}">
        <p14:creationId xmlns:p14="http://schemas.microsoft.com/office/powerpoint/2010/main" val="343359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latin typeface="+mn-lt"/>
                <a:ea typeface="+mn-ea"/>
                <a:cs typeface="+mn-cs"/>
              </a:rPr>
              <a:t>3. Émotivité</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expressivité</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exagération</a:t>
            </a:r>
            <a:r>
              <a:rPr lang="fr-CA" sz="1200" kern="1200" dirty="0" smtClean="0">
                <a:solidFill>
                  <a:schemeClr val="tx1"/>
                </a:solidFill>
                <a:latin typeface="+mn-lt"/>
                <a:ea typeface="+mn-ea"/>
                <a:cs typeface="+mn-cs"/>
              </a:rPr>
              <a:t>: usage fréquent d’adverbes comme </a:t>
            </a:r>
            <a:r>
              <a:rPr lang="fr-CA" sz="1200" i="1" kern="1200" dirty="0" smtClean="0">
                <a:solidFill>
                  <a:schemeClr val="tx1"/>
                </a:solidFill>
                <a:latin typeface="+mn-lt"/>
                <a:ea typeface="+mn-ea"/>
                <a:cs typeface="+mn-cs"/>
              </a:rPr>
              <a:t>furieusement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effroyablement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terriblement</a:t>
            </a:r>
            <a:r>
              <a:rPr lang="fr-CA" sz="1200" kern="1200" dirty="0" smtClean="0">
                <a:solidFill>
                  <a:schemeClr val="tx1"/>
                </a:solidFill>
                <a:latin typeface="+mn-lt"/>
                <a:ea typeface="+mn-ea"/>
                <a:cs typeface="+mn-cs"/>
              </a:rPr>
              <a:t>, d’adjectifs comme </a:t>
            </a:r>
            <a:r>
              <a:rPr lang="fr-CA" sz="1200" i="1" kern="1200" dirty="0" smtClean="0">
                <a:solidFill>
                  <a:schemeClr val="tx1"/>
                </a:solidFill>
                <a:latin typeface="+mn-lt"/>
                <a:ea typeface="+mn-ea"/>
                <a:cs typeface="+mn-cs"/>
              </a:rPr>
              <a:t>furieux</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horrible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ravissant</a:t>
            </a:r>
            <a:r>
              <a:rPr lang="fr-CA" sz="1200" kern="1200" dirty="0" smtClean="0">
                <a:solidFill>
                  <a:schemeClr val="tx1"/>
                </a:solidFill>
                <a:latin typeface="+mn-lt"/>
                <a:ea typeface="+mn-ea"/>
                <a:cs typeface="+mn-cs"/>
              </a:rPr>
              <a:t>, de superlatifs;</a:t>
            </a:r>
            <a:endParaRPr lang="cs-CZ" sz="1200" kern="1200" dirty="0" smtClean="0">
              <a:solidFill>
                <a:schemeClr val="tx1"/>
              </a:solidFill>
              <a:latin typeface="+mn-lt"/>
              <a:ea typeface="+mn-ea"/>
              <a:cs typeface="+mn-cs"/>
            </a:endParaRPr>
          </a:p>
          <a:p>
            <a:pPr>
              <a:buFontTx/>
              <a:buChar char="-"/>
            </a:pPr>
            <a:r>
              <a:rPr lang="fr-CA" sz="1200" b="1" kern="1200" dirty="0" smtClean="0">
                <a:solidFill>
                  <a:schemeClr val="tx1"/>
                </a:solidFill>
                <a:latin typeface="+mn-lt"/>
                <a:ea typeface="+mn-ea"/>
                <a:cs typeface="+mn-cs"/>
              </a:rPr>
              <a:t>surprise (antithèse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oxymore</a:t>
            </a:r>
            <a:r>
              <a:rPr lang="fr-CA" sz="1200" kern="1200" dirty="0" smtClean="0">
                <a:solidFill>
                  <a:schemeClr val="tx1"/>
                </a:solidFill>
                <a:latin typeface="+mn-lt"/>
                <a:ea typeface="+mn-ea"/>
                <a:cs typeface="+mn-cs"/>
              </a:rPr>
              <a:t>,</a:t>
            </a:r>
            <a:r>
              <a:rPr lang="fr-CA" sz="1200" b="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Ce portrait ressemble à la belle./ Il est insensible comme elle</a:t>
            </a:r>
            <a:r>
              <a:rPr lang="fr-CA" sz="1200" kern="1200" dirty="0" smtClean="0">
                <a:solidFill>
                  <a:schemeClr val="tx1"/>
                </a:solidFill>
                <a:latin typeface="+mn-lt"/>
                <a:ea typeface="+mn-ea"/>
                <a:cs typeface="+mn-cs"/>
              </a:rPr>
              <a:t> (Ménage); </a:t>
            </a:r>
            <a:r>
              <a:rPr lang="fr-CA" sz="1200" i="1" kern="1200" dirty="0" smtClean="0">
                <a:solidFill>
                  <a:schemeClr val="tx1"/>
                </a:solidFill>
                <a:latin typeface="+mn-lt"/>
                <a:ea typeface="+mn-ea"/>
                <a:cs typeface="+mn-cs"/>
              </a:rPr>
              <a:t>une douce cruauté</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une personne audacieusement craintive</a:t>
            </a:r>
            <a:r>
              <a:rPr lang="fr-CA" sz="1200" kern="1200" dirty="0" smtClean="0">
                <a:solidFill>
                  <a:schemeClr val="tx1"/>
                </a:solidFill>
                <a:latin typeface="+mn-lt"/>
                <a:ea typeface="+mn-ea"/>
                <a:cs typeface="+mn-cs"/>
              </a:rPr>
              <a:t>; </a:t>
            </a:r>
          </a:p>
          <a:p>
            <a:pPr>
              <a:buFontTx/>
              <a:buChar char="-"/>
            </a:pPr>
            <a:r>
              <a:rPr lang="fr-CA" sz="1200" b="1" kern="1200" dirty="0" smtClean="0">
                <a:solidFill>
                  <a:schemeClr val="tx1"/>
                </a:solidFill>
                <a:latin typeface="+mn-lt"/>
                <a:ea typeface="+mn-ea"/>
                <a:cs typeface="+mn-cs"/>
              </a:rPr>
              <a:t>hyperbole </a:t>
            </a:r>
            <a:r>
              <a:rPr lang="fr-CA" sz="1200" b="0" kern="1200" dirty="0" smtClean="0">
                <a:solidFill>
                  <a:schemeClr val="tx1"/>
                </a:solidFill>
                <a:latin typeface="+mn-lt"/>
                <a:ea typeface="+mn-ea"/>
                <a:cs typeface="+mn-cs"/>
              </a:rPr>
              <a:t>– se rattache au goût</a:t>
            </a:r>
            <a:r>
              <a:rPr lang="fr-CA" sz="1200" b="0" kern="1200" baseline="0" dirty="0" smtClean="0">
                <a:solidFill>
                  <a:schemeClr val="tx1"/>
                </a:solidFill>
                <a:latin typeface="+mn-lt"/>
                <a:ea typeface="+mn-ea"/>
                <a:cs typeface="+mn-cs"/>
              </a:rPr>
              <a:t> précieux de l’outrance, elle apparaît chaque fois qu’un amant évoque son martyre, ses espérances, ou les charmes de sa dame – Ainsi Tristan l’Hermite exprimant </a:t>
            </a:r>
            <a:r>
              <a:rPr lang="fr-CA" sz="1200" b="0" i="1" kern="1200" baseline="0" dirty="0" smtClean="0">
                <a:solidFill>
                  <a:schemeClr val="tx1"/>
                </a:solidFill>
                <a:latin typeface="+mn-lt"/>
                <a:ea typeface="+mn-ea"/>
                <a:cs typeface="+mn-cs"/>
              </a:rPr>
              <a:t>L’extase d’un baiser </a:t>
            </a:r>
            <a:r>
              <a:rPr lang="fr-CA" sz="1200" b="0" i="0" kern="1200" baseline="0" dirty="0" smtClean="0">
                <a:solidFill>
                  <a:schemeClr val="tx1"/>
                </a:solidFill>
                <a:latin typeface="+mn-lt"/>
                <a:ea typeface="+mn-ea"/>
                <a:cs typeface="+mn-cs"/>
              </a:rPr>
              <a:t>s’écrie: </a:t>
            </a:r>
            <a:r>
              <a:rPr lang="fr-CA" sz="1200" i="1" kern="1200" dirty="0" smtClean="0">
                <a:solidFill>
                  <a:schemeClr val="tx1"/>
                </a:solidFill>
                <a:latin typeface="+mn-lt"/>
                <a:ea typeface="+mn-ea"/>
                <a:cs typeface="+mn-cs"/>
              </a:rPr>
              <a:t>J’ai rencontré ma mort sur un bouton de rose</a:t>
            </a:r>
            <a:r>
              <a:rPr lang="fr-CA" sz="1200" kern="1200" dirty="0" smtClean="0">
                <a:solidFill>
                  <a:schemeClr val="tx1"/>
                </a:solidFill>
                <a:latin typeface="+mn-lt"/>
                <a:ea typeface="+mn-ea"/>
                <a:cs typeface="+mn-cs"/>
              </a:rPr>
              <a:t> (Tristan l’Hermite).</a:t>
            </a:r>
            <a:endParaRPr lang="cs-CZ"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62C3E3-F7C0-4368-A51C-675591857655}" type="slidenum">
              <a:rPr lang="cs-CZ" smtClean="0"/>
              <a:pPr/>
              <a:t>13</a:t>
            </a:fld>
            <a:endParaRPr lang="cs-CZ"/>
          </a:p>
        </p:txBody>
      </p:sp>
    </p:spTree>
    <p:extLst>
      <p:ext uri="{BB962C8B-B14F-4D97-AF65-F5344CB8AC3E}">
        <p14:creationId xmlns:p14="http://schemas.microsoft.com/office/powerpoint/2010/main" val="330665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latin typeface="+mn-lt"/>
                <a:ea typeface="+mn-ea"/>
                <a:cs typeface="+mn-cs"/>
              </a:rPr>
              <a:t>À part les traits caractéristiques précités, la poésie précieuse marque un tournant placé à la fois sous le signe de la continuité et de la rupture. D’un côté, en effet, la poésie précieuse se situe dans le prolongement direct du pétrarquisme et du </a:t>
            </a:r>
            <a:r>
              <a:rPr lang="fr-CA" sz="1200" kern="1200" dirty="0" err="1" smtClean="0">
                <a:solidFill>
                  <a:schemeClr val="tx1"/>
                </a:solidFill>
                <a:latin typeface="+mn-lt"/>
                <a:ea typeface="+mn-ea"/>
                <a:cs typeface="+mn-cs"/>
              </a:rPr>
              <a:t>néopétrarquisme</a:t>
            </a:r>
            <a:r>
              <a:rPr lang="fr-CA" sz="1200" kern="1200" dirty="0" smtClean="0">
                <a:solidFill>
                  <a:schemeClr val="tx1"/>
                </a:solidFill>
                <a:latin typeface="+mn-lt"/>
                <a:ea typeface="+mn-ea"/>
                <a:cs typeface="+mn-cs"/>
              </a:rPr>
              <a:t>, éléments dominants de la période de la Renaissance. Mais en même temps elle se sépare de sa matrice nourricière - le néoplatonisme qui avait permis d’assigner au poète le rôle sacré de „prophète“ (</a:t>
            </a:r>
            <a:r>
              <a:rPr lang="fr-CA" sz="1200" i="1" kern="1200" dirty="0" err="1" smtClean="0">
                <a:solidFill>
                  <a:schemeClr val="tx1"/>
                </a:solidFill>
                <a:latin typeface="+mn-lt"/>
                <a:ea typeface="+mn-ea"/>
                <a:cs typeface="+mn-cs"/>
              </a:rPr>
              <a:t>poeta</a:t>
            </a:r>
            <a:r>
              <a:rPr lang="fr-CA" sz="1200" i="1" kern="1200" dirty="0" smtClean="0">
                <a:solidFill>
                  <a:schemeClr val="tx1"/>
                </a:solidFill>
                <a:latin typeface="+mn-lt"/>
                <a:ea typeface="+mn-ea"/>
                <a:cs typeface="+mn-cs"/>
              </a:rPr>
              <a:t>-</a:t>
            </a:r>
            <a:r>
              <a:rPr lang="fr-CA" sz="1200" i="1" kern="1200" dirty="0" err="1" smtClean="0">
                <a:solidFill>
                  <a:schemeClr val="tx1"/>
                </a:solidFill>
                <a:latin typeface="+mn-lt"/>
                <a:ea typeface="+mn-ea"/>
                <a:cs typeface="+mn-cs"/>
              </a:rPr>
              <a:t>vates</a:t>
            </a:r>
            <a:r>
              <a:rPr lang="fr-CA" sz="1200" kern="1200" dirty="0" smtClean="0">
                <a:solidFill>
                  <a:schemeClr val="tx1"/>
                </a:solidFill>
                <a:latin typeface="+mn-lt"/>
                <a:ea typeface="+mn-ea"/>
                <a:cs typeface="+mn-cs"/>
              </a:rPr>
              <a:t>), de dépositaire du savoir et des valeurs sacrées - rôle que les premiers poètes baroques engagés dans les luttes religieuses (d’Aubigné, du Bartas, Sponde, etc.) ont perpétué, justement, par leur engagement.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poésie „s’intellectualise“, devient un exercice de l’esprit et bientôt un jeu de société. Elle se vide de son feu sacré. Un autre facteur contribue au renforcement de cette tendance - l’influence croissante du rationalisme sous différentes formes. Ainsi, la poésie se „dépoétise“, devient une „façon de dire“, une rhétorique.</a:t>
            </a:r>
            <a:endParaRPr lang="cs-CZ" sz="1200" kern="1200" dirty="0" smtClean="0">
              <a:solidFill>
                <a:schemeClr val="tx1"/>
              </a:solidFill>
              <a:latin typeface="+mn-lt"/>
              <a:ea typeface="+mn-ea"/>
              <a:cs typeface="+mn-cs"/>
            </a:endParaRPr>
          </a:p>
          <a:p>
            <a:endParaRPr lang="cs-CZ" dirty="0" smtClean="0"/>
          </a:p>
          <a:p>
            <a:endParaRPr lang="fr-CA"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langue fait partie du code social et du mode de vie tout comme les genres littéraires cultivés dans les salons. Il s’agit tout d’abord de la poésie et des </a:t>
            </a:r>
            <a:r>
              <a:rPr lang="fr-CA" sz="1200" b="1" kern="1200" dirty="0" smtClean="0">
                <a:solidFill>
                  <a:schemeClr val="tx1"/>
                </a:solidFill>
                <a:latin typeface="+mn-lt"/>
                <a:ea typeface="+mn-ea"/>
                <a:cs typeface="+mn-cs"/>
              </a:rPr>
              <a:t>genres poétiques</a:t>
            </a:r>
            <a:r>
              <a:rPr lang="fr-CA" sz="1200" kern="1200" dirty="0" smtClean="0">
                <a:solidFill>
                  <a:schemeClr val="tx1"/>
                </a:solidFill>
                <a:latin typeface="+mn-lt"/>
                <a:ea typeface="+mn-ea"/>
                <a:cs typeface="+mn-cs"/>
              </a:rPr>
              <a:t> proches des activités ludiques: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genres „galants“</a:t>
            </a:r>
            <a:r>
              <a:rPr lang="fr-CA" sz="1200" kern="1200" dirty="0" smtClean="0">
                <a:solidFill>
                  <a:schemeClr val="tx1"/>
                </a:solidFill>
                <a:latin typeface="+mn-lt"/>
                <a:ea typeface="+mn-ea"/>
                <a:cs typeface="+mn-cs"/>
              </a:rPr>
              <a:t>: sonnet (le</a:t>
            </a:r>
            <a:r>
              <a:rPr lang="fr-CA" sz="1200" kern="1200" baseline="0" dirty="0" smtClean="0">
                <a:solidFill>
                  <a:schemeClr val="tx1"/>
                </a:solidFill>
                <a:latin typeface="+mn-lt"/>
                <a:ea typeface="+mn-ea"/>
                <a:cs typeface="+mn-cs"/>
              </a:rPr>
              <a:t> sonnet galant est en particulier difficile)</a:t>
            </a:r>
            <a:r>
              <a:rPr lang="fr-CA" sz="1200" kern="1200" dirty="0" smtClean="0">
                <a:solidFill>
                  <a:schemeClr val="tx1"/>
                </a:solidFill>
                <a:latin typeface="+mn-lt"/>
                <a:ea typeface="+mn-ea"/>
                <a:cs typeface="+mn-cs"/>
              </a:rPr>
              <a:t>, rondeau (forme médiévale remise à la mode par Voiture), stances, blason (consacré</a:t>
            </a:r>
            <a:r>
              <a:rPr lang="fr-CA" sz="1200" kern="1200" baseline="0" dirty="0" smtClean="0">
                <a:solidFill>
                  <a:schemeClr val="tx1"/>
                </a:solidFill>
                <a:latin typeface="+mn-lt"/>
                <a:ea typeface="+mn-ea"/>
                <a:cs typeface="+mn-cs"/>
              </a:rPr>
              <a:t> aux beautés de la dame)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genres ingénieux</a:t>
            </a:r>
            <a:r>
              <a:rPr lang="fr-CA" sz="1200" kern="1200" dirty="0" smtClean="0">
                <a:solidFill>
                  <a:schemeClr val="tx1"/>
                </a:solidFill>
                <a:latin typeface="+mn-lt"/>
                <a:ea typeface="+mn-ea"/>
                <a:cs typeface="+mn-cs"/>
              </a:rPr>
              <a:t>: énigme en vers, bouts-rimés (poèmes sur les rimes déterminées d’avance, parfois sur un sujet imposé – on</a:t>
            </a:r>
            <a:r>
              <a:rPr lang="fr-CA" sz="1200" kern="1200" baseline="0" dirty="0" smtClean="0">
                <a:solidFill>
                  <a:schemeClr val="tx1"/>
                </a:solidFill>
                <a:latin typeface="+mn-lt"/>
                <a:ea typeface="+mn-ea"/>
                <a:cs typeface="+mn-cs"/>
              </a:rPr>
              <a:t> écrivit 25 sonnets sur le même thème – la mort d’un perroquet- et sur les mêmes rimes</a:t>
            </a:r>
            <a:r>
              <a:rPr lang="fr-CA" sz="1200" kern="1200" dirty="0" smtClean="0">
                <a:solidFill>
                  <a:schemeClr val="tx1"/>
                </a:solidFill>
                <a:latin typeface="+mn-lt"/>
                <a:ea typeface="+mn-ea"/>
                <a:cs typeface="+mn-cs"/>
              </a:rPr>
              <a:t>), glose (variation sur un poème antérieur, à raison d’un quatrain pour chaque vers), chanson-écho;</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genres psychologiques</a:t>
            </a:r>
            <a:r>
              <a:rPr lang="fr-CA" sz="1200" kern="1200" dirty="0" smtClean="0">
                <a:solidFill>
                  <a:schemeClr val="tx1"/>
                </a:solidFill>
                <a:latin typeface="+mn-lt"/>
                <a:ea typeface="+mn-ea"/>
                <a:cs typeface="+mn-cs"/>
              </a:rPr>
              <a:t>: portrait (souvent utilisé comme devinette, destinée à identifier une personne), maxime.</a:t>
            </a:r>
            <a:endParaRPr lang="cs-CZ"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62C3E3-F7C0-4368-A51C-675591857655}" type="slidenum">
              <a:rPr lang="cs-CZ" smtClean="0"/>
              <a:pPr/>
              <a:t>14</a:t>
            </a:fld>
            <a:endParaRPr lang="cs-CZ"/>
          </a:p>
        </p:txBody>
      </p:sp>
    </p:spTree>
    <p:extLst>
      <p:ext uri="{BB962C8B-B14F-4D97-AF65-F5344CB8AC3E}">
        <p14:creationId xmlns:p14="http://schemas.microsoft.com/office/powerpoint/2010/main" val="40909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Deux groupes de genres peuvent être distingués: d’un côté ceux qui se rattachent à la poétique baroque du texte éclaté, fragmenté, de l’autre ceux qui tendent à la vision totalisante. Cette antinomie produit la diversité des genres prosaïques qui vont de la maxime et du portrait à la lettre et au roman (pastoral et historico-héroïque).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a:buFontTx/>
              <a:buChar char="-"/>
            </a:pPr>
            <a:r>
              <a:rPr lang="fr-CA" sz="1200" b="1" kern="1200" dirty="0" smtClean="0">
                <a:solidFill>
                  <a:schemeClr val="tx1"/>
                </a:solidFill>
                <a:latin typeface="+mn-lt"/>
                <a:ea typeface="+mn-ea"/>
                <a:cs typeface="+mn-cs"/>
              </a:rPr>
              <a:t>genres psychologiques</a:t>
            </a:r>
            <a:r>
              <a:rPr lang="fr-CA" sz="1200" kern="1200" dirty="0" smtClean="0">
                <a:solidFill>
                  <a:schemeClr val="tx1"/>
                </a:solidFill>
                <a:latin typeface="+mn-lt"/>
                <a:ea typeface="+mn-ea"/>
                <a:cs typeface="+mn-cs"/>
              </a:rPr>
              <a:t>: portrait (souvent utilisé comme devinette, destinée à identifier une personne; par ex. dans l’œuvre</a:t>
            </a:r>
            <a:r>
              <a:rPr lang="fr-CA" sz="1200" kern="1200" baseline="0" dirty="0" smtClean="0">
                <a:solidFill>
                  <a:schemeClr val="tx1"/>
                </a:solidFill>
                <a:latin typeface="+mn-lt"/>
                <a:ea typeface="+mn-ea"/>
                <a:cs typeface="+mn-cs"/>
              </a:rPr>
              <a:t> de Madeleine de Scudéry</a:t>
            </a:r>
            <a:r>
              <a:rPr lang="fr-CA" sz="1200" kern="1200" dirty="0" smtClean="0">
                <a:solidFill>
                  <a:schemeClr val="tx1"/>
                </a:solidFill>
                <a:latin typeface="+mn-lt"/>
                <a:ea typeface="+mn-ea"/>
                <a:cs typeface="+mn-cs"/>
              </a:rPr>
              <a:t>), métamorphose</a:t>
            </a:r>
            <a:r>
              <a:rPr lang="fr-CA" sz="1200" kern="1200" baseline="0" dirty="0" smtClean="0">
                <a:solidFill>
                  <a:schemeClr val="tx1"/>
                </a:solidFill>
                <a:latin typeface="+mn-lt"/>
                <a:ea typeface="+mn-ea"/>
                <a:cs typeface="+mn-cs"/>
              </a:rPr>
              <a:t> (fleurit vers 1640, la dame se transforme en un être ou en un objet qui correspond à ses qualités – ainsi Voiture a écrit </a:t>
            </a:r>
            <a:r>
              <a:rPr lang="fr-CA" sz="1200" i="1" kern="1200" baseline="0" dirty="0" smtClean="0">
                <a:solidFill>
                  <a:schemeClr val="tx1"/>
                </a:solidFill>
                <a:latin typeface="+mn-lt"/>
                <a:ea typeface="+mn-ea"/>
                <a:cs typeface="+mn-cs"/>
              </a:rPr>
              <a:t>la Métamorphose de Julie en diamant</a:t>
            </a:r>
            <a:r>
              <a:rPr lang="fr-CA" sz="1200" i="0" kern="1200" baseline="0" dirty="0" smtClean="0">
                <a:solidFill>
                  <a:schemeClr val="tx1"/>
                </a:solidFill>
                <a:latin typeface="+mn-lt"/>
                <a:ea typeface="+mn-ea"/>
                <a:cs typeface="+mn-cs"/>
              </a:rPr>
              <a:t>) </a:t>
            </a:r>
            <a:r>
              <a:rPr lang="fr-CA" sz="1200" i="0" kern="1200" dirty="0" smtClean="0">
                <a:solidFill>
                  <a:schemeClr val="tx1"/>
                </a:solidFill>
                <a:latin typeface="+mn-lt"/>
                <a:ea typeface="+mn-ea"/>
                <a:cs typeface="+mn-cs"/>
              </a:rPr>
              <a:t>maxime</a:t>
            </a:r>
            <a:r>
              <a:rPr lang="fr-CA"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D’autres genres sont liés à la </a:t>
            </a:r>
            <a:r>
              <a:rPr lang="fr-CA" sz="1200" b="1" kern="1200" dirty="0" smtClean="0">
                <a:solidFill>
                  <a:schemeClr val="tx1"/>
                </a:solidFill>
                <a:latin typeface="+mn-lt"/>
                <a:ea typeface="+mn-ea"/>
                <a:cs typeface="+mn-cs"/>
              </a:rPr>
              <a:t>vie de société</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lettre</a:t>
            </a:r>
            <a:r>
              <a:rPr lang="fr-CA" sz="1200" kern="1200" dirty="0" smtClean="0">
                <a:solidFill>
                  <a:schemeClr val="tx1"/>
                </a:solidFill>
                <a:latin typeface="+mn-lt"/>
                <a:ea typeface="+mn-ea"/>
                <a:cs typeface="+mn-cs"/>
              </a:rPr>
              <a:t>; ou bien à l’idéal dans lequel la société aristocratique se projetait et avec lequel elle aimait s’identifier: </a:t>
            </a:r>
            <a:r>
              <a:rPr lang="fr-CA" sz="1200" b="1" kern="1200" dirty="0" smtClean="0">
                <a:solidFill>
                  <a:schemeClr val="tx1"/>
                </a:solidFill>
                <a:latin typeface="+mn-lt"/>
                <a:ea typeface="+mn-ea"/>
                <a:cs typeface="+mn-cs"/>
              </a:rPr>
              <a:t>roman pastoral</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roman historico-héroïque </a:t>
            </a:r>
            <a:r>
              <a:rPr lang="fr-CA" sz="1200" kern="1200" dirty="0" smtClean="0">
                <a:solidFill>
                  <a:schemeClr val="tx1"/>
                </a:solidFill>
                <a:latin typeface="+mn-lt"/>
                <a:ea typeface="+mn-ea"/>
                <a:cs typeface="+mn-cs"/>
              </a:rPr>
              <a:t>(</a:t>
            </a:r>
            <a:r>
              <a:rPr lang="fr-CA" sz="1200" b="1" kern="1200" dirty="0" smtClean="0">
                <a:solidFill>
                  <a:schemeClr val="tx1"/>
                </a:solidFill>
                <a:latin typeface="+mn-lt"/>
                <a:ea typeface="+mn-ea"/>
                <a:cs typeface="+mn-cs"/>
              </a:rPr>
              <a:t>épopée</a:t>
            </a:r>
            <a:r>
              <a:rPr lang="fr-CA" sz="1200" kern="1200" dirty="0" smtClean="0">
                <a:solidFill>
                  <a:schemeClr val="tx1"/>
                </a:solidFill>
                <a:latin typeface="+mn-lt"/>
                <a:ea typeface="+mn-ea"/>
                <a:cs typeface="+mn-cs"/>
              </a:rPr>
              <a:t>), souvent écrits comme des romans </a:t>
            </a:r>
            <a:r>
              <a:rPr lang="fr-CA" sz="1200" b="1" kern="1200" dirty="0" smtClean="0">
                <a:solidFill>
                  <a:schemeClr val="tx1"/>
                </a:solidFill>
                <a:latin typeface="+mn-lt"/>
                <a:ea typeface="+mn-ea"/>
                <a:cs typeface="+mn-cs"/>
              </a:rPr>
              <a:t>à clefs</a:t>
            </a:r>
            <a:r>
              <a:rPr lang="fr-CA" sz="1200" kern="1200" dirty="0" smtClean="0">
                <a:solidFill>
                  <a:schemeClr val="tx1"/>
                </a:solidFill>
                <a:latin typeface="+mn-lt"/>
                <a:ea typeface="+mn-ea"/>
                <a:cs typeface="+mn-cs"/>
              </a:rPr>
              <a:t>.</a:t>
            </a:r>
          </a:p>
          <a:p>
            <a:pPr>
              <a:buFontTx/>
              <a:buNone/>
            </a:pPr>
            <a:endParaRPr lang="fr-FR" sz="1200" kern="1200" dirty="0" smtClean="0">
              <a:solidFill>
                <a:schemeClr val="tx1"/>
              </a:solidFill>
              <a:latin typeface="+mn-lt"/>
              <a:ea typeface="+mn-ea"/>
              <a:cs typeface="+mn-cs"/>
            </a:endParaRPr>
          </a:p>
          <a:p>
            <a:pPr>
              <a:buFontTx/>
              <a:buNone/>
            </a:pPr>
            <a:r>
              <a:rPr lang="fr-FR" sz="1200" kern="1200" dirty="0" smtClean="0">
                <a:solidFill>
                  <a:schemeClr val="tx1"/>
                </a:solidFill>
                <a:latin typeface="+mn-lt"/>
                <a:ea typeface="+mn-ea"/>
                <a:cs typeface="+mn-cs"/>
              </a:rPr>
              <a:t>la lettre galante- il était courant de commencer le matin par la correspondance, c’était la façon</a:t>
            </a:r>
            <a:r>
              <a:rPr lang="fr-FR" sz="1200" kern="1200" baseline="0" dirty="0" smtClean="0">
                <a:solidFill>
                  <a:schemeClr val="tx1"/>
                </a:solidFill>
                <a:latin typeface="+mn-lt"/>
                <a:ea typeface="+mn-ea"/>
                <a:cs typeface="+mn-cs"/>
              </a:rPr>
              <a:t> de se tenir au courant; on lisait et on se lisait des lettres – à mi-chemin entre la lettre intime et publique; reprend les thématiques de la poésie galante; doit être élégante – il faut se faire remarquer, prouver ses qualités, qu’on sait amuser et surprendre, montrer son intelligence</a:t>
            </a:r>
            <a:endParaRPr lang="cs-CZ"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62C3E3-F7C0-4368-A51C-675591857655}" type="slidenum">
              <a:rPr lang="cs-CZ" smtClean="0"/>
              <a:pPr/>
              <a:t>15</a:t>
            </a:fld>
            <a:endParaRPr lang="cs-CZ"/>
          </a:p>
        </p:txBody>
      </p:sp>
    </p:spTree>
    <p:extLst>
      <p:ext uri="{BB962C8B-B14F-4D97-AF65-F5344CB8AC3E}">
        <p14:creationId xmlns:p14="http://schemas.microsoft.com/office/powerpoint/2010/main" val="159033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Le salon le plus important fut sans aucun doute celui de l’</a:t>
            </a:r>
            <a:r>
              <a:rPr lang="fr-CA" sz="1200" b="1" kern="1200" dirty="0" smtClean="0">
                <a:solidFill>
                  <a:schemeClr val="tx1"/>
                </a:solidFill>
                <a:latin typeface="+mn-lt"/>
                <a:ea typeface="+mn-ea"/>
                <a:cs typeface="+mn-cs"/>
              </a:rPr>
              <a:t>Hôtel de Rambouillet</a:t>
            </a:r>
            <a:r>
              <a:rPr lang="fr-CA" sz="1200" kern="1200" dirty="0" smtClean="0">
                <a:solidFill>
                  <a:schemeClr val="tx1"/>
                </a:solidFill>
                <a:latin typeface="+mn-lt"/>
                <a:ea typeface="+mn-ea"/>
                <a:cs typeface="+mn-cs"/>
              </a:rPr>
              <a:t>, dont l’animatrice fut l’„incomparable </a:t>
            </a:r>
            <a:r>
              <a:rPr lang="fr-CA" sz="1200" kern="1200" dirty="0" err="1" smtClean="0">
                <a:solidFill>
                  <a:schemeClr val="tx1"/>
                </a:solidFill>
                <a:latin typeface="+mn-lt"/>
                <a:ea typeface="+mn-ea"/>
                <a:cs typeface="+mn-cs"/>
              </a:rPr>
              <a:t>Arthénice</a:t>
            </a:r>
            <a:r>
              <a:rPr lang="fr-CA" sz="1200" kern="1200" dirty="0" smtClean="0">
                <a:solidFill>
                  <a:schemeClr val="tx1"/>
                </a:solidFill>
                <a:latin typeface="+mn-lt"/>
                <a:ea typeface="+mn-ea"/>
                <a:cs typeface="+mn-cs"/>
              </a:rPr>
              <a:t>“ (l’anagramme est de Malherbe) - </a:t>
            </a:r>
            <a:r>
              <a:rPr lang="fr-CA" sz="1200" b="1" kern="1200" dirty="0" smtClean="0">
                <a:solidFill>
                  <a:schemeClr val="tx1"/>
                </a:solidFill>
                <a:latin typeface="+mn-lt"/>
                <a:ea typeface="+mn-ea"/>
                <a:cs typeface="+mn-cs"/>
              </a:rPr>
              <a:t>Catherine de Vivonne,</a:t>
            </a:r>
            <a:r>
              <a:rPr lang="fr-CA" sz="1200" b="1" kern="1200" baseline="0" dirty="0" smtClean="0">
                <a:solidFill>
                  <a:schemeClr val="tx1"/>
                </a:solidFill>
                <a:latin typeface="+mn-lt"/>
                <a:ea typeface="+mn-ea"/>
                <a:cs typeface="+mn-cs"/>
              </a:rPr>
              <a:t> marquise de Rambouillet</a:t>
            </a:r>
            <a:r>
              <a:rPr lang="fr-CA" sz="1200" kern="1200" dirty="0" smtClean="0">
                <a:solidFill>
                  <a:schemeClr val="tx1"/>
                </a:solidFill>
                <a:latin typeface="+mn-lt"/>
                <a:ea typeface="+mn-ea"/>
                <a:cs typeface="+mn-cs"/>
              </a:rPr>
              <a:t>, une Italienne naturalisée qui avait épousé en 1600 Charles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(elle</a:t>
            </a:r>
            <a:r>
              <a:rPr lang="fr-CA" sz="1200" kern="1200" baseline="0" dirty="0" smtClean="0">
                <a:solidFill>
                  <a:schemeClr val="tx1"/>
                </a:solidFill>
                <a:latin typeface="+mn-lt"/>
                <a:ea typeface="+mn-ea"/>
                <a:cs typeface="+mn-cs"/>
              </a:rPr>
              <a:t> lui a donné 7 enfants)</a:t>
            </a:r>
            <a:r>
              <a:rPr lang="fr-CA" sz="1200" kern="1200" dirty="0" smtClean="0">
                <a:solidFill>
                  <a:schemeClr val="tx1"/>
                </a:solidFill>
                <a:latin typeface="+mn-lt"/>
                <a:ea typeface="+mn-ea"/>
                <a:cs typeface="+mn-cs"/>
              </a:rPr>
              <a:t>. De santé délicate, Mme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supporte mal la vie de cour. C’est en 1604 qu’elle fait construire l’Hôtel de Rambouillet où elle attire, grâce à son esprit cultivé, les élites sociales et culturelles. Elle sera bientôt secondée de ses deux filles </a:t>
            </a:r>
            <a:r>
              <a:rPr lang="fr-CA" sz="1200" b="1" kern="1200" dirty="0" smtClean="0">
                <a:solidFill>
                  <a:schemeClr val="tx1"/>
                </a:solidFill>
                <a:latin typeface="+mn-lt"/>
                <a:ea typeface="+mn-ea"/>
                <a:cs typeface="+mn-cs"/>
              </a:rPr>
              <a:t>Julie d’</a:t>
            </a:r>
            <a:r>
              <a:rPr lang="fr-CA" sz="1200" b="1"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et </a:t>
            </a:r>
            <a:r>
              <a:rPr lang="fr-CA" sz="1200" b="1" kern="1200" dirty="0" smtClean="0">
                <a:solidFill>
                  <a:schemeClr val="tx1"/>
                </a:solidFill>
                <a:latin typeface="+mn-lt"/>
                <a:ea typeface="+mn-ea"/>
                <a:cs typeface="+mn-cs"/>
              </a:rPr>
              <a:t>Angélique d’</a:t>
            </a:r>
            <a:r>
              <a:rPr lang="fr-CA" sz="1200" b="1"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Le centre de l’Hôtel est la </a:t>
            </a:r>
            <a:r>
              <a:rPr lang="fr-CA" sz="1200" b="1" kern="1200" dirty="0" smtClean="0">
                <a:solidFill>
                  <a:schemeClr val="tx1"/>
                </a:solidFill>
                <a:latin typeface="+mn-lt"/>
                <a:ea typeface="+mn-ea"/>
                <a:cs typeface="+mn-cs"/>
              </a:rPr>
              <a:t>chambre bleue</a:t>
            </a:r>
            <a:r>
              <a:rPr lang="fr-CA" sz="1200" kern="1200" dirty="0" smtClean="0">
                <a:solidFill>
                  <a:schemeClr val="tx1"/>
                </a:solidFill>
                <a:latin typeface="+mn-lt"/>
                <a:ea typeface="+mn-ea"/>
                <a:cs typeface="+mn-cs"/>
              </a:rPr>
              <a:t>. (on</a:t>
            </a:r>
            <a:r>
              <a:rPr lang="fr-CA" sz="1200" kern="1200" baseline="0" dirty="0" smtClean="0">
                <a:solidFill>
                  <a:schemeClr val="tx1"/>
                </a:solidFill>
                <a:latin typeface="+mn-lt"/>
                <a:ea typeface="+mn-ea"/>
                <a:cs typeface="+mn-cs"/>
              </a:rPr>
              <a:t> assistait au lever de la dame, au petit déjeuner, on sortait à la campagne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p>
          <a:p>
            <a:pPr>
              <a:buFont typeface="Arial" pitchFamily="34" charset="0"/>
              <a:buNone/>
            </a:pPr>
            <a:r>
              <a:rPr lang="fr-FR" dirty="0" smtClean="0"/>
              <a:t>Les jeux</a:t>
            </a:r>
            <a:r>
              <a:rPr lang="fr-FR" baseline="0" dirty="0" smtClean="0"/>
              <a:t> de société, la musique, les bals y entretiennent une atmosphère de plaisir</a:t>
            </a:r>
          </a:p>
          <a:p>
            <a:pPr>
              <a:buFont typeface="Arial" pitchFamily="34" charset="0"/>
              <a:buNone/>
            </a:pPr>
            <a:r>
              <a:rPr lang="fr-FR" baseline="0" dirty="0" smtClean="0"/>
              <a:t>on discute les questions de prononciation et d’orthographe, on se demande s’il faut employer ou proscrire le mot « car » qui est menacé par l’Académie</a:t>
            </a:r>
          </a:p>
          <a:p>
            <a:pPr>
              <a:buFont typeface="Arial" pitchFamily="34" charset="0"/>
              <a:buNone/>
            </a:pPr>
            <a:r>
              <a:rPr lang="fr-FR" baseline="0" dirty="0" smtClean="0"/>
              <a:t>on discute les mérites comparés de certaines œuvres, on joue des pièces de théâtre, Corneille y lit ses œuvres, en particulier </a:t>
            </a:r>
            <a:r>
              <a:rPr lang="fr-FR" i="1" baseline="0" dirty="0" smtClean="0"/>
              <a:t>Polyeucte, </a:t>
            </a:r>
            <a:r>
              <a:rPr lang="fr-FR" i="0" baseline="0" dirty="0" smtClean="0"/>
              <a:t>on y compose des œuvres collectives comme </a:t>
            </a:r>
            <a:r>
              <a:rPr lang="fr-FR" i="1" baseline="0" dirty="0" smtClean="0"/>
              <a:t>La guirlande de Julie; </a:t>
            </a:r>
            <a:r>
              <a:rPr lang="fr-FR" i="0" baseline="0" dirty="0" smtClean="0"/>
              <a:t>Bossuet y improvise un sermon; des conflits littéraires éclatent comme celui de 1640 qui oppose les jeunes seigneurs avides de plaisir (soutenus par Voiture) au « doctes » et leurs partisans (duc de Montausier).</a:t>
            </a:r>
            <a:endParaRPr lang="cs-CZ" dirty="0" smtClean="0"/>
          </a:p>
          <a:p>
            <a:endParaRPr lang="cs-CZ" dirty="0"/>
          </a:p>
        </p:txBody>
      </p:sp>
      <p:sp>
        <p:nvSpPr>
          <p:cNvPr id="4" name="Slide Number Placeholder 3"/>
          <p:cNvSpPr>
            <a:spLocks noGrp="1"/>
          </p:cNvSpPr>
          <p:nvPr>
            <p:ph type="sldNum" sz="quarter" idx="10"/>
          </p:nvPr>
        </p:nvSpPr>
        <p:spPr/>
        <p:txBody>
          <a:bodyPr/>
          <a:lstStyle/>
          <a:p>
            <a:fld id="{D262C3E3-F7C0-4368-A51C-675591857655}" type="slidenum">
              <a:rPr lang="cs-CZ" smtClean="0"/>
              <a:pPr/>
              <a:t>16</a:t>
            </a:fld>
            <a:endParaRPr lang="cs-CZ"/>
          </a:p>
        </p:txBody>
      </p:sp>
    </p:spTree>
    <p:extLst>
      <p:ext uri="{BB962C8B-B14F-4D97-AF65-F5344CB8AC3E}">
        <p14:creationId xmlns:p14="http://schemas.microsoft.com/office/powerpoint/2010/main" val="2440600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Dans l’histoire de l’Hôtel de Rambouillet, on peut distinguer trois périodes, avec leurs personnages marquants: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- 1620-1625: Richelieu, Guiche, princesse de Conti, Mme de Sablé; Malherbe, cavalier Marin, Racan, Vaugelas, Chapelain;</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- 1625-1648 - la période la plus brillante - duc d’Enghien (Grand Condé), Mlle de Bourbon, duc de La Rochefoucauld, duc de Montausier (futur époux de Julie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Voiture, Georges de Scudéry, Madeleine de Scudéry, Ménage, Scarron, Benserade; fréquentations de Pierre Corneille qui y lit ses nouvelles pièces;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- 1648-1665 (mort de Mme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Mme de Sévigné, Mme de Lafayette.</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Vincent Voiture est</a:t>
            </a:r>
            <a:r>
              <a:rPr lang="fr-CA" sz="1200" kern="1200" baseline="0" dirty="0" smtClean="0">
                <a:solidFill>
                  <a:schemeClr val="tx1"/>
                </a:solidFill>
                <a:latin typeface="+mn-lt"/>
                <a:ea typeface="+mn-ea"/>
                <a:cs typeface="+mn-cs"/>
              </a:rPr>
              <a:t> le grand animateur de ce salon, c’est lui qui organise les jeux, invente des divertissements, lance des modes littéraires nouvelles</a:t>
            </a:r>
            <a:endParaRPr lang="cs-CZ" sz="1200" kern="1200" dirty="0" smtClean="0">
              <a:solidFill>
                <a:schemeClr val="tx1"/>
              </a:solidFill>
              <a:latin typeface="+mn-lt"/>
              <a:ea typeface="+mn-ea"/>
              <a:cs typeface="+mn-cs"/>
            </a:endParaRPr>
          </a:p>
          <a:p>
            <a:pPr>
              <a:buFont typeface="Arial" pitchFamily="34" charset="0"/>
              <a:buNone/>
            </a:pPr>
            <a:endParaRPr lang="fr-FR" dirty="0" smtClean="0"/>
          </a:p>
        </p:txBody>
      </p:sp>
      <p:sp>
        <p:nvSpPr>
          <p:cNvPr id="4" name="Slide Number Placeholder 3"/>
          <p:cNvSpPr>
            <a:spLocks noGrp="1"/>
          </p:cNvSpPr>
          <p:nvPr>
            <p:ph type="sldNum" sz="quarter" idx="10"/>
          </p:nvPr>
        </p:nvSpPr>
        <p:spPr/>
        <p:txBody>
          <a:bodyPr/>
          <a:lstStyle/>
          <a:p>
            <a:fld id="{D262C3E3-F7C0-4368-A51C-675591857655}" type="slidenum">
              <a:rPr lang="cs-CZ" smtClean="0"/>
              <a:pPr/>
              <a:t>17</a:t>
            </a:fld>
            <a:endParaRPr lang="cs-CZ"/>
          </a:p>
        </p:txBody>
      </p:sp>
    </p:spTree>
    <p:extLst>
      <p:ext uri="{BB962C8B-B14F-4D97-AF65-F5344CB8AC3E}">
        <p14:creationId xmlns:p14="http://schemas.microsoft.com/office/powerpoint/2010/main" val="789360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aseline="0" dirty="0" smtClean="0"/>
              <a:t>vers 1650 les salons se multiplient</a:t>
            </a:r>
          </a:p>
          <a:p>
            <a:pPr marL="0" marR="0" indent="0" algn="l" defTabSz="914400" rtl="0" eaLnBrk="1" fontAlgn="auto" latinLnBrk="0" hangingPunct="1">
              <a:lnSpc>
                <a:spcPct val="100000"/>
              </a:lnSpc>
              <a:spcBef>
                <a:spcPts val="0"/>
              </a:spcBef>
              <a:spcAft>
                <a:spcPts val="0"/>
              </a:spcAft>
              <a:buClrTx/>
              <a:buSzTx/>
              <a:buFontTx/>
              <a:buNone/>
              <a:tabLst/>
              <a:defRPr/>
            </a:pPr>
            <a:r>
              <a:rPr lang="fr-FR" b="1" noProof="0" dirty="0" smtClean="0"/>
              <a:t>le salon de Mlle de Scudéry</a:t>
            </a:r>
          </a:p>
          <a:p>
            <a:r>
              <a:rPr lang="fr-FR" baseline="0" dirty="0" smtClean="0"/>
              <a:t>une vieille fille d’une quarantaine d’années</a:t>
            </a:r>
          </a:p>
          <a:p>
            <a:r>
              <a:rPr lang="fr-FR" baseline="0" dirty="0" smtClean="0"/>
              <a:t>elle accueille les bourgeoises et les gens de lettres</a:t>
            </a:r>
          </a:p>
          <a:p>
            <a:r>
              <a:rPr lang="fr-FR" baseline="0" dirty="0" smtClean="0"/>
              <a:t>moins aristocratique et moins mondains</a:t>
            </a:r>
          </a:p>
          <a:p>
            <a:r>
              <a:rPr lang="fr-FR" baseline="0" dirty="0" smtClean="0"/>
              <a:t>activités surtout littéraires; on chante les chansons qu’on vient d’écrire; on s’exerce aux genres à la mode; on organise des tournois poétiques: 25 madrigaux sur un même sujet en une seule soirée</a:t>
            </a:r>
          </a:p>
          <a:p>
            <a:endParaRPr lang="fr-FR" baseline="0" dirty="0" smtClean="0"/>
          </a:p>
          <a:p>
            <a:r>
              <a:rPr lang="fr-FR" dirty="0" smtClean="0"/>
              <a:t>dans le quartier</a:t>
            </a:r>
            <a:r>
              <a:rPr lang="fr-FR" baseline="0" dirty="0" smtClean="0"/>
              <a:t> Marais</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Après la Fronde (1648-1653), d’autres salons précieux font concurrence à l’Hôtel de Rambouillet: ceux de Mme de Sablé, Mlle de Montpensier, Mme Scarron (future Mme de Maintenon) et surtout le salon de </a:t>
            </a:r>
            <a:r>
              <a:rPr lang="fr-CA" sz="1200" b="1" kern="1200" dirty="0" smtClean="0">
                <a:solidFill>
                  <a:schemeClr val="tx1"/>
                </a:solidFill>
                <a:latin typeface="+mn-lt"/>
                <a:ea typeface="+mn-ea"/>
                <a:cs typeface="+mn-cs"/>
              </a:rPr>
              <a:t>Mlle de Scudéry</a:t>
            </a:r>
            <a:r>
              <a:rPr lang="fr-CA" sz="1200" kern="1200" dirty="0" smtClean="0">
                <a:solidFill>
                  <a:schemeClr val="tx1"/>
                </a:solidFill>
                <a:latin typeface="+mn-lt"/>
                <a:ea typeface="+mn-ea"/>
                <a:cs typeface="+mn-cs"/>
              </a:rPr>
              <a:t> dont l’étoile monte vers 1652. Tous les samedis une société choisie se réunit chez elle au quartier du Marais: Conrart, </a:t>
            </a:r>
            <a:r>
              <a:rPr lang="fr-CA" sz="1200" kern="1200" dirty="0" err="1" smtClean="0">
                <a:solidFill>
                  <a:schemeClr val="tx1"/>
                </a:solidFill>
                <a:latin typeface="+mn-lt"/>
                <a:ea typeface="+mn-ea"/>
                <a:cs typeface="+mn-cs"/>
              </a:rPr>
              <a:t>Pelisson</a:t>
            </a:r>
            <a:r>
              <a:rPr lang="fr-CA" sz="1200" kern="1200" dirty="0" smtClean="0">
                <a:solidFill>
                  <a:schemeClr val="tx1"/>
                </a:solidFill>
                <a:latin typeface="+mn-lt"/>
                <a:ea typeface="+mn-ea"/>
                <a:cs typeface="+mn-cs"/>
              </a:rPr>
              <a:t>, Ménage, Chapelain, d’Aubignac. La publication, par Mlle de Scudéry, du </a:t>
            </a:r>
            <a:r>
              <a:rPr lang="fr-CA" sz="1200" b="1" i="1" kern="1200" dirty="0" smtClean="0">
                <a:solidFill>
                  <a:schemeClr val="tx1"/>
                </a:solidFill>
                <a:latin typeface="+mn-lt"/>
                <a:ea typeface="+mn-ea"/>
                <a:cs typeface="+mn-cs"/>
              </a:rPr>
              <a:t>Grand Cyrus</a:t>
            </a:r>
            <a:r>
              <a:rPr lang="fr-CA" sz="1200" kern="1200" dirty="0" smtClean="0">
                <a:solidFill>
                  <a:schemeClr val="tx1"/>
                </a:solidFill>
                <a:latin typeface="+mn-lt"/>
                <a:ea typeface="+mn-ea"/>
                <a:cs typeface="+mn-cs"/>
              </a:rPr>
              <a:t> (10 vol., 1649-1653) puis de </a:t>
            </a:r>
            <a:r>
              <a:rPr lang="fr-CA" sz="1200" b="1" i="1" kern="1200" dirty="0" err="1" smtClean="0">
                <a:solidFill>
                  <a:schemeClr val="tx1"/>
                </a:solidFill>
                <a:latin typeface="+mn-lt"/>
                <a:ea typeface="+mn-ea"/>
                <a:cs typeface="+mn-cs"/>
              </a:rPr>
              <a:t>Clélie</a:t>
            </a:r>
            <a:r>
              <a:rPr lang="fr-CA" sz="1200" kern="1200" dirty="0" smtClean="0">
                <a:solidFill>
                  <a:schemeClr val="tx1"/>
                </a:solidFill>
                <a:latin typeface="+mn-lt"/>
                <a:ea typeface="+mn-ea"/>
                <a:cs typeface="+mn-cs"/>
              </a:rPr>
              <a:t> (10 vol., 1654-1661) ouvre les débats sur les sujets galants, invite aux tournois poétiques et aux commentaires de la </a:t>
            </a:r>
            <a:r>
              <a:rPr lang="fr-CA" sz="1200" b="1" i="1" kern="1200" dirty="0" smtClean="0">
                <a:solidFill>
                  <a:schemeClr val="tx1"/>
                </a:solidFill>
                <a:latin typeface="+mn-lt"/>
                <a:ea typeface="+mn-ea"/>
                <a:cs typeface="+mn-cs"/>
              </a:rPr>
              <a:t>Carte de Tendre</a:t>
            </a:r>
            <a:r>
              <a:rPr lang="fr-CA" sz="1200" kern="1200" dirty="0" smtClean="0">
                <a:solidFill>
                  <a:schemeClr val="tx1"/>
                </a:solidFill>
                <a:latin typeface="+mn-lt"/>
                <a:ea typeface="+mn-ea"/>
                <a:cs typeface="+mn-cs"/>
              </a:rPr>
              <a:t> dont l’abbé d’Aubignac réclame la paternité en en disputant l’invention à Mlle de Scudéry (la carte est insérée dans le roman </a:t>
            </a:r>
            <a:r>
              <a:rPr lang="fr-CA" sz="1200" b="1" i="1" kern="1200" dirty="0" err="1" smtClean="0">
                <a:solidFill>
                  <a:schemeClr val="tx1"/>
                </a:solidFill>
                <a:latin typeface="+mn-lt"/>
                <a:ea typeface="+mn-ea"/>
                <a:cs typeface="+mn-cs"/>
              </a:rPr>
              <a:t>Clélie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cs-CZ" dirty="0"/>
          </a:p>
        </p:txBody>
      </p:sp>
      <p:sp>
        <p:nvSpPr>
          <p:cNvPr id="4" name="Slide Number Placeholder 3"/>
          <p:cNvSpPr>
            <a:spLocks noGrp="1"/>
          </p:cNvSpPr>
          <p:nvPr>
            <p:ph type="sldNum" sz="quarter" idx="10"/>
          </p:nvPr>
        </p:nvSpPr>
        <p:spPr/>
        <p:txBody>
          <a:bodyPr/>
          <a:lstStyle/>
          <a:p>
            <a:fld id="{D262C3E3-F7C0-4368-A51C-675591857655}" type="slidenum">
              <a:rPr lang="cs-CZ" smtClean="0"/>
              <a:pPr/>
              <a:t>18</a:t>
            </a:fld>
            <a:endParaRPr lang="cs-CZ"/>
          </a:p>
        </p:txBody>
      </p:sp>
    </p:spTree>
    <p:extLst>
      <p:ext uri="{BB962C8B-B14F-4D97-AF65-F5344CB8AC3E}">
        <p14:creationId xmlns:p14="http://schemas.microsoft.com/office/powerpoint/2010/main" val="261878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Un autre en est la série de poèmes la </a:t>
            </a:r>
            <a:r>
              <a:rPr lang="fr-CA" sz="1200" b="1" i="1" u="sng" kern="1200" dirty="0" smtClean="0">
                <a:solidFill>
                  <a:schemeClr val="tx1"/>
                </a:solidFill>
                <a:latin typeface="+mn-lt"/>
                <a:ea typeface="+mn-ea"/>
                <a:cs typeface="+mn-cs"/>
              </a:rPr>
              <a:t>Guirlande de Julie</a:t>
            </a:r>
            <a:r>
              <a:rPr lang="fr-CA" sz="1200" kern="1200" dirty="0" smtClean="0">
                <a:solidFill>
                  <a:schemeClr val="tx1"/>
                </a:solidFill>
                <a:latin typeface="+mn-lt"/>
                <a:ea typeface="+mn-ea"/>
                <a:cs typeface="+mn-cs"/>
              </a:rPr>
              <a:t> (1641),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collective des habitués du salon, offerte par le duc de Montausier à Julie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dont il a obtenu la main au bout de quatorze ans de cour assidue (1645).</a:t>
            </a:r>
            <a:endParaRPr lang="cs-CZ" sz="1200" kern="1200" dirty="0" smtClean="0">
              <a:solidFill>
                <a:schemeClr val="tx1"/>
              </a:solidFill>
              <a:latin typeface="+mn-lt"/>
              <a:ea typeface="+mn-ea"/>
              <a:cs typeface="+mn-cs"/>
            </a:endParaRPr>
          </a:p>
          <a:p>
            <a:endParaRPr lang="fr-FR" dirty="0" smtClean="0"/>
          </a:p>
          <a:p>
            <a:r>
              <a:rPr lang="fr-FR" dirty="0" smtClean="0"/>
              <a:t>Vers le milieu du siècle, le salon de l’hôtel de Rambouillet était le lieu de rendez-vous de nombreux aristocrates, écrivains et avocats célèbres. L’un d’entre eux, le duc de Montausier, qui devint gouverneur du Dauphin, tomba, vers 1631, amoureux de Julie d'</a:t>
            </a:r>
            <a:r>
              <a:rPr lang="fr-FR" dirty="0" err="1" smtClean="0"/>
              <a:t>Angennes</a:t>
            </a:r>
            <a:r>
              <a:rPr lang="fr-FR" dirty="0" smtClean="0"/>
              <a:t>, dite « l’incomparable Julie », fille du marquis et de la marquise Catherine de Rambouillet.</a:t>
            </a:r>
          </a:p>
          <a:p>
            <a:r>
              <a:rPr lang="fr-FR" dirty="0" smtClean="0"/>
              <a:t>Décidant, pour charmer la jeune femme qui était l’objet de son admiration et de son culte, de lui offrir un ouvrage surpassant tout ce qui pouvait se voir alors de plus singulier et de plus délicat en galanterie, il eut l’idée de demander aux habitués du salon de sa mère, parmi lesquels les gens de lettres et quelques beaux-esprits de ses amis d’écrire des poésies où chaque fleur chanterait les louanges de Julie. Il en résulta un des manuscrits les plus extraordinaires du </a:t>
            </a:r>
            <a:r>
              <a:rPr lang="fr-FR" dirty="0" err="1" smtClean="0"/>
              <a:t>xviie</a:t>
            </a:r>
            <a:r>
              <a:rPr lang="fr-FR" dirty="0" smtClean="0"/>
              <a:t> siècle et un des points culminants de la société des Précieuses.</a:t>
            </a:r>
          </a:p>
          <a:p>
            <a:endParaRPr lang="fr-FR" dirty="0" smtClean="0"/>
          </a:p>
          <a:p>
            <a:r>
              <a:rPr lang="fr-FR" dirty="0" smtClean="0"/>
              <a:t>le Pavot</a:t>
            </a:r>
            <a:r>
              <a:rPr lang="fr-FR" baseline="0" dirty="0" smtClean="0"/>
              <a:t> – de Scudéry</a:t>
            </a:r>
            <a:endParaRPr lang="fr-FR" dirty="0" smtClean="0"/>
          </a:p>
          <a:p>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19</a:t>
            </a:fld>
            <a:endParaRPr lang="cs-CZ"/>
          </a:p>
        </p:txBody>
      </p:sp>
    </p:spTree>
    <p:extLst>
      <p:ext uri="{BB962C8B-B14F-4D97-AF65-F5344CB8AC3E}">
        <p14:creationId xmlns:p14="http://schemas.microsoft.com/office/powerpoint/2010/main" val="124224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le</a:t>
            </a:r>
            <a:r>
              <a:rPr lang="fr-CA" sz="1200" kern="1200" baseline="0" dirty="0" smtClean="0">
                <a:solidFill>
                  <a:schemeClr val="tx1"/>
                </a:solidFill>
                <a:latin typeface="+mn-lt"/>
                <a:ea typeface="+mn-ea"/>
                <a:cs typeface="+mn-cs"/>
              </a:rPr>
              <a:t> terme apparait pour la première fois en 1654</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préciosité est un phénomène européen. En Angleterre elle prend la forme d’</a:t>
            </a:r>
            <a:r>
              <a:rPr lang="fr-CA" sz="1200" i="1" kern="1200" dirty="0" err="1" smtClean="0">
                <a:solidFill>
                  <a:schemeClr val="tx1"/>
                </a:solidFill>
                <a:latin typeface="+mn-lt"/>
                <a:ea typeface="+mn-ea"/>
                <a:cs typeface="+mn-cs"/>
              </a:rPr>
              <a:t>euphuïsme</a:t>
            </a:r>
            <a:r>
              <a:rPr lang="fr-CA" sz="1200" i="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(d’après le roman philosophique </a:t>
            </a:r>
            <a:r>
              <a:rPr lang="fr-CA" sz="1200" i="1" kern="1200" dirty="0" err="1" smtClean="0">
                <a:solidFill>
                  <a:schemeClr val="tx1"/>
                </a:solidFill>
                <a:latin typeface="+mn-lt"/>
                <a:ea typeface="+mn-ea"/>
                <a:cs typeface="+mn-cs"/>
              </a:rPr>
              <a:t>Euphues</a:t>
            </a:r>
            <a:r>
              <a:rPr lang="fr-CA" sz="1200" kern="1200" dirty="0" smtClean="0">
                <a:solidFill>
                  <a:schemeClr val="tx1"/>
                </a:solidFill>
                <a:latin typeface="+mn-lt"/>
                <a:ea typeface="+mn-ea"/>
                <a:cs typeface="+mn-cs"/>
              </a:rPr>
              <a:t> </a:t>
            </a:r>
            <a:r>
              <a:rPr lang="cs-CZ" sz="1200" b="0" i="0" kern="1200" dirty="0" smtClean="0">
                <a:solidFill>
                  <a:schemeClr val="tx1"/>
                </a:solidFill>
                <a:latin typeface="+mn-lt"/>
                <a:ea typeface="+mn-ea"/>
                <a:cs typeface="+mn-cs"/>
              </a:rPr>
              <a:t>/</a:t>
            </a:r>
            <a:r>
              <a:rPr lang="cs-CZ" sz="1200" b="0" i="0" kern="1200" dirty="0" err="1" smtClean="0">
                <a:solidFill>
                  <a:schemeClr val="tx1"/>
                </a:solidFill>
                <a:latin typeface="+mn-lt"/>
                <a:ea typeface="+mn-ea"/>
                <a:cs typeface="+mn-cs"/>
              </a:rPr>
              <a:t>yufyuiz</a:t>
            </a:r>
            <a:r>
              <a:rPr lang="cs-CZ" sz="1200" b="0" i="0"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de John Lyly; 1579-1581 – caractérisé</a:t>
            </a:r>
            <a:r>
              <a:rPr lang="fr-CA" sz="1200" kern="1200" baseline="0" dirty="0" smtClean="0">
                <a:solidFill>
                  <a:schemeClr val="tx1"/>
                </a:solidFill>
                <a:latin typeface="+mn-lt"/>
                <a:ea typeface="+mn-ea"/>
                <a:cs typeface="+mn-cs"/>
              </a:rPr>
              <a:t> par le </a:t>
            </a:r>
            <a:r>
              <a:rPr lang="fr-CA" sz="1200" i="0" kern="1200" dirty="0" smtClean="0">
                <a:solidFill>
                  <a:schemeClr val="tx1"/>
                </a:solidFill>
                <a:latin typeface="+mn-lt"/>
                <a:ea typeface="+mn-ea"/>
                <a:cs typeface="+mn-cs"/>
              </a:rPr>
              <a:t>maniérisme</a:t>
            </a:r>
            <a:r>
              <a:rPr lang="fr-CA" sz="1200" i="0" kern="1200" baseline="0" dirty="0" smtClean="0">
                <a:solidFill>
                  <a:schemeClr val="tx1"/>
                </a:solidFill>
                <a:latin typeface="+mn-lt"/>
                <a:ea typeface="+mn-ea"/>
                <a:cs typeface="+mn-cs"/>
              </a:rPr>
              <a:t> de la forme, l’ingéniosité, l’érudition</a:t>
            </a:r>
            <a:r>
              <a:rPr lang="fr-CA" sz="1200" kern="1200" dirty="0" smtClean="0">
                <a:solidFill>
                  <a:schemeClr val="tx1"/>
                </a:solidFill>
                <a:latin typeface="+mn-lt"/>
                <a:ea typeface="+mn-ea"/>
                <a:cs typeface="+mn-cs"/>
              </a:rPr>
              <a:t>), en Italie c’est le </a:t>
            </a:r>
            <a:r>
              <a:rPr lang="fr-CA" sz="1200" i="1" kern="1200" dirty="0" smtClean="0">
                <a:solidFill>
                  <a:schemeClr val="tx1"/>
                </a:solidFill>
                <a:latin typeface="+mn-lt"/>
                <a:ea typeface="+mn-ea"/>
                <a:cs typeface="+mn-cs"/>
              </a:rPr>
              <a:t>marinisme</a:t>
            </a:r>
            <a:r>
              <a:rPr lang="fr-CA" sz="1200" kern="1200" dirty="0" smtClean="0">
                <a:solidFill>
                  <a:schemeClr val="tx1"/>
                </a:solidFill>
                <a:latin typeface="+mn-lt"/>
                <a:ea typeface="+mn-ea"/>
                <a:cs typeface="+mn-cs"/>
              </a:rPr>
              <a:t>, d’après Giambattista Marino, auteur de </a:t>
            </a:r>
            <a:r>
              <a:rPr lang="fr-CA" sz="1200" i="1" kern="1200" dirty="0" smtClean="0">
                <a:solidFill>
                  <a:schemeClr val="tx1"/>
                </a:solidFill>
                <a:latin typeface="+mn-lt"/>
                <a:ea typeface="+mn-ea"/>
                <a:cs typeface="+mn-cs"/>
              </a:rPr>
              <a:t>L’</a:t>
            </a:r>
            <a:r>
              <a:rPr lang="fr-CA" sz="1200" i="1" kern="1200" dirty="0" err="1" smtClean="0">
                <a:solidFill>
                  <a:schemeClr val="tx1"/>
                </a:solidFill>
                <a:latin typeface="+mn-lt"/>
                <a:ea typeface="+mn-ea"/>
                <a:cs typeface="+mn-cs"/>
              </a:rPr>
              <a:t>Adone</a:t>
            </a:r>
            <a:r>
              <a:rPr lang="fr-CA" sz="1200" kern="1200" dirty="0" smtClean="0">
                <a:solidFill>
                  <a:schemeClr val="tx1"/>
                </a:solidFill>
                <a:latin typeface="+mn-lt"/>
                <a:ea typeface="+mn-ea"/>
                <a:cs typeface="+mn-cs"/>
              </a:rPr>
              <a:t> (1623) (vide de la pensée</a:t>
            </a:r>
            <a:r>
              <a:rPr lang="fr-CA" sz="1200" kern="1200" baseline="0" dirty="0" smtClean="0">
                <a:solidFill>
                  <a:schemeClr val="tx1"/>
                </a:solidFill>
                <a:latin typeface="+mn-lt"/>
                <a:ea typeface="+mn-ea"/>
                <a:cs typeface="+mn-cs"/>
              </a:rPr>
              <a:t> mais feu d’artifice verbal, images, antithèses, pointes ou « concetti » d’</a:t>
            </a:r>
            <a:r>
              <a:rPr lang="fr-CA" sz="1200" kern="1200" dirty="0" smtClean="0">
                <a:solidFill>
                  <a:schemeClr val="tx1"/>
                </a:solidFill>
                <a:latin typeface="+mn-lt"/>
                <a:ea typeface="+mn-ea"/>
                <a:cs typeface="+mn-cs"/>
              </a:rPr>
              <a:t>où le concettisme caractérisé par l’abus des concetti ou pointes, en Espagne c’est le </a:t>
            </a:r>
            <a:r>
              <a:rPr lang="fr-CA" sz="1200" i="1" kern="1200" dirty="0" smtClean="0">
                <a:solidFill>
                  <a:schemeClr val="tx1"/>
                </a:solidFill>
                <a:latin typeface="+mn-lt"/>
                <a:ea typeface="+mn-ea"/>
                <a:cs typeface="+mn-cs"/>
              </a:rPr>
              <a:t>gongorisme</a:t>
            </a:r>
            <a:r>
              <a:rPr lang="fr-CA" sz="1200" kern="1200" dirty="0" smtClean="0">
                <a:solidFill>
                  <a:schemeClr val="tx1"/>
                </a:solidFill>
                <a:latin typeface="+mn-lt"/>
                <a:ea typeface="+mn-ea"/>
                <a:cs typeface="+mn-cs"/>
              </a:rPr>
              <a:t>, d’après le</a:t>
            </a:r>
            <a:r>
              <a:rPr lang="fr-CA" sz="1200" kern="1200" baseline="0" dirty="0" smtClean="0">
                <a:solidFill>
                  <a:schemeClr val="tx1"/>
                </a:solidFill>
                <a:latin typeface="+mn-lt"/>
                <a:ea typeface="+mn-ea"/>
                <a:cs typeface="+mn-cs"/>
              </a:rPr>
              <a:t> poète cordouan et amateur de métaphores savantes</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Luís</a:t>
            </a:r>
            <a:r>
              <a:rPr lang="fr-CA" sz="1200" kern="1200" dirty="0" smtClean="0">
                <a:solidFill>
                  <a:schemeClr val="tx1"/>
                </a:solidFill>
                <a:latin typeface="+mn-lt"/>
                <a:ea typeface="+mn-ea"/>
                <a:cs typeface="+mn-cs"/>
              </a:rPr>
              <a:t> de </a:t>
            </a:r>
            <a:r>
              <a:rPr lang="fr-CA" sz="1200" kern="1200" dirty="0" err="1" smtClean="0">
                <a:solidFill>
                  <a:schemeClr val="tx1"/>
                </a:solidFill>
                <a:latin typeface="+mn-lt"/>
                <a:ea typeface="+mn-ea"/>
                <a:cs typeface="+mn-cs"/>
              </a:rPr>
              <a:t>Gongora</a:t>
            </a:r>
            <a:r>
              <a:rPr lang="fr-CA" sz="1200"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Canción</a:t>
            </a:r>
            <a:r>
              <a:rPr lang="fr-CA" sz="1200" i="1" kern="1200" dirty="0" smtClean="0">
                <a:solidFill>
                  <a:schemeClr val="tx1"/>
                </a:solidFill>
                <a:latin typeface="+mn-lt"/>
                <a:ea typeface="+mn-ea"/>
                <a:cs typeface="+mn-cs"/>
              </a:rPr>
              <a:t> a la toma de Larache</a:t>
            </a:r>
            <a:r>
              <a:rPr lang="fr-CA" sz="1200" kern="1200" dirty="0" smtClean="0">
                <a:solidFill>
                  <a:schemeClr val="tx1"/>
                </a:solidFill>
                <a:latin typeface="+mn-lt"/>
                <a:ea typeface="+mn-ea"/>
                <a:cs typeface="+mn-cs"/>
              </a:rPr>
              <a:t>, 1610; </a:t>
            </a:r>
            <a:r>
              <a:rPr lang="fr-CA" sz="1200" i="1" kern="1200" dirty="0" err="1" smtClean="0">
                <a:solidFill>
                  <a:schemeClr val="tx1"/>
                </a:solidFill>
                <a:latin typeface="+mn-lt"/>
                <a:ea typeface="+mn-ea"/>
                <a:cs typeface="+mn-cs"/>
              </a:rPr>
              <a:t>Fábula</a:t>
            </a:r>
            <a:r>
              <a:rPr lang="fr-CA" sz="1200" i="1" kern="1200" dirty="0" smtClean="0">
                <a:solidFill>
                  <a:schemeClr val="tx1"/>
                </a:solidFill>
                <a:latin typeface="+mn-lt"/>
                <a:ea typeface="+mn-ea"/>
                <a:cs typeface="+mn-cs"/>
              </a:rPr>
              <a:t> de </a:t>
            </a:r>
            <a:r>
              <a:rPr lang="fr-CA" sz="1200" i="1" kern="1200" dirty="0" err="1" smtClean="0">
                <a:solidFill>
                  <a:schemeClr val="tx1"/>
                </a:solidFill>
                <a:latin typeface="+mn-lt"/>
                <a:ea typeface="+mn-ea"/>
                <a:cs typeface="+mn-cs"/>
              </a:rPr>
              <a:t>Polifemo</a:t>
            </a:r>
            <a:r>
              <a:rPr lang="fr-CA" sz="1200" i="1" kern="1200" dirty="0" smtClean="0">
                <a:solidFill>
                  <a:schemeClr val="tx1"/>
                </a:solidFill>
                <a:latin typeface="+mn-lt"/>
                <a:ea typeface="+mn-ea"/>
                <a:cs typeface="+mn-cs"/>
              </a:rPr>
              <a:t> y </a:t>
            </a:r>
            <a:r>
              <a:rPr lang="fr-CA" sz="1200" i="1" kern="1200" dirty="0" err="1" smtClean="0">
                <a:solidFill>
                  <a:schemeClr val="tx1"/>
                </a:solidFill>
                <a:latin typeface="+mn-lt"/>
                <a:ea typeface="+mn-ea"/>
                <a:cs typeface="+mn-cs"/>
              </a:rPr>
              <a:t>Galatea</a:t>
            </a:r>
            <a:r>
              <a:rPr lang="fr-CA" sz="1200" kern="1200" dirty="0" smtClean="0">
                <a:solidFill>
                  <a:schemeClr val="tx1"/>
                </a:solidFill>
                <a:latin typeface="+mn-lt"/>
                <a:ea typeface="+mn-ea"/>
                <a:cs typeface="+mn-cs"/>
              </a:rPr>
              <a:t>, 1612), appelé aussi </a:t>
            </a:r>
            <a:r>
              <a:rPr lang="fr-CA" sz="1200" i="1" kern="1200" dirty="0" smtClean="0">
                <a:solidFill>
                  <a:schemeClr val="tx1"/>
                </a:solidFill>
                <a:latin typeface="+mn-lt"/>
                <a:ea typeface="+mn-ea"/>
                <a:cs typeface="+mn-cs"/>
              </a:rPr>
              <a:t>cultisme</a:t>
            </a:r>
            <a:r>
              <a:rPr lang="fr-CA" sz="1200" kern="1200" dirty="0" smtClean="0">
                <a:solidFill>
                  <a:schemeClr val="tx1"/>
                </a:solidFill>
                <a:latin typeface="+mn-lt"/>
                <a:ea typeface="+mn-ea"/>
                <a:cs typeface="+mn-cs"/>
              </a:rPr>
              <a:t>, et qui est proche du </a:t>
            </a:r>
            <a:r>
              <a:rPr lang="fr-CA" sz="1200" i="1" kern="1200" dirty="0" err="1" smtClean="0">
                <a:solidFill>
                  <a:schemeClr val="tx1"/>
                </a:solidFill>
                <a:latin typeface="+mn-lt"/>
                <a:ea typeface="+mn-ea"/>
                <a:cs typeface="+mn-cs"/>
              </a:rPr>
              <a:t>concettismo</a:t>
            </a:r>
            <a:r>
              <a:rPr lang="fr-CA" sz="1200" kern="1200" dirty="0" smtClean="0">
                <a:solidFill>
                  <a:schemeClr val="tx1"/>
                </a:solidFill>
                <a:latin typeface="+mn-lt"/>
                <a:ea typeface="+mn-ea"/>
                <a:cs typeface="+mn-cs"/>
              </a:rPr>
              <a:t> de </a:t>
            </a:r>
            <a:r>
              <a:rPr lang="fr-CA" sz="1200" kern="1200" dirty="0" err="1" smtClean="0">
                <a:solidFill>
                  <a:schemeClr val="tx1"/>
                </a:solidFill>
                <a:latin typeface="+mn-lt"/>
                <a:ea typeface="+mn-ea"/>
                <a:cs typeface="+mn-cs"/>
              </a:rPr>
              <a:t>Camillo</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Pellegrino</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Del </a:t>
            </a:r>
            <a:r>
              <a:rPr lang="fr-CA" sz="1200" i="1" kern="1200" dirty="0" err="1" smtClean="0">
                <a:solidFill>
                  <a:schemeClr val="tx1"/>
                </a:solidFill>
                <a:latin typeface="+mn-lt"/>
                <a:ea typeface="+mn-ea"/>
                <a:cs typeface="+mn-cs"/>
              </a:rPr>
              <a:t>concetto</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poetico</a:t>
            </a:r>
            <a:r>
              <a:rPr lang="fr-CA"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Touche</a:t>
            </a:r>
            <a:r>
              <a:rPr lang="fr-FR" sz="1200" kern="1200" baseline="0" dirty="0" smtClean="0">
                <a:solidFill>
                  <a:schemeClr val="tx1"/>
                </a:solidFill>
                <a:latin typeface="+mn-lt"/>
                <a:ea typeface="+mn-ea"/>
                <a:cs typeface="+mn-cs"/>
              </a:rPr>
              <a:t> même la culture de l’Europe centrale – </a:t>
            </a:r>
            <a:r>
              <a:rPr lang="fr-FR" sz="1200" kern="1200" baseline="0" dirty="0" err="1" smtClean="0">
                <a:solidFill>
                  <a:schemeClr val="tx1"/>
                </a:solidFill>
                <a:latin typeface="+mn-lt"/>
                <a:ea typeface="+mn-ea"/>
                <a:cs typeface="+mn-cs"/>
              </a:rPr>
              <a:t>galanecka</a:t>
            </a:r>
            <a:r>
              <a:rPr lang="fr-FR" sz="1200" kern="1200" baseline="0" dirty="0" smtClean="0">
                <a:solidFill>
                  <a:schemeClr val="tx1"/>
                </a:solidFill>
                <a:latin typeface="+mn-lt"/>
                <a:ea typeface="+mn-ea"/>
                <a:cs typeface="+mn-cs"/>
              </a:rPr>
              <a:t> en Moravie est le reflet de la galanterie précieuse</a:t>
            </a:r>
            <a:endParaRPr lang="cs-CZ"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En France le phénomène s’introduit avec un certain retard dû aux guerres de religion et ne s’affirme que la paix revenue sous Henri IV. </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a:t>
            </a:fld>
            <a:endParaRPr lang="cs-CZ"/>
          </a:p>
        </p:txBody>
      </p:sp>
    </p:spTree>
    <p:extLst>
      <p:ext uri="{BB962C8B-B14F-4D97-AF65-F5344CB8AC3E}">
        <p14:creationId xmlns:p14="http://schemas.microsoft.com/office/powerpoint/2010/main" val="1423117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Descendant d’une vieille famille noble, apparentée au duc de Savoie, il est d’abord un parfait gentilhomme de son temps – instruit par les jésuites de Tournon, cultivé et imprégné de la culture de la Renaissance, mais aussi soldat engagé dans les luttes religieuses de la période, dans le camp catholique: ligueur, chevalier de Malte. Sa vie est marquée par une aventure sentimentale - amour secret pour sa </a:t>
            </a:r>
            <a:r>
              <a:rPr lang="fr-CA" sz="1200" kern="1200" dirty="0" err="1" smtClean="0">
                <a:solidFill>
                  <a:schemeClr val="tx1"/>
                </a:solidFill>
                <a:latin typeface="+mn-lt"/>
                <a:ea typeface="+mn-ea"/>
                <a:cs typeface="+mn-cs"/>
              </a:rPr>
              <a:t>belle-soeur</a:t>
            </a:r>
            <a:r>
              <a:rPr lang="fr-CA" sz="1200" kern="1200" dirty="0" smtClean="0">
                <a:solidFill>
                  <a:schemeClr val="tx1"/>
                </a:solidFill>
                <a:latin typeface="+mn-lt"/>
                <a:ea typeface="+mn-ea"/>
                <a:cs typeface="+mn-cs"/>
              </a:rPr>
              <a:t>, la femme de son frère aîné qui s’appelle Anne d’Urfé. Il tombe amoureux</a:t>
            </a:r>
            <a:r>
              <a:rPr lang="fr-CA" sz="1200" kern="1200" baseline="0" dirty="0" smtClean="0">
                <a:solidFill>
                  <a:schemeClr val="tx1"/>
                </a:solidFill>
                <a:latin typeface="+mn-lt"/>
                <a:ea typeface="+mn-ea"/>
                <a:cs typeface="+mn-cs"/>
              </a:rPr>
              <a:t> d’elle quand il a 17 ans – la famille l’éloigne et en fait le chevalier de Malte</a:t>
            </a:r>
            <a:r>
              <a:rPr lang="fr-CA" sz="1200" kern="1200" dirty="0" smtClean="0">
                <a:solidFill>
                  <a:schemeClr val="tx1"/>
                </a:solidFill>
                <a:latin typeface="+mn-lt"/>
                <a:ea typeface="+mn-ea"/>
                <a:cs typeface="+mn-cs"/>
              </a:rPr>
              <a:t> Ce n’est qu’en 1600 qu’il peut épouser cette Diane de </a:t>
            </a:r>
            <a:r>
              <a:rPr lang="fr-CA" sz="1200" kern="1200" dirty="0" err="1" smtClean="0">
                <a:solidFill>
                  <a:schemeClr val="tx1"/>
                </a:solidFill>
                <a:latin typeface="+mn-lt"/>
                <a:ea typeface="+mn-ea"/>
                <a:cs typeface="+mn-cs"/>
              </a:rPr>
              <a:t>Châteaumorand</a:t>
            </a:r>
            <a:r>
              <a:rPr lang="fr-CA" sz="1200" kern="1200" dirty="0" smtClean="0">
                <a:solidFill>
                  <a:schemeClr val="tx1"/>
                </a:solidFill>
                <a:latin typeface="+mn-lt"/>
                <a:ea typeface="+mn-ea"/>
                <a:cs typeface="+mn-cs"/>
              </a:rPr>
              <a:t> après que celle-ci a obtenu l’annulation du premier mariage (lui</a:t>
            </a:r>
            <a:r>
              <a:rPr lang="fr-CA" sz="1200" kern="1200" baseline="0" dirty="0" smtClean="0">
                <a:solidFill>
                  <a:schemeClr val="tx1"/>
                </a:solidFill>
                <a:latin typeface="+mn-lt"/>
                <a:ea typeface="+mn-ea"/>
                <a:cs typeface="+mn-cs"/>
              </a:rPr>
              <a:t>, il doit rompre avec l’ordre de Malte)</a:t>
            </a:r>
            <a:r>
              <a:rPr lang="fr-CA" sz="1200" kern="1200" dirty="0" smtClean="0">
                <a:solidFill>
                  <a:schemeClr val="tx1"/>
                </a:solidFill>
                <a:latin typeface="+mn-lt"/>
                <a:ea typeface="+mn-ea"/>
                <a:cs typeface="+mn-cs"/>
              </a:rPr>
              <a:t>. En 1603, après un exil passé en Italie, il rentre dans les grâces de Henri IV, entre au salon de Madame de Rambouillet. Il séjourne tantôt à Paris, tantôt en Savoie, en Forez, en Italie. Bien vu à la cour royale sous la régence de Marie de Médicis, il est élevé au titre de marquis. En</a:t>
            </a:r>
            <a:r>
              <a:rPr lang="fr-CA" sz="1200" kern="1200" baseline="0" dirty="0" smtClean="0">
                <a:solidFill>
                  <a:schemeClr val="tx1"/>
                </a:solidFill>
                <a:latin typeface="+mn-lt"/>
                <a:ea typeface="+mn-ea"/>
                <a:cs typeface="+mn-cs"/>
              </a:rPr>
              <a:t> 1613, il se sépare de sa femme mais plus tard, ils se réconcilient.</a:t>
            </a:r>
            <a:r>
              <a:rPr lang="fr-CA" sz="1200" kern="1200" dirty="0" smtClean="0">
                <a:solidFill>
                  <a:schemeClr val="tx1"/>
                </a:solidFill>
                <a:latin typeface="+mn-lt"/>
                <a:ea typeface="+mn-ea"/>
                <a:cs typeface="+mn-cs"/>
              </a:rPr>
              <a:t> Voulant participer à la guerre franco-espagnole, il meurt de pneumonie au cours des combats devant Gênes, à la frontière italienne. Honoré d’Urfé</a:t>
            </a:r>
            <a:r>
              <a:rPr lang="fr-CA" sz="1200" kern="1200" baseline="0" dirty="0" smtClean="0">
                <a:solidFill>
                  <a:schemeClr val="tx1"/>
                </a:solidFill>
                <a:latin typeface="+mn-lt"/>
                <a:ea typeface="+mn-ea"/>
                <a:cs typeface="+mn-cs"/>
              </a:rPr>
              <a:t> est un homme d’action, d’une vie aventureuse</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20</a:t>
            </a:fld>
            <a:endParaRPr lang="cs-CZ"/>
          </a:p>
        </p:txBody>
      </p:sp>
    </p:spTree>
    <p:extLst>
      <p:ext uri="{BB962C8B-B14F-4D97-AF65-F5344CB8AC3E}">
        <p14:creationId xmlns:p14="http://schemas.microsoft.com/office/powerpoint/2010/main" val="4001273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b="1" i="1" kern="1200" dirty="0" smtClean="0">
                <a:solidFill>
                  <a:schemeClr val="tx1"/>
                </a:solidFill>
                <a:latin typeface="+mn-lt"/>
                <a:ea typeface="+mn-ea"/>
                <a:cs typeface="+mn-cs"/>
              </a:rPr>
              <a:t>	</a:t>
            </a:r>
            <a:r>
              <a:rPr lang="fr-CA" sz="1200" b="1" i="1" u="sng" kern="1200" dirty="0" smtClean="0">
                <a:solidFill>
                  <a:schemeClr val="tx1"/>
                </a:solidFill>
                <a:latin typeface="+mn-lt"/>
                <a:ea typeface="+mn-ea"/>
                <a:cs typeface="+mn-cs"/>
              </a:rPr>
              <a:t>L’Astrée</a:t>
            </a:r>
            <a:r>
              <a:rPr lang="fr-CA" sz="1200" kern="1200" dirty="0" smtClean="0">
                <a:solidFill>
                  <a:schemeClr val="tx1"/>
                </a:solidFill>
                <a:latin typeface="+mn-lt"/>
                <a:ea typeface="+mn-ea"/>
                <a:cs typeface="+mn-cs"/>
              </a:rPr>
              <a:t> (1607-1627) est une vaste somme romanesque de plus de 5.000 pages, composée de cinq parties (I. - 1607, II. - 1610, III. - 1619, IV.- 1624, V. - 1627) chacune comportant douze livres.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restée inachevée à la mort de l’auteur, fut terminée par son secrétaire Balthazar Baro et publiée en entier en 1623-1633. La composition de ce vaste ensemble est très complexe - une quarantaine d’histoires peuplées de deux centaines de personnages. La technique narrative, toute neuve à l’époque, est celle des „tiroirs“, insérés dans l’intrigue principale</a:t>
            </a:r>
            <a:r>
              <a:rPr lang="fr-CA" sz="1200" kern="1200" baseline="0" dirty="0" smtClean="0">
                <a:solidFill>
                  <a:schemeClr val="tx1"/>
                </a:solidFill>
                <a:latin typeface="+mn-lt"/>
                <a:ea typeface="+mn-ea"/>
                <a:cs typeface="+mn-cs"/>
              </a:rPr>
              <a:t> </a:t>
            </a:r>
            <a:r>
              <a:rPr lang="fr-FR" sz="1200" kern="1200" baseline="0" dirty="0" smtClean="0">
                <a:solidFill>
                  <a:schemeClr val="tx1"/>
                </a:solidFill>
                <a:latin typeface="+mn-lt"/>
                <a:ea typeface="+mn-ea"/>
                <a:cs typeface="+mn-cs"/>
              </a:rPr>
              <a:t>des amours du berger Céladon et de la bergère Astrée (ils se rencontrent quand il a 14 ou 15 ans et elle 12 ou 13; ensuite ils se séparent – les approchements et éloignements consécutifs à plusieurs reprises).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 roman s’insère dans la lignée de la tradition européenne du roman de chevalerie, du roman sentimental et de la pastorale dramatique (spécifiquement italienne) : Jacopo </a:t>
            </a:r>
            <a:r>
              <a:rPr lang="fr-CA" sz="1200" kern="1200" dirty="0" err="1" smtClean="0">
                <a:solidFill>
                  <a:schemeClr val="tx1"/>
                </a:solidFill>
                <a:latin typeface="+mn-lt"/>
                <a:ea typeface="+mn-ea"/>
                <a:cs typeface="+mn-cs"/>
              </a:rPr>
              <a:t>Sannazaro</a:t>
            </a:r>
            <a:r>
              <a:rPr lang="fr-CA" sz="1200"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Arcadia</a:t>
            </a:r>
            <a:r>
              <a:rPr lang="fr-CA" sz="1200" kern="1200" dirty="0" smtClean="0">
                <a:solidFill>
                  <a:schemeClr val="tx1"/>
                </a:solidFill>
                <a:latin typeface="+mn-lt"/>
                <a:ea typeface="+mn-ea"/>
                <a:cs typeface="+mn-cs"/>
              </a:rPr>
              <a:t>, 1480-1484), </a:t>
            </a:r>
            <a:r>
              <a:rPr lang="fr-CA" sz="1200" kern="1200" dirty="0" err="1" smtClean="0">
                <a:solidFill>
                  <a:schemeClr val="tx1"/>
                </a:solidFill>
                <a:latin typeface="+mn-lt"/>
                <a:ea typeface="+mn-ea"/>
                <a:cs typeface="+mn-cs"/>
              </a:rPr>
              <a:t>Torquato</a:t>
            </a:r>
            <a:r>
              <a:rPr lang="fr-CA" sz="1200" kern="1200" dirty="0" smtClean="0">
                <a:solidFill>
                  <a:schemeClr val="tx1"/>
                </a:solidFill>
                <a:latin typeface="+mn-lt"/>
                <a:ea typeface="+mn-ea"/>
                <a:cs typeface="+mn-cs"/>
              </a:rPr>
              <a:t> Tasso (</a:t>
            </a:r>
            <a:r>
              <a:rPr lang="fr-CA" sz="1200" i="1" kern="1200" dirty="0" err="1" smtClean="0">
                <a:solidFill>
                  <a:schemeClr val="tx1"/>
                </a:solidFill>
                <a:latin typeface="+mn-lt"/>
                <a:ea typeface="+mn-ea"/>
                <a:cs typeface="+mn-cs"/>
              </a:rPr>
              <a:t>Aminta</a:t>
            </a:r>
            <a:r>
              <a:rPr lang="fr-CA" sz="1200" kern="1200" dirty="0" smtClean="0">
                <a:solidFill>
                  <a:schemeClr val="tx1"/>
                </a:solidFill>
                <a:latin typeface="+mn-lt"/>
                <a:ea typeface="+mn-ea"/>
                <a:cs typeface="+mn-cs"/>
              </a:rPr>
              <a:t>, 1573), Jorge de Montemayor (</a:t>
            </a:r>
            <a:r>
              <a:rPr lang="fr-CA" sz="1200" i="1" kern="1200" dirty="0" smtClean="0">
                <a:solidFill>
                  <a:schemeClr val="tx1"/>
                </a:solidFill>
                <a:latin typeface="+mn-lt"/>
                <a:ea typeface="+mn-ea"/>
                <a:cs typeface="+mn-cs"/>
              </a:rPr>
              <a:t>La Diana</a:t>
            </a:r>
            <a:r>
              <a:rPr lang="fr-CA" sz="1200" kern="1200" dirty="0" smtClean="0">
                <a:solidFill>
                  <a:schemeClr val="tx1"/>
                </a:solidFill>
                <a:latin typeface="+mn-lt"/>
                <a:ea typeface="+mn-ea"/>
                <a:cs typeface="+mn-cs"/>
              </a:rPr>
              <a:t>, 1559), Miguel de </a:t>
            </a:r>
            <a:r>
              <a:rPr lang="fr-CA" sz="1200" kern="1200" dirty="0" err="1" smtClean="0">
                <a:solidFill>
                  <a:schemeClr val="tx1"/>
                </a:solidFill>
                <a:latin typeface="+mn-lt"/>
                <a:ea typeface="+mn-ea"/>
                <a:cs typeface="+mn-cs"/>
              </a:rPr>
              <a:t>Cervantes</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Saavedra</a:t>
            </a:r>
            <a:r>
              <a:rPr lang="fr-CA" sz="1200"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Galatea</a:t>
            </a:r>
            <a:r>
              <a:rPr lang="fr-CA" sz="1200" kern="1200" dirty="0" smtClean="0">
                <a:solidFill>
                  <a:schemeClr val="tx1"/>
                </a:solidFill>
                <a:latin typeface="+mn-lt"/>
                <a:ea typeface="+mn-ea"/>
                <a:cs typeface="+mn-cs"/>
              </a:rPr>
              <a:t>, 1585), Giovanni </a:t>
            </a:r>
            <a:r>
              <a:rPr lang="fr-CA" sz="1200" kern="1200" dirty="0" err="1" smtClean="0">
                <a:solidFill>
                  <a:schemeClr val="tx1"/>
                </a:solidFill>
                <a:latin typeface="+mn-lt"/>
                <a:ea typeface="+mn-ea"/>
                <a:cs typeface="+mn-cs"/>
              </a:rPr>
              <a:t>Battista</a:t>
            </a:r>
            <a:r>
              <a:rPr lang="fr-CA" sz="1200" kern="1200" dirty="0" smtClean="0">
                <a:solidFill>
                  <a:schemeClr val="tx1"/>
                </a:solidFill>
                <a:latin typeface="+mn-lt"/>
                <a:ea typeface="+mn-ea"/>
                <a:cs typeface="+mn-cs"/>
              </a:rPr>
              <a:t> Guarini (</a:t>
            </a:r>
            <a:r>
              <a:rPr lang="fr-CA" sz="1200" i="1" kern="1200" dirty="0" smtClean="0">
                <a:solidFill>
                  <a:schemeClr val="tx1"/>
                </a:solidFill>
                <a:latin typeface="+mn-lt"/>
                <a:ea typeface="+mn-ea"/>
                <a:cs typeface="+mn-cs"/>
              </a:rPr>
              <a:t>Il </a:t>
            </a:r>
            <a:r>
              <a:rPr lang="fr-CA" sz="1200" i="1" kern="1200" dirty="0" err="1" smtClean="0">
                <a:solidFill>
                  <a:schemeClr val="tx1"/>
                </a:solidFill>
                <a:latin typeface="+mn-lt"/>
                <a:ea typeface="+mn-ea"/>
                <a:cs typeface="+mn-cs"/>
              </a:rPr>
              <a:t>Pastor</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Fido</a:t>
            </a:r>
            <a:r>
              <a:rPr lang="fr-CA" sz="1200" kern="1200" dirty="0" smtClean="0">
                <a:solidFill>
                  <a:schemeClr val="tx1"/>
                </a:solidFill>
                <a:latin typeface="+mn-lt"/>
                <a:ea typeface="+mn-ea"/>
                <a:cs typeface="+mn-cs"/>
              </a:rPr>
              <a:t>, 1590). Honoré d’Urfé sut créer un monde bucolique à la jonction de l’historique et du mythique (le milieu Arcadique avec quelques</a:t>
            </a:r>
            <a:r>
              <a:rPr lang="fr-CA" sz="1200" kern="1200" baseline="0" dirty="0" smtClean="0">
                <a:solidFill>
                  <a:schemeClr val="tx1"/>
                </a:solidFill>
                <a:latin typeface="+mn-lt"/>
                <a:ea typeface="+mn-ea"/>
                <a:cs typeface="+mn-cs"/>
              </a:rPr>
              <a:t> traits concrets, située dans sa région natale)</a:t>
            </a:r>
            <a:r>
              <a:rPr lang="fr-CA" sz="1200" kern="1200" dirty="0" smtClean="0">
                <a:solidFill>
                  <a:schemeClr val="tx1"/>
                </a:solidFill>
                <a:latin typeface="+mn-lt"/>
                <a:ea typeface="+mn-ea"/>
                <a:cs typeface="+mn-cs"/>
              </a:rPr>
              <a:t> en situant l’histoire dans le cadre „réel“ du Forez du 5</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et en lui donnant les caractéristiques du rêve de l’âge d’or, de la recherche du temps perdu. L’aventure amoureuse sentimentale est dramatisée, les sentiments sont soumis à la fine analyse psychologique. Le succès de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fut immense.</a:t>
            </a:r>
            <a:endParaRPr lang="cs-CZ" sz="1200" kern="1200" dirty="0" smtClean="0">
              <a:solidFill>
                <a:schemeClr val="tx1"/>
              </a:solidFill>
              <a:latin typeface="+mn-lt"/>
              <a:ea typeface="+mn-ea"/>
              <a:cs typeface="+mn-cs"/>
            </a:endParaRPr>
          </a:p>
          <a:p>
            <a:endParaRPr lang="fr-FR" dirty="0" smtClean="0"/>
          </a:p>
          <a:p>
            <a:r>
              <a:rPr lang="fr-FR" dirty="0" smtClean="0"/>
              <a:t>45 histoires</a:t>
            </a:r>
            <a:r>
              <a:rPr lang="fr-FR" baseline="0" dirty="0" smtClean="0"/>
              <a:t> – une variété d’aventures, d’intrigues, de duels, de batailles, d’évasions, de déguisements – toujours des problèmes du cœur, beaucoup de psychologie</a:t>
            </a:r>
          </a:p>
          <a:p>
            <a:endParaRPr lang="fr-FR" baseline="0" dirty="0" smtClean="0"/>
          </a:p>
          <a:p>
            <a:r>
              <a:rPr lang="fr-FR" baseline="0" dirty="0" smtClean="0"/>
              <a:t>le style – pureté et simplicité</a:t>
            </a:r>
          </a:p>
          <a:p>
            <a:endParaRPr lang="fr-FR" baseline="0" dirty="0" smtClean="0"/>
          </a:p>
          <a:p>
            <a:r>
              <a:rPr lang="fr-FR" baseline="0" dirty="0" smtClean="0"/>
              <a:t>dans le décor buccolique d’un heureux pays où règen</a:t>
            </a:r>
            <a:r>
              <a:rPr lang="cs-CZ" baseline="0" dirty="0" smtClean="0"/>
              <a:t>t</a:t>
            </a:r>
            <a:r>
              <a:rPr lang="fr-FR" baseline="0" dirty="0" smtClean="0"/>
              <a:t> la paix, de bergers et des bergères raffinés, élégamment vêtus qui passent leurs jours à aimer, à se conter des histoires galantes, à discuter des problèmes sentimentaux, à écrire des vers</a:t>
            </a:r>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21</a:t>
            </a:fld>
            <a:endParaRPr lang="cs-CZ"/>
          </a:p>
        </p:txBody>
      </p:sp>
    </p:spTree>
    <p:extLst>
      <p:ext uri="{BB962C8B-B14F-4D97-AF65-F5344CB8AC3E}">
        <p14:creationId xmlns:p14="http://schemas.microsoft.com/office/powerpoint/2010/main" val="2943431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La mode du roman historique et héroïque tient au goût de l’aventure et à l’héroïsme baroque de la période de Louis XIII. Entre 1625 et 1640, une quarantaine de romans d’aventures paraissent, dont </a:t>
            </a:r>
            <a:r>
              <a:rPr lang="fr-CA" sz="1200" b="1" i="1" kern="1200" dirty="0" err="1" smtClean="0">
                <a:solidFill>
                  <a:schemeClr val="tx1"/>
                </a:solidFill>
                <a:latin typeface="+mn-lt"/>
                <a:ea typeface="+mn-ea"/>
                <a:cs typeface="+mn-cs"/>
              </a:rPr>
              <a:t>Polexandre</a:t>
            </a:r>
            <a:r>
              <a:rPr lang="fr-CA" sz="1200" kern="1200" dirty="0" smtClean="0">
                <a:solidFill>
                  <a:schemeClr val="tx1"/>
                </a:solidFill>
                <a:latin typeface="+mn-lt"/>
                <a:ea typeface="+mn-ea"/>
                <a:cs typeface="+mn-cs"/>
              </a:rPr>
              <a:t> (1619-1637, en éditions sans cesse remaniées) de </a:t>
            </a:r>
            <a:r>
              <a:rPr lang="fr-CA" sz="1200" b="1" kern="1200" dirty="0" smtClean="0">
                <a:solidFill>
                  <a:schemeClr val="tx1"/>
                </a:solidFill>
                <a:latin typeface="+mn-lt"/>
                <a:ea typeface="+mn-ea"/>
                <a:cs typeface="+mn-cs"/>
              </a:rPr>
              <a:t>Marin le Roy de Gomberville (1600 Paris - 1670 Paris)</a:t>
            </a:r>
            <a:r>
              <a:rPr lang="fr-CA" sz="1200" kern="1200" dirty="0" smtClean="0">
                <a:solidFill>
                  <a:schemeClr val="tx1"/>
                </a:solidFill>
                <a:latin typeface="+mn-lt"/>
                <a:ea typeface="+mn-ea"/>
                <a:cs typeface="+mn-cs"/>
              </a:rPr>
              <a:t> devient l’exemple même du romanesque de l’époque: </a:t>
            </a:r>
            <a:r>
              <a:rPr lang="fr-CA" sz="1200" kern="1200" dirty="0" err="1" smtClean="0">
                <a:solidFill>
                  <a:schemeClr val="tx1"/>
                </a:solidFill>
                <a:latin typeface="+mn-lt"/>
                <a:ea typeface="+mn-ea"/>
                <a:cs typeface="+mn-cs"/>
              </a:rPr>
              <a:t>Polexandre</a:t>
            </a:r>
            <a:r>
              <a:rPr lang="fr-CA" sz="1200" kern="1200" dirty="0" smtClean="0">
                <a:solidFill>
                  <a:schemeClr val="tx1"/>
                </a:solidFill>
                <a:latin typeface="+mn-lt"/>
                <a:ea typeface="+mn-ea"/>
                <a:cs typeface="+mn-cs"/>
              </a:rPr>
              <a:t>, roi de Canaries, parcourt mers et terres à la recherche d’</a:t>
            </a:r>
            <a:r>
              <a:rPr lang="fr-CA" sz="1200" kern="1200" dirty="0" err="1" smtClean="0">
                <a:solidFill>
                  <a:schemeClr val="tx1"/>
                </a:solidFill>
                <a:latin typeface="+mn-lt"/>
                <a:ea typeface="+mn-ea"/>
                <a:cs typeface="+mn-cs"/>
              </a:rPr>
              <a:t>Alcidiane</a:t>
            </a:r>
            <a:r>
              <a:rPr lang="fr-CA" sz="1200" kern="1200" dirty="0" smtClean="0">
                <a:solidFill>
                  <a:schemeClr val="tx1"/>
                </a:solidFill>
                <a:latin typeface="+mn-lt"/>
                <a:ea typeface="+mn-ea"/>
                <a:cs typeface="+mn-cs"/>
              </a:rPr>
              <a:t>, reine de „l’Île inaccessible“. L’aventure est liée à l’exotisme. Parmi les autres romans de Gomberville, il faut citer </a:t>
            </a:r>
            <a:r>
              <a:rPr lang="fr-CA" sz="1200" b="1" i="1" kern="1200" dirty="0" smtClean="0">
                <a:solidFill>
                  <a:schemeClr val="tx1"/>
                </a:solidFill>
                <a:latin typeface="+mn-lt"/>
                <a:ea typeface="+mn-ea"/>
                <a:cs typeface="+mn-cs"/>
              </a:rPr>
              <a:t>Cythérée</a:t>
            </a:r>
            <a:r>
              <a:rPr lang="fr-CA" sz="1200" kern="1200" dirty="0" smtClean="0">
                <a:solidFill>
                  <a:schemeClr val="tx1"/>
                </a:solidFill>
                <a:latin typeface="+mn-lt"/>
                <a:ea typeface="+mn-ea"/>
                <a:cs typeface="+mn-cs"/>
              </a:rPr>
              <a:t> (1642) et </a:t>
            </a:r>
            <a:r>
              <a:rPr lang="fr-CA" sz="1200" b="1" i="1" kern="1200" dirty="0" smtClean="0">
                <a:solidFill>
                  <a:schemeClr val="tx1"/>
                </a:solidFill>
                <a:latin typeface="+mn-lt"/>
                <a:ea typeface="+mn-ea"/>
                <a:cs typeface="+mn-cs"/>
              </a:rPr>
              <a:t>La Jeune </a:t>
            </a:r>
            <a:r>
              <a:rPr lang="fr-CA" sz="1200" b="1" i="1" kern="1200" dirty="0" err="1" smtClean="0">
                <a:solidFill>
                  <a:schemeClr val="tx1"/>
                </a:solidFill>
                <a:latin typeface="+mn-lt"/>
                <a:ea typeface="+mn-ea"/>
                <a:cs typeface="+mn-cs"/>
              </a:rPr>
              <a:t>Alcidiane</a:t>
            </a:r>
            <a:r>
              <a:rPr lang="fr-CA" sz="1200" kern="1200" dirty="0" smtClean="0">
                <a:solidFill>
                  <a:schemeClr val="tx1"/>
                </a:solidFill>
                <a:latin typeface="+mn-lt"/>
                <a:ea typeface="+mn-ea"/>
                <a:cs typeface="+mn-cs"/>
              </a:rPr>
              <a:t> (1651). </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Vers 1640, l’attention se tourne vers l’histoire, car on cherche à projeter l’idéal du héros baroque dans l’aventure historique. Un des auteurs les plus représentatifs de cette tendance est </a:t>
            </a:r>
            <a:r>
              <a:rPr lang="fr-CA" sz="1200" b="1" kern="1200" dirty="0" smtClean="0">
                <a:solidFill>
                  <a:schemeClr val="tx1"/>
                </a:solidFill>
                <a:latin typeface="+mn-lt"/>
                <a:ea typeface="+mn-ea"/>
                <a:cs typeface="+mn-cs"/>
              </a:rPr>
              <a:t>Gautier de Costes la </a:t>
            </a:r>
            <a:r>
              <a:rPr lang="fr-CA" sz="1200" b="1" kern="1200" dirty="0" err="1" smtClean="0">
                <a:solidFill>
                  <a:schemeClr val="tx1"/>
                </a:solidFill>
                <a:latin typeface="+mn-lt"/>
                <a:ea typeface="+mn-ea"/>
                <a:cs typeface="+mn-cs"/>
              </a:rPr>
              <a:t>Calprenède</a:t>
            </a:r>
            <a:r>
              <a:rPr lang="fr-CA" sz="1200" b="1" kern="1200" dirty="0" smtClean="0">
                <a:solidFill>
                  <a:schemeClr val="tx1"/>
                </a:solidFill>
                <a:latin typeface="+mn-lt"/>
                <a:ea typeface="+mn-ea"/>
                <a:cs typeface="+mn-cs"/>
              </a:rPr>
              <a:t> (vers 1610 Sarlat - 1663 Grand-</a:t>
            </a:r>
            <a:r>
              <a:rPr lang="fr-CA" sz="1200" b="1" kern="1200" dirty="0" err="1" smtClean="0">
                <a:solidFill>
                  <a:schemeClr val="tx1"/>
                </a:solidFill>
                <a:latin typeface="+mn-lt"/>
                <a:ea typeface="+mn-ea"/>
                <a:cs typeface="+mn-cs"/>
              </a:rPr>
              <a:t>Andély</a:t>
            </a:r>
            <a:r>
              <a:rPr lang="fr-CA" sz="1200" b="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auteur de romans historiques volumineux: </a:t>
            </a:r>
            <a:r>
              <a:rPr lang="fr-CA" sz="1200" b="1" i="1" kern="1200" dirty="0" smtClean="0">
                <a:solidFill>
                  <a:schemeClr val="tx1"/>
                </a:solidFill>
                <a:latin typeface="+mn-lt"/>
                <a:ea typeface="+mn-ea"/>
                <a:cs typeface="+mn-cs"/>
              </a:rPr>
              <a:t>Cassandre</a:t>
            </a:r>
            <a:r>
              <a:rPr lang="fr-CA" sz="1200" kern="1200" dirty="0" smtClean="0">
                <a:solidFill>
                  <a:schemeClr val="tx1"/>
                </a:solidFill>
                <a:latin typeface="+mn-lt"/>
                <a:ea typeface="+mn-ea"/>
                <a:cs typeface="+mn-cs"/>
              </a:rPr>
              <a:t> (1642-1645, en 10 volumes; l’action se déroule à l’époque d’Alexandre le Grand), </a:t>
            </a:r>
            <a:r>
              <a:rPr lang="fr-CA" sz="1200" b="1" i="1" kern="1200" dirty="0" smtClean="0">
                <a:solidFill>
                  <a:schemeClr val="tx1"/>
                </a:solidFill>
                <a:latin typeface="+mn-lt"/>
                <a:ea typeface="+mn-ea"/>
                <a:cs typeface="+mn-cs"/>
              </a:rPr>
              <a:t>Cléopâtre</a:t>
            </a:r>
            <a:r>
              <a:rPr lang="fr-CA" sz="1200" kern="1200" dirty="0" smtClean="0">
                <a:solidFill>
                  <a:schemeClr val="tx1"/>
                </a:solidFill>
                <a:latin typeface="+mn-lt"/>
                <a:ea typeface="+mn-ea"/>
                <a:cs typeface="+mn-cs"/>
              </a:rPr>
              <a:t> (1646-1657; douze volumes), </a:t>
            </a:r>
            <a:r>
              <a:rPr lang="fr-CA" sz="1200" b="1" i="1" kern="1200" dirty="0" err="1" smtClean="0">
                <a:solidFill>
                  <a:schemeClr val="tx1"/>
                </a:solidFill>
                <a:latin typeface="+mn-lt"/>
                <a:ea typeface="+mn-ea"/>
                <a:cs typeface="+mn-cs"/>
              </a:rPr>
              <a:t>Faramond</a:t>
            </a:r>
            <a:r>
              <a:rPr lang="fr-CA" sz="1200" kern="1200" dirty="0" smtClean="0">
                <a:solidFill>
                  <a:schemeClr val="tx1"/>
                </a:solidFill>
                <a:latin typeface="+mn-lt"/>
                <a:ea typeface="+mn-ea"/>
                <a:cs typeface="+mn-cs"/>
              </a:rPr>
              <a:t> (1661-1663; 12 volumes; évocation de la Gaule au 5</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Ce type de roman débordait d’aventures enchevêtrées, compliquées. C’est ce modèle que suit encore </a:t>
            </a:r>
            <a:r>
              <a:rPr lang="fr-CA" sz="1200" b="1" i="1" kern="1200" dirty="0" smtClean="0">
                <a:solidFill>
                  <a:schemeClr val="tx1"/>
                </a:solidFill>
                <a:latin typeface="+mn-lt"/>
                <a:ea typeface="+mn-ea"/>
                <a:cs typeface="+mn-cs"/>
              </a:rPr>
              <a:t>Ibrahim ou l’Illustre Bassa</a:t>
            </a:r>
            <a:r>
              <a:rPr lang="fr-CA" sz="1200" kern="1200" dirty="0" smtClean="0">
                <a:solidFill>
                  <a:schemeClr val="tx1"/>
                </a:solidFill>
                <a:latin typeface="+mn-lt"/>
                <a:ea typeface="+mn-ea"/>
                <a:cs typeface="+mn-cs"/>
              </a:rPr>
              <a:t> (1641) de Madeleine de Scudéry.</a:t>
            </a:r>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22</a:t>
            </a:fld>
            <a:endParaRPr lang="cs-CZ"/>
          </a:p>
        </p:txBody>
      </p:sp>
    </p:spTree>
    <p:extLst>
      <p:ext uri="{BB962C8B-B14F-4D97-AF65-F5344CB8AC3E}">
        <p14:creationId xmlns:p14="http://schemas.microsoft.com/office/powerpoint/2010/main" val="241737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fr-CA" sz="1200" b="1" kern="1200" dirty="0" smtClean="0">
                <a:solidFill>
                  <a:schemeClr val="tx1"/>
                </a:solidFill>
                <a:latin typeface="+mn-lt"/>
                <a:ea typeface="+mn-ea"/>
                <a:cs typeface="+mn-cs"/>
              </a:rPr>
              <a:t>Madeleine de Scudéry (15.10. 1607 Le Havre – 2.6. 1701 Paris)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ou Sapho, d’après le surnom sous lequel elle figurait dans son salon littéraire, un des plus prestigieux. Avec son frère </a:t>
            </a:r>
            <a:r>
              <a:rPr lang="fr-CA" sz="1200" b="1" kern="1200" dirty="0" smtClean="0">
                <a:solidFill>
                  <a:schemeClr val="tx1"/>
                </a:solidFill>
                <a:latin typeface="+mn-lt"/>
                <a:ea typeface="+mn-ea"/>
                <a:cs typeface="+mn-cs"/>
              </a:rPr>
              <a:t>Georges de Scudéry (22.8. 1601 Le Havre – 14.5. 1667 Paris)</a:t>
            </a:r>
            <a:r>
              <a:rPr lang="fr-CA" sz="1200" kern="1200" dirty="0" smtClean="0">
                <a:solidFill>
                  <a:schemeClr val="tx1"/>
                </a:solidFill>
                <a:latin typeface="+mn-lt"/>
                <a:ea typeface="+mn-ea"/>
                <a:cs typeface="+mn-cs"/>
              </a:rPr>
              <a:t>, poète, dramaturge, mais aussi auteur de l’épopée </a:t>
            </a:r>
            <a:r>
              <a:rPr lang="fr-CA" sz="1200" b="1" i="1" kern="1200" dirty="0" smtClean="0">
                <a:solidFill>
                  <a:schemeClr val="tx1"/>
                </a:solidFill>
                <a:latin typeface="+mn-lt"/>
                <a:ea typeface="+mn-ea"/>
                <a:cs typeface="+mn-cs"/>
              </a:rPr>
              <a:t>Alaric</a:t>
            </a:r>
            <a:r>
              <a:rPr lang="fr-CA" sz="1200" kern="1200" dirty="0" smtClean="0">
                <a:solidFill>
                  <a:schemeClr val="tx1"/>
                </a:solidFill>
                <a:latin typeface="+mn-lt"/>
                <a:ea typeface="+mn-ea"/>
                <a:cs typeface="+mn-cs"/>
              </a:rPr>
              <a:t>, inspiré par </a:t>
            </a:r>
            <a:r>
              <a:rPr lang="fr-CA" sz="1200" kern="1200" dirty="0" err="1" smtClean="0">
                <a:solidFill>
                  <a:schemeClr val="tx1"/>
                </a:solidFill>
                <a:latin typeface="+mn-lt"/>
                <a:ea typeface="+mn-ea"/>
                <a:cs typeface="+mn-cs"/>
              </a:rPr>
              <a:t>Torquato</a:t>
            </a:r>
            <a:r>
              <a:rPr lang="fr-CA" sz="1200" kern="1200" dirty="0" smtClean="0">
                <a:solidFill>
                  <a:schemeClr val="tx1"/>
                </a:solidFill>
                <a:latin typeface="+mn-lt"/>
                <a:ea typeface="+mn-ea"/>
                <a:cs typeface="+mn-cs"/>
              </a:rPr>
              <a:t> Tasso, elle veut assigner au roman historico-héroïque le même rôle que celui que l’épopée a eu dans l’antiquité. </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Madeleine de Scudéry</a:t>
            </a:r>
            <a:r>
              <a:rPr lang="fr-CA" sz="1200" kern="1200" dirty="0" smtClean="0">
                <a:solidFill>
                  <a:schemeClr val="tx1"/>
                </a:solidFill>
                <a:latin typeface="+mn-lt"/>
                <a:ea typeface="+mn-ea"/>
                <a:cs typeface="+mn-cs"/>
              </a:rPr>
              <a:t> tente toutefois de donner à cet élan romanesque une forme plus sobre, plus unie et serrée: elle simplifie - dans la trame romanesque „à tiroirs“ - l’intrigue, elle soigne la psychologie des personnages. L’exemple de la tragédie classique et de l’épopée grecque et romaine a ainsi contribué à la constitution du nouveau genre romanesque.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Les romans de Madeleine de Scudéry s’inspirent de l’histoire antique. </a:t>
            </a:r>
            <a:r>
              <a:rPr lang="fr-CA" sz="1200" b="1" i="1" u="sng" kern="1200" dirty="0" err="1" smtClean="0">
                <a:solidFill>
                  <a:schemeClr val="tx1"/>
                </a:solidFill>
                <a:latin typeface="+mn-lt"/>
                <a:ea typeface="+mn-ea"/>
                <a:cs typeface="+mn-cs"/>
              </a:rPr>
              <a:t>Artamène</a:t>
            </a:r>
            <a:r>
              <a:rPr lang="fr-CA" sz="1200" b="1" i="1" u="sng" kern="1200" dirty="0" smtClean="0">
                <a:solidFill>
                  <a:schemeClr val="tx1"/>
                </a:solidFill>
                <a:latin typeface="+mn-lt"/>
                <a:ea typeface="+mn-ea"/>
                <a:cs typeface="+mn-cs"/>
              </a:rPr>
              <a:t> ou le Grand Cyrus</a:t>
            </a:r>
            <a:r>
              <a:rPr lang="fr-CA" sz="1200" kern="1200" dirty="0" smtClean="0">
                <a:solidFill>
                  <a:schemeClr val="tx1"/>
                </a:solidFill>
                <a:latin typeface="+mn-lt"/>
                <a:ea typeface="+mn-ea"/>
                <a:cs typeface="+mn-cs"/>
              </a:rPr>
              <a:t> (1649-1653; en 10 volumes) se déroule en Perse sous le règne de Cambyse, </a:t>
            </a:r>
            <a:r>
              <a:rPr lang="fr-CA" sz="1200" b="1" i="1" kern="1200" dirty="0" err="1" smtClean="0">
                <a:solidFill>
                  <a:schemeClr val="tx1"/>
                </a:solidFill>
                <a:latin typeface="+mn-lt"/>
                <a:ea typeface="+mn-ea"/>
                <a:cs typeface="+mn-cs"/>
              </a:rPr>
              <a:t>Clélie</a:t>
            </a:r>
            <a:r>
              <a:rPr lang="fr-CA" sz="1200" b="1" i="1" kern="1200" dirty="0" smtClean="0">
                <a:solidFill>
                  <a:schemeClr val="tx1"/>
                </a:solidFill>
                <a:latin typeface="+mn-lt"/>
                <a:ea typeface="+mn-ea"/>
                <a:cs typeface="+mn-cs"/>
              </a:rPr>
              <a:t>, histoire romaine</a:t>
            </a:r>
            <a:r>
              <a:rPr lang="fr-CA" sz="1200" kern="1200" dirty="0" smtClean="0">
                <a:solidFill>
                  <a:schemeClr val="tx1"/>
                </a:solidFill>
                <a:latin typeface="+mn-lt"/>
                <a:ea typeface="+mn-ea"/>
                <a:cs typeface="+mn-cs"/>
              </a:rPr>
              <a:t> (1654-1660; en 10 volumes) relate le siège de Rome par le roi étrusque Tarquin (</a:t>
            </a:r>
            <a:r>
              <a:rPr lang="fr-CA" sz="1200" kern="1200" dirty="0" err="1" smtClean="0">
                <a:solidFill>
                  <a:schemeClr val="tx1"/>
                </a:solidFill>
                <a:latin typeface="+mn-lt"/>
                <a:ea typeface="+mn-ea"/>
                <a:cs typeface="+mn-cs"/>
              </a:rPr>
              <a:t>Clélie</a:t>
            </a:r>
            <a:r>
              <a:rPr lang="fr-CA" sz="1200" kern="1200" dirty="0" smtClean="0">
                <a:solidFill>
                  <a:schemeClr val="tx1"/>
                </a:solidFill>
                <a:latin typeface="+mn-lt"/>
                <a:ea typeface="+mn-ea"/>
                <a:cs typeface="+mn-cs"/>
              </a:rPr>
              <a:t>, prisonnière des Étrusques, tombe amoureuse du fils du roi Porsenna). Toutefois, la trame historique sert de miroir à la société précieuse, à la fois comme jeu de société et projection dans une aventure historique. Les personnages sont à clef: ainsi dans </a:t>
            </a:r>
            <a:r>
              <a:rPr lang="fr-CA" sz="1200" i="1" kern="1200" dirty="0" smtClean="0">
                <a:solidFill>
                  <a:schemeClr val="tx1"/>
                </a:solidFill>
                <a:latin typeface="+mn-lt"/>
                <a:ea typeface="+mn-ea"/>
                <a:cs typeface="+mn-cs"/>
              </a:rPr>
              <a:t>Le Grand Cyrus</a:t>
            </a:r>
            <a:r>
              <a:rPr lang="fr-CA" sz="1200" kern="1200" dirty="0" smtClean="0">
                <a:solidFill>
                  <a:schemeClr val="tx1"/>
                </a:solidFill>
                <a:latin typeface="+mn-lt"/>
                <a:ea typeface="+mn-ea"/>
                <a:cs typeface="+mn-cs"/>
              </a:rPr>
              <a:t>, on retrouvait le Grand Condé (Cyrus), sa </a:t>
            </a:r>
            <a:r>
              <a:rPr lang="fr-CA" sz="1200" kern="1200" dirty="0" err="1" smtClean="0">
                <a:solidFill>
                  <a:schemeClr val="tx1"/>
                </a:solidFill>
                <a:latin typeface="+mn-lt"/>
                <a:ea typeface="+mn-ea"/>
                <a:cs typeface="+mn-cs"/>
              </a:rPr>
              <a:t>soeur</a:t>
            </a:r>
            <a:r>
              <a:rPr lang="fr-CA" sz="1200" kern="1200" dirty="0" smtClean="0">
                <a:solidFill>
                  <a:schemeClr val="tx1"/>
                </a:solidFill>
                <a:latin typeface="+mn-lt"/>
                <a:ea typeface="+mn-ea"/>
                <a:cs typeface="+mn-cs"/>
              </a:rPr>
              <a:t> la duchesse de Longueville (</a:t>
            </a:r>
            <a:r>
              <a:rPr lang="fr-CA" sz="1200" kern="1200" dirty="0" err="1" smtClean="0">
                <a:solidFill>
                  <a:schemeClr val="tx1"/>
                </a:solidFill>
                <a:latin typeface="+mn-lt"/>
                <a:ea typeface="+mn-ea"/>
                <a:cs typeface="+mn-cs"/>
              </a:rPr>
              <a:t>Mandane</a:t>
            </a:r>
            <a:r>
              <a:rPr lang="fr-CA" sz="1200" kern="1200" dirty="0" smtClean="0">
                <a:solidFill>
                  <a:schemeClr val="tx1"/>
                </a:solidFill>
                <a:latin typeface="+mn-lt"/>
                <a:ea typeface="+mn-ea"/>
                <a:cs typeface="+mn-cs"/>
              </a:rPr>
              <a:t>), Mme de Rambouillet (</a:t>
            </a:r>
            <a:r>
              <a:rPr lang="fr-CA" sz="1200" kern="1200" dirty="0" err="1" smtClean="0">
                <a:solidFill>
                  <a:schemeClr val="tx1"/>
                </a:solidFill>
                <a:latin typeface="+mn-lt"/>
                <a:ea typeface="+mn-ea"/>
                <a:cs typeface="+mn-cs"/>
              </a:rPr>
              <a:t>Cléomire</a:t>
            </a:r>
            <a:r>
              <a:rPr lang="fr-CA" sz="1200" kern="1200" dirty="0" smtClean="0">
                <a:solidFill>
                  <a:schemeClr val="tx1"/>
                </a:solidFill>
                <a:latin typeface="+mn-lt"/>
                <a:ea typeface="+mn-ea"/>
                <a:cs typeface="+mn-cs"/>
              </a:rPr>
              <a:t>), Julie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Philonide</a:t>
            </a:r>
            <a:r>
              <a:rPr lang="fr-CA" sz="1200" kern="1200" dirty="0" smtClean="0">
                <a:solidFill>
                  <a:schemeClr val="tx1"/>
                </a:solidFill>
                <a:latin typeface="+mn-lt"/>
                <a:ea typeface="+mn-ea"/>
                <a:cs typeface="+mn-cs"/>
              </a:rPr>
              <a:t>), Voiture (</a:t>
            </a:r>
            <a:r>
              <a:rPr lang="fr-CA" sz="1200" kern="1200" dirty="0" err="1" smtClean="0">
                <a:solidFill>
                  <a:schemeClr val="tx1"/>
                </a:solidFill>
                <a:latin typeface="+mn-lt"/>
                <a:ea typeface="+mn-ea"/>
                <a:cs typeface="+mn-cs"/>
              </a:rPr>
              <a:t>Callicrate</a:t>
            </a:r>
            <a:r>
              <a:rPr lang="fr-CA" sz="1200" kern="1200" dirty="0" smtClean="0">
                <a:solidFill>
                  <a:schemeClr val="tx1"/>
                </a:solidFill>
                <a:latin typeface="+mn-lt"/>
                <a:ea typeface="+mn-ea"/>
                <a:cs typeface="+mn-cs"/>
              </a:rPr>
              <a:t>), Mlle de Scudéry (Sapho). L’art du portrait, les analyses psychologiques, les débats entre les personnages lancent le roman français sur la voie „intellectualiste“ qu’il ne quittera plus.</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23</a:t>
            </a:fld>
            <a:endParaRPr lang="cs-CZ"/>
          </a:p>
        </p:txBody>
      </p:sp>
    </p:spTree>
    <p:extLst>
      <p:ext uri="{BB962C8B-B14F-4D97-AF65-F5344CB8AC3E}">
        <p14:creationId xmlns:p14="http://schemas.microsoft.com/office/powerpoint/2010/main" val="2023859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fr-CA" sz="1200" kern="1200" dirty="0" smtClean="0">
                <a:solidFill>
                  <a:schemeClr val="tx1"/>
                </a:solidFill>
                <a:latin typeface="+mn-lt"/>
                <a:ea typeface="+mn-ea"/>
                <a:cs typeface="+mn-cs"/>
              </a:rPr>
              <a:t>	Les romans de Madeleine de Scudéry s’inspirent de l’histoire antique. </a:t>
            </a:r>
            <a:r>
              <a:rPr lang="fr-CA" sz="1200" b="1" i="1" u="sng" kern="1200" dirty="0" err="1" smtClean="0">
                <a:solidFill>
                  <a:schemeClr val="tx1"/>
                </a:solidFill>
                <a:latin typeface="+mn-lt"/>
                <a:ea typeface="+mn-ea"/>
                <a:cs typeface="+mn-cs"/>
              </a:rPr>
              <a:t>Artamène</a:t>
            </a:r>
            <a:r>
              <a:rPr lang="fr-CA" sz="1200" b="1" i="1" u="sng" kern="1200" dirty="0" smtClean="0">
                <a:solidFill>
                  <a:schemeClr val="tx1"/>
                </a:solidFill>
                <a:latin typeface="+mn-lt"/>
                <a:ea typeface="+mn-ea"/>
                <a:cs typeface="+mn-cs"/>
              </a:rPr>
              <a:t> ou le Grand Cyrus</a:t>
            </a:r>
            <a:r>
              <a:rPr lang="fr-CA" sz="1200" kern="1200" dirty="0" smtClean="0">
                <a:solidFill>
                  <a:schemeClr val="tx1"/>
                </a:solidFill>
                <a:latin typeface="+mn-lt"/>
                <a:ea typeface="+mn-ea"/>
                <a:cs typeface="+mn-cs"/>
              </a:rPr>
              <a:t> (1649-1653; en 10 volumes) se déroule en Perse sous le règne de Cambyse, </a:t>
            </a:r>
            <a:r>
              <a:rPr lang="fr-CA" sz="1200" b="1" i="1" kern="1200" dirty="0" err="1" smtClean="0">
                <a:solidFill>
                  <a:schemeClr val="tx1"/>
                </a:solidFill>
                <a:latin typeface="+mn-lt"/>
                <a:ea typeface="+mn-ea"/>
                <a:cs typeface="+mn-cs"/>
              </a:rPr>
              <a:t>Clélie</a:t>
            </a:r>
            <a:r>
              <a:rPr lang="fr-CA" sz="1200" b="1" i="1" kern="1200" dirty="0" smtClean="0">
                <a:solidFill>
                  <a:schemeClr val="tx1"/>
                </a:solidFill>
                <a:latin typeface="+mn-lt"/>
                <a:ea typeface="+mn-ea"/>
                <a:cs typeface="+mn-cs"/>
              </a:rPr>
              <a:t>, histoire romaine</a:t>
            </a:r>
            <a:r>
              <a:rPr lang="fr-CA" sz="1200" kern="1200" dirty="0" smtClean="0">
                <a:solidFill>
                  <a:schemeClr val="tx1"/>
                </a:solidFill>
                <a:latin typeface="+mn-lt"/>
                <a:ea typeface="+mn-ea"/>
                <a:cs typeface="+mn-cs"/>
              </a:rPr>
              <a:t> (1654-1660; en 10 volumes) relate le siège de Rome par le roi étrusque Tarquin (</a:t>
            </a:r>
            <a:r>
              <a:rPr lang="fr-CA" sz="1200" kern="1200" dirty="0" err="1" smtClean="0">
                <a:solidFill>
                  <a:schemeClr val="tx1"/>
                </a:solidFill>
                <a:latin typeface="+mn-lt"/>
                <a:ea typeface="+mn-ea"/>
                <a:cs typeface="+mn-cs"/>
              </a:rPr>
              <a:t>Clélie</a:t>
            </a:r>
            <a:r>
              <a:rPr lang="fr-CA" sz="1200" kern="1200" dirty="0" smtClean="0">
                <a:solidFill>
                  <a:schemeClr val="tx1"/>
                </a:solidFill>
                <a:latin typeface="+mn-lt"/>
                <a:ea typeface="+mn-ea"/>
                <a:cs typeface="+mn-cs"/>
              </a:rPr>
              <a:t>, prisonnière des Étrusques, tombe amoureuse du fils du roi Porsenna). Toutefois, la trame historique sert de miroir à la société précieuse, à la fois comme jeu de société et projection dans une aventure historique. Les personnages sont à clef: ainsi dans </a:t>
            </a:r>
            <a:r>
              <a:rPr lang="fr-CA" sz="1200" i="1" kern="1200" dirty="0" smtClean="0">
                <a:solidFill>
                  <a:schemeClr val="tx1"/>
                </a:solidFill>
                <a:latin typeface="+mn-lt"/>
                <a:ea typeface="+mn-ea"/>
                <a:cs typeface="+mn-cs"/>
              </a:rPr>
              <a:t>Le Grand Cyrus</a:t>
            </a:r>
            <a:r>
              <a:rPr lang="fr-CA" sz="1200" kern="1200" dirty="0" smtClean="0">
                <a:solidFill>
                  <a:schemeClr val="tx1"/>
                </a:solidFill>
                <a:latin typeface="+mn-lt"/>
                <a:ea typeface="+mn-ea"/>
                <a:cs typeface="+mn-cs"/>
              </a:rPr>
              <a:t>, on retrouvait le Grand Condé (Cyrus), sa </a:t>
            </a:r>
            <a:r>
              <a:rPr lang="fr-CA" sz="1200" kern="1200" dirty="0" err="1" smtClean="0">
                <a:solidFill>
                  <a:schemeClr val="tx1"/>
                </a:solidFill>
                <a:latin typeface="+mn-lt"/>
                <a:ea typeface="+mn-ea"/>
                <a:cs typeface="+mn-cs"/>
              </a:rPr>
              <a:t>soeur</a:t>
            </a:r>
            <a:r>
              <a:rPr lang="fr-CA" sz="1200" kern="1200" dirty="0" smtClean="0">
                <a:solidFill>
                  <a:schemeClr val="tx1"/>
                </a:solidFill>
                <a:latin typeface="+mn-lt"/>
                <a:ea typeface="+mn-ea"/>
                <a:cs typeface="+mn-cs"/>
              </a:rPr>
              <a:t> la duchesse de Longueville (</a:t>
            </a:r>
            <a:r>
              <a:rPr lang="fr-CA" sz="1200" kern="1200" dirty="0" err="1" smtClean="0">
                <a:solidFill>
                  <a:schemeClr val="tx1"/>
                </a:solidFill>
                <a:latin typeface="+mn-lt"/>
                <a:ea typeface="+mn-ea"/>
                <a:cs typeface="+mn-cs"/>
              </a:rPr>
              <a:t>Mandane</a:t>
            </a:r>
            <a:r>
              <a:rPr lang="fr-CA" sz="1200" kern="1200" dirty="0" smtClean="0">
                <a:solidFill>
                  <a:schemeClr val="tx1"/>
                </a:solidFill>
                <a:latin typeface="+mn-lt"/>
                <a:ea typeface="+mn-ea"/>
                <a:cs typeface="+mn-cs"/>
              </a:rPr>
              <a:t>), Mme de Rambouillet (</a:t>
            </a:r>
            <a:r>
              <a:rPr lang="fr-CA" sz="1200" kern="1200" dirty="0" err="1" smtClean="0">
                <a:solidFill>
                  <a:schemeClr val="tx1"/>
                </a:solidFill>
                <a:latin typeface="+mn-lt"/>
                <a:ea typeface="+mn-ea"/>
                <a:cs typeface="+mn-cs"/>
              </a:rPr>
              <a:t>Cléomire</a:t>
            </a:r>
            <a:r>
              <a:rPr lang="fr-CA" sz="1200" kern="1200" dirty="0" smtClean="0">
                <a:solidFill>
                  <a:schemeClr val="tx1"/>
                </a:solidFill>
                <a:latin typeface="+mn-lt"/>
                <a:ea typeface="+mn-ea"/>
                <a:cs typeface="+mn-cs"/>
              </a:rPr>
              <a:t>), Julie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Philonide</a:t>
            </a:r>
            <a:r>
              <a:rPr lang="fr-CA" sz="1200" kern="1200" dirty="0" smtClean="0">
                <a:solidFill>
                  <a:schemeClr val="tx1"/>
                </a:solidFill>
                <a:latin typeface="+mn-lt"/>
                <a:ea typeface="+mn-ea"/>
                <a:cs typeface="+mn-cs"/>
              </a:rPr>
              <a:t>), Voiture (</a:t>
            </a:r>
            <a:r>
              <a:rPr lang="fr-CA" sz="1200" kern="1200" dirty="0" err="1" smtClean="0">
                <a:solidFill>
                  <a:schemeClr val="tx1"/>
                </a:solidFill>
                <a:latin typeface="+mn-lt"/>
                <a:ea typeface="+mn-ea"/>
                <a:cs typeface="+mn-cs"/>
              </a:rPr>
              <a:t>Callicrate</a:t>
            </a:r>
            <a:r>
              <a:rPr lang="fr-CA" sz="1200" kern="1200" dirty="0" smtClean="0">
                <a:solidFill>
                  <a:schemeClr val="tx1"/>
                </a:solidFill>
                <a:latin typeface="+mn-lt"/>
                <a:ea typeface="+mn-ea"/>
                <a:cs typeface="+mn-cs"/>
              </a:rPr>
              <a:t>), Mlle de Scudéry (Sapho). L’art du portrait, les analyses psychologiques, les débats entre les personnages lancent le roman français sur la voie „intellectualiste“ qu’il ne quittera plus.</a:t>
            </a:r>
          </a:p>
          <a:p>
            <a:endParaRPr lang="fr-CA"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La carte de Tendre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Dans </a:t>
            </a:r>
            <a:r>
              <a:rPr lang="fr-FR" i="1" baseline="0" dirty="0" err="1" smtClean="0"/>
              <a:t>Clélie</a:t>
            </a:r>
            <a:r>
              <a:rPr lang="fr-FR" i="1" baseline="0" dirty="0" smtClean="0"/>
              <a:t>, </a:t>
            </a:r>
            <a:r>
              <a:rPr lang="fr-FR" i="0" baseline="0" dirty="0" smtClean="0"/>
              <a:t>Madeleine de Scudéry imagine une sorte de carte du pays de l’Amour qui permet de voir l’itinéraire patient et prudent que doit emprunter l’amoureux; cette carte symbolise les complications et les conventions de la galanterie précieuse </a:t>
            </a:r>
            <a:r>
              <a:rPr lang="fr-FR" baseline="0" dirty="0" smtClean="0"/>
              <a:t>on raconte un récit métaphorique, un récit de voyage – en quel étape sont les amoureux, où ils vont varier, étapes qui mènent aux catastrophes – par. ex. à la mer d’inimitié, le coup de foudre…), </a:t>
            </a:r>
            <a:endParaRPr lang="cs-CZ" dirty="0" smtClean="0"/>
          </a:p>
          <a:p>
            <a:endParaRPr lang="fr-CA" sz="1200" b="1"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carte de Tendre est la carte d’un pays imaginaire appelé « Tendre » imaginé au </a:t>
            </a:r>
            <a:r>
              <a:rPr lang="fr-FR" sz="1200" kern="1200" dirty="0" err="1" smtClean="0">
                <a:solidFill>
                  <a:schemeClr val="tx1"/>
                </a:solidFill>
                <a:latin typeface="+mn-lt"/>
                <a:ea typeface="+mn-ea"/>
                <a:cs typeface="+mn-cs"/>
              </a:rPr>
              <a:t>xviie</a:t>
            </a:r>
            <a:r>
              <a:rPr lang="fr-FR" sz="1200" kern="1200" dirty="0" smtClean="0">
                <a:solidFill>
                  <a:schemeClr val="tx1"/>
                </a:solidFill>
                <a:latin typeface="+mn-lt"/>
                <a:ea typeface="+mn-ea"/>
                <a:cs typeface="+mn-cs"/>
              </a:rPr>
              <a:t> siècle et inspiré par </a:t>
            </a:r>
            <a:r>
              <a:rPr lang="fr-FR" sz="1200" kern="1200" dirty="0" err="1" smtClean="0">
                <a:solidFill>
                  <a:schemeClr val="tx1"/>
                </a:solidFill>
                <a:latin typeface="+mn-lt"/>
                <a:ea typeface="+mn-ea"/>
                <a:cs typeface="+mn-cs"/>
              </a:rPr>
              <a:t>Clélie</a:t>
            </a:r>
            <a:r>
              <a:rPr lang="fr-FR" sz="1200" kern="1200" dirty="0" smtClean="0">
                <a:solidFill>
                  <a:schemeClr val="tx1"/>
                </a:solidFill>
                <a:latin typeface="+mn-lt"/>
                <a:ea typeface="+mn-ea"/>
                <a:cs typeface="+mn-cs"/>
              </a:rPr>
              <a:t>, histoire romaine de Madeleine de Scudéry, par différentes personnalités dont Catherine de Rambouillet.</a:t>
            </a:r>
          </a:p>
          <a:p>
            <a:r>
              <a:rPr lang="fr-FR" sz="1200" kern="1200" dirty="0" smtClean="0">
                <a:solidFill>
                  <a:schemeClr val="tx1"/>
                </a:solidFill>
                <a:latin typeface="+mn-lt"/>
                <a:ea typeface="+mn-ea"/>
                <a:cs typeface="+mn-cs"/>
              </a:rPr>
              <a:t>On retrouve tracées, sous forme de villages et de chemins, dans cette « représentation topographique et allégorique », les différentes étapes de la vie amoureuse selon les Précieuses de l’époque. On attribue à François Chauveau2 la gravure de cette carte figurant en illustration dans la première partie de </a:t>
            </a:r>
            <a:r>
              <a:rPr lang="fr-FR" sz="1200" kern="1200" dirty="0" err="1" smtClean="0">
                <a:solidFill>
                  <a:schemeClr val="tx1"/>
                </a:solidFill>
                <a:latin typeface="+mn-lt"/>
                <a:ea typeface="+mn-ea"/>
                <a:cs typeface="+mn-cs"/>
              </a:rPr>
              <a:t>Clélie</a:t>
            </a:r>
            <a:r>
              <a:rPr lang="fr-FR" sz="1200" kern="1200" dirty="0" smtClean="0">
                <a:solidFill>
                  <a:schemeClr val="tx1"/>
                </a:solidFill>
                <a:latin typeface="+mn-lt"/>
                <a:ea typeface="+mn-ea"/>
                <a:cs typeface="+mn-cs"/>
              </a:rPr>
              <a:t>, Histoire romaine.</a:t>
            </a:r>
          </a:p>
          <a:p>
            <a:r>
              <a:rPr lang="fr-FR" sz="1200" b="0" i="0" kern="1200" dirty="0" smtClean="0">
                <a:solidFill>
                  <a:schemeClr val="tx1"/>
                </a:solidFill>
                <a:latin typeface="+mn-lt"/>
                <a:ea typeface="+mn-ea"/>
                <a:cs typeface="+mn-cs"/>
              </a:rPr>
              <a:t>Tendre est le nom du pays ainsi que de ses trois villes capitales. Tendre a un fleuve en inclination, rejoint à son embouchure par deux rivières. Les trois villes de Tendre, Tendre-sur-Inclination, Tendre-sur-Estime et Tendre-sur-Reconnaissance sont situées sur ces trois cours d’eau différents. Pour aller de Nouvelle-Amitié à Tendre-sur-Estime, il faut passer par le lieu de Grand-Esprit auquel succèdent les agréables villages de Jolis-vers, Billet-galant et </a:t>
            </a:r>
            <a:r>
              <a:rPr lang="fr-FR" sz="1200" b="0" i="0" kern="1200" dirty="0" err="1" smtClean="0">
                <a:solidFill>
                  <a:schemeClr val="tx1"/>
                </a:solidFill>
                <a:latin typeface="+mn-lt"/>
                <a:ea typeface="+mn-ea"/>
                <a:cs typeface="+mn-cs"/>
              </a:rPr>
              <a:t>Billet-doux</a:t>
            </a:r>
            <a:r>
              <a:rPr lang="fr-FR" sz="1200" b="0" i="0" kern="1200" dirty="0" smtClean="0">
                <a:solidFill>
                  <a:schemeClr val="tx1"/>
                </a:solidFill>
                <a:latin typeface="+mn-lt"/>
                <a:ea typeface="+mn-ea"/>
                <a:cs typeface="+mn-cs"/>
              </a:rPr>
              <a:t>. Dans cette sorte de géographie amoureuse, le fleuve Inclination coule tranquillement car il est domestiqué tandis que la Mer est dangereuse car elle représente les passions. La seule Passion positive est celle qui est la source de nobles sentiments que l’homme peut éprouver. Le lac d’Indifférence représente l’ennui.</a:t>
            </a:r>
            <a:endParaRPr lang="fr-FR"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24</a:t>
            </a:fld>
            <a:endParaRPr lang="cs-CZ"/>
          </a:p>
        </p:txBody>
      </p:sp>
    </p:spTree>
    <p:extLst>
      <p:ext uri="{BB962C8B-B14F-4D97-AF65-F5344CB8AC3E}">
        <p14:creationId xmlns:p14="http://schemas.microsoft.com/office/powerpoint/2010/main" val="107991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fr-CA" sz="1200" kern="1200" dirty="0" smtClean="0">
                <a:solidFill>
                  <a:schemeClr val="tx1"/>
                </a:solidFill>
                <a:latin typeface="+mn-lt"/>
                <a:ea typeface="+mn-ea"/>
                <a:cs typeface="+mn-cs"/>
              </a:rPr>
              <a:t>Prince de </a:t>
            </a:r>
            <a:r>
              <a:rPr lang="fr-CA" sz="1200" kern="1200" dirty="0" err="1" smtClean="0">
                <a:solidFill>
                  <a:schemeClr val="tx1"/>
                </a:solidFill>
                <a:latin typeface="+mn-lt"/>
                <a:ea typeface="+mn-ea"/>
                <a:cs typeface="+mn-cs"/>
              </a:rPr>
              <a:t>Marcillac</a:t>
            </a:r>
            <a:r>
              <a:rPr lang="fr-CA" sz="1200" kern="1200" dirty="0" smtClean="0">
                <a:solidFill>
                  <a:schemeClr val="tx1"/>
                </a:solidFill>
                <a:latin typeface="+mn-lt"/>
                <a:ea typeface="+mn-ea"/>
                <a:cs typeface="+mn-cs"/>
              </a:rPr>
              <a:t> et pair de France, il descend d’une illustre famille alliée aux rois de France. Ses origines le prédestinent à une brillante carrière qu’il ne réalisera jamais: le goût de l’intrigue, de l’aventure romanesque le poussent à embrasser la cause de Mme de Chevreuse contre Richelieu, celle de Mme de Longueville, son amante, contre Mazarin, celle de la Fronde contre le jeune Louis XIV. Grièvement blessé, déçu et amer, il est obligé de se retirer, en 1652, sur ses terres, d’où il ne lui est permis de regagner Paris qu’en 1656 et la cour royale qu’en 1659. Au salon de Mme de Longueville d’avant la Fronde succèdent ainsi ceux de Mlle de Scudéry, de Mlle de Montpensier, Mme de Sablé et de Mme de Lafayette, son amie.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rédaction des </a:t>
            </a:r>
            <a:r>
              <a:rPr lang="fr-CA" sz="1200" b="1" i="1" u="sng" kern="1200" dirty="0" smtClean="0">
                <a:solidFill>
                  <a:schemeClr val="tx1"/>
                </a:solidFill>
                <a:latin typeface="+mn-lt"/>
                <a:ea typeface="+mn-ea"/>
                <a:cs typeface="+mn-cs"/>
              </a:rPr>
              <a:t>Maximes et sentences morales</a:t>
            </a:r>
            <a:r>
              <a:rPr lang="fr-CA" sz="1200" kern="1200" dirty="0" smtClean="0">
                <a:solidFill>
                  <a:schemeClr val="tx1"/>
                </a:solidFill>
                <a:latin typeface="+mn-lt"/>
                <a:ea typeface="+mn-ea"/>
                <a:cs typeface="+mn-cs"/>
              </a:rPr>
              <a:t> (1664) fut commencée probablement durant sa retraite forcée.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résume l’expérience sociale et culturelle des salons: elle excelle par l’art du portrait et de l’analyse psychologique, mais aussi par l’art du mot d’esprit efficace. La sensibilité baroque se reflète dans le jeu de l’apparence et de la réalité que l’analyse psychologique démasque, elle fait partie du goût de l’analyse morale, proche de la casuistique, elle se manifeste dans la volonté de donner aux jugements fragmentés une portée générale, universelle. Par ce trait, mais aussi par sa facture équilibrée, réduite à la sobriété de l’essentiel, la maxime </a:t>
            </a:r>
            <a:r>
              <a:rPr lang="fr-CA" sz="1200" kern="1200" dirty="0" err="1" smtClean="0">
                <a:solidFill>
                  <a:schemeClr val="tx1"/>
                </a:solidFill>
                <a:latin typeface="+mn-lt"/>
                <a:ea typeface="+mn-ea"/>
                <a:cs typeface="+mn-cs"/>
              </a:rPr>
              <a:t>larochefoucauldienne</a:t>
            </a:r>
            <a:r>
              <a:rPr lang="fr-CA" sz="1200" kern="1200" dirty="0" smtClean="0">
                <a:solidFill>
                  <a:schemeClr val="tx1"/>
                </a:solidFill>
                <a:latin typeface="+mn-lt"/>
                <a:ea typeface="+mn-ea"/>
                <a:cs typeface="+mn-cs"/>
              </a:rPr>
              <a:t> touche, également, l’esthétique du classicisme.</a:t>
            </a:r>
            <a:endParaRPr lang="cs-CZ" sz="1200" kern="1200" dirty="0" smtClean="0">
              <a:solidFill>
                <a:schemeClr val="tx1"/>
              </a:solidFill>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Proposition générale qui sert de principe, de fondement, de règle dans un art, dans une science, et particulièrement en matière de politique et de morale. Au pluriel:</a:t>
            </a:r>
            <a:r>
              <a:rPr lang="fr-FR" baseline="0" dirty="0" smtClean="0"/>
              <a:t> </a:t>
            </a:r>
            <a:r>
              <a:rPr lang="fr-FR" dirty="0" smtClean="0"/>
              <a:t>Recueil de pensées.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maximes souvent aboutissent à formuler</a:t>
            </a:r>
            <a:r>
              <a:rPr lang="fr-FR" baseline="0" dirty="0" smtClean="0"/>
              <a:t> un paradoxe</a:t>
            </a:r>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25</a:t>
            </a:fld>
            <a:endParaRPr lang="cs-CZ"/>
          </a:p>
        </p:txBody>
      </p:sp>
    </p:spTree>
    <p:extLst>
      <p:ext uri="{BB962C8B-B14F-4D97-AF65-F5344CB8AC3E}">
        <p14:creationId xmlns:p14="http://schemas.microsoft.com/office/powerpoint/2010/main" val="1483669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La rédaction des </a:t>
            </a:r>
            <a:r>
              <a:rPr lang="fr-CA" sz="1200" b="1" i="1" u="sng" kern="1200" dirty="0" smtClean="0">
                <a:solidFill>
                  <a:schemeClr val="tx1"/>
                </a:solidFill>
                <a:latin typeface="+mn-lt"/>
                <a:ea typeface="+mn-ea"/>
                <a:cs typeface="+mn-cs"/>
              </a:rPr>
              <a:t>Maximes et sentences morales</a:t>
            </a:r>
            <a:r>
              <a:rPr lang="fr-CA" sz="1200" kern="1200" dirty="0" smtClean="0">
                <a:solidFill>
                  <a:schemeClr val="tx1"/>
                </a:solidFill>
                <a:latin typeface="+mn-lt"/>
                <a:ea typeface="+mn-ea"/>
                <a:cs typeface="+mn-cs"/>
              </a:rPr>
              <a:t> (1664) fut commencée probablement durant sa retraite forcée.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résume l’expérience sociale et culturelle des salons: elle excelle par l’art du portrait et de l’analyse psychologique, mais aussi par l’art du mot d’esprit efficace. La sensibilité baroque se reflète dans le jeu de l’apparence et de la réalité que l’analyse psychologique démasque, elle fait partie du goût de l’analyse morale, proche de la casuistique, elle se manifeste dans la volonté de donner aux jugements fragmentés une portée générale, universelle. Par ce trait, mais aussi par sa facture équilibrée, réduite à la sobriété de l’essentiel, la maxime </a:t>
            </a:r>
            <a:r>
              <a:rPr lang="fr-CA" sz="1200" kern="1200" dirty="0" err="1" smtClean="0">
                <a:solidFill>
                  <a:schemeClr val="tx1"/>
                </a:solidFill>
                <a:latin typeface="+mn-lt"/>
                <a:ea typeface="+mn-ea"/>
                <a:cs typeface="+mn-cs"/>
              </a:rPr>
              <a:t>larochefoucauldienne</a:t>
            </a:r>
            <a:r>
              <a:rPr lang="fr-CA" sz="1200" kern="1200" dirty="0" smtClean="0">
                <a:solidFill>
                  <a:schemeClr val="tx1"/>
                </a:solidFill>
                <a:latin typeface="+mn-lt"/>
                <a:ea typeface="+mn-ea"/>
                <a:cs typeface="+mn-cs"/>
              </a:rPr>
              <a:t> touche, également, l’esthétique du classicisme.</a:t>
            </a:r>
            <a:endParaRPr lang="cs-CZ" sz="1200" kern="1200" dirty="0" smtClean="0">
              <a:solidFill>
                <a:schemeClr val="tx1"/>
              </a:solidFill>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Proposition générale qui sert de principe, de fondement, de règle dans un art, dans une science, et particulièrement en matière de politique et de morale. Au pluriel:</a:t>
            </a:r>
            <a:r>
              <a:rPr lang="fr-FR" baseline="0" dirty="0" smtClean="0"/>
              <a:t> </a:t>
            </a:r>
            <a:r>
              <a:rPr lang="fr-FR" dirty="0" smtClean="0"/>
              <a:t>Recueil de pensées.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mécanisme des maximes consiste avant</a:t>
            </a:r>
            <a:r>
              <a:rPr lang="fr-FR" baseline="0" dirty="0" smtClean="0"/>
              <a:t> tout en une structure logique qui met au jour une contradiction - </a:t>
            </a:r>
            <a:r>
              <a:rPr lang="fr-FR" dirty="0" smtClean="0"/>
              <a:t>les maximes souvent aboutissent à formuler</a:t>
            </a:r>
            <a:r>
              <a:rPr lang="fr-FR" baseline="0" dirty="0" smtClean="0"/>
              <a:t> un paradoxe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on utilise les parallélismes, les contrastes, les antithèses, les confrontations…</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l’opposition est souvent marquée par l’inversion de l’actif au passif</a:t>
            </a:r>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26</a:t>
            </a:fld>
            <a:endParaRPr lang="cs-CZ"/>
          </a:p>
        </p:txBody>
      </p:sp>
    </p:spTree>
    <p:extLst>
      <p:ext uri="{BB962C8B-B14F-4D97-AF65-F5344CB8AC3E}">
        <p14:creationId xmlns:p14="http://schemas.microsoft.com/office/powerpoint/2010/main" val="12841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culture privée et décentrée – les couches sociales</a:t>
            </a:r>
            <a:r>
              <a:rPr lang="fr-FR" baseline="0" dirty="0" smtClean="0"/>
              <a:t> ne solidarisent pas avec la nouvelle cour royale d’Henri IV (trouvée trop grossière, protestant du sud – gascon – amène à Paris sa cour gasconne ce qui est une cour étrangère </a:t>
            </a:r>
            <a:r>
              <a:rPr lang="fr-FR" dirty="0" smtClean="0"/>
              <a:t>→ rupture dans les élites qui </a:t>
            </a:r>
            <a:r>
              <a:rPr lang="fr-FR" baseline="0" dirty="0" smtClean="0"/>
              <a:t>s’isolent dans les salons (qui sont à l’initiative des femmes cultivées, surtout des aristocrates), alors la culture est décentrée</a:t>
            </a:r>
          </a:p>
          <a:p>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l’assassinat</a:t>
            </a:r>
            <a:r>
              <a:rPr lang="fr-FR" sz="1200" kern="1200" baseline="0" dirty="0" smtClean="0">
                <a:solidFill>
                  <a:schemeClr val="tx1"/>
                </a:solidFill>
                <a:latin typeface="+mn-lt"/>
                <a:ea typeface="+mn-ea"/>
                <a:cs typeface="+mn-cs"/>
              </a:rPr>
              <a:t> du roi en 1610 ralentissent la vie mondaine  - il faudra le rétablissement de l’ordre par Richelieu pour que les salons retrouvent leur activité</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3</a:t>
            </a:fld>
            <a:endParaRPr lang="cs-CZ"/>
          </a:p>
        </p:txBody>
      </p:sp>
    </p:spTree>
    <p:extLst>
      <p:ext uri="{BB962C8B-B14F-4D97-AF65-F5344CB8AC3E}">
        <p14:creationId xmlns:p14="http://schemas.microsoft.com/office/powerpoint/2010/main" val="407432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dirty="0" smtClean="0"/>
              <a:t>Au début,</a:t>
            </a:r>
            <a:r>
              <a:rPr lang="fr-FR" baseline="0" dirty="0" smtClean="0"/>
              <a:t> la préciosité s’inscrit dans la volonté de donner du « prix » à sa personne, à ses sentiments, à ses actes, à son langage, s’élever au-dessus du vulgaire – c’est un acte délicat et charmant s’il est limitée par le bon goût mais tôt, la préciosité devient trop populaire, vers 1650 les salons prolifèrent  et les précieuses font preuve d’un manque de goût ce qui donne naissance à l’image des précieuses ridicules comme nous les connaissons de l’œuvre de Molière – devient une notion péjorative qui est le synonyme pour l’excès</a:t>
            </a:r>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4</a:t>
            </a:fld>
            <a:endParaRPr lang="cs-CZ"/>
          </a:p>
        </p:txBody>
      </p:sp>
    </p:spTree>
    <p:extLst>
      <p:ext uri="{BB962C8B-B14F-4D97-AF65-F5344CB8AC3E}">
        <p14:creationId xmlns:p14="http://schemas.microsoft.com/office/powerpoint/2010/main" val="201808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Dans la perspective historique de longue durée, la </a:t>
            </a:r>
            <a:r>
              <a:rPr lang="fr-CA" sz="1200" b="1" kern="1200" dirty="0" smtClean="0">
                <a:solidFill>
                  <a:schemeClr val="tx1"/>
                </a:solidFill>
                <a:latin typeface="+mn-lt"/>
                <a:ea typeface="+mn-ea"/>
                <a:cs typeface="+mn-cs"/>
              </a:rPr>
              <a:t>préciosité</a:t>
            </a:r>
            <a:r>
              <a:rPr lang="fr-CA" sz="1200" kern="1200" dirty="0" smtClean="0">
                <a:solidFill>
                  <a:schemeClr val="tx1"/>
                </a:solidFill>
                <a:latin typeface="+mn-lt"/>
                <a:ea typeface="+mn-ea"/>
                <a:cs typeface="+mn-cs"/>
              </a:rPr>
              <a:t> est une des manifestations du </a:t>
            </a:r>
            <a:r>
              <a:rPr lang="fr-CA" sz="1200" b="1" kern="1200" dirty="0" smtClean="0">
                <a:solidFill>
                  <a:schemeClr val="tx1"/>
                </a:solidFill>
                <a:latin typeface="+mn-lt"/>
                <a:ea typeface="+mn-ea"/>
                <a:cs typeface="+mn-cs"/>
              </a:rPr>
              <a:t>pôle aristocratique</a:t>
            </a:r>
            <a:r>
              <a:rPr lang="fr-CA" sz="1200" kern="1200" dirty="0" smtClean="0">
                <a:solidFill>
                  <a:schemeClr val="tx1"/>
                </a:solidFill>
                <a:latin typeface="+mn-lt"/>
                <a:ea typeface="+mn-ea"/>
                <a:cs typeface="+mn-cs"/>
              </a:rPr>
              <a:t> de la culture française qui s’était déjà incarné dans l’idéal du parfait chevalier et de la Dame à l’époque de la culture courtoise, dans celui du parfait courtisan et de la femme divinisée à l’époque de la Renaissance, et qui se poursuivra avec le libertin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et le dandy du 19</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La préciosité sera le laboratoire de l’</a:t>
            </a:r>
            <a:r>
              <a:rPr lang="fr-CA" sz="1200" b="1" kern="1200" dirty="0" smtClean="0">
                <a:solidFill>
                  <a:schemeClr val="tx1"/>
                </a:solidFill>
                <a:latin typeface="+mn-lt"/>
                <a:ea typeface="+mn-ea"/>
                <a:cs typeface="+mn-cs"/>
              </a:rPr>
              <a:t>honnête homme</a:t>
            </a:r>
            <a:r>
              <a:rPr lang="fr-CA" sz="1200" kern="1200" dirty="0" smtClean="0">
                <a:solidFill>
                  <a:schemeClr val="tx1"/>
                </a:solidFill>
                <a:latin typeface="+mn-lt"/>
                <a:ea typeface="+mn-ea"/>
                <a:cs typeface="+mn-cs"/>
              </a:rPr>
              <a:t> et de la </a:t>
            </a:r>
            <a:r>
              <a:rPr lang="fr-CA" sz="1200" b="1" kern="1200" dirty="0" smtClean="0">
                <a:solidFill>
                  <a:schemeClr val="tx1"/>
                </a:solidFill>
                <a:latin typeface="+mn-lt"/>
                <a:ea typeface="+mn-ea"/>
                <a:cs typeface="+mn-cs"/>
              </a:rPr>
              <a:t>précieuse</a:t>
            </a:r>
            <a:r>
              <a:rPr lang="fr-CA" sz="1200" kern="1200" dirty="0" smtClean="0">
                <a:solidFill>
                  <a:schemeClr val="tx1"/>
                </a:solidFill>
                <a:latin typeface="+mn-lt"/>
                <a:ea typeface="+mn-ea"/>
                <a:cs typeface="+mn-cs"/>
              </a:rPr>
              <a:t> - homme et femme cultivés, raffinés, mais sociables.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les traces de l’esprit précieux – la littérature courtoise et les allégories (</a:t>
            </a:r>
            <a:r>
              <a:rPr lang="fr-CA" sz="1200" i="1" kern="1200" dirty="0" smtClean="0">
                <a:solidFill>
                  <a:schemeClr val="tx1"/>
                </a:solidFill>
                <a:latin typeface="+mn-lt"/>
                <a:ea typeface="+mn-ea"/>
                <a:cs typeface="+mn-cs"/>
              </a:rPr>
              <a:t>Roman</a:t>
            </a:r>
            <a:r>
              <a:rPr lang="fr-CA" sz="1200" i="1" kern="1200" baseline="0" dirty="0" smtClean="0">
                <a:solidFill>
                  <a:schemeClr val="tx1"/>
                </a:solidFill>
                <a:latin typeface="+mn-lt"/>
                <a:ea typeface="+mn-ea"/>
                <a:cs typeface="+mn-cs"/>
              </a:rPr>
              <a:t> de la Rose</a:t>
            </a:r>
            <a:r>
              <a:rPr lang="fr-CA" sz="1200" i="0" kern="1200" baseline="0" dirty="0" smtClean="0">
                <a:solidFill>
                  <a:schemeClr val="tx1"/>
                </a:solidFill>
                <a:latin typeface="+mn-lt"/>
                <a:ea typeface="+mn-ea"/>
                <a:cs typeface="+mn-cs"/>
              </a:rPr>
              <a:t>), chez Clément Marot et chez Scève (l’influence de la préciosité </a:t>
            </a:r>
            <a:r>
              <a:rPr lang="fr-CA" sz="1200" i="0" kern="1200" baseline="0" dirty="0" err="1" smtClean="0">
                <a:solidFill>
                  <a:schemeClr val="tx1"/>
                </a:solidFill>
                <a:latin typeface="+mn-lt"/>
                <a:ea typeface="+mn-ea"/>
                <a:cs typeface="+mn-cs"/>
              </a:rPr>
              <a:t>petrarquiste</a:t>
            </a:r>
            <a:r>
              <a:rPr lang="fr-CA" sz="1200" i="0" kern="1200" baseline="0" dirty="0" smtClean="0">
                <a:solidFill>
                  <a:schemeClr val="tx1"/>
                </a:solidFill>
                <a:latin typeface="+mn-lt"/>
                <a:ea typeface="+mn-ea"/>
                <a:cs typeface="+mn-cs"/>
              </a:rPr>
              <a:t>), du Bellay, dans les </a:t>
            </a:r>
            <a:r>
              <a:rPr lang="fr-CA" sz="1200" i="1" kern="1200" baseline="0" dirty="0" smtClean="0">
                <a:solidFill>
                  <a:schemeClr val="tx1"/>
                </a:solidFill>
                <a:latin typeface="+mn-lt"/>
                <a:ea typeface="+mn-ea"/>
                <a:cs typeface="+mn-cs"/>
              </a:rPr>
              <a:t>Amours </a:t>
            </a:r>
            <a:r>
              <a:rPr lang="fr-CA" sz="1200" i="0" kern="1200" baseline="0" dirty="0" smtClean="0">
                <a:solidFill>
                  <a:schemeClr val="tx1"/>
                </a:solidFill>
                <a:latin typeface="+mn-lt"/>
                <a:ea typeface="+mn-ea"/>
                <a:cs typeface="+mn-cs"/>
              </a:rPr>
              <a:t>de Ronsard; ensuite chez Philippe Desportes – précurseur de la préciosité</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i="0" kern="1200" baseline="0" dirty="0" smtClean="0">
                <a:solidFill>
                  <a:schemeClr val="tx1"/>
                </a:solidFill>
                <a:latin typeface="+mn-lt"/>
                <a:ea typeface="+mn-ea"/>
                <a:cs typeface="+mn-cs"/>
              </a:rPr>
              <a:t>l’amour est le principal sujet des précieux, mais c’est un amour épuré, courtois et platonique d’où est banni la passion; les précieuses aiment la galanterie, l’amour romanesque dont les longueurs permettent de savourer les nuances du sentiment – le duc de Montausier a mis 14 ans à obtenir la main de Julie d’</a:t>
            </a:r>
            <a:r>
              <a:rPr lang="fr-CA" sz="1200" i="0" kern="1200" baseline="0" dirty="0" err="1" smtClean="0">
                <a:solidFill>
                  <a:schemeClr val="tx1"/>
                </a:solidFill>
                <a:latin typeface="+mn-lt"/>
                <a:ea typeface="+mn-ea"/>
                <a:cs typeface="+mn-cs"/>
              </a:rPr>
              <a:t>Angennes</a:t>
            </a:r>
            <a:r>
              <a:rPr lang="fr-CA" sz="1200" i="0" kern="1200" baseline="0" dirty="0" smtClean="0">
                <a:solidFill>
                  <a:schemeClr val="tx1"/>
                </a:solidFill>
                <a:latin typeface="+mn-lt"/>
                <a:ea typeface="+mn-ea"/>
                <a:cs typeface="+mn-cs"/>
              </a:rPr>
              <a:t> par une cour raffinée dont la </a:t>
            </a:r>
            <a:r>
              <a:rPr lang="fr-CA" sz="1200" i="1" kern="1200" baseline="0" dirty="0" smtClean="0">
                <a:solidFill>
                  <a:schemeClr val="tx1"/>
                </a:solidFill>
                <a:latin typeface="+mn-lt"/>
                <a:ea typeface="+mn-ea"/>
                <a:cs typeface="+mn-cs"/>
              </a:rPr>
              <a:t>Guirlande de Julie </a:t>
            </a:r>
            <a:r>
              <a:rPr lang="fr-CA" sz="1200" i="0" kern="1200" baseline="0" dirty="0" smtClean="0">
                <a:solidFill>
                  <a:schemeClr val="tx1"/>
                </a:solidFill>
                <a:latin typeface="+mn-lt"/>
                <a:ea typeface="+mn-ea"/>
                <a:cs typeface="+mn-cs"/>
              </a:rPr>
              <a:t>est un délicat </a:t>
            </a:r>
            <a:r>
              <a:rPr lang="fr-CA" sz="1200" i="0" kern="1200" baseline="0" dirty="0" err="1" smtClean="0">
                <a:solidFill>
                  <a:schemeClr val="tx1"/>
                </a:solidFill>
                <a:latin typeface="+mn-lt"/>
                <a:ea typeface="+mn-ea"/>
                <a:cs typeface="+mn-cs"/>
              </a:rPr>
              <a:t>témoignange</a:t>
            </a:r>
            <a:endParaRPr lang="fr-CA"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i="0" kern="1200" baseline="0" dirty="0" smtClean="0">
                <a:solidFill>
                  <a:schemeClr val="tx1"/>
                </a:solidFill>
                <a:latin typeface="+mn-lt"/>
                <a:ea typeface="+mn-ea"/>
                <a:cs typeface="+mn-cs"/>
              </a:rPr>
              <a:t>certaines précieuses refusaient le mariage (il condamne la femme à la servitude et altère la pureté de l’amour), certaines refusaient les saletés et les choses du mariage – elles revendiquaient l’indépendance et l’égalité des droits (bourgeoises souvent mariées malgré elles</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5</a:t>
            </a:fld>
            <a:endParaRPr lang="cs-CZ"/>
          </a:p>
        </p:txBody>
      </p:sp>
    </p:spTree>
    <p:extLst>
      <p:ext uri="{BB962C8B-B14F-4D97-AF65-F5344CB8AC3E}">
        <p14:creationId xmlns:p14="http://schemas.microsoft.com/office/powerpoint/2010/main" val="75819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dirty="0" smtClean="0"/>
              <a:t>Madeleine</a:t>
            </a:r>
            <a:r>
              <a:rPr lang="fr-FR" baseline="0" dirty="0" smtClean="0"/>
              <a:t> de Scudéry, alias Sapho, exprime ici les limites et la nature de l’amour platonique où l’on respecte le corps de la femme et où l’amoureux renonce aux satisfactions charnelles</a:t>
            </a:r>
            <a:endParaRPr lang="fr-FR" dirty="0" smtClean="0"/>
          </a:p>
          <a:p>
            <a:r>
              <a:rPr lang="fr-FR" dirty="0" smtClean="0"/>
              <a:t>La définition développe deux paradigmes principaux:</a:t>
            </a:r>
            <a:r>
              <a:rPr lang="fr-FR" baseline="0" dirty="0" smtClean="0"/>
              <a:t> ardeur et respect</a:t>
            </a:r>
          </a:p>
          <a:p>
            <a:r>
              <a:rPr lang="fr-FR" baseline="0" dirty="0" smtClean="0"/>
              <a:t>différence entre la conduite fixée à l’amant et à l’amante</a:t>
            </a:r>
          </a:p>
          <a:p>
            <a:r>
              <a:rPr lang="fr-FR" baseline="0" dirty="0" smtClean="0"/>
              <a:t>Mlle Scudéry – une vieille fille à qui on ne connaît aucune expérience amoureuse</a:t>
            </a:r>
          </a:p>
          <a:p>
            <a:r>
              <a:rPr lang="fr-FR" baseline="0" dirty="0" smtClean="0"/>
              <a:t>féminisme</a:t>
            </a:r>
            <a:endParaRPr lang="cs-CZ" dirty="0"/>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6</a:t>
            </a:fld>
            <a:endParaRPr lang="cs-CZ"/>
          </a:p>
        </p:txBody>
      </p:sp>
    </p:spTree>
    <p:extLst>
      <p:ext uri="{BB962C8B-B14F-4D97-AF65-F5344CB8AC3E}">
        <p14:creationId xmlns:p14="http://schemas.microsoft.com/office/powerpoint/2010/main" val="340519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particularité de ce modèle social découle d’un des aspects de la culture baroque – la soif du </a:t>
            </a:r>
            <a:r>
              <a:rPr lang="fr-CA" sz="1200" b="1" kern="1200" dirty="0" smtClean="0">
                <a:solidFill>
                  <a:schemeClr val="tx1"/>
                </a:solidFill>
                <a:latin typeface="+mn-lt"/>
                <a:ea typeface="+mn-ea"/>
                <a:cs typeface="+mn-cs"/>
              </a:rPr>
              <a:t>monde idyllique</a:t>
            </a:r>
            <a:r>
              <a:rPr lang="fr-CA" sz="1200" kern="1200" dirty="0" smtClean="0">
                <a:solidFill>
                  <a:schemeClr val="tx1"/>
                </a:solidFill>
                <a:latin typeface="+mn-lt"/>
                <a:ea typeface="+mn-ea"/>
                <a:cs typeface="+mn-cs"/>
              </a:rPr>
              <a:t>, paradisiaque, de l’état idéal d’avant la création, et qui se traduit par la délimitation d’un espace soustrait à la violence de l’époque. Cette Arcadie n’est pas exempte de prouesses et d’actes d’</a:t>
            </a:r>
            <a:r>
              <a:rPr lang="fr-CA" sz="1200" b="1" kern="1200" dirty="0" smtClean="0">
                <a:solidFill>
                  <a:schemeClr val="tx1"/>
                </a:solidFill>
                <a:latin typeface="+mn-lt"/>
                <a:ea typeface="+mn-ea"/>
                <a:cs typeface="+mn-cs"/>
              </a:rPr>
              <a:t>héroïsme</a:t>
            </a:r>
            <a:r>
              <a:rPr lang="fr-CA" sz="1200" kern="1200" dirty="0" smtClean="0">
                <a:solidFill>
                  <a:schemeClr val="tx1"/>
                </a:solidFill>
                <a:latin typeface="+mn-lt"/>
                <a:ea typeface="+mn-ea"/>
                <a:cs typeface="+mn-cs"/>
              </a:rPr>
              <a:t>, mais leur but est l’amour, la conquête de la femme aimée, le mérite. La préciosité puise à la même source que la </a:t>
            </a:r>
            <a:r>
              <a:rPr lang="fr-CA" sz="1200" b="1" kern="1200" dirty="0" smtClean="0">
                <a:solidFill>
                  <a:schemeClr val="tx1"/>
                </a:solidFill>
                <a:latin typeface="+mn-lt"/>
                <a:ea typeface="+mn-ea"/>
                <a:cs typeface="+mn-cs"/>
              </a:rPr>
              <a:t>pastorale</a:t>
            </a:r>
            <a:r>
              <a:rPr lang="fr-CA" sz="1200" kern="1200" dirty="0" smtClean="0">
                <a:solidFill>
                  <a:schemeClr val="tx1"/>
                </a:solidFill>
                <a:latin typeface="+mn-lt"/>
                <a:ea typeface="+mn-ea"/>
                <a:cs typeface="+mn-cs"/>
              </a:rPr>
              <a:t>, l’</a:t>
            </a:r>
            <a:r>
              <a:rPr lang="fr-CA" sz="1200" b="1" kern="1200" dirty="0" smtClean="0">
                <a:solidFill>
                  <a:schemeClr val="tx1"/>
                </a:solidFill>
                <a:latin typeface="+mn-lt"/>
                <a:ea typeface="+mn-ea"/>
                <a:cs typeface="+mn-cs"/>
              </a:rPr>
              <a:t>idylle</a:t>
            </a:r>
            <a:r>
              <a:rPr lang="fr-CA" sz="1200" kern="1200" dirty="0" smtClean="0">
                <a:solidFill>
                  <a:schemeClr val="tx1"/>
                </a:solidFill>
                <a:latin typeface="+mn-lt"/>
                <a:ea typeface="+mn-ea"/>
                <a:cs typeface="+mn-cs"/>
              </a:rPr>
              <a:t> et l’</a:t>
            </a:r>
            <a:r>
              <a:rPr lang="fr-CA" sz="1200" b="1" kern="1200" dirty="0" smtClean="0">
                <a:solidFill>
                  <a:schemeClr val="tx1"/>
                </a:solidFill>
                <a:latin typeface="+mn-lt"/>
                <a:ea typeface="+mn-ea"/>
                <a:cs typeface="+mn-cs"/>
              </a:rPr>
              <a:t>opéra</a:t>
            </a:r>
            <a:r>
              <a:rPr lang="fr-CA" sz="1200" kern="1200" dirty="0" smtClean="0">
                <a:solidFill>
                  <a:schemeClr val="tx1"/>
                </a:solidFill>
                <a:latin typeface="+mn-lt"/>
                <a:ea typeface="+mn-ea"/>
                <a:cs typeface="+mn-cs"/>
              </a:rPr>
              <a:t>. </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33054052-1A6C-43B4-A0EF-61B0D5A55C7E}" type="slidenum">
              <a:rPr lang="cs-CZ" smtClean="0"/>
              <a:pPr/>
              <a:t>7</a:t>
            </a:fld>
            <a:endParaRPr lang="cs-CZ"/>
          </a:p>
        </p:txBody>
      </p:sp>
    </p:spTree>
    <p:extLst>
      <p:ext uri="{BB962C8B-B14F-4D97-AF65-F5344CB8AC3E}">
        <p14:creationId xmlns:p14="http://schemas.microsoft.com/office/powerpoint/2010/main" val="214671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fr-FR" dirty="0" smtClean="0"/>
              <a:t>dans le quartier</a:t>
            </a:r>
            <a:r>
              <a:rPr lang="fr-FR" baseline="0" dirty="0" smtClean="0"/>
              <a:t> Marais</a:t>
            </a:r>
          </a:p>
          <a:p>
            <a:pPr>
              <a:buFont typeface="Arial" pitchFamily="34" charset="0"/>
              <a:buNone/>
            </a:pPr>
            <a:endParaRPr lang="fr-FR"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kern="1200" dirty="0" smtClean="0">
                <a:solidFill>
                  <a:schemeClr val="tx1"/>
                </a:solidFill>
                <a:latin typeface="+mn-lt"/>
                <a:ea typeface="+mn-ea"/>
                <a:cs typeface="+mn-cs"/>
              </a:rPr>
              <a:t>C’est autour de cet idéal que s’organise une société galante, raffinée, élitiste, promotrice de nouveaux modes vestimentaires, comportementaux, langagiers. Le pivot de la vie sociale et culturelle est la </a:t>
            </a:r>
            <a:r>
              <a:rPr lang="fr-CA" sz="1200" b="1" kern="1200" dirty="0" smtClean="0">
                <a:solidFill>
                  <a:schemeClr val="tx1"/>
                </a:solidFill>
                <a:latin typeface="+mn-lt"/>
                <a:ea typeface="+mn-ea"/>
                <a:cs typeface="+mn-cs"/>
              </a:rPr>
              <a:t>femme</a:t>
            </a:r>
            <a:r>
              <a:rPr lang="fr-CA" sz="1200" kern="1200" dirty="0" smtClean="0">
                <a:solidFill>
                  <a:schemeClr val="tx1"/>
                </a:solidFill>
                <a:latin typeface="+mn-lt"/>
                <a:ea typeface="+mn-ea"/>
                <a:cs typeface="+mn-cs"/>
              </a:rPr>
              <a:t> aristocratique, avatar de la Dame de la période courtoise.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CA" sz="1200" kern="1200" dirty="0" smtClean="0">
              <a:solidFill>
                <a:schemeClr val="tx1"/>
              </a:solidFill>
              <a:latin typeface="+mn-lt"/>
              <a:ea typeface="+mn-ea"/>
              <a:cs typeface="+mn-cs"/>
            </a:endParaRPr>
          </a:p>
          <a:p>
            <a:r>
              <a:rPr lang="fr-FR" baseline="0" dirty="0" smtClean="0"/>
              <a:t>le salon est une société fermée où on faisait tout pour passer le temps agréablement – l’art de parler (les débats psychologiques– la beauté, est-elle nécessaire pour faire paraître l’amour?; complexe de Tristan – l’amour, est-elle compatible avec le mariage), les jeux de société (devinettes en poésie, aux portraits, la carte de tendre – le modèle courtois, on veut représenter l’amour en intérieur – on raconte un récit métaphorique, un récit de voyage – en quel étape sont les amoureux, où ils vont varier, étapes qui mènent aux catastrophes – par. ex. à la mer d’inimitié, le coup de foudre…), lettres poétiques</a:t>
            </a:r>
          </a:p>
          <a:p>
            <a:endParaRPr lang="fr-FR" baseline="0" dirty="0" smtClean="0"/>
          </a:p>
          <a:p>
            <a:r>
              <a:rPr lang="fr-FR" baseline="0" dirty="0" smtClean="0"/>
              <a:t>l’amour – le sujet principal de la conversation mais ne correspond pas avec la réalité (une fois marié, c’est fini)</a:t>
            </a:r>
          </a:p>
          <a:p>
            <a:endParaRPr lang="fr-FR" baseline="0" dirty="0" smtClean="0"/>
          </a:p>
          <a:p>
            <a:r>
              <a:rPr lang="fr-FR" baseline="0" dirty="0" smtClean="0"/>
              <a:t>les plaisanteries – Un matin, on fait croire à Guiche qu’il est empoisonné par des champignons et qu’il est gonflé: il n’entre pas dans ses habits, qu’on a rétrécis pendant son sommeil; un autre jour Voiture introduit des ours dans le salon, au grand effroi de la marquise de Rambouillet et de ses hôtes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kern="1200" dirty="0" smtClean="0">
                <a:solidFill>
                  <a:schemeClr val="tx1"/>
                </a:solidFill>
                <a:latin typeface="+mn-lt"/>
                <a:ea typeface="+mn-ea"/>
                <a:cs typeface="+mn-cs"/>
              </a:rPr>
              <a:t>Les salons représentaient les lieux exclusifs, une sorte d’Arcadie - territoire soustrait au monde extérieur et aux aléas de l’histoire. Les activités culturelles faisaient partie des </a:t>
            </a:r>
            <a:r>
              <a:rPr lang="fr-CA" sz="1200" b="1" kern="1200" dirty="0" smtClean="0">
                <a:solidFill>
                  <a:schemeClr val="tx1"/>
                </a:solidFill>
                <a:latin typeface="+mn-lt"/>
                <a:ea typeface="+mn-ea"/>
                <a:cs typeface="+mn-cs"/>
              </a:rPr>
              <a:t>jeux de sociétés</a:t>
            </a:r>
            <a:r>
              <a:rPr lang="fr-CA" sz="1200" kern="1200" dirty="0" smtClean="0">
                <a:solidFill>
                  <a:schemeClr val="tx1"/>
                </a:solidFill>
                <a:latin typeface="+mn-lt"/>
                <a:ea typeface="+mn-ea"/>
                <a:cs typeface="+mn-cs"/>
              </a:rPr>
              <a:t> qui pouvaient se dérouler en ville ou à la campagne. Une autre occupation importante était la </a:t>
            </a:r>
            <a:r>
              <a:rPr lang="fr-CA" sz="1200" b="1" kern="1200" dirty="0" smtClean="0">
                <a:solidFill>
                  <a:schemeClr val="tx1"/>
                </a:solidFill>
                <a:latin typeface="+mn-lt"/>
                <a:ea typeface="+mn-ea"/>
                <a:cs typeface="+mn-cs"/>
              </a:rPr>
              <a:t>conversation</a:t>
            </a:r>
            <a:r>
              <a:rPr lang="fr-CA" sz="1200" kern="1200" dirty="0" smtClean="0">
                <a:solidFill>
                  <a:schemeClr val="tx1"/>
                </a:solidFill>
                <a:latin typeface="+mn-lt"/>
                <a:ea typeface="+mn-ea"/>
                <a:cs typeface="+mn-cs"/>
              </a:rPr>
              <a:t>, portée à la hauteur d’un art délicat et raffiné. La belle société s’intéresse aux </a:t>
            </a:r>
            <a:r>
              <a:rPr lang="fr-CA" sz="1200" b="1" kern="1200" dirty="0" smtClean="0">
                <a:solidFill>
                  <a:schemeClr val="tx1"/>
                </a:solidFill>
                <a:latin typeface="+mn-lt"/>
                <a:ea typeface="+mn-ea"/>
                <a:cs typeface="+mn-cs"/>
              </a:rPr>
              <a:t>débats psychologiques</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beauté est-elle nécessaire pour faire naître l’amour?“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 mariage est-il compatible avec l’amour?“</a:t>
            </a:r>
            <a:r>
              <a:rPr lang="fr-CA" sz="1200" kern="1200" dirty="0" smtClean="0">
                <a:solidFill>
                  <a:schemeClr val="tx1"/>
                </a:solidFill>
                <a:latin typeface="+mn-lt"/>
                <a:ea typeface="+mn-ea"/>
                <a:cs typeface="+mn-cs"/>
              </a:rPr>
              <a:t>). On s’intéresse aux problèmes de la </a:t>
            </a:r>
            <a:r>
              <a:rPr lang="fr-CA" sz="1200" b="1" kern="1200" dirty="0" smtClean="0">
                <a:solidFill>
                  <a:schemeClr val="tx1"/>
                </a:solidFill>
                <a:latin typeface="+mn-lt"/>
                <a:ea typeface="+mn-ea"/>
                <a:cs typeface="+mn-cs"/>
              </a:rPr>
              <a:t>casuistique amoureuse</a:t>
            </a:r>
            <a:r>
              <a:rPr lang="fr-CA" sz="1200" kern="1200" dirty="0" smtClean="0">
                <a:solidFill>
                  <a:schemeClr val="tx1"/>
                </a:solidFill>
                <a:latin typeface="+mn-lt"/>
                <a:ea typeface="+mn-ea"/>
                <a:cs typeface="+mn-cs"/>
              </a:rPr>
              <a:t>, reflet de la casuistique religieuse (</a:t>
            </a:r>
            <a:r>
              <a:rPr lang="fr-CA" sz="1200" i="1" kern="1200" dirty="0" smtClean="0">
                <a:solidFill>
                  <a:schemeClr val="tx1"/>
                </a:solidFill>
                <a:latin typeface="+mn-lt"/>
                <a:ea typeface="+mn-ea"/>
                <a:cs typeface="+mn-cs"/>
              </a:rPr>
              <a:t>„Quel est l’effet de l’absence en amour?“</a:t>
            </a:r>
            <a:r>
              <a:rPr lang="fr-CA" sz="1200" kern="1200" dirty="0" smtClean="0">
                <a:solidFill>
                  <a:schemeClr val="tx1"/>
                </a:solidFill>
                <a:latin typeface="+mn-lt"/>
                <a:ea typeface="+mn-ea"/>
                <a:cs typeface="+mn-cs"/>
              </a:rPr>
              <a:t>). La casuistique amoureuse reste cependant tributaire de la tradition courtoise dans la conception du </a:t>
            </a:r>
            <a:r>
              <a:rPr lang="fr-CA" sz="1200" b="1" kern="1200" dirty="0" smtClean="0">
                <a:solidFill>
                  <a:schemeClr val="tx1"/>
                </a:solidFill>
                <a:latin typeface="+mn-lt"/>
                <a:ea typeface="+mn-ea"/>
                <a:cs typeface="+mn-cs"/>
              </a:rPr>
              <a:t>mérite</a:t>
            </a:r>
            <a:r>
              <a:rPr lang="fr-CA" sz="1200" kern="1200" dirty="0" smtClean="0">
                <a:solidFill>
                  <a:schemeClr val="tx1"/>
                </a:solidFill>
                <a:latin typeface="+mn-lt"/>
                <a:ea typeface="+mn-ea"/>
                <a:cs typeface="+mn-cs"/>
              </a:rPr>
              <a:t> et de l’</a:t>
            </a:r>
            <a:r>
              <a:rPr lang="fr-CA" sz="1200" b="1" kern="1200" dirty="0" smtClean="0">
                <a:solidFill>
                  <a:schemeClr val="tx1"/>
                </a:solidFill>
                <a:latin typeface="+mn-lt"/>
                <a:ea typeface="+mn-ea"/>
                <a:cs typeface="+mn-cs"/>
              </a:rPr>
              <a:t>estime</a:t>
            </a:r>
            <a:r>
              <a:rPr lang="fr-CA" sz="1200" kern="1200" dirty="0" smtClean="0">
                <a:solidFill>
                  <a:schemeClr val="tx1"/>
                </a:solidFill>
                <a:latin typeface="+mn-lt"/>
                <a:ea typeface="+mn-ea"/>
                <a:cs typeface="+mn-cs"/>
              </a:rPr>
              <a:t>. L’amour, conçu dans la lignée de l’amour courtois et l’amour platonique de la Renaissance, est dégagé de la sensualité et cultivé sous sa forme épurée. Il déborde sur les activités littéraires: le voyage au </a:t>
            </a:r>
            <a:r>
              <a:rPr lang="fr-CA" sz="1200" b="1" i="1" kern="1200" dirty="0" smtClean="0">
                <a:solidFill>
                  <a:schemeClr val="tx1"/>
                </a:solidFill>
                <a:latin typeface="+mn-lt"/>
                <a:ea typeface="+mn-ea"/>
                <a:cs typeface="+mn-cs"/>
              </a:rPr>
              <a:t>Pays de Tendre</a:t>
            </a:r>
            <a:r>
              <a:rPr lang="fr-CA" sz="1200" kern="1200" dirty="0" smtClean="0">
                <a:solidFill>
                  <a:schemeClr val="tx1"/>
                </a:solidFill>
                <a:latin typeface="+mn-lt"/>
                <a:ea typeface="+mn-ea"/>
                <a:cs typeface="+mn-cs"/>
              </a:rPr>
              <a:t> en est un des meilleurs exemples. Un autre en est la série de poèmes la </a:t>
            </a:r>
            <a:r>
              <a:rPr lang="fr-CA" sz="1200" b="1" i="1" u="sng" kern="1200" dirty="0" smtClean="0">
                <a:solidFill>
                  <a:schemeClr val="tx1"/>
                </a:solidFill>
                <a:latin typeface="+mn-lt"/>
                <a:ea typeface="+mn-ea"/>
                <a:cs typeface="+mn-cs"/>
              </a:rPr>
              <a:t>Guirlande de Julie</a:t>
            </a:r>
            <a:r>
              <a:rPr lang="fr-CA" sz="1200" kern="1200" dirty="0" smtClean="0">
                <a:solidFill>
                  <a:schemeClr val="tx1"/>
                </a:solidFill>
                <a:latin typeface="+mn-lt"/>
                <a:ea typeface="+mn-ea"/>
                <a:cs typeface="+mn-cs"/>
              </a:rPr>
              <a:t> (1641),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collective des habitués du salon, offerte par le duc de Montausier à Julie d’</a:t>
            </a:r>
            <a:r>
              <a:rPr lang="fr-CA" sz="1200" kern="1200" dirty="0" err="1" smtClean="0">
                <a:solidFill>
                  <a:schemeClr val="tx1"/>
                </a:solidFill>
                <a:latin typeface="+mn-lt"/>
                <a:ea typeface="+mn-ea"/>
                <a:cs typeface="+mn-cs"/>
              </a:rPr>
              <a:t>Angennes</a:t>
            </a:r>
            <a:r>
              <a:rPr lang="fr-CA" sz="1200" kern="1200" dirty="0" smtClean="0">
                <a:solidFill>
                  <a:schemeClr val="tx1"/>
                </a:solidFill>
                <a:latin typeface="+mn-lt"/>
                <a:ea typeface="+mn-ea"/>
                <a:cs typeface="+mn-cs"/>
              </a:rPr>
              <a:t> dont il a obtenu la main au bout de quatorze ans de cour assidue (1645).</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kern="1200" dirty="0" smtClean="0">
                <a:solidFill>
                  <a:schemeClr val="tx1"/>
                </a:solidFill>
                <a:latin typeface="+mn-lt"/>
                <a:ea typeface="+mn-ea"/>
                <a:cs typeface="+mn-cs"/>
              </a:rPr>
              <a:t>L’esprit ludique, la compétition, les duels de la conversation participent au raffinement de la littérature, stimulent la création littéraire. Les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littéraires sont soumises à l’examen, l’esprit critique des salons s’exerce à discipliner les genres (poésie régulière, tragédie).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cs-CZ" sz="1200" kern="1200" dirty="0" smtClean="0">
              <a:solidFill>
                <a:schemeClr val="tx1"/>
              </a:solidFill>
              <a:latin typeface="+mn-lt"/>
              <a:ea typeface="+mn-ea"/>
              <a:cs typeface="+mn-cs"/>
            </a:endParaRPr>
          </a:p>
          <a:p>
            <a:pPr>
              <a:buFont typeface="Arial" pitchFamily="34" charset="0"/>
              <a:buNone/>
            </a:pPr>
            <a:endParaRPr lang="fr-FR" dirty="0" smtClean="0"/>
          </a:p>
          <a:p>
            <a:pPr>
              <a:buFont typeface="Arial" pitchFamily="34" charset="0"/>
              <a:buNone/>
            </a:pPr>
            <a:endParaRPr lang="fr-FR"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kern="1200" dirty="0" smtClean="0">
                <a:solidFill>
                  <a:schemeClr val="tx1"/>
                </a:solidFill>
                <a:latin typeface="+mn-lt"/>
                <a:ea typeface="+mn-ea"/>
                <a:cs typeface="+mn-cs"/>
              </a:rPr>
              <a:t>Sous le règne de Henri IV, les premiers salons précieux s’installent dans les salons aristocratiques des duchesses de </a:t>
            </a:r>
            <a:r>
              <a:rPr lang="fr-CA" sz="1200" b="1" kern="1200" dirty="0" smtClean="0">
                <a:solidFill>
                  <a:schemeClr val="tx1"/>
                </a:solidFill>
                <a:latin typeface="+mn-lt"/>
                <a:ea typeface="+mn-ea"/>
                <a:cs typeface="+mn-cs"/>
              </a:rPr>
              <a:t>Rohan</a:t>
            </a:r>
            <a:r>
              <a:rPr lang="fr-CA" sz="1200" kern="1200" dirty="0" smtClean="0">
                <a:solidFill>
                  <a:schemeClr val="tx1"/>
                </a:solidFill>
                <a:latin typeface="+mn-lt"/>
                <a:ea typeface="+mn-ea"/>
                <a:cs typeface="+mn-cs"/>
              </a:rPr>
              <a:t> et de </a:t>
            </a:r>
            <a:r>
              <a:rPr lang="fr-CA" sz="1200" b="1" kern="1200" dirty="0" smtClean="0">
                <a:solidFill>
                  <a:schemeClr val="tx1"/>
                </a:solidFill>
                <a:latin typeface="+mn-lt"/>
                <a:ea typeface="+mn-ea"/>
                <a:cs typeface="+mn-cs"/>
              </a:rPr>
              <a:t>Nevers</a:t>
            </a:r>
            <a:r>
              <a:rPr lang="fr-CA" sz="1200" kern="1200" dirty="0" smtClean="0">
                <a:solidFill>
                  <a:schemeClr val="tx1"/>
                </a:solidFill>
                <a:latin typeface="+mn-lt"/>
                <a:ea typeface="+mn-ea"/>
                <a:cs typeface="+mn-cs"/>
              </a:rPr>
              <a:t>, de Mmes de </a:t>
            </a:r>
            <a:r>
              <a:rPr lang="fr-CA" sz="1200" b="1" kern="1200" dirty="0" err="1" smtClean="0">
                <a:solidFill>
                  <a:schemeClr val="tx1"/>
                </a:solidFill>
                <a:latin typeface="+mn-lt"/>
                <a:ea typeface="+mn-ea"/>
                <a:cs typeface="+mn-cs"/>
              </a:rPr>
              <a:t>Villeroy</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Guise</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Brienne</a:t>
            </a:r>
            <a:r>
              <a:rPr lang="fr-CA" sz="1200" kern="1200" dirty="0" smtClean="0">
                <a:solidFill>
                  <a:schemeClr val="tx1"/>
                </a:solidFill>
                <a:latin typeface="+mn-lt"/>
                <a:ea typeface="+mn-ea"/>
                <a:cs typeface="+mn-cs"/>
              </a:rPr>
              <a:t>. Plus tard, sous la Régence et sous Louis XIII, ce seront les hôtels de </a:t>
            </a:r>
            <a:r>
              <a:rPr lang="fr-CA" sz="1200" b="1" kern="1200" dirty="0" smtClean="0">
                <a:solidFill>
                  <a:schemeClr val="tx1"/>
                </a:solidFill>
                <a:latin typeface="+mn-lt"/>
                <a:ea typeface="+mn-ea"/>
                <a:cs typeface="+mn-cs"/>
              </a:rPr>
              <a:t>Condé</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Clermont</a:t>
            </a:r>
            <a:r>
              <a:rPr lang="fr-CA" sz="1200" kern="1200" dirty="0" smtClean="0">
                <a:solidFill>
                  <a:schemeClr val="tx1"/>
                </a:solidFill>
                <a:latin typeface="+mn-lt"/>
                <a:ea typeface="+mn-ea"/>
                <a:cs typeface="+mn-cs"/>
              </a:rPr>
              <a:t>, de Mme </a:t>
            </a:r>
            <a:r>
              <a:rPr lang="fr-CA" sz="1200" b="1" kern="1200" dirty="0" smtClean="0">
                <a:solidFill>
                  <a:schemeClr val="tx1"/>
                </a:solidFill>
                <a:latin typeface="+mn-lt"/>
                <a:ea typeface="+mn-ea"/>
                <a:cs typeface="+mn-cs"/>
              </a:rPr>
              <a:t>de Loges</a:t>
            </a:r>
            <a:r>
              <a:rPr lang="fr-CA" sz="1200" kern="1200" dirty="0" smtClean="0">
                <a:solidFill>
                  <a:schemeClr val="tx1"/>
                </a:solidFill>
                <a:latin typeface="+mn-lt"/>
                <a:ea typeface="+mn-ea"/>
                <a:cs typeface="+mn-cs"/>
              </a:rPr>
              <a:t>. C’est dans ces salons que se rencontrent Desportes, Mainard, Malherbe, </a:t>
            </a:r>
            <a:r>
              <a:rPr lang="fr-CA" sz="1200" kern="1200" dirty="0" err="1" smtClean="0">
                <a:solidFill>
                  <a:schemeClr val="tx1"/>
                </a:solidFill>
                <a:latin typeface="+mn-lt"/>
                <a:ea typeface="+mn-ea"/>
                <a:cs typeface="+mn-cs"/>
              </a:rPr>
              <a:t>Guez</a:t>
            </a:r>
            <a:r>
              <a:rPr lang="fr-CA" sz="1200" kern="1200" dirty="0" smtClean="0">
                <a:solidFill>
                  <a:schemeClr val="tx1"/>
                </a:solidFill>
                <a:latin typeface="+mn-lt"/>
                <a:ea typeface="+mn-ea"/>
                <a:cs typeface="+mn-cs"/>
              </a:rPr>
              <a:t> de Balzac et que l’on admire la grande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la période - </a:t>
            </a:r>
            <a:r>
              <a:rPr lang="fr-CA" sz="1200" b="1" i="1" kern="1200" dirty="0" smtClean="0">
                <a:solidFill>
                  <a:schemeClr val="tx1"/>
                </a:solidFill>
                <a:latin typeface="+mn-lt"/>
                <a:ea typeface="+mn-ea"/>
                <a:cs typeface="+mn-cs"/>
              </a:rPr>
              <a:t>L’Astrée</a:t>
            </a:r>
            <a:r>
              <a:rPr lang="fr-CA" sz="1200" kern="1200" dirty="0" smtClean="0">
                <a:solidFill>
                  <a:schemeClr val="tx1"/>
                </a:solidFill>
                <a:latin typeface="+mn-lt"/>
                <a:ea typeface="+mn-ea"/>
                <a:cs typeface="+mn-cs"/>
              </a:rPr>
              <a:t> (1607-1627) de </a:t>
            </a:r>
            <a:r>
              <a:rPr lang="fr-CA" sz="1200" b="1" kern="1200" dirty="0" smtClean="0">
                <a:solidFill>
                  <a:schemeClr val="tx1"/>
                </a:solidFill>
                <a:latin typeface="+mn-lt"/>
                <a:ea typeface="+mn-ea"/>
                <a:cs typeface="+mn-cs"/>
              </a:rPr>
              <a:t>Honoré d’Urfé</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pPr>
              <a:buFont typeface="Arial" pitchFamily="34" charset="0"/>
              <a:buNone/>
            </a:pPr>
            <a:endParaRPr lang="cs-CZ" dirty="0"/>
          </a:p>
        </p:txBody>
      </p:sp>
      <p:sp>
        <p:nvSpPr>
          <p:cNvPr id="4" name="Slide Number Placeholder 3"/>
          <p:cNvSpPr>
            <a:spLocks noGrp="1"/>
          </p:cNvSpPr>
          <p:nvPr>
            <p:ph type="sldNum" sz="quarter" idx="10"/>
          </p:nvPr>
        </p:nvSpPr>
        <p:spPr/>
        <p:txBody>
          <a:bodyPr/>
          <a:lstStyle/>
          <a:p>
            <a:fld id="{D262C3E3-F7C0-4368-A51C-675591857655}" type="slidenum">
              <a:rPr lang="cs-CZ" smtClean="0"/>
              <a:pPr/>
              <a:t>8</a:t>
            </a:fld>
            <a:endParaRPr lang="cs-CZ"/>
          </a:p>
        </p:txBody>
      </p:sp>
    </p:spTree>
    <p:extLst>
      <p:ext uri="{BB962C8B-B14F-4D97-AF65-F5344CB8AC3E}">
        <p14:creationId xmlns:p14="http://schemas.microsoft.com/office/powerpoint/2010/main" val="80021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la tendance</a:t>
            </a:r>
            <a:r>
              <a:rPr lang="fr-FR" baseline="0" dirty="0" smtClean="0"/>
              <a:t> puriste – chasser tous les mots qui désignaient une réalité impure</a:t>
            </a:r>
          </a:p>
          <a:p>
            <a:r>
              <a:rPr lang="fr-FR" baseline="0" dirty="0" smtClean="0"/>
              <a:t>la créativité – l’invention des mots qui resteront dans la langue</a:t>
            </a:r>
          </a:p>
          <a:p>
            <a:r>
              <a:rPr lang="fr-FR" baseline="0" dirty="0" smtClean="0"/>
              <a:t>mit </a:t>
            </a:r>
            <a:r>
              <a:rPr lang="fr-FR" baseline="0" dirty="0" err="1" smtClean="0"/>
              <a:t>dlouhe</a:t>
            </a:r>
            <a:r>
              <a:rPr lang="fr-FR" baseline="0" dirty="0" smtClean="0"/>
              <a:t> </a:t>
            </a:r>
            <a:r>
              <a:rPr lang="fr-FR" baseline="0" dirty="0" err="1" smtClean="0"/>
              <a:t>vedeni</a:t>
            </a:r>
            <a:endParaRPr lang="cs-CZ" dirty="0"/>
          </a:p>
        </p:txBody>
      </p:sp>
      <p:sp>
        <p:nvSpPr>
          <p:cNvPr id="4" name="Slide Number Placeholder 3"/>
          <p:cNvSpPr>
            <a:spLocks noGrp="1"/>
          </p:cNvSpPr>
          <p:nvPr>
            <p:ph type="sldNum" sz="quarter" idx="10"/>
          </p:nvPr>
        </p:nvSpPr>
        <p:spPr/>
        <p:txBody>
          <a:bodyPr/>
          <a:lstStyle/>
          <a:p>
            <a:fld id="{D262C3E3-F7C0-4368-A51C-675591857655}" type="slidenum">
              <a:rPr lang="cs-CZ" smtClean="0"/>
              <a:pPr/>
              <a:t>9</a:t>
            </a:fld>
            <a:endParaRPr lang="cs-CZ"/>
          </a:p>
        </p:txBody>
      </p:sp>
    </p:spTree>
    <p:extLst>
      <p:ext uri="{BB962C8B-B14F-4D97-AF65-F5344CB8AC3E}">
        <p14:creationId xmlns:p14="http://schemas.microsoft.com/office/powerpoint/2010/main" val="254347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noProof="0" smtClean="0"/>
              <a:t>le baroque – La préciosité</a:t>
            </a:r>
            <a:endParaRPr lang="fr-FR" noProof="0"/>
          </a:p>
        </p:txBody>
      </p:sp>
      <p:sp>
        <p:nvSpPr>
          <p:cNvPr id="3" name="Subtitle 2"/>
          <p:cNvSpPr>
            <a:spLocks noGrp="1"/>
          </p:cNvSpPr>
          <p:nvPr>
            <p:ph type="subTitle" idx="1"/>
          </p:nvPr>
        </p:nvSpPr>
        <p:spPr/>
        <p:txBody>
          <a:bodyPr/>
          <a:lstStyle/>
          <a:p>
            <a:pPr>
              <a:buFont typeface="Arial" pitchFamily="34" charset="0"/>
              <a:buChar char="•"/>
            </a:pPr>
            <a:r>
              <a:rPr lang="fr-FR" noProof="0" smtClean="0"/>
              <a:t>Mgr. Veronika Černíková, Ph.D.</a:t>
            </a:r>
            <a:endParaRPr lang="fr-FR" noProof="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La langue précieuse</a:t>
            </a:r>
            <a:endParaRPr lang="fr-FR" noProof="0" dirty="0"/>
          </a:p>
        </p:txBody>
      </p:sp>
      <p:sp>
        <p:nvSpPr>
          <p:cNvPr id="3" name="Content Placeholder 2"/>
          <p:cNvSpPr>
            <a:spLocks noGrp="1"/>
          </p:cNvSpPr>
          <p:nvPr>
            <p:ph idx="1"/>
          </p:nvPr>
        </p:nvSpPr>
        <p:spPr>
          <a:xfrm>
            <a:off x="457200" y="1646236"/>
            <a:ext cx="8229600" cy="4807099"/>
          </a:xfrm>
        </p:spPr>
        <p:txBody>
          <a:bodyPr>
            <a:normAutofit/>
          </a:bodyPr>
          <a:lstStyle/>
          <a:p>
            <a:pPr marL="0" algn="just">
              <a:spcBef>
                <a:spcPts val="0"/>
              </a:spcBef>
            </a:pPr>
            <a:r>
              <a:rPr lang="fr-FR" sz="2400" dirty="0" smtClean="0"/>
              <a:t>« Les précieuses sont fortement persuadées qu’une pensée ne vaut rien lorsqu’elle est entendue de tout le monde, et c’est une de leurs maximes de dire qu’il faut nécessairement qu’une précieuse parle autrement que le peuple, afin que ses pensées ne soient entendues que de ceux qui ont des clartés au-dessus du vulgaire. » (Somaize). </a:t>
            </a:r>
          </a:p>
          <a:p>
            <a:pPr marL="0" algn="just">
              <a:spcBef>
                <a:spcPts val="0"/>
              </a:spcBef>
            </a:pPr>
            <a:endParaRPr lang="fr-FR" sz="2400" dirty="0" smtClean="0"/>
          </a:p>
          <a:p>
            <a:pPr marL="0" algn="just">
              <a:spcBef>
                <a:spcPts val="0"/>
              </a:spcBef>
            </a:pPr>
            <a:r>
              <a:rPr lang="fr-FR" sz="2400" dirty="0" smtClean="0"/>
              <a:t>leur principale occupation est « la recherche des bons mots et des expressions extraordinaires. »  (l’abbé de Pure)</a:t>
            </a:r>
            <a:endParaRPr lang="fr-FR" sz="2400" noProof="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La langue précieuse</a:t>
            </a:r>
            <a:endParaRPr lang="fr-FR" noProof="0" dirty="0"/>
          </a:p>
        </p:txBody>
      </p:sp>
      <p:sp>
        <p:nvSpPr>
          <p:cNvPr id="3" name="Content Placeholder 2"/>
          <p:cNvSpPr>
            <a:spLocks noGrp="1"/>
          </p:cNvSpPr>
          <p:nvPr>
            <p:ph idx="1"/>
          </p:nvPr>
        </p:nvSpPr>
        <p:spPr>
          <a:xfrm>
            <a:off x="457200" y="1646236"/>
            <a:ext cx="8229600" cy="4807099"/>
          </a:xfrm>
        </p:spPr>
        <p:txBody>
          <a:bodyPr>
            <a:normAutofit/>
          </a:bodyPr>
          <a:lstStyle/>
          <a:p>
            <a:pPr marL="0" algn="just">
              <a:spcBef>
                <a:spcPts val="0"/>
              </a:spcBef>
              <a:buNone/>
            </a:pPr>
            <a:r>
              <a:rPr lang="fr-FR" noProof="0" dirty="0" smtClean="0"/>
              <a:t>1. le purisme</a:t>
            </a:r>
          </a:p>
          <a:p>
            <a:pPr lvl="1"/>
            <a:r>
              <a:rPr lang="fr-FR" noProof="0" dirty="0" smtClean="0"/>
              <a:t>cadavre, vomir, estomac, excrément, chemise, balai</a:t>
            </a:r>
          </a:p>
          <a:p>
            <a:pPr lvl="1"/>
            <a:r>
              <a:rPr lang="fr-FR" noProof="0" dirty="0" smtClean="0"/>
              <a:t>avoir mal au cœur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La langue précieuse</a:t>
            </a:r>
            <a:endParaRPr lang="fr-FR" noProof="0" dirty="0"/>
          </a:p>
        </p:txBody>
      </p:sp>
      <p:sp>
        <p:nvSpPr>
          <p:cNvPr id="3" name="Content Placeholder 2"/>
          <p:cNvSpPr>
            <a:spLocks noGrp="1"/>
          </p:cNvSpPr>
          <p:nvPr>
            <p:ph idx="1"/>
          </p:nvPr>
        </p:nvSpPr>
        <p:spPr>
          <a:xfrm>
            <a:off x="457200" y="1646236"/>
            <a:ext cx="8229600" cy="4807099"/>
          </a:xfrm>
        </p:spPr>
        <p:txBody>
          <a:bodyPr>
            <a:normAutofit lnSpcReduction="10000"/>
          </a:bodyPr>
          <a:lstStyle/>
          <a:p>
            <a:pPr>
              <a:buNone/>
            </a:pPr>
            <a:r>
              <a:rPr lang="fr-FR" noProof="0" dirty="0" smtClean="0"/>
              <a:t>2. la créativité</a:t>
            </a:r>
          </a:p>
          <a:p>
            <a:pPr lvl="1"/>
            <a:r>
              <a:rPr lang="fr-FR" noProof="0" dirty="0" smtClean="0"/>
              <a:t>les néologismes</a:t>
            </a:r>
          </a:p>
          <a:p>
            <a:pPr lvl="2"/>
            <a:r>
              <a:rPr lang="fr-FR" noProof="0" dirty="0" smtClean="0"/>
              <a:t>féliciter, enthousiasmer, bravoure, anonyme </a:t>
            </a:r>
          </a:p>
          <a:p>
            <a:pPr lvl="1"/>
            <a:r>
              <a:rPr lang="fr-FR" noProof="0" dirty="0" smtClean="0"/>
              <a:t>le style figuré</a:t>
            </a:r>
          </a:p>
          <a:p>
            <a:pPr lvl="2"/>
            <a:r>
              <a:rPr lang="fr-FR" dirty="0" smtClean="0"/>
              <a:t>les métaphores</a:t>
            </a:r>
            <a:endParaRPr lang="fr-FR" noProof="0" dirty="0" smtClean="0"/>
          </a:p>
          <a:p>
            <a:pPr lvl="3"/>
            <a:r>
              <a:rPr lang="fr-FR" noProof="0" dirty="0" smtClean="0"/>
              <a:t>avoir l’intelligence épaisse</a:t>
            </a:r>
          </a:p>
          <a:p>
            <a:pPr lvl="2"/>
            <a:r>
              <a:rPr lang="fr-FR" dirty="0" smtClean="0"/>
              <a:t>l’abstraction</a:t>
            </a:r>
          </a:p>
          <a:p>
            <a:pPr lvl="3"/>
            <a:r>
              <a:rPr lang="fr-FR" dirty="0" smtClean="0"/>
              <a:t>le haut du jour</a:t>
            </a:r>
          </a:p>
          <a:p>
            <a:pPr lvl="2"/>
            <a:r>
              <a:rPr lang="fr-FR" noProof="0" dirty="0" smtClean="0"/>
              <a:t>périphrases</a:t>
            </a:r>
          </a:p>
          <a:p>
            <a:pPr lvl="3"/>
            <a:r>
              <a:rPr lang="fr-FR" dirty="0" smtClean="0"/>
              <a:t>ameublement  de la bouche</a:t>
            </a:r>
          </a:p>
          <a:p>
            <a:pPr lvl="3"/>
            <a:r>
              <a:rPr lang="fr-FR" dirty="0" smtClean="0"/>
              <a:t>flambeau de la nuit</a:t>
            </a:r>
            <a:endParaRPr lang="fr-FR"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La langue précieuse</a:t>
            </a:r>
            <a:endParaRPr lang="fr-FR" noProof="0" dirty="0"/>
          </a:p>
        </p:txBody>
      </p:sp>
      <p:sp>
        <p:nvSpPr>
          <p:cNvPr id="3" name="Content Placeholder 2"/>
          <p:cNvSpPr>
            <a:spLocks noGrp="1"/>
          </p:cNvSpPr>
          <p:nvPr>
            <p:ph idx="1"/>
          </p:nvPr>
        </p:nvSpPr>
        <p:spPr>
          <a:xfrm>
            <a:off x="457200" y="1646236"/>
            <a:ext cx="8229600" cy="4807099"/>
          </a:xfrm>
        </p:spPr>
        <p:txBody>
          <a:bodyPr>
            <a:normAutofit fontScale="85000" lnSpcReduction="10000"/>
          </a:bodyPr>
          <a:lstStyle/>
          <a:p>
            <a:pPr>
              <a:buNone/>
            </a:pPr>
            <a:r>
              <a:rPr lang="fr-FR" noProof="0" dirty="0" smtClean="0"/>
              <a:t>3. </a:t>
            </a:r>
            <a:r>
              <a:rPr lang="fr-FR" dirty="0" smtClean="0"/>
              <a:t>émotivité, expressivité</a:t>
            </a:r>
          </a:p>
          <a:p>
            <a:pPr lvl="1"/>
            <a:r>
              <a:rPr lang="fr-FR" dirty="0" smtClean="0"/>
              <a:t>exagération</a:t>
            </a:r>
          </a:p>
          <a:p>
            <a:pPr lvl="2"/>
            <a:r>
              <a:rPr lang="fr-FR" dirty="0" smtClean="0"/>
              <a:t>furieux/furieusement, effroyablement, horrible/terriblement</a:t>
            </a:r>
          </a:p>
          <a:p>
            <a:pPr lvl="2"/>
            <a:r>
              <a:rPr lang="fr-FR" dirty="0" smtClean="0"/>
              <a:t>superlatifs</a:t>
            </a:r>
          </a:p>
          <a:p>
            <a:pPr lvl="1"/>
            <a:r>
              <a:rPr lang="fr-FR" dirty="0" smtClean="0"/>
              <a:t>surprise </a:t>
            </a:r>
          </a:p>
          <a:p>
            <a:pPr lvl="2"/>
            <a:r>
              <a:rPr lang="fr-FR" dirty="0" smtClean="0"/>
              <a:t>pointe</a:t>
            </a:r>
          </a:p>
          <a:p>
            <a:pPr marL="1371600" lvl="3" indent="0">
              <a:buNone/>
            </a:pPr>
            <a:r>
              <a:rPr lang="fr-FR" dirty="0" smtClean="0"/>
              <a:t>Ce portrait ressemble à la belle./ Il est insensible comme elle (Ménage) </a:t>
            </a:r>
          </a:p>
          <a:p>
            <a:pPr lvl="2"/>
            <a:r>
              <a:rPr lang="fr-FR" dirty="0" smtClean="0"/>
              <a:t>antithèse</a:t>
            </a:r>
          </a:p>
          <a:p>
            <a:pPr marL="1371600" lvl="3" indent="0">
              <a:buNone/>
            </a:pPr>
            <a:r>
              <a:rPr lang="fr-FR" dirty="0" smtClean="0"/>
              <a:t>« Belle </a:t>
            </a:r>
            <a:r>
              <a:rPr lang="fr-FR" dirty="0" err="1" smtClean="0"/>
              <a:t>Philis</a:t>
            </a:r>
            <a:r>
              <a:rPr lang="fr-FR" dirty="0" smtClean="0"/>
              <a:t> on désespère / Alors qu’on espère toujours »</a:t>
            </a:r>
          </a:p>
          <a:p>
            <a:pPr lvl="2"/>
            <a:r>
              <a:rPr lang="fr-FR" dirty="0" smtClean="0"/>
              <a:t>oxymore</a:t>
            </a:r>
          </a:p>
          <a:p>
            <a:pPr marL="1371600" lvl="3" indent="0">
              <a:buNone/>
            </a:pPr>
            <a:r>
              <a:rPr lang="fr-FR" dirty="0" smtClean="0"/>
              <a:t>une douce cruauté, une personne audacieusement craintive </a:t>
            </a:r>
          </a:p>
          <a:p>
            <a:pPr lvl="1"/>
            <a:r>
              <a:rPr lang="fr-FR" dirty="0" smtClean="0"/>
              <a:t>hyperbole</a:t>
            </a:r>
          </a:p>
          <a:p>
            <a:pPr lvl="2"/>
            <a:r>
              <a:rPr lang="fr-FR" dirty="0" smtClean="0"/>
              <a:t>J’ai rencontré ma mort sur un bouton de rose (Tristan l’Hermite)</a:t>
            </a:r>
          </a:p>
          <a:p>
            <a:pPr>
              <a:buNone/>
            </a:pPr>
            <a:endParaRPr lang="fr-FR" noProof="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la poésie précieuse</a:t>
            </a:r>
            <a:endParaRPr lang="fr-FR" noProof="0" dirty="0"/>
          </a:p>
        </p:txBody>
      </p:sp>
      <p:sp>
        <p:nvSpPr>
          <p:cNvPr id="3" name="Content Placeholder 2"/>
          <p:cNvSpPr>
            <a:spLocks noGrp="1"/>
          </p:cNvSpPr>
          <p:nvPr>
            <p:ph idx="1"/>
          </p:nvPr>
        </p:nvSpPr>
        <p:spPr>
          <a:xfrm>
            <a:off x="457200" y="1646236"/>
            <a:ext cx="8229600" cy="4807099"/>
          </a:xfrm>
        </p:spPr>
        <p:txBody>
          <a:bodyPr>
            <a:normAutofit fontScale="92500" lnSpcReduction="20000"/>
          </a:bodyPr>
          <a:lstStyle/>
          <a:p>
            <a:r>
              <a:rPr lang="fr-CA" dirty="0" smtClean="0"/>
              <a:t>le pétrarquisme</a:t>
            </a:r>
          </a:p>
          <a:p>
            <a:pPr lvl="1">
              <a:buNone/>
            </a:pPr>
            <a:r>
              <a:rPr lang="fr-CA" dirty="0" smtClean="0"/>
              <a:t>x le néoplatonisme</a:t>
            </a:r>
          </a:p>
          <a:p>
            <a:pPr lvl="2"/>
            <a:r>
              <a:rPr lang="fr-CA" i="1" dirty="0" err="1" smtClean="0"/>
              <a:t>poeta</a:t>
            </a:r>
            <a:r>
              <a:rPr lang="fr-CA" i="1" dirty="0" smtClean="0"/>
              <a:t> </a:t>
            </a:r>
            <a:r>
              <a:rPr lang="fr-CA" i="1" dirty="0" err="1" smtClean="0"/>
              <a:t>vates</a:t>
            </a:r>
            <a:endParaRPr lang="fr-CA" i="1" dirty="0" smtClean="0"/>
          </a:p>
          <a:p>
            <a:pPr lvl="2"/>
            <a:endParaRPr lang="fr-CA" i="1" dirty="0" smtClean="0"/>
          </a:p>
          <a:p>
            <a:r>
              <a:rPr lang="fr-CA" dirty="0" smtClean="0"/>
              <a:t>le rationalisme</a:t>
            </a:r>
          </a:p>
          <a:p>
            <a:pPr lvl="1"/>
            <a:r>
              <a:rPr lang="fr-CA" dirty="0" smtClean="0"/>
              <a:t>la rhétorique</a:t>
            </a:r>
            <a:endParaRPr lang="cs-CZ" dirty="0" smtClean="0"/>
          </a:p>
          <a:p>
            <a:endParaRPr lang="fr-FR" dirty="0" smtClean="0"/>
          </a:p>
          <a:p>
            <a:r>
              <a:rPr lang="fr-FR" dirty="0" smtClean="0"/>
              <a:t>les genres</a:t>
            </a:r>
          </a:p>
          <a:p>
            <a:pPr lvl="1"/>
            <a:r>
              <a:rPr lang="fr-FR" dirty="0" smtClean="0"/>
              <a:t>„galants“</a:t>
            </a:r>
          </a:p>
          <a:p>
            <a:pPr lvl="2"/>
            <a:r>
              <a:rPr lang="fr-FR" dirty="0" smtClean="0"/>
              <a:t>sonnet, rondeau, stances, blason</a:t>
            </a:r>
          </a:p>
          <a:p>
            <a:pPr lvl="1"/>
            <a:r>
              <a:rPr lang="fr-FR" dirty="0" smtClean="0"/>
              <a:t>ingénieux</a:t>
            </a:r>
          </a:p>
          <a:p>
            <a:pPr lvl="2"/>
            <a:r>
              <a:rPr lang="fr-FR" dirty="0" smtClean="0"/>
              <a:t>énigme en vers, bouts-rimés, glose, chanson-écho</a:t>
            </a:r>
          </a:p>
          <a:p>
            <a:pPr>
              <a:buNone/>
            </a:pPr>
            <a:endParaRPr lang="fr-FR" noProof="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la prose précieuse</a:t>
            </a:r>
            <a:endParaRPr lang="fr-FR" noProof="0" dirty="0"/>
          </a:p>
        </p:txBody>
      </p:sp>
      <p:sp>
        <p:nvSpPr>
          <p:cNvPr id="3" name="Content Placeholder 2"/>
          <p:cNvSpPr>
            <a:spLocks noGrp="1"/>
          </p:cNvSpPr>
          <p:nvPr>
            <p:ph idx="1"/>
          </p:nvPr>
        </p:nvSpPr>
        <p:spPr>
          <a:xfrm>
            <a:off x="457200" y="1646236"/>
            <a:ext cx="8229600" cy="4807099"/>
          </a:xfrm>
        </p:spPr>
        <p:txBody>
          <a:bodyPr>
            <a:normAutofit/>
          </a:bodyPr>
          <a:lstStyle/>
          <a:p>
            <a:r>
              <a:rPr lang="fr-FR" dirty="0" smtClean="0"/>
              <a:t>les genres</a:t>
            </a:r>
          </a:p>
          <a:p>
            <a:pPr lvl="1"/>
            <a:r>
              <a:rPr lang="fr-FR" dirty="0" smtClean="0"/>
              <a:t>psychologiques</a:t>
            </a:r>
          </a:p>
          <a:p>
            <a:pPr lvl="2"/>
            <a:r>
              <a:rPr lang="fr-FR" dirty="0" smtClean="0"/>
              <a:t>portrait</a:t>
            </a:r>
          </a:p>
          <a:p>
            <a:pPr lvl="2"/>
            <a:r>
              <a:rPr lang="fr-FR" dirty="0" smtClean="0"/>
              <a:t>maxime</a:t>
            </a:r>
          </a:p>
          <a:p>
            <a:pPr lvl="2"/>
            <a:r>
              <a:rPr lang="fr-FR" dirty="0" smtClean="0"/>
              <a:t>métamorphose</a:t>
            </a:r>
          </a:p>
          <a:p>
            <a:pPr lvl="1"/>
            <a:r>
              <a:rPr lang="fr-FR" dirty="0" smtClean="0"/>
              <a:t>liés à la société</a:t>
            </a:r>
          </a:p>
          <a:p>
            <a:pPr lvl="2"/>
            <a:r>
              <a:rPr lang="fr-CA" dirty="0" smtClean="0"/>
              <a:t>lettre</a:t>
            </a:r>
          </a:p>
          <a:p>
            <a:pPr lvl="2"/>
            <a:r>
              <a:rPr lang="fr-CA" dirty="0" smtClean="0"/>
              <a:t>roman pastoral</a:t>
            </a:r>
          </a:p>
          <a:p>
            <a:pPr lvl="2"/>
            <a:r>
              <a:rPr lang="fr-CA" dirty="0" smtClean="0"/>
              <a:t>roman historico-héroïque (épopée)</a:t>
            </a:r>
          </a:p>
          <a:p>
            <a:pPr lvl="2"/>
            <a:r>
              <a:rPr lang="fr-CA" dirty="0" smtClean="0"/>
              <a:t>roman à clefs</a:t>
            </a:r>
            <a:endParaRPr lang="cs-CZ" dirty="0" smtClean="0"/>
          </a:p>
          <a:p>
            <a:pPr lvl="2"/>
            <a:endParaRPr lang="fr-FR" dirty="0" smtClean="0"/>
          </a:p>
          <a:p>
            <a:pPr>
              <a:buNone/>
            </a:pPr>
            <a:endParaRPr lang="fr-FR"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noProof="0" smtClean="0"/>
              <a:t>Les salons précieux</a:t>
            </a:r>
            <a:endParaRPr lang="fr-FR" noProof="0"/>
          </a:p>
        </p:txBody>
      </p:sp>
      <p:sp>
        <p:nvSpPr>
          <p:cNvPr id="31747" name="Rectangle 3"/>
          <p:cNvSpPr>
            <a:spLocks noGrp="1" noChangeArrowheads="1"/>
          </p:cNvSpPr>
          <p:nvPr>
            <p:ph type="body" idx="1"/>
          </p:nvPr>
        </p:nvSpPr>
        <p:spPr/>
        <p:txBody>
          <a:bodyPr/>
          <a:lstStyle/>
          <a:p>
            <a:r>
              <a:rPr lang="fr-FR" noProof="0" dirty="0" smtClean="0"/>
              <a:t>l’Hôtel de Rambouillet</a:t>
            </a:r>
          </a:p>
          <a:p>
            <a:pPr lvl="1"/>
            <a:r>
              <a:rPr lang="fr-CA" dirty="0" smtClean="0">
                <a:solidFill>
                  <a:schemeClr val="tx1"/>
                </a:solidFill>
              </a:rPr>
              <a:t>l’„incomparable </a:t>
            </a:r>
            <a:r>
              <a:rPr lang="fr-CA" dirty="0" err="1" smtClean="0">
                <a:solidFill>
                  <a:schemeClr val="tx1"/>
                </a:solidFill>
              </a:rPr>
              <a:t>Arthénice</a:t>
            </a:r>
            <a:r>
              <a:rPr lang="fr-CA" dirty="0" smtClean="0">
                <a:solidFill>
                  <a:schemeClr val="tx1"/>
                </a:solidFill>
              </a:rPr>
              <a:t>“ </a:t>
            </a:r>
          </a:p>
          <a:p>
            <a:pPr lvl="2"/>
            <a:r>
              <a:rPr lang="fr-FR" dirty="0" smtClean="0"/>
              <a:t>Catherine de Vivonne</a:t>
            </a:r>
          </a:p>
          <a:p>
            <a:pPr lvl="1"/>
            <a:r>
              <a:rPr lang="fr-FR" dirty="0" smtClean="0"/>
              <a:t>Julie et Angélique d’</a:t>
            </a:r>
            <a:r>
              <a:rPr lang="fr-FR" dirty="0" err="1" smtClean="0"/>
              <a:t>Angennes</a:t>
            </a:r>
            <a:endParaRPr lang="fr-FR" dirty="0" smtClean="0"/>
          </a:p>
          <a:p>
            <a:pPr lvl="1"/>
            <a:r>
              <a:rPr lang="fr-FR" noProof="0" dirty="0" smtClean="0"/>
              <a:t>la Chambre bleue</a:t>
            </a:r>
            <a:endParaRPr lang="fr-FR" noProof="0" dirty="0"/>
          </a:p>
        </p:txBody>
      </p:sp>
      <p:pic>
        <p:nvPicPr>
          <p:cNvPr id="31749" name="Picture 5"/>
          <p:cNvPicPr>
            <a:picLocks noChangeAspect="1" noChangeArrowheads="1"/>
          </p:cNvPicPr>
          <p:nvPr/>
        </p:nvPicPr>
        <p:blipFill>
          <a:blip r:embed="rId3" cstate="print"/>
          <a:srcRect/>
          <a:stretch>
            <a:fillRect/>
          </a:stretch>
        </p:blipFill>
        <p:spPr bwMode="auto">
          <a:xfrm>
            <a:off x="6444208" y="1190516"/>
            <a:ext cx="1800200" cy="2453998"/>
          </a:xfrm>
          <a:prstGeom prst="rect">
            <a:avLst/>
          </a:prstGeom>
          <a:noFill/>
          <a:ln w="9525">
            <a:noFill/>
            <a:miter lim="800000"/>
            <a:headEnd/>
            <a:tailEnd/>
          </a:ln>
          <a:effectLst/>
        </p:spPr>
      </p:pic>
      <p:pic>
        <p:nvPicPr>
          <p:cNvPr id="29698" name="Picture 2" descr="https://s-media-cache-ak0.pinimg.com/736x/4f/c1/9d/4fc19dc0662c14d3de4a3f0862549091.jpg"/>
          <p:cNvPicPr>
            <a:picLocks noChangeAspect="1" noChangeArrowheads="1"/>
          </p:cNvPicPr>
          <p:nvPr/>
        </p:nvPicPr>
        <p:blipFill>
          <a:blip r:embed="rId4" cstate="print"/>
          <a:srcRect/>
          <a:stretch>
            <a:fillRect/>
          </a:stretch>
        </p:blipFill>
        <p:spPr bwMode="auto">
          <a:xfrm>
            <a:off x="4788024" y="3756733"/>
            <a:ext cx="4355976" cy="310126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noProof="0" smtClean="0"/>
              <a:t>Les salons précieux</a:t>
            </a:r>
            <a:endParaRPr lang="fr-FR" noProof="0"/>
          </a:p>
        </p:txBody>
      </p:sp>
      <p:sp>
        <p:nvSpPr>
          <p:cNvPr id="31747" name="Rectangle 3"/>
          <p:cNvSpPr>
            <a:spLocks noGrp="1" noChangeArrowheads="1"/>
          </p:cNvSpPr>
          <p:nvPr>
            <p:ph type="body" idx="1"/>
          </p:nvPr>
        </p:nvSpPr>
        <p:spPr/>
        <p:txBody>
          <a:bodyPr>
            <a:normAutofit/>
          </a:bodyPr>
          <a:lstStyle/>
          <a:p>
            <a:r>
              <a:rPr lang="fr-FR" noProof="0" dirty="0" smtClean="0"/>
              <a:t>l’Hôtel de Rambouillet</a:t>
            </a:r>
          </a:p>
          <a:p>
            <a:pPr lvl="1"/>
            <a:r>
              <a:rPr lang="fr-FR" dirty="0" smtClean="0"/>
              <a:t>1620-1625</a:t>
            </a:r>
          </a:p>
          <a:p>
            <a:pPr lvl="2"/>
            <a:r>
              <a:rPr lang="fr-FR" dirty="0" smtClean="0"/>
              <a:t>Richelieu, Malherbe</a:t>
            </a:r>
          </a:p>
          <a:p>
            <a:pPr lvl="1"/>
            <a:r>
              <a:rPr lang="fr-FR" dirty="0" smtClean="0"/>
              <a:t>1625-1648 </a:t>
            </a:r>
          </a:p>
          <a:p>
            <a:pPr lvl="2"/>
            <a:r>
              <a:rPr lang="fr-FR" dirty="0" smtClean="0"/>
              <a:t>Voiture, La Rochefoucauld, Georges et Madeleine de Scudéry, Scarron, Corneille</a:t>
            </a:r>
          </a:p>
          <a:p>
            <a:pPr lvl="1"/>
            <a:r>
              <a:rPr lang="fr-FR" dirty="0" smtClean="0"/>
              <a:t>1648-1665</a:t>
            </a:r>
          </a:p>
          <a:p>
            <a:pPr lvl="2"/>
            <a:r>
              <a:rPr lang="fr-FR" dirty="0" smtClean="0"/>
              <a:t>Mme de Sévigné, Mme de Lafayette</a:t>
            </a:r>
          </a:p>
          <a:p>
            <a:endParaRPr lang="fr-FR" noProof="0" dirty="0" smtClean="0"/>
          </a:p>
        </p:txBody>
      </p:sp>
      <p:pic>
        <p:nvPicPr>
          <p:cNvPr id="2" name="Obrázek 1"/>
          <p:cNvPicPr>
            <a:picLocks noChangeAspect="1"/>
          </p:cNvPicPr>
          <p:nvPr/>
        </p:nvPicPr>
        <p:blipFill>
          <a:blip r:embed="rId3" cstate="print"/>
          <a:stretch>
            <a:fillRect/>
          </a:stretch>
        </p:blipFill>
        <p:spPr>
          <a:xfrm>
            <a:off x="4738474" y="1571322"/>
            <a:ext cx="4381500" cy="16859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noProof="0" smtClean="0"/>
              <a:t>Les salons précieux</a:t>
            </a:r>
            <a:endParaRPr lang="fr-FR" noProof="0"/>
          </a:p>
        </p:txBody>
      </p:sp>
      <p:sp>
        <p:nvSpPr>
          <p:cNvPr id="31747" name="Rectangle 3"/>
          <p:cNvSpPr>
            <a:spLocks noGrp="1" noChangeArrowheads="1"/>
          </p:cNvSpPr>
          <p:nvPr>
            <p:ph type="body" idx="1"/>
          </p:nvPr>
        </p:nvSpPr>
        <p:spPr/>
        <p:txBody>
          <a:bodyPr/>
          <a:lstStyle/>
          <a:p>
            <a:r>
              <a:rPr lang="fr-FR" noProof="0" dirty="0" smtClean="0"/>
              <a:t>le salon de Mlle de Scudéry</a:t>
            </a:r>
          </a:p>
          <a:p>
            <a:pPr lvl="1"/>
            <a:r>
              <a:rPr lang="fr-FR" noProof="0" dirty="0" smtClean="0"/>
              <a:t>vers 1652</a:t>
            </a:r>
          </a:p>
          <a:p>
            <a:pPr lvl="1"/>
            <a:r>
              <a:rPr lang="fr-FR" dirty="0" smtClean="0"/>
              <a:t>la bourgeoisie</a:t>
            </a:r>
            <a:endParaRPr lang="fr-FR" noProof="0" dirty="0" smtClean="0"/>
          </a:p>
          <a:p>
            <a:pPr lvl="1"/>
            <a:r>
              <a:rPr lang="fr-FR" noProof="0" dirty="0" smtClean="0"/>
              <a:t>le samedi</a:t>
            </a:r>
          </a:p>
          <a:p>
            <a:pPr lvl="1"/>
            <a:r>
              <a:rPr lang="fr-FR" dirty="0" smtClean="0"/>
              <a:t>le quartier du Marais</a:t>
            </a:r>
            <a:endParaRPr lang="fr-FR" noProof="0" dirty="0"/>
          </a:p>
        </p:txBody>
      </p:sp>
      <p:pic>
        <p:nvPicPr>
          <p:cNvPr id="31748" name="Picture 4"/>
          <p:cNvPicPr>
            <a:picLocks noChangeAspect="1" noChangeArrowheads="1"/>
          </p:cNvPicPr>
          <p:nvPr/>
        </p:nvPicPr>
        <p:blipFill>
          <a:blip r:embed="rId3" cstate="print"/>
          <a:srcRect/>
          <a:stretch>
            <a:fillRect/>
          </a:stretch>
        </p:blipFill>
        <p:spPr bwMode="auto">
          <a:xfrm>
            <a:off x="6372874" y="1463917"/>
            <a:ext cx="2592388" cy="2338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t>la </a:t>
            </a:r>
            <a:r>
              <a:rPr lang="cs-CZ" i="1" dirty="0" err="1" smtClean="0"/>
              <a:t>Guirlande</a:t>
            </a:r>
            <a:r>
              <a:rPr lang="cs-CZ" i="1" dirty="0" smtClean="0"/>
              <a:t> de Julie </a:t>
            </a:r>
            <a:r>
              <a:rPr lang="cs-CZ" dirty="0" smtClean="0"/>
              <a:t>(1641)</a:t>
            </a:r>
            <a:endParaRPr lang="cs-CZ" dirty="0"/>
          </a:p>
        </p:txBody>
      </p:sp>
      <p:sp>
        <p:nvSpPr>
          <p:cNvPr id="3" name="Zástupný symbol pro obsah 2"/>
          <p:cNvSpPr>
            <a:spLocks noGrp="1"/>
          </p:cNvSpPr>
          <p:nvPr>
            <p:ph idx="1"/>
          </p:nvPr>
        </p:nvSpPr>
        <p:spPr/>
        <p:txBody>
          <a:bodyPr/>
          <a:lstStyle/>
          <a:p>
            <a:r>
              <a:rPr lang="fr-FR" dirty="0" smtClean="0"/>
              <a:t>une œuvre collective</a:t>
            </a:r>
          </a:p>
          <a:p>
            <a:pPr lvl="1"/>
            <a:r>
              <a:rPr lang="fr-FR" dirty="0" smtClean="0"/>
              <a:t>l’Hôtel de Rambouillet</a:t>
            </a:r>
          </a:p>
          <a:p>
            <a:pPr lvl="1"/>
            <a:r>
              <a:rPr lang="fr-FR" dirty="0" smtClean="0"/>
              <a:t>le duc de Montausier</a:t>
            </a:r>
          </a:p>
          <a:p>
            <a:pPr lvl="1"/>
            <a:r>
              <a:rPr lang="fr-FR" dirty="0" smtClean="0"/>
              <a:t>Julie d’</a:t>
            </a:r>
            <a:r>
              <a:rPr lang="fr-FR" dirty="0" err="1" smtClean="0"/>
              <a:t>Angennes</a:t>
            </a:r>
            <a:endParaRPr lang="fr-FR" dirty="0" smtClean="0"/>
          </a:p>
        </p:txBody>
      </p:sp>
      <p:pic>
        <p:nvPicPr>
          <p:cNvPr id="7170" name="Picture 2" descr="http://www.quizz.biz/uploads/quizz/844211/6_gkF77.jpg"/>
          <p:cNvPicPr>
            <a:picLocks noChangeAspect="1" noChangeArrowheads="1"/>
          </p:cNvPicPr>
          <p:nvPr/>
        </p:nvPicPr>
        <p:blipFill>
          <a:blip r:embed="rId3" cstate="print"/>
          <a:srcRect/>
          <a:stretch>
            <a:fillRect/>
          </a:stretch>
        </p:blipFill>
        <p:spPr bwMode="auto">
          <a:xfrm>
            <a:off x="3965510" y="3212977"/>
            <a:ext cx="5175032" cy="3645024"/>
          </a:xfrm>
          <a:prstGeom prst="rect">
            <a:avLst/>
          </a:prstGeom>
          <a:noFill/>
        </p:spPr>
      </p:pic>
      <p:pic>
        <p:nvPicPr>
          <p:cNvPr id="7172" name="Picture 4" descr="https://upload.wikimedia.org/wikipedia/commons/4/4f/GuirlandedeJulie.jpg"/>
          <p:cNvPicPr>
            <a:picLocks noChangeAspect="1" noChangeArrowheads="1"/>
          </p:cNvPicPr>
          <p:nvPr/>
        </p:nvPicPr>
        <p:blipFill>
          <a:blip r:embed="rId4" cstate="print"/>
          <a:srcRect/>
          <a:stretch>
            <a:fillRect/>
          </a:stretch>
        </p:blipFill>
        <p:spPr bwMode="auto">
          <a:xfrm>
            <a:off x="5669445" y="2954215"/>
            <a:ext cx="1767161" cy="22660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La Préciosité (1600 - 1660)</a:t>
            </a:r>
            <a:endParaRPr lang="fr-FR" noProof="0" dirty="0"/>
          </a:p>
        </p:txBody>
      </p:sp>
      <p:sp>
        <p:nvSpPr>
          <p:cNvPr id="3" name="Zástupný symbol pro obsah 2"/>
          <p:cNvSpPr>
            <a:spLocks noGrp="1"/>
          </p:cNvSpPr>
          <p:nvPr>
            <p:ph idx="1"/>
          </p:nvPr>
        </p:nvSpPr>
        <p:spPr/>
        <p:txBody>
          <a:bodyPr/>
          <a:lstStyle/>
          <a:p>
            <a:r>
              <a:rPr lang="fr-FR" dirty="0" smtClean="0"/>
              <a:t>phénomène européen</a:t>
            </a:r>
          </a:p>
          <a:p>
            <a:pPr lvl="1"/>
            <a:r>
              <a:rPr lang="fr-FR" dirty="0" err="1" smtClean="0"/>
              <a:t>euphuïsme</a:t>
            </a:r>
            <a:endParaRPr lang="fr-FR" dirty="0" smtClean="0"/>
          </a:p>
          <a:p>
            <a:pPr lvl="1"/>
            <a:r>
              <a:rPr lang="fr-FR" dirty="0" smtClean="0"/>
              <a:t>marinisme </a:t>
            </a:r>
          </a:p>
          <a:p>
            <a:pPr lvl="1"/>
            <a:r>
              <a:rPr lang="fr-FR" dirty="0" smtClean="0"/>
              <a:t>gongorisme</a:t>
            </a:r>
          </a:p>
          <a:p>
            <a:pPr lvl="1"/>
            <a:r>
              <a:rPr lang="fr-FR" dirty="0" smtClean="0"/>
              <a:t>gal</a:t>
            </a:r>
            <a:r>
              <a:rPr lang="cs-CZ" dirty="0" err="1" smtClean="0"/>
              <a:t>ánečka</a:t>
            </a:r>
            <a:endParaRPr lang="fr-FR" dirty="0" smtClean="0"/>
          </a:p>
          <a:p>
            <a:pPr lvl="1"/>
            <a:endParaRPr lang="fr-FR" dirty="0" smtClean="0"/>
          </a:p>
          <a:p>
            <a:r>
              <a:rPr lang="fr-FR" dirty="0" smtClean="0"/>
              <a:t>retard</a:t>
            </a:r>
          </a:p>
          <a:p>
            <a:pPr lvl="1"/>
            <a:r>
              <a:rPr lang="fr-FR" dirty="0" smtClean="0"/>
              <a:t>les guerres de Religion</a:t>
            </a:r>
          </a:p>
          <a:p>
            <a:pPr lvl="1"/>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honoré d’</a:t>
            </a:r>
            <a:r>
              <a:rPr lang="fr-FR" dirty="0" err="1" smtClean="0"/>
              <a:t>urfé</a:t>
            </a:r>
            <a:r>
              <a:rPr lang="fr-FR" dirty="0" smtClean="0"/>
              <a:t> (1557-1625)</a:t>
            </a:r>
            <a:endParaRPr lang="cs-CZ" dirty="0"/>
          </a:p>
        </p:txBody>
      </p:sp>
      <p:sp>
        <p:nvSpPr>
          <p:cNvPr id="3" name="Zástupný symbol pro obsah 2"/>
          <p:cNvSpPr>
            <a:spLocks noGrp="1"/>
          </p:cNvSpPr>
          <p:nvPr>
            <p:ph idx="1"/>
          </p:nvPr>
        </p:nvSpPr>
        <p:spPr/>
        <p:txBody>
          <a:bodyPr/>
          <a:lstStyle/>
          <a:p>
            <a:r>
              <a:rPr lang="fr-FR" dirty="0" smtClean="0"/>
              <a:t>un cultivé</a:t>
            </a:r>
          </a:p>
          <a:p>
            <a:pPr lvl="1"/>
            <a:r>
              <a:rPr lang="fr-FR" dirty="0" smtClean="0"/>
              <a:t>l’Hôtel de Rambouillet</a:t>
            </a:r>
          </a:p>
          <a:p>
            <a:r>
              <a:rPr lang="fr-FR" dirty="0" smtClean="0"/>
              <a:t>un soldat</a:t>
            </a:r>
          </a:p>
          <a:p>
            <a:pPr lvl="1"/>
            <a:r>
              <a:rPr lang="fr-FR" dirty="0" smtClean="0"/>
              <a:t>catholique</a:t>
            </a:r>
          </a:p>
          <a:p>
            <a:r>
              <a:rPr lang="fr-CA" dirty="0" smtClean="0">
                <a:solidFill>
                  <a:schemeClr val="tx1"/>
                </a:solidFill>
              </a:rPr>
              <a:t>Diane de </a:t>
            </a:r>
            <a:r>
              <a:rPr lang="fr-CA" dirty="0" err="1" smtClean="0">
                <a:solidFill>
                  <a:schemeClr val="tx1"/>
                </a:solidFill>
              </a:rPr>
              <a:t>Châteaumorand</a:t>
            </a:r>
            <a:r>
              <a:rPr lang="fr-CA" dirty="0" smtClean="0">
                <a:solidFill>
                  <a:schemeClr val="tx1"/>
                </a:solidFill>
              </a:rPr>
              <a:t> </a:t>
            </a:r>
            <a:endParaRPr lang="cs-CZ" dirty="0"/>
          </a:p>
        </p:txBody>
      </p:sp>
      <p:pic>
        <p:nvPicPr>
          <p:cNvPr id="49154" name="Picture 2" descr="http://www.wikipoemes.com/images/photo/honore-durfe.jpg"/>
          <p:cNvPicPr>
            <a:picLocks noChangeAspect="1" noChangeArrowheads="1"/>
          </p:cNvPicPr>
          <p:nvPr/>
        </p:nvPicPr>
        <p:blipFill>
          <a:blip r:embed="rId3" cstate="print"/>
          <a:srcRect/>
          <a:stretch>
            <a:fillRect/>
          </a:stretch>
        </p:blipFill>
        <p:spPr bwMode="auto">
          <a:xfrm>
            <a:off x="6727274" y="1307986"/>
            <a:ext cx="2438400" cy="31146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honoré d’</a:t>
            </a:r>
            <a:r>
              <a:rPr lang="fr-FR" dirty="0" err="1" smtClean="0"/>
              <a:t>urfé</a:t>
            </a:r>
            <a:r>
              <a:rPr lang="fr-FR" dirty="0" smtClean="0"/>
              <a:t> (1557-1625)</a:t>
            </a:r>
            <a:endParaRPr lang="cs-CZ" dirty="0"/>
          </a:p>
        </p:txBody>
      </p:sp>
      <p:sp>
        <p:nvSpPr>
          <p:cNvPr id="3" name="Zástupný symbol pro obsah 2"/>
          <p:cNvSpPr>
            <a:spLocks noGrp="1"/>
          </p:cNvSpPr>
          <p:nvPr>
            <p:ph idx="1"/>
          </p:nvPr>
        </p:nvSpPr>
        <p:spPr>
          <a:xfrm>
            <a:off x="304800" y="1554162"/>
            <a:ext cx="8686800" cy="5303838"/>
          </a:xfrm>
        </p:spPr>
        <p:txBody>
          <a:bodyPr>
            <a:normAutofit/>
          </a:bodyPr>
          <a:lstStyle/>
          <a:p>
            <a:r>
              <a:rPr lang="fr-CA" i="1" dirty="0" smtClean="0">
                <a:solidFill>
                  <a:schemeClr val="tx1"/>
                </a:solidFill>
              </a:rPr>
              <a:t>L’Astrée</a:t>
            </a:r>
            <a:r>
              <a:rPr lang="fr-CA" dirty="0" smtClean="0">
                <a:solidFill>
                  <a:schemeClr val="tx1"/>
                </a:solidFill>
              </a:rPr>
              <a:t> (1607-1627)</a:t>
            </a:r>
          </a:p>
          <a:p>
            <a:pPr lvl="1"/>
            <a:r>
              <a:rPr lang="fr-CA" dirty="0" smtClean="0">
                <a:solidFill>
                  <a:schemeClr val="tx1"/>
                </a:solidFill>
              </a:rPr>
              <a:t>5 000 pages</a:t>
            </a:r>
          </a:p>
          <a:p>
            <a:pPr lvl="1"/>
            <a:r>
              <a:rPr lang="fr-CA" dirty="0" smtClean="0">
                <a:solidFill>
                  <a:schemeClr val="tx1"/>
                </a:solidFill>
              </a:rPr>
              <a:t>les genres</a:t>
            </a:r>
          </a:p>
          <a:p>
            <a:pPr lvl="2"/>
            <a:r>
              <a:rPr lang="fr-CA" dirty="0" smtClean="0">
                <a:solidFill>
                  <a:schemeClr val="tx1"/>
                </a:solidFill>
              </a:rPr>
              <a:t>le roman de chevalerie</a:t>
            </a:r>
          </a:p>
          <a:p>
            <a:pPr lvl="2"/>
            <a:r>
              <a:rPr lang="fr-CA" dirty="0" smtClean="0">
                <a:solidFill>
                  <a:schemeClr val="tx1"/>
                </a:solidFill>
              </a:rPr>
              <a:t>le roman sentimental</a:t>
            </a:r>
          </a:p>
          <a:p>
            <a:pPr lvl="2"/>
            <a:r>
              <a:rPr lang="fr-CA" dirty="0" smtClean="0">
                <a:solidFill>
                  <a:schemeClr val="tx1"/>
                </a:solidFill>
              </a:rPr>
              <a:t>la pastorale dramatique</a:t>
            </a:r>
          </a:p>
          <a:p>
            <a:pPr lvl="1"/>
            <a:r>
              <a:rPr lang="fr-CA" dirty="0" smtClean="0">
                <a:solidFill>
                  <a:schemeClr val="tx1"/>
                </a:solidFill>
              </a:rPr>
              <a:t>la trame à tiroirs</a:t>
            </a:r>
          </a:p>
          <a:p>
            <a:pPr lvl="2"/>
            <a:r>
              <a:rPr lang="fr-CA" dirty="0" smtClean="0">
                <a:solidFill>
                  <a:schemeClr val="tx1"/>
                </a:solidFill>
              </a:rPr>
              <a:t>45 histoires</a:t>
            </a:r>
          </a:p>
          <a:p>
            <a:pPr lvl="2"/>
            <a:r>
              <a:rPr lang="fr-CA" dirty="0" smtClean="0">
                <a:solidFill>
                  <a:schemeClr val="tx1"/>
                </a:solidFill>
              </a:rPr>
              <a:t>200 personnages</a:t>
            </a:r>
          </a:p>
          <a:p>
            <a:pPr lvl="3"/>
            <a:r>
              <a:rPr lang="fr-CA" dirty="0" smtClean="0">
                <a:solidFill>
                  <a:schemeClr val="tx1"/>
                </a:solidFill>
              </a:rPr>
              <a:t>Céladon</a:t>
            </a:r>
          </a:p>
          <a:p>
            <a:pPr lvl="3"/>
            <a:r>
              <a:rPr lang="fr-CA" dirty="0" smtClean="0">
                <a:solidFill>
                  <a:schemeClr val="tx1"/>
                </a:solidFill>
              </a:rPr>
              <a:t>Astrée</a:t>
            </a:r>
          </a:p>
          <a:p>
            <a:pPr lvl="2"/>
            <a:endParaRPr lang="cs-CZ" dirty="0"/>
          </a:p>
        </p:txBody>
      </p:sp>
      <p:pic>
        <p:nvPicPr>
          <p:cNvPr id="51202" name="Picture 2" descr="http://labastie.chez-alice.fr/images/astree/astree3Det.jpg"/>
          <p:cNvPicPr>
            <a:picLocks noChangeAspect="1" noChangeArrowheads="1"/>
          </p:cNvPicPr>
          <p:nvPr/>
        </p:nvPicPr>
        <p:blipFill>
          <a:blip r:embed="rId3" cstate="print"/>
          <a:srcRect/>
          <a:stretch>
            <a:fillRect/>
          </a:stretch>
        </p:blipFill>
        <p:spPr bwMode="auto">
          <a:xfrm>
            <a:off x="4860033" y="3114186"/>
            <a:ext cx="4283968" cy="374381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FR" dirty="0" smtClean="0"/>
              <a:t>Le roman historico-héroïque (l’épopée)</a:t>
            </a:r>
            <a:endParaRPr lang="cs-CZ" dirty="0"/>
          </a:p>
        </p:txBody>
      </p:sp>
      <p:sp>
        <p:nvSpPr>
          <p:cNvPr id="3" name="Zástupný symbol pro obsah 2"/>
          <p:cNvSpPr>
            <a:spLocks noGrp="1"/>
          </p:cNvSpPr>
          <p:nvPr>
            <p:ph idx="1"/>
          </p:nvPr>
        </p:nvSpPr>
        <p:spPr/>
        <p:txBody>
          <a:bodyPr/>
          <a:lstStyle/>
          <a:p>
            <a:r>
              <a:rPr lang="fr-FR" dirty="0" smtClean="0"/>
              <a:t>1625-1640</a:t>
            </a:r>
          </a:p>
          <a:p>
            <a:pPr lvl="1"/>
            <a:r>
              <a:rPr lang="fr-FR" dirty="0" smtClean="0"/>
              <a:t>l’héroïsme baroque</a:t>
            </a:r>
          </a:p>
          <a:p>
            <a:pPr lvl="1"/>
            <a:r>
              <a:rPr lang="fr-FR" dirty="0" smtClean="0"/>
              <a:t>40 romans héroïques</a:t>
            </a:r>
          </a:p>
          <a:p>
            <a:pPr lvl="1"/>
            <a:endParaRPr lang="fr-FR" dirty="0" smtClean="0"/>
          </a:p>
          <a:p>
            <a:r>
              <a:rPr lang="fr-FR" dirty="0" smtClean="0"/>
              <a:t>vers 1</a:t>
            </a:r>
            <a:r>
              <a:rPr lang="cs-CZ" smtClean="0"/>
              <a:t>6</a:t>
            </a:r>
            <a:r>
              <a:rPr lang="fr-FR" smtClean="0"/>
              <a:t>40</a:t>
            </a:r>
            <a:endParaRPr lang="fr-FR" dirty="0" smtClean="0"/>
          </a:p>
          <a:p>
            <a:pPr lvl="1"/>
            <a:r>
              <a:rPr lang="fr-FR" dirty="0" smtClean="0"/>
              <a:t>l’aventure historique</a:t>
            </a:r>
          </a:p>
          <a:p>
            <a:pPr lvl="1"/>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CA" dirty="0" smtClean="0"/>
              <a:t>Madeleine de Scudéry (1607-1701)</a:t>
            </a:r>
            <a:endParaRPr lang="cs-CZ" dirty="0"/>
          </a:p>
        </p:txBody>
      </p:sp>
      <p:sp>
        <p:nvSpPr>
          <p:cNvPr id="3" name="Zástupný symbol pro obsah 2"/>
          <p:cNvSpPr>
            <a:spLocks noGrp="1"/>
          </p:cNvSpPr>
          <p:nvPr>
            <p:ph idx="1"/>
          </p:nvPr>
        </p:nvSpPr>
        <p:spPr/>
        <p:txBody>
          <a:bodyPr/>
          <a:lstStyle/>
          <a:p>
            <a:r>
              <a:rPr lang="fr-FR" dirty="0" smtClean="0"/>
              <a:t>Sapho</a:t>
            </a:r>
          </a:p>
          <a:p>
            <a:r>
              <a:rPr lang="fr-FR" dirty="0" smtClean="0"/>
              <a:t>frère Georges</a:t>
            </a:r>
          </a:p>
          <a:p>
            <a:r>
              <a:rPr lang="fr-FR" dirty="0" smtClean="0"/>
              <a:t>l’épopée</a:t>
            </a:r>
          </a:p>
          <a:p>
            <a:pPr lvl="1"/>
            <a:r>
              <a:rPr lang="fr-FR" dirty="0" smtClean="0"/>
              <a:t>l’histoire antique</a:t>
            </a:r>
          </a:p>
          <a:p>
            <a:pPr lvl="1">
              <a:buNone/>
            </a:pPr>
            <a:r>
              <a:rPr lang="fr-FR" dirty="0" smtClean="0"/>
              <a:t> x la société précieuse</a:t>
            </a:r>
          </a:p>
          <a:p>
            <a:pPr lvl="1">
              <a:buNone/>
            </a:pPr>
            <a:r>
              <a:rPr lang="fr-FR" dirty="0" smtClean="0"/>
              <a:t>→ romans à clefs</a:t>
            </a:r>
          </a:p>
          <a:p>
            <a:pPr lvl="1"/>
            <a:r>
              <a:rPr lang="fr-FR" dirty="0" smtClean="0"/>
              <a:t>la trame à tiroirs</a:t>
            </a:r>
          </a:p>
          <a:p>
            <a:pPr lvl="1"/>
            <a:r>
              <a:rPr lang="fr-FR" dirty="0" smtClean="0"/>
              <a:t>la psychologie</a:t>
            </a:r>
          </a:p>
          <a:p>
            <a:endParaRPr lang="cs-CZ" dirty="0"/>
          </a:p>
        </p:txBody>
      </p:sp>
      <p:pic>
        <p:nvPicPr>
          <p:cNvPr id="55298" name="Picture 2" descr="http://hopemirrlees.com/wp-content/uploads/2010/01/Mme_de_Scudery-e1263096971728-224x300.jpg"/>
          <p:cNvPicPr>
            <a:picLocks noChangeAspect="1" noChangeArrowheads="1"/>
          </p:cNvPicPr>
          <p:nvPr/>
        </p:nvPicPr>
        <p:blipFill>
          <a:blip r:embed="rId3" cstate="print"/>
          <a:srcRect/>
          <a:stretch>
            <a:fillRect/>
          </a:stretch>
        </p:blipFill>
        <p:spPr bwMode="auto">
          <a:xfrm>
            <a:off x="5890469" y="1556792"/>
            <a:ext cx="2903363" cy="38884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CA" dirty="0" smtClean="0"/>
              <a:t>Madeleine de Scudéry (1607-1701)</a:t>
            </a:r>
            <a:endParaRPr lang="cs-CZ" dirty="0"/>
          </a:p>
        </p:txBody>
      </p:sp>
      <p:sp>
        <p:nvSpPr>
          <p:cNvPr id="3" name="Zástupný symbol pro obsah 2"/>
          <p:cNvSpPr>
            <a:spLocks noGrp="1"/>
          </p:cNvSpPr>
          <p:nvPr>
            <p:ph idx="1"/>
          </p:nvPr>
        </p:nvSpPr>
        <p:spPr/>
        <p:txBody>
          <a:bodyPr/>
          <a:lstStyle/>
          <a:p>
            <a:r>
              <a:rPr lang="fr-CA" i="1" dirty="0" err="1" smtClean="0">
                <a:solidFill>
                  <a:schemeClr val="tx1"/>
                </a:solidFill>
              </a:rPr>
              <a:t>Artamène</a:t>
            </a:r>
            <a:r>
              <a:rPr lang="fr-CA" i="1" dirty="0" smtClean="0">
                <a:solidFill>
                  <a:schemeClr val="tx1"/>
                </a:solidFill>
              </a:rPr>
              <a:t> ou le Grand Cyrus</a:t>
            </a:r>
            <a:r>
              <a:rPr lang="fr-CA" dirty="0" smtClean="0">
                <a:solidFill>
                  <a:schemeClr val="tx1"/>
                </a:solidFill>
              </a:rPr>
              <a:t> (1649-1653)</a:t>
            </a:r>
          </a:p>
          <a:p>
            <a:pPr lvl="1"/>
            <a:r>
              <a:rPr lang="fr-CA" dirty="0" smtClean="0">
                <a:solidFill>
                  <a:schemeClr val="tx1"/>
                </a:solidFill>
              </a:rPr>
              <a:t>10 volumes</a:t>
            </a:r>
          </a:p>
          <a:p>
            <a:pPr lvl="5"/>
            <a:endParaRPr lang="fr-CA" dirty="0" smtClean="0">
              <a:solidFill>
                <a:schemeClr val="tx1"/>
              </a:solidFill>
            </a:endParaRPr>
          </a:p>
          <a:p>
            <a:r>
              <a:rPr lang="fr-CA" i="1" dirty="0" err="1" smtClean="0">
                <a:solidFill>
                  <a:schemeClr val="tx1"/>
                </a:solidFill>
              </a:rPr>
              <a:t>Clélie</a:t>
            </a:r>
            <a:r>
              <a:rPr lang="fr-CA" i="1" dirty="0" smtClean="0">
                <a:solidFill>
                  <a:schemeClr val="tx1"/>
                </a:solidFill>
              </a:rPr>
              <a:t>, histoire romaine</a:t>
            </a:r>
            <a:r>
              <a:rPr lang="fr-CA" dirty="0" smtClean="0">
                <a:solidFill>
                  <a:schemeClr val="tx1"/>
                </a:solidFill>
              </a:rPr>
              <a:t> (1654-1660)</a:t>
            </a:r>
          </a:p>
          <a:p>
            <a:pPr lvl="1"/>
            <a:r>
              <a:rPr lang="fr-CA" dirty="0" smtClean="0">
                <a:solidFill>
                  <a:schemeClr val="tx1"/>
                </a:solidFill>
              </a:rPr>
              <a:t>10 volumes </a:t>
            </a:r>
          </a:p>
          <a:p>
            <a:pPr lvl="1"/>
            <a:r>
              <a:rPr lang="fr-CA" dirty="0" smtClean="0">
                <a:solidFill>
                  <a:schemeClr val="tx1"/>
                </a:solidFill>
              </a:rPr>
              <a:t>la carte de Tendre</a:t>
            </a:r>
            <a:endParaRPr lang="cs-CZ" dirty="0"/>
          </a:p>
        </p:txBody>
      </p:sp>
      <p:pic>
        <p:nvPicPr>
          <p:cNvPr id="57346" name="Picture 2" descr="https://upload.wikimedia.org/wikipedia/commons/thumb/3/31/Carte_du_tendre.jpg/1024px-Carte_du_tendre.jpg"/>
          <p:cNvPicPr>
            <a:picLocks noChangeAspect="1" noChangeArrowheads="1"/>
          </p:cNvPicPr>
          <p:nvPr/>
        </p:nvPicPr>
        <p:blipFill>
          <a:blip r:embed="rId3" cstate="print"/>
          <a:srcRect/>
          <a:stretch>
            <a:fillRect/>
          </a:stretch>
        </p:blipFill>
        <p:spPr bwMode="auto">
          <a:xfrm>
            <a:off x="4281823" y="3501009"/>
            <a:ext cx="4862178" cy="335699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CA" dirty="0" smtClean="0"/>
              <a:t>François de la Rochefoucauld </a:t>
            </a:r>
            <a:r>
              <a:rPr lang="fr-CA" sz="3100" dirty="0" smtClean="0"/>
              <a:t>(1613 -1680)</a:t>
            </a:r>
            <a:endParaRPr lang="cs-CZ" dirty="0"/>
          </a:p>
        </p:txBody>
      </p:sp>
      <p:sp>
        <p:nvSpPr>
          <p:cNvPr id="3" name="Zástupný symbol pro obsah 2"/>
          <p:cNvSpPr>
            <a:spLocks noGrp="1"/>
          </p:cNvSpPr>
          <p:nvPr>
            <p:ph idx="1"/>
          </p:nvPr>
        </p:nvSpPr>
        <p:spPr>
          <a:xfrm>
            <a:off x="304800" y="1554162"/>
            <a:ext cx="8686800" cy="5043190"/>
          </a:xfrm>
        </p:spPr>
        <p:txBody>
          <a:bodyPr>
            <a:normAutofit/>
          </a:bodyPr>
          <a:lstStyle/>
          <a:p>
            <a:r>
              <a:rPr lang="fr-CA" dirty="0" smtClean="0"/>
              <a:t>de famille illustre</a:t>
            </a:r>
          </a:p>
          <a:p>
            <a:pPr>
              <a:buNone/>
            </a:pPr>
            <a:r>
              <a:rPr lang="fr-CA" dirty="0" smtClean="0"/>
              <a:t>x  contre Richelieu, Mazarin, Louis XIV</a:t>
            </a:r>
          </a:p>
          <a:p>
            <a:pPr lvl="1">
              <a:buNone/>
            </a:pPr>
            <a:r>
              <a:rPr lang="fr-CA" dirty="0" smtClean="0"/>
              <a:t>→ retraite forcée</a:t>
            </a:r>
          </a:p>
          <a:p>
            <a:pPr lvl="1">
              <a:buNone/>
            </a:pPr>
            <a:endParaRPr lang="fr-CA" dirty="0" smtClean="0"/>
          </a:p>
          <a:p>
            <a:r>
              <a:rPr lang="fr-CA" i="1" dirty="0" smtClean="0"/>
              <a:t>Maximes et sentences morales</a:t>
            </a:r>
            <a:r>
              <a:rPr lang="fr-CA" dirty="0" smtClean="0"/>
              <a:t> (1664) </a:t>
            </a:r>
          </a:p>
          <a:p>
            <a:pPr lvl="1"/>
            <a:r>
              <a:rPr lang="fr-CA" dirty="0" smtClean="0"/>
              <a:t>l’art du portrait</a:t>
            </a:r>
          </a:p>
          <a:p>
            <a:pPr lvl="1"/>
            <a:r>
              <a:rPr lang="fr-CA" dirty="0" smtClean="0"/>
              <a:t>l’analyse psychologique</a:t>
            </a:r>
          </a:p>
          <a:p>
            <a:pPr lvl="1">
              <a:buNone/>
            </a:pPr>
            <a:endParaRPr lang="fr-CA" dirty="0" smtClean="0"/>
          </a:p>
          <a:p>
            <a:pPr lvl="1">
              <a:buNone/>
            </a:pPr>
            <a:endParaRPr lang="fr-CA" dirty="0" smtClean="0"/>
          </a:p>
        </p:txBody>
      </p:sp>
      <p:pic>
        <p:nvPicPr>
          <p:cNvPr id="59394" name="Picture 2" descr="http://citaty.net/media/authors_140px/francois-de-la-rochefoucauld.jpg"/>
          <p:cNvPicPr>
            <a:picLocks noChangeAspect="1" noChangeArrowheads="1"/>
          </p:cNvPicPr>
          <p:nvPr/>
        </p:nvPicPr>
        <p:blipFill>
          <a:blip r:embed="rId3" cstate="print"/>
          <a:srcRect/>
          <a:stretch>
            <a:fillRect/>
          </a:stretch>
        </p:blipFill>
        <p:spPr bwMode="auto">
          <a:xfrm>
            <a:off x="7250309" y="1295400"/>
            <a:ext cx="1893691" cy="24482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CA" dirty="0" smtClean="0"/>
              <a:t>François de la Rochefoucauld </a:t>
            </a:r>
            <a:r>
              <a:rPr lang="fr-CA" sz="3100" dirty="0" smtClean="0"/>
              <a:t>(1613 -1680)</a:t>
            </a:r>
            <a:endParaRPr lang="cs-CZ" dirty="0"/>
          </a:p>
        </p:txBody>
      </p:sp>
      <p:sp>
        <p:nvSpPr>
          <p:cNvPr id="3" name="Zástupný symbol pro obsah 2"/>
          <p:cNvSpPr>
            <a:spLocks noGrp="1"/>
          </p:cNvSpPr>
          <p:nvPr>
            <p:ph idx="1"/>
          </p:nvPr>
        </p:nvSpPr>
        <p:spPr>
          <a:xfrm>
            <a:off x="304800" y="1554162"/>
            <a:ext cx="8686800" cy="5043190"/>
          </a:xfrm>
        </p:spPr>
        <p:txBody>
          <a:bodyPr>
            <a:normAutofit/>
          </a:bodyPr>
          <a:lstStyle/>
          <a:p>
            <a:r>
              <a:rPr lang="fr-CA" i="1" dirty="0" smtClean="0"/>
              <a:t>Maximes et sentences morales</a:t>
            </a:r>
            <a:r>
              <a:rPr lang="fr-CA" dirty="0" smtClean="0"/>
              <a:t> (1664) </a:t>
            </a:r>
          </a:p>
          <a:p>
            <a:pPr lvl="1"/>
            <a:r>
              <a:rPr lang="cs-CZ" dirty="0" err="1" smtClean="0"/>
              <a:t>le</a:t>
            </a:r>
            <a:r>
              <a:rPr lang="cs-CZ" dirty="0" smtClean="0"/>
              <a:t> </a:t>
            </a:r>
            <a:r>
              <a:rPr lang="fr-CA" dirty="0" smtClean="0"/>
              <a:t>jeu de l’apparence et de la réalité</a:t>
            </a:r>
          </a:p>
          <a:p>
            <a:pPr lvl="1"/>
            <a:r>
              <a:rPr lang="fr-CA" dirty="0" smtClean="0"/>
              <a:t>la sobriété</a:t>
            </a:r>
          </a:p>
          <a:p>
            <a:pPr lvl="1"/>
            <a:r>
              <a:rPr lang="fr-CA" dirty="0" smtClean="0"/>
              <a:t>la structure logique</a:t>
            </a:r>
          </a:p>
          <a:p>
            <a:pPr lvl="2"/>
            <a:r>
              <a:rPr lang="fr-FR" dirty="0" smtClean="0"/>
              <a:t>les parallélismes</a:t>
            </a:r>
            <a:endParaRPr lang="cs-CZ" dirty="0" smtClean="0"/>
          </a:p>
          <a:p>
            <a:pPr lvl="2"/>
            <a:r>
              <a:rPr lang="fr-FR" dirty="0" smtClean="0"/>
              <a:t>les contrastes</a:t>
            </a:r>
            <a:endParaRPr lang="cs-CZ" dirty="0" smtClean="0"/>
          </a:p>
          <a:p>
            <a:pPr lvl="2"/>
            <a:r>
              <a:rPr lang="fr-FR" dirty="0" smtClean="0"/>
              <a:t>les antithèses</a:t>
            </a:r>
            <a:endParaRPr lang="fr-CA" dirty="0" smtClean="0"/>
          </a:p>
          <a:p>
            <a:pPr lvl="1"/>
            <a:r>
              <a:rPr lang="fr-CA" dirty="0" smtClean="0"/>
              <a:t>le paradoxe</a:t>
            </a:r>
          </a:p>
          <a:p>
            <a:pPr lvl="8">
              <a:buNone/>
            </a:pPr>
            <a:endParaRPr lang="fr-CA" dirty="0" smtClean="0"/>
          </a:p>
          <a:p>
            <a:pPr lvl="1">
              <a:buNone/>
            </a:pPr>
            <a:r>
              <a:rPr lang="fr-CA" sz="2400" dirty="0" smtClean="0"/>
              <a:t>La fin du bien est un mal, et la fin du mal est un bien. (518)</a:t>
            </a:r>
            <a:endParaRPr lang="cs-CZ" sz="2400" dirty="0"/>
          </a:p>
        </p:txBody>
      </p:sp>
      <p:pic>
        <p:nvPicPr>
          <p:cNvPr id="4" name="Obrázek 3"/>
          <p:cNvPicPr>
            <a:picLocks noChangeAspect="1"/>
          </p:cNvPicPr>
          <p:nvPr/>
        </p:nvPicPr>
        <p:blipFill>
          <a:blip r:embed="rId3" cstate="print"/>
          <a:stretch>
            <a:fillRect/>
          </a:stretch>
        </p:blipFill>
        <p:spPr>
          <a:xfrm>
            <a:off x="6819880" y="2635597"/>
            <a:ext cx="2160240" cy="28803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Les </a:t>
            </a:r>
            <a:r>
              <a:rPr lang="cs-CZ" dirty="0" err="1" smtClean="0"/>
              <a:t>textes</a:t>
            </a:r>
            <a:r>
              <a:rPr lang="cs-CZ" dirty="0" smtClean="0"/>
              <a:t> </a:t>
            </a:r>
            <a:r>
              <a:rPr lang="fr-FR" dirty="0"/>
              <a:t>à</a:t>
            </a:r>
            <a:r>
              <a:rPr lang="cs-CZ" dirty="0" smtClean="0"/>
              <a:t> </a:t>
            </a:r>
            <a:r>
              <a:rPr lang="cs-CZ" dirty="0" err="1" smtClean="0"/>
              <a:t>analyser</a:t>
            </a:r>
            <a:r>
              <a:rPr lang="cs-CZ" dirty="0"/>
              <a:t>:</a:t>
            </a:r>
          </a:p>
        </p:txBody>
      </p:sp>
      <p:sp>
        <p:nvSpPr>
          <p:cNvPr id="3" name="Zástupný symbol pro obsah 2"/>
          <p:cNvSpPr>
            <a:spLocks noGrp="1"/>
          </p:cNvSpPr>
          <p:nvPr>
            <p:ph idx="1"/>
          </p:nvPr>
        </p:nvSpPr>
        <p:spPr>
          <a:xfrm>
            <a:off x="304800" y="1554162"/>
            <a:ext cx="8686800" cy="4971182"/>
          </a:xfrm>
        </p:spPr>
        <p:txBody>
          <a:bodyPr>
            <a:normAutofit fontScale="92500" lnSpcReduction="20000"/>
          </a:bodyPr>
          <a:lstStyle/>
          <a:p>
            <a:r>
              <a:rPr lang="fr-FR" dirty="0" err="1" smtClean="0"/>
              <a:t>Kyloušek</a:t>
            </a:r>
            <a:r>
              <a:rPr lang="fr-FR" dirty="0"/>
              <a:t>, </a:t>
            </a:r>
            <a:r>
              <a:rPr lang="fr-FR" i="1" dirty="0"/>
              <a:t>Renaissance et baroque, textes </a:t>
            </a:r>
            <a:r>
              <a:rPr lang="fr-FR" i="1" dirty="0" smtClean="0"/>
              <a:t>choisis</a:t>
            </a:r>
            <a:r>
              <a:rPr lang="fr-FR" dirty="0" smtClean="0"/>
              <a:t>:</a:t>
            </a:r>
            <a:endParaRPr lang="fr-FR" dirty="0"/>
          </a:p>
          <a:p>
            <a:pPr lvl="1"/>
            <a:r>
              <a:rPr lang="fr-FR" i="1" dirty="0"/>
              <a:t>La Guirlande de Julie </a:t>
            </a:r>
            <a:r>
              <a:rPr lang="fr-FR" dirty="0"/>
              <a:t>(pp. 125-127)</a:t>
            </a:r>
          </a:p>
          <a:p>
            <a:pPr lvl="1"/>
            <a:r>
              <a:rPr lang="fr-FR" dirty="0"/>
              <a:t>Honoré d'Urfé - </a:t>
            </a:r>
            <a:r>
              <a:rPr lang="fr-FR" i="1" dirty="0"/>
              <a:t>L'Astrée </a:t>
            </a:r>
            <a:r>
              <a:rPr lang="fr-FR" dirty="0"/>
              <a:t>(</a:t>
            </a:r>
            <a:r>
              <a:rPr lang="fr-FR" dirty="0" smtClean="0"/>
              <a:t>pp.</a:t>
            </a:r>
            <a:r>
              <a:rPr lang="cs-CZ" dirty="0" smtClean="0"/>
              <a:t> </a:t>
            </a:r>
            <a:r>
              <a:rPr lang="fr-FR" dirty="0" smtClean="0"/>
              <a:t>136-7)</a:t>
            </a:r>
            <a:endParaRPr lang="cs-CZ" dirty="0" smtClean="0"/>
          </a:p>
          <a:p>
            <a:pPr lvl="2"/>
            <a:r>
              <a:rPr lang="fr-FR" dirty="0" smtClean="0"/>
              <a:t>En </a:t>
            </a:r>
            <a:r>
              <a:rPr lang="fr-FR" dirty="0"/>
              <a:t>quoi consiste l'érotisme de l'extrait? Quelle est l'atmosphère de l'extrait? Quelles sont les émotions de l'héroïne</a:t>
            </a:r>
          </a:p>
          <a:p>
            <a:pPr lvl="1"/>
            <a:r>
              <a:rPr lang="fr-FR" dirty="0"/>
              <a:t>Madeleine de Scudéry - Portrait de </a:t>
            </a:r>
            <a:r>
              <a:rPr lang="fr-FR" dirty="0" err="1"/>
              <a:t>Cléomire</a:t>
            </a:r>
            <a:r>
              <a:rPr lang="fr-FR" dirty="0"/>
              <a:t> (p. </a:t>
            </a:r>
            <a:r>
              <a:rPr lang="fr-FR" dirty="0" smtClean="0"/>
              <a:t>139)</a:t>
            </a:r>
            <a:endParaRPr lang="cs-CZ" dirty="0" smtClean="0"/>
          </a:p>
          <a:p>
            <a:pPr lvl="2"/>
            <a:r>
              <a:rPr lang="fr-FR" dirty="0" smtClean="0"/>
              <a:t>Etudiez </a:t>
            </a:r>
            <a:r>
              <a:rPr lang="fr-FR" dirty="0"/>
              <a:t>la composition de ce passage. </a:t>
            </a:r>
            <a:r>
              <a:rPr lang="fr-FR" dirty="0" smtClean="0"/>
              <a:t>S’</a:t>
            </a:r>
            <a:r>
              <a:rPr lang="cs-CZ" dirty="0" smtClean="0"/>
              <a:t>a</a:t>
            </a:r>
            <a:r>
              <a:rPr lang="fr-FR" dirty="0" err="1" smtClean="0"/>
              <a:t>git-il</a:t>
            </a:r>
            <a:r>
              <a:rPr lang="fr-FR" dirty="0" smtClean="0"/>
              <a:t> </a:t>
            </a:r>
            <a:r>
              <a:rPr lang="fr-FR" dirty="0"/>
              <a:t>d'un portrait réaliste? Vous permet-il d'imaginer l'aspect physique du personnage? Quelles sont les qualités dominantes de Mme de Rambouillet?</a:t>
            </a:r>
          </a:p>
          <a:p>
            <a:pPr lvl="1"/>
            <a:r>
              <a:rPr lang="fr-FR" dirty="0"/>
              <a:t>La Rochefoucauld - </a:t>
            </a:r>
            <a:r>
              <a:rPr lang="fr-FR" i="1" dirty="0"/>
              <a:t>Les Maximes </a:t>
            </a:r>
            <a:r>
              <a:rPr lang="fr-FR" dirty="0"/>
              <a:t>(p. 163</a:t>
            </a:r>
            <a:r>
              <a:rPr lang="fr-FR" dirty="0" smtClean="0"/>
              <a:t>)</a:t>
            </a:r>
          </a:p>
          <a:p>
            <a:pPr lvl="2"/>
            <a:r>
              <a:rPr lang="fr-FR" dirty="0" smtClean="0"/>
              <a:t> </a:t>
            </a:r>
            <a:r>
              <a:rPr lang="fr-FR" dirty="0"/>
              <a:t>Relevez les paradoxes et les jeux de l'apparence et de la réalité.</a:t>
            </a:r>
          </a:p>
          <a:p>
            <a:endParaRPr lang="cs-CZ" dirty="0"/>
          </a:p>
        </p:txBody>
      </p:sp>
    </p:spTree>
    <p:extLst>
      <p:ext uri="{BB962C8B-B14F-4D97-AF65-F5344CB8AC3E}">
        <p14:creationId xmlns:p14="http://schemas.microsoft.com/office/powerpoint/2010/main" val="224737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La Préciosité (1600 - 1660)</a:t>
            </a:r>
            <a:endParaRPr lang="fr-FR" noProof="0" dirty="0"/>
          </a:p>
        </p:txBody>
      </p:sp>
      <p:sp>
        <p:nvSpPr>
          <p:cNvPr id="3" name="Zástupný symbol pro obsah 2"/>
          <p:cNvSpPr>
            <a:spLocks noGrp="1"/>
          </p:cNvSpPr>
          <p:nvPr>
            <p:ph idx="1"/>
          </p:nvPr>
        </p:nvSpPr>
        <p:spPr/>
        <p:txBody>
          <a:bodyPr>
            <a:normAutofit lnSpcReduction="10000"/>
          </a:bodyPr>
          <a:lstStyle/>
          <a:p>
            <a:r>
              <a:rPr lang="fr-FR" dirty="0" smtClean="0"/>
              <a:t>Henri III</a:t>
            </a:r>
          </a:p>
          <a:p>
            <a:pPr lvl="1"/>
            <a:r>
              <a:rPr lang="fr-FR" dirty="0" smtClean="0"/>
              <a:t>les Valois</a:t>
            </a:r>
          </a:p>
          <a:p>
            <a:pPr lvl="4"/>
            <a:endParaRPr lang="fr-FR" dirty="0" smtClean="0"/>
          </a:p>
          <a:p>
            <a:r>
              <a:rPr lang="fr-FR" dirty="0" smtClean="0"/>
              <a:t>Henri IV</a:t>
            </a:r>
          </a:p>
          <a:p>
            <a:pPr lvl="1"/>
            <a:r>
              <a:rPr lang="fr-FR" dirty="0" smtClean="0"/>
              <a:t>les Bourbons </a:t>
            </a:r>
          </a:p>
          <a:p>
            <a:pPr lvl="4"/>
            <a:endParaRPr lang="fr-FR" dirty="0" smtClean="0"/>
          </a:p>
          <a:p>
            <a:pPr>
              <a:buNone/>
            </a:pPr>
            <a:r>
              <a:rPr lang="fr-FR" dirty="0" smtClean="0"/>
              <a:t>→ la continuité rompue</a:t>
            </a:r>
          </a:p>
          <a:p>
            <a:pPr>
              <a:buNone/>
            </a:pPr>
            <a:r>
              <a:rPr lang="fr-FR" dirty="0" smtClean="0"/>
              <a:t>→ les salons privés</a:t>
            </a:r>
          </a:p>
          <a:p>
            <a:pPr lvl="1"/>
            <a:r>
              <a:rPr lang="fr-FR" dirty="0" smtClean="0"/>
              <a:t>la décentralisation</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Préciosité (1600 - 1660)</a:t>
            </a:r>
            <a:endParaRPr lang="cs-CZ" dirty="0"/>
          </a:p>
        </p:txBody>
      </p:sp>
      <p:sp>
        <p:nvSpPr>
          <p:cNvPr id="3" name="Zástupný symbol pro obsah 2"/>
          <p:cNvSpPr>
            <a:spLocks noGrp="1"/>
          </p:cNvSpPr>
          <p:nvPr>
            <p:ph idx="1"/>
          </p:nvPr>
        </p:nvSpPr>
        <p:spPr/>
        <p:txBody>
          <a:bodyPr>
            <a:normAutofit lnSpcReduction="10000"/>
          </a:bodyPr>
          <a:lstStyle/>
          <a:p>
            <a:r>
              <a:rPr lang="fr-FR" dirty="0" smtClean="0"/>
              <a:t>donner du « prix » à sa personne</a:t>
            </a:r>
          </a:p>
          <a:p>
            <a:pPr lvl="1"/>
            <a:r>
              <a:rPr lang="fr-FR" dirty="0" smtClean="0"/>
              <a:t>le bon goût</a:t>
            </a:r>
          </a:p>
          <a:p>
            <a:pPr lvl="1">
              <a:buNone/>
            </a:pPr>
            <a:r>
              <a:rPr lang="fr-FR" dirty="0" smtClean="0"/>
              <a:t> x le vulgaire</a:t>
            </a:r>
          </a:p>
          <a:p>
            <a:pPr lvl="1">
              <a:buNone/>
            </a:pPr>
            <a:endParaRPr lang="fr-FR" dirty="0" smtClean="0"/>
          </a:p>
          <a:p>
            <a:r>
              <a:rPr lang="fr-FR" dirty="0" smtClean="0"/>
              <a:t>vers 1650</a:t>
            </a:r>
          </a:p>
          <a:p>
            <a:pPr lvl="1"/>
            <a:r>
              <a:rPr lang="fr-FR" dirty="0" smtClean="0"/>
              <a:t>la mode </a:t>
            </a:r>
          </a:p>
          <a:p>
            <a:pPr lvl="1"/>
            <a:r>
              <a:rPr lang="fr-FR" dirty="0" smtClean="0"/>
              <a:t>les précieuses ridicules</a:t>
            </a:r>
          </a:p>
          <a:p>
            <a:pPr lvl="2"/>
            <a:r>
              <a:rPr lang="fr-FR" dirty="0" smtClean="0"/>
              <a:t>manque de goût</a:t>
            </a:r>
          </a:p>
          <a:p>
            <a:pPr lvl="2"/>
            <a:r>
              <a:rPr lang="fr-FR" dirty="0" smtClean="0"/>
              <a:t>l’excès</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La Préciosité (1600 - 1660)</a:t>
            </a:r>
            <a:endParaRPr lang="fr-FR" noProof="0" dirty="0"/>
          </a:p>
        </p:txBody>
      </p:sp>
      <p:sp>
        <p:nvSpPr>
          <p:cNvPr id="3" name="Zástupný symbol pro obsah 2"/>
          <p:cNvSpPr>
            <a:spLocks noGrp="1"/>
          </p:cNvSpPr>
          <p:nvPr>
            <p:ph idx="1"/>
          </p:nvPr>
        </p:nvSpPr>
        <p:spPr/>
        <p:txBody>
          <a:bodyPr>
            <a:normAutofit/>
          </a:bodyPr>
          <a:lstStyle/>
          <a:p>
            <a:r>
              <a:rPr lang="fr-FR" dirty="0" smtClean="0"/>
              <a:t>l’idéal de la courtoisie</a:t>
            </a:r>
          </a:p>
          <a:p>
            <a:pPr lvl="1"/>
            <a:r>
              <a:rPr lang="fr-FR" dirty="0" smtClean="0"/>
              <a:t>le parfait chevalier</a:t>
            </a:r>
          </a:p>
          <a:p>
            <a:pPr lvl="1">
              <a:buNone/>
            </a:pPr>
            <a:r>
              <a:rPr lang="fr-FR" dirty="0" smtClean="0"/>
              <a:t>	→ l’honnête homme</a:t>
            </a:r>
          </a:p>
          <a:p>
            <a:pPr lvl="1"/>
            <a:r>
              <a:rPr lang="fr-FR" dirty="0" smtClean="0"/>
              <a:t>la Dame</a:t>
            </a:r>
          </a:p>
          <a:p>
            <a:pPr lvl="1">
              <a:buNone/>
            </a:pPr>
            <a:r>
              <a:rPr lang="fr-FR" dirty="0" smtClean="0"/>
              <a:t>	→ la précieuse</a:t>
            </a:r>
          </a:p>
          <a:p>
            <a:r>
              <a:rPr lang="fr-FR" dirty="0" smtClean="0"/>
              <a:t>l’amour</a:t>
            </a:r>
          </a:p>
          <a:p>
            <a:pPr lvl="1"/>
            <a:r>
              <a:rPr lang="fr-FR" dirty="0" smtClean="0"/>
              <a:t>platonique</a:t>
            </a:r>
          </a:p>
          <a:p>
            <a:pPr lvl="1"/>
            <a:r>
              <a:rPr lang="fr-FR" dirty="0" smtClean="0"/>
              <a:t>longue</a:t>
            </a:r>
          </a:p>
          <a:p>
            <a:pPr lvl="2">
              <a:buNone/>
            </a:pP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04800" y="188640"/>
            <a:ext cx="8686800" cy="6669360"/>
          </a:xfrm>
        </p:spPr>
        <p:txBody>
          <a:bodyPr>
            <a:noAutofit/>
          </a:bodyPr>
          <a:lstStyle/>
          <a:p>
            <a:pPr marL="0" indent="0" algn="just">
              <a:buNone/>
            </a:pPr>
            <a:r>
              <a:rPr lang="fr-FR" sz="2100" dirty="0" smtClean="0"/>
              <a:t>J'entends qu'on m'aime ardemment, qu'on n'aime que moi et qu'on m'aime avec respect.</a:t>
            </a:r>
          </a:p>
          <a:p>
            <a:pPr marL="0" indent="0" algn="just">
              <a:buNone/>
            </a:pPr>
            <a:r>
              <a:rPr lang="fr-FR" sz="2100" dirty="0" smtClean="0"/>
              <a:t>Je veux même que cet amour soit un amour tendre et sensible, qui se fasse de grands plaisirs de fort petites choses, qui ait la solidité de l'amitié et qui soit fondé sur l'estime et l'inclination.</a:t>
            </a:r>
          </a:p>
          <a:p>
            <a:pPr marL="0" indent="0" algn="just">
              <a:buNone/>
            </a:pPr>
            <a:r>
              <a:rPr lang="fr-FR" sz="2100" dirty="0" smtClean="0"/>
              <a:t>Je veux de plus que cet amant soit fidèle et sincère ; je veux encore qu'il n'ait confident ni confidente de sa passion et qu'il renferme si bien dans son cœur tous les sentiments de son amour que je puisse me vanter d'être seule à les savoir.</a:t>
            </a:r>
          </a:p>
          <a:p>
            <a:pPr marL="0" indent="0" algn="just">
              <a:buNone/>
            </a:pPr>
            <a:r>
              <a:rPr lang="fr-FR" sz="2100" dirty="0" smtClean="0"/>
              <a:t>Je veux aussi qu'il me dise tous ses secrets, qu'il partage toutes mes douleurs, que ma conversation et ma vue fassent toute sa félicité ; que mon absence l'afflige sensiblement ; qu'il ne me dise jamais rien qui puisse me rendre son amour suspect de faiblesse, et qu'il me dise toujours tout ce qu'il faut pour me persuader qu'il [l'amour] est ardent et qu'il sera durable.</a:t>
            </a:r>
          </a:p>
          <a:p>
            <a:pPr marL="0" indent="0" algn="just">
              <a:buNone/>
            </a:pPr>
            <a:r>
              <a:rPr lang="fr-FR" sz="2100" dirty="0" smtClean="0"/>
              <a:t>Je veux un amant sans vouloir un mari et je veux un amant qui, se contentant de la possession de mon cœur, m'aime jusqu'à la mort, car si je n'en trouve un de cette sorte, je n'en veux point.</a:t>
            </a:r>
          </a:p>
          <a:p>
            <a:pPr marL="0" indent="0" algn="just">
              <a:spcBef>
                <a:spcPts val="0"/>
              </a:spcBef>
              <a:buNone/>
            </a:pPr>
            <a:r>
              <a:rPr lang="fr-FR" sz="2100" dirty="0" smtClean="0"/>
              <a:t>L'amant doit toujours témoigner tout son amour et l'amante doit se contenter de lui permettre de deviner tout le sien.</a:t>
            </a:r>
            <a:endParaRPr lang="fr-FR" sz="1800" dirty="0" smtClean="0"/>
          </a:p>
          <a:p>
            <a:pPr marL="0" indent="0" algn="r">
              <a:spcBef>
                <a:spcPts val="0"/>
              </a:spcBef>
              <a:buNone/>
            </a:pPr>
            <a:r>
              <a:rPr lang="fr-FR" sz="1800" dirty="0" smtClean="0"/>
              <a:t>Madeleine de Scudéry, </a:t>
            </a:r>
            <a:r>
              <a:rPr lang="fr-FR" sz="1800" i="1" dirty="0" smtClean="0"/>
              <a:t>Le Grand Cyrus </a:t>
            </a:r>
            <a:r>
              <a:rPr lang="fr-FR" sz="1800" dirty="0" smtClean="0"/>
              <a:t>(1649-1653)</a:t>
            </a:r>
            <a:endParaRPr lang="cs-CZ" sz="1800" dirty="0" smtClean="0"/>
          </a:p>
          <a:p>
            <a:pPr marL="0" indent="0">
              <a:buNone/>
            </a:pPr>
            <a:endParaRPr lang="fr-FR" sz="21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La Préciosité (1600 - 1660)</a:t>
            </a:r>
            <a:endParaRPr lang="fr-FR" noProof="0" dirty="0"/>
          </a:p>
        </p:txBody>
      </p:sp>
      <p:sp>
        <p:nvSpPr>
          <p:cNvPr id="3" name="Zástupný symbol pro obsah 2"/>
          <p:cNvSpPr>
            <a:spLocks noGrp="1"/>
          </p:cNvSpPr>
          <p:nvPr>
            <p:ph idx="1"/>
          </p:nvPr>
        </p:nvSpPr>
        <p:spPr/>
        <p:txBody>
          <a:bodyPr>
            <a:normAutofit/>
          </a:bodyPr>
          <a:lstStyle/>
          <a:p>
            <a:r>
              <a:rPr lang="fr-FR" dirty="0" smtClean="0"/>
              <a:t>le monde idyllique</a:t>
            </a:r>
          </a:p>
          <a:p>
            <a:pPr lvl="1"/>
            <a:r>
              <a:rPr lang="fr-FR" dirty="0" smtClean="0"/>
              <a:t>Arcadie</a:t>
            </a:r>
          </a:p>
          <a:p>
            <a:pPr lvl="2"/>
            <a:r>
              <a:rPr lang="fr-FR" dirty="0" smtClean="0"/>
              <a:t>l’harmonie</a:t>
            </a:r>
          </a:p>
          <a:p>
            <a:pPr lvl="2"/>
            <a:r>
              <a:rPr lang="fr-FR" dirty="0" smtClean="0"/>
              <a:t>les bergers</a:t>
            </a:r>
          </a:p>
          <a:p>
            <a:pPr lvl="2"/>
            <a:r>
              <a:rPr lang="fr-FR" dirty="0" smtClean="0"/>
              <a:t>la nature</a:t>
            </a:r>
          </a:p>
          <a:p>
            <a:pPr lvl="2"/>
            <a:endParaRPr lang="cs-CZ" dirty="0"/>
          </a:p>
        </p:txBody>
      </p:sp>
      <p:pic>
        <p:nvPicPr>
          <p:cNvPr id="2050" name="Picture 2" descr="http://img.over-blog.com/499x375/1/28/77/10/Fenelon/Les-Bergers-d-Arcadie-Nicolas-Poussin.jpg"/>
          <p:cNvPicPr>
            <a:picLocks noChangeAspect="1" noChangeArrowheads="1"/>
          </p:cNvPicPr>
          <p:nvPr/>
        </p:nvPicPr>
        <p:blipFill>
          <a:blip r:embed="rId3" cstate="print"/>
          <a:srcRect/>
          <a:stretch>
            <a:fillRect/>
          </a:stretch>
        </p:blipFill>
        <p:spPr bwMode="auto">
          <a:xfrm>
            <a:off x="3253774" y="2348880"/>
            <a:ext cx="5711161" cy="42919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dirty="0" smtClean="0"/>
              <a:t>La Préciosité (1600 - 1660)</a:t>
            </a:r>
            <a:endParaRPr lang="fr-FR" noProof="0" dirty="0"/>
          </a:p>
        </p:txBody>
      </p:sp>
      <p:sp>
        <p:nvSpPr>
          <p:cNvPr id="31747" name="Rectangle 3"/>
          <p:cNvSpPr>
            <a:spLocks noGrp="1" noChangeArrowheads="1"/>
          </p:cNvSpPr>
          <p:nvPr>
            <p:ph type="body" idx="1"/>
          </p:nvPr>
        </p:nvSpPr>
        <p:spPr/>
        <p:txBody>
          <a:bodyPr>
            <a:normAutofit/>
          </a:bodyPr>
          <a:lstStyle/>
          <a:p>
            <a:r>
              <a:rPr lang="fr-FR" noProof="0" dirty="0" smtClean="0"/>
              <a:t>les salons précieux</a:t>
            </a:r>
          </a:p>
          <a:p>
            <a:pPr lvl="1"/>
            <a:r>
              <a:rPr lang="fr-FR" noProof="0" dirty="0" smtClean="0"/>
              <a:t>les aristocrates cultivées</a:t>
            </a:r>
          </a:p>
          <a:p>
            <a:pPr lvl="1"/>
            <a:r>
              <a:rPr lang="fr-FR" dirty="0" smtClean="0"/>
              <a:t>l’art de parler</a:t>
            </a:r>
          </a:p>
          <a:p>
            <a:pPr lvl="1"/>
            <a:r>
              <a:rPr lang="fr-FR" noProof="0" dirty="0" smtClean="0"/>
              <a:t>les jeux de société</a:t>
            </a:r>
          </a:p>
          <a:p>
            <a:pPr lvl="1"/>
            <a:r>
              <a:rPr lang="fr-FR" noProof="0" dirty="0" smtClean="0"/>
              <a:t>les plaisanteries</a:t>
            </a:r>
            <a:endParaRPr lang="fr-FR" noProof="0" dirty="0"/>
          </a:p>
        </p:txBody>
      </p:sp>
      <p:pic>
        <p:nvPicPr>
          <p:cNvPr id="2" name="Picture 2" descr="http://17emesiecle.free.fr/images/Ruelle.jpg"/>
          <p:cNvPicPr>
            <a:picLocks noChangeAspect="1" noChangeArrowheads="1"/>
          </p:cNvPicPr>
          <p:nvPr/>
        </p:nvPicPr>
        <p:blipFill>
          <a:blip r:embed="rId3" cstate="print"/>
          <a:srcRect/>
          <a:stretch>
            <a:fillRect/>
          </a:stretch>
        </p:blipFill>
        <p:spPr bwMode="auto">
          <a:xfrm>
            <a:off x="4788024" y="2587131"/>
            <a:ext cx="4114404" cy="40350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La culture précieuse</a:t>
            </a:r>
            <a:endParaRPr lang="fr-FR" noProof="0"/>
          </a:p>
        </p:txBody>
      </p:sp>
      <p:sp>
        <p:nvSpPr>
          <p:cNvPr id="3" name="Content Placeholder 2"/>
          <p:cNvSpPr>
            <a:spLocks noGrp="1"/>
          </p:cNvSpPr>
          <p:nvPr>
            <p:ph idx="1"/>
          </p:nvPr>
        </p:nvSpPr>
        <p:spPr>
          <a:xfrm>
            <a:off x="457200" y="1646236"/>
            <a:ext cx="8229600" cy="4807099"/>
          </a:xfrm>
        </p:spPr>
        <p:txBody>
          <a:bodyPr>
            <a:normAutofit/>
          </a:bodyPr>
          <a:lstStyle/>
          <a:p>
            <a:r>
              <a:rPr lang="fr-FR" noProof="0" dirty="0" smtClean="0"/>
              <a:t>raffinée</a:t>
            </a:r>
          </a:p>
          <a:p>
            <a:r>
              <a:rPr lang="fr-FR" noProof="0" dirty="0" smtClean="0"/>
              <a:t>complexe</a:t>
            </a:r>
          </a:p>
          <a:p>
            <a:pPr lvl="1"/>
            <a:r>
              <a:rPr lang="fr-FR" noProof="0" dirty="0" smtClean="0"/>
              <a:t>le code social</a:t>
            </a:r>
          </a:p>
          <a:p>
            <a:pPr lvl="1"/>
            <a:r>
              <a:rPr lang="fr-FR" noProof="0" dirty="0" smtClean="0"/>
              <a:t>le code comportemental</a:t>
            </a:r>
          </a:p>
          <a:p>
            <a:pPr lvl="1"/>
            <a:r>
              <a:rPr lang="fr-FR" noProof="0" dirty="0" smtClean="0"/>
              <a:t>le code linguistique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3364</Words>
  <Application>Microsoft Office PowerPoint</Application>
  <PresentationFormat>Předvádění na obrazovce (4:3)</PresentationFormat>
  <Paragraphs>384</Paragraphs>
  <Slides>27</Slides>
  <Notes>26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Franklin Gothic Book</vt:lpstr>
      <vt:lpstr>Franklin Gothic Medium</vt:lpstr>
      <vt:lpstr>Wingdings 2</vt:lpstr>
      <vt:lpstr>Trek</vt:lpstr>
      <vt:lpstr>le baroque – La préciosité</vt:lpstr>
      <vt:lpstr>La Préciosité (1600 - 1660)</vt:lpstr>
      <vt:lpstr>La Préciosité (1600 - 1660)</vt:lpstr>
      <vt:lpstr>La Préciosité (1600 - 1660)</vt:lpstr>
      <vt:lpstr>La Préciosité (1600 - 1660)</vt:lpstr>
      <vt:lpstr>Prezentace aplikace PowerPoint</vt:lpstr>
      <vt:lpstr>La Préciosité (1600 - 1660)</vt:lpstr>
      <vt:lpstr>La Préciosité (1600 - 1660)</vt:lpstr>
      <vt:lpstr>La culture précieuse</vt:lpstr>
      <vt:lpstr>La langue précieuse</vt:lpstr>
      <vt:lpstr>La langue précieuse</vt:lpstr>
      <vt:lpstr>La langue précieuse</vt:lpstr>
      <vt:lpstr>La langue précieuse</vt:lpstr>
      <vt:lpstr>la poésie précieuse</vt:lpstr>
      <vt:lpstr>la prose précieuse</vt:lpstr>
      <vt:lpstr>Les salons précieux</vt:lpstr>
      <vt:lpstr>Les salons précieux</vt:lpstr>
      <vt:lpstr>Les salons précieux</vt:lpstr>
      <vt:lpstr>la Guirlande de Julie (1641)</vt:lpstr>
      <vt:lpstr>honoré d’urfé (1557-1625)</vt:lpstr>
      <vt:lpstr>honoré d’urfé (1557-1625)</vt:lpstr>
      <vt:lpstr>Le roman historico-héroïque (l’épopée)</vt:lpstr>
      <vt:lpstr>Madeleine de Scudéry (1607-1701)</vt:lpstr>
      <vt:lpstr>Madeleine de Scudéry (1607-1701)</vt:lpstr>
      <vt:lpstr>François de la Rochefoucauld (1613 -1680)</vt:lpstr>
      <vt:lpstr>François de la Rochefoucauld (1613 -1680)</vt:lpstr>
      <vt:lpstr>Les textes à analyser: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baroque</dc:title>
  <dc:creator>Cernikovi</dc:creator>
  <cp:lastModifiedBy>Radimská Jitka prof. PhDr. Dr.</cp:lastModifiedBy>
  <cp:revision>50</cp:revision>
  <dcterms:created xsi:type="dcterms:W3CDTF">2016-02-23T09:01:39Z</dcterms:created>
  <dcterms:modified xsi:type="dcterms:W3CDTF">2021-11-23T12:37:04Z</dcterms:modified>
</cp:coreProperties>
</file>