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0" y="31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02.04.2020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02.04.2020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02.04.2020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02.04.2020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Entrepreneur</a:t>
            </a:r>
            <a:r>
              <a:rPr lang="en-GB" dirty="0"/>
              <a:t>’</a:t>
            </a:r>
            <a:r>
              <a:rPr lang="cs-CZ" dirty="0"/>
              <a:t>s </a:t>
            </a:r>
            <a:r>
              <a:rPr lang="en-US" dirty="0"/>
              <a:t>Legal</a:t>
            </a:r>
            <a:r>
              <a:rPr lang="cs-CZ" dirty="0"/>
              <a:t> Acts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3981B5-AA07-451B-8783-5ED938011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</a:t>
            </a:r>
            <a:r>
              <a:rPr lang="cs-CZ" dirty="0"/>
              <a:t> </a:t>
            </a:r>
            <a:r>
              <a:rPr lang="en-US" dirty="0"/>
              <a:t>Representation</a:t>
            </a:r>
            <a:r>
              <a:rPr lang="en-GB" dirty="0"/>
              <a:t> of </a:t>
            </a:r>
            <a:r>
              <a:rPr lang="en-US" dirty="0"/>
              <a:t>Entrepreneurs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C6FA58-CD99-437B-A461-3C650D18F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Legal representation by a registered branch manager</a:t>
            </a:r>
            <a:endParaRPr lang="en-US" dirty="0"/>
          </a:p>
          <a:p>
            <a:pPr lvl="1"/>
            <a:r>
              <a:rPr lang="en-GB" dirty="0"/>
              <a:t>A branch</a:t>
            </a:r>
            <a:endParaRPr lang="cs-CZ" dirty="0"/>
          </a:p>
          <a:p>
            <a:pPr lvl="2"/>
            <a:r>
              <a:rPr lang="en-GB" dirty="0"/>
              <a:t>is part of an enterprise which has been registered in the Business Register</a:t>
            </a:r>
            <a:endParaRPr lang="cs-CZ" dirty="0"/>
          </a:p>
          <a:p>
            <a:pPr lvl="2"/>
            <a:r>
              <a:rPr lang="cs-CZ" dirty="0"/>
              <a:t>i</a:t>
            </a:r>
            <a:r>
              <a:rPr lang="en-GB" dirty="0"/>
              <a:t>ts manager is authorised to represent the entrepreneur in all matters relating to the branch with effect as of the day on which the manager is registered as a branch manager</a:t>
            </a:r>
            <a:endParaRPr lang="cs-CZ" dirty="0"/>
          </a:p>
          <a:p>
            <a:pPr lvl="2"/>
            <a:r>
              <a:rPr lang="cs-CZ" dirty="0"/>
              <a:t>t</a:t>
            </a:r>
            <a:r>
              <a:rPr lang="en-GB" dirty="0"/>
              <a:t>he registration of a branch manager in the Commercial Register has constitutive effects</a:t>
            </a:r>
            <a:endParaRPr lang="cs-CZ" dirty="0"/>
          </a:p>
          <a:p>
            <a:pPr lvl="3"/>
            <a:r>
              <a:rPr lang="en-GB" sz="2400" dirty="0"/>
              <a:t> i.e., the representative may only act in the matters concerned from the date of such registration</a:t>
            </a:r>
            <a:endParaRPr lang="cs-CZ" sz="2400" dirty="0"/>
          </a:p>
          <a:p>
            <a:pPr lvl="3"/>
            <a:r>
              <a:rPr lang="cs-CZ" sz="2400" dirty="0"/>
              <a:t>i</a:t>
            </a:r>
            <a:r>
              <a:rPr lang="en-GB" sz="2400" dirty="0"/>
              <a:t>n the period between filing an application and the registration, the branch manager may act in typical matters related to the operation</a:t>
            </a:r>
            <a:endParaRPr lang="en-US" sz="2400" dirty="0"/>
          </a:p>
          <a:p>
            <a:pPr lvl="1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CB2AA9-8454-4CE0-BE54-70ED231D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4030ECC-A54E-40FF-ACEF-3D24755A7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4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CF0AC1-EF51-40B3-9FB1-F93AD973C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974" y="180231"/>
            <a:ext cx="7636439" cy="662917"/>
          </a:xfrm>
        </p:spPr>
        <p:txBody>
          <a:bodyPr/>
          <a:lstStyle/>
          <a:p>
            <a:r>
              <a:rPr lang="en-US" dirty="0"/>
              <a:t>Contractual Representation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1A3FBC-0F8F-4F80-9DC8-A92499381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 special in that the consequences of the (relative) contractual obligation translate into relations with third parties</a:t>
            </a:r>
            <a:endParaRPr lang="cs-CZ" dirty="0"/>
          </a:p>
          <a:p>
            <a:r>
              <a:rPr lang="en-US" dirty="0"/>
              <a:t>types</a:t>
            </a:r>
            <a:r>
              <a:rPr lang="cs-CZ" dirty="0"/>
              <a:t> </a:t>
            </a:r>
          </a:p>
          <a:p>
            <a:pPr lvl="1"/>
            <a:r>
              <a:rPr lang="en-GB" b="1" dirty="0"/>
              <a:t>mandate contract-type obligations</a:t>
            </a:r>
            <a:endParaRPr lang="cs-CZ" b="1" dirty="0"/>
          </a:p>
          <a:p>
            <a:pPr lvl="1"/>
            <a:r>
              <a:rPr lang="en-GB" b="1" dirty="0"/>
              <a:t>an executive service agreement </a:t>
            </a:r>
            <a:endParaRPr lang="cs-CZ" b="1" dirty="0"/>
          </a:p>
          <a:p>
            <a:pPr lvl="1"/>
            <a:r>
              <a:rPr lang="en-GB" b="1" dirty="0"/>
              <a:t>a power of attorney </a:t>
            </a:r>
            <a:endParaRPr lang="cs-CZ" b="1" dirty="0"/>
          </a:p>
          <a:p>
            <a:pPr lvl="1"/>
            <a:r>
              <a:rPr lang="en-GB" b="1" dirty="0"/>
              <a:t>Corporate representation</a:t>
            </a:r>
            <a:endParaRPr lang="cs-CZ" b="1" dirty="0"/>
          </a:p>
          <a:p>
            <a:pPr lvl="1"/>
            <a:endParaRPr lang="cs-CZ" u="sng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BF69D6-4567-406D-8F77-2F5E39D6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D2D99B5-531A-4987-924A-5EB3ECD51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07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18786B-04D7-4D9E-AAA5-A61F04C49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Representation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3B92D5-7CFE-4C55-B40B-3489A8363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mandate contract-type obligations</a:t>
            </a:r>
            <a:endParaRPr lang="cs-CZ" b="1" dirty="0"/>
          </a:p>
          <a:p>
            <a:pPr lvl="1"/>
            <a:r>
              <a:rPr lang="en-GB" dirty="0"/>
              <a:t>the contract of mandate </a:t>
            </a:r>
            <a:endParaRPr lang="cs-CZ" dirty="0"/>
          </a:p>
          <a:p>
            <a:pPr lvl="2"/>
            <a:r>
              <a:rPr lang="en-GB" dirty="0"/>
              <a:t>the most important and widespread of them being</a:t>
            </a:r>
            <a:endParaRPr lang="cs-CZ" dirty="0"/>
          </a:p>
          <a:p>
            <a:pPr lvl="1"/>
            <a:r>
              <a:rPr lang="en-US" dirty="0"/>
              <a:t>also</a:t>
            </a:r>
          </a:p>
          <a:p>
            <a:pPr lvl="2"/>
            <a:r>
              <a:rPr lang="en-GB" dirty="0"/>
              <a:t>the brokerage</a:t>
            </a:r>
            <a:r>
              <a:rPr lang="cs-CZ" dirty="0"/>
              <a:t>,</a:t>
            </a:r>
          </a:p>
          <a:p>
            <a:pPr lvl="2"/>
            <a:r>
              <a:rPr lang="en-GB" dirty="0"/>
              <a:t>undisclosed mandate,</a:t>
            </a:r>
            <a:endParaRPr lang="cs-CZ" dirty="0"/>
          </a:p>
          <a:p>
            <a:pPr lvl="2"/>
            <a:r>
              <a:rPr lang="en-GB" dirty="0"/>
              <a:t>forwarding, </a:t>
            </a:r>
            <a:endParaRPr lang="cs-CZ" dirty="0"/>
          </a:p>
          <a:p>
            <a:pPr lvl="2"/>
            <a:r>
              <a:rPr lang="en-GB" dirty="0"/>
              <a:t>commercial agency </a:t>
            </a:r>
            <a:endParaRPr lang="cs-CZ" dirty="0"/>
          </a:p>
          <a:p>
            <a:pPr lvl="2"/>
            <a:r>
              <a:rPr lang="en-GB" dirty="0"/>
              <a:t>package tour contracts</a:t>
            </a:r>
            <a:endParaRPr lang="cs-CZ" dirty="0"/>
          </a:p>
          <a:p>
            <a:r>
              <a:rPr lang="en-GB" dirty="0"/>
              <a:t>only the contract of mandate and the commercial agency contract establish direct representation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69E871-1334-48CF-8DD6-8AB08B2E8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07B9E2B-AED7-4F34-8BB4-CCE35D5AB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422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A41B9B-D4C6-4DDA-BFC7-F2409A0E6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Representation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3EE0DB-71D0-4575-98FD-9C621E401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 an executive service agreemen</a:t>
            </a:r>
            <a:r>
              <a:rPr lang="en-GB" dirty="0"/>
              <a:t>t </a:t>
            </a:r>
            <a:endParaRPr lang="cs-CZ" dirty="0"/>
          </a:p>
          <a:p>
            <a:pPr lvl="1"/>
            <a:r>
              <a:rPr lang="cs-CZ" dirty="0"/>
              <a:t>is</a:t>
            </a:r>
            <a:r>
              <a:rPr lang="en-GB" dirty="0"/>
              <a:t> a special type of the contract of mandate </a:t>
            </a:r>
            <a:endParaRPr lang="cs-CZ" dirty="0"/>
          </a:p>
          <a:p>
            <a:pPr lvl="1"/>
            <a:r>
              <a:rPr lang="en-GB" dirty="0"/>
              <a:t>is entered into between a member of a body of a business corporation and that business corporation </a:t>
            </a:r>
            <a:endParaRPr lang="cs-CZ" dirty="0"/>
          </a:p>
          <a:p>
            <a:pPr lvl="1"/>
            <a:r>
              <a:rPr lang="en-GB" dirty="0"/>
              <a:t>it is separately regulated under the Corporations Act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B3DF2E8-8E65-438F-80D5-19C96B213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CD62AFA-8B54-4124-859A-177AC9C51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40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E82983-6F5C-4545-96D8-2B5A38D9A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Representation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3728DB-6FA7-419E-BB29-DBD27B2CF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a power of attorney </a:t>
            </a:r>
            <a:endParaRPr lang="cs-CZ" b="1" dirty="0"/>
          </a:p>
          <a:p>
            <a:pPr lvl="1"/>
            <a:r>
              <a:rPr lang="en-GB" dirty="0"/>
              <a:t> </a:t>
            </a:r>
            <a:r>
              <a:rPr lang="en-GB" b="1" dirty="0"/>
              <a:t>a unilateral expression of will </a:t>
            </a:r>
            <a:endParaRPr lang="en-US" sz="2400" b="1" dirty="0"/>
          </a:p>
          <a:p>
            <a:pPr lvl="1"/>
            <a:r>
              <a:rPr lang="en-GB" dirty="0"/>
              <a:t>must be distinguished from a representation contract</a:t>
            </a:r>
            <a:endParaRPr lang="cs-CZ" dirty="0"/>
          </a:p>
          <a:p>
            <a:pPr lvl="1"/>
            <a:r>
              <a:rPr lang="en-GB" b="1" dirty="0"/>
              <a:t>serves as a certificate for third parties attesting the representative’s authority to act in the name of the represented person</a:t>
            </a:r>
            <a:endParaRPr lang="cs-CZ" b="1" dirty="0"/>
          </a:p>
          <a:p>
            <a:pPr lvl="1"/>
            <a:r>
              <a:rPr lang="cs-CZ" dirty="0"/>
              <a:t>t</a:t>
            </a:r>
            <a:r>
              <a:rPr lang="en-GB" dirty="0"/>
              <a:t>he obligation to issue a power of attorney for the mandatory may be included already in the contract</a:t>
            </a:r>
            <a:endParaRPr lang="cs-CZ" dirty="0"/>
          </a:p>
          <a:p>
            <a:pPr lvl="1"/>
            <a:r>
              <a:rPr lang="cs-CZ" dirty="0"/>
              <a:t>w</a:t>
            </a:r>
            <a:r>
              <a:rPr lang="en-GB" dirty="0"/>
              <a:t>here a legal person is authorised to act, the authorisation to act pertains to the statutory body or another person designated by the statutory body</a:t>
            </a:r>
            <a:endParaRPr lang="en-US" sz="2400" dirty="0"/>
          </a:p>
          <a:p>
            <a:pPr lvl="1"/>
            <a:endParaRPr lang="cs-CZ" u="sng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7F1716B-88F0-40BB-A237-95FF35C4A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A9BF65D-16B0-4A1B-8B73-FA8A031D0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51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ECB5AC-3950-429B-8B01-3B9B2B43C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Representation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38249E-FEA6-4911-8431-9731856B5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Corporate representation</a:t>
            </a:r>
            <a:endParaRPr lang="cs-CZ" b="1" dirty="0"/>
          </a:p>
          <a:p>
            <a:pPr lvl="1"/>
            <a:r>
              <a:rPr lang="en-GB" dirty="0"/>
              <a:t>involves a special type of contractual representation</a:t>
            </a:r>
            <a:endParaRPr lang="cs-CZ" dirty="0"/>
          </a:p>
          <a:p>
            <a:pPr lvl="1"/>
            <a:r>
              <a:rPr lang="en-GB" dirty="0"/>
              <a:t>constitutes a broad commercial power of attorney</a:t>
            </a:r>
            <a:endParaRPr lang="cs-CZ" dirty="0"/>
          </a:p>
          <a:p>
            <a:pPr lvl="1"/>
            <a:r>
              <a:rPr lang="en-GB" dirty="0"/>
              <a:t>can be granted only to a natural person </a:t>
            </a:r>
            <a:endParaRPr lang="cs-CZ" dirty="0"/>
          </a:p>
          <a:p>
            <a:pPr lvl="1"/>
            <a:r>
              <a:rPr lang="en-GB" dirty="0"/>
              <a:t>its scope is wider than that of legal representation regulated under Section 430</a:t>
            </a:r>
            <a:endParaRPr lang="cs-CZ" dirty="0"/>
          </a:p>
          <a:p>
            <a:pPr lvl="1"/>
            <a:r>
              <a:rPr lang="en-GB" dirty="0"/>
              <a:t>may also be granted to several natural persons where each of the corporate representatives may act independently</a:t>
            </a:r>
            <a:endParaRPr lang="en-US" sz="2400" dirty="0"/>
          </a:p>
          <a:p>
            <a:pPr lvl="1"/>
            <a:r>
              <a:rPr lang="en-GB" dirty="0"/>
              <a:t>is registered in the Commercial Register</a:t>
            </a:r>
            <a:endParaRPr lang="cs-CZ" dirty="0"/>
          </a:p>
          <a:p>
            <a:pPr lvl="1"/>
            <a:r>
              <a:rPr lang="en-GB" dirty="0"/>
              <a:t>it may at any time be granted only by an entrepreneur listed therein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13EE119-92A4-42B8-BA66-D0B498006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0E36FE5-7BB0-4468-A014-0DEF554E8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727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AE336A-59C7-474C-9164-962D7BC4E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Representation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382471-2110-4684-A19B-C1A5D76BD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/>
              <a:t>t</a:t>
            </a:r>
            <a:r>
              <a:rPr lang="en-GB" dirty="0"/>
              <a:t>he registration only has a declaratory effect</a:t>
            </a:r>
            <a:endParaRPr lang="cs-CZ" dirty="0"/>
          </a:p>
          <a:p>
            <a:pPr lvl="1"/>
            <a:r>
              <a:rPr lang="en-GB" dirty="0"/>
              <a:t>may be revoked or terminated at any time </a:t>
            </a:r>
            <a:endParaRPr lang="cs-CZ" dirty="0"/>
          </a:p>
          <a:p>
            <a:pPr lvl="1"/>
            <a:r>
              <a:rPr lang="en-GB" dirty="0"/>
              <a:t>it automatically expires with the lease or sale of the enterprise</a:t>
            </a:r>
            <a:endParaRPr lang="cs-CZ" dirty="0"/>
          </a:p>
          <a:p>
            <a:pPr lvl="1"/>
            <a:r>
              <a:rPr lang="en-GB" dirty="0"/>
              <a:t>it does not become extinct with the death of the entrepreneur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GB" dirty="0"/>
              <a:t>he extinction also needs to be registered in the Commercial Register</a:t>
            </a:r>
            <a:endParaRPr lang="cs-CZ" dirty="0"/>
          </a:p>
          <a:p>
            <a:pPr lvl="1"/>
            <a:r>
              <a:rPr lang="en-GB" dirty="0"/>
              <a:t>may not be granted to a person whose execution of their office resulted in the bankruptcy of the business corporation for 3 years from the relevant court decision</a:t>
            </a:r>
            <a:endParaRPr lang="en-US" sz="24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FA4536-7FAF-4C78-BFCF-CF6E3EF6C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6EA51A4-87ED-49CF-838D-437EB7B28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44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66A531-334E-4C5D-B8DE-DC96DE292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on the basis of a court decision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EEB45A-D715-4E33-96A8-789E272BE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/>
              <a:t>a natural person </a:t>
            </a:r>
            <a:r>
              <a:rPr lang="en-GB" sz="2800" dirty="0"/>
              <a:t>who does not possess full legal capacity</a:t>
            </a:r>
            <a:endParaRPr lang="cs-CZ" sz="2800" dirty="0"/>
          </a:p>
          <a:p>
            <a:pPr lvl="1"/>
            <a:r>
              <a:rPr lang="en-GB" dirty="0"/>
              <a:t> may be represented in the operation of their business enterprise</a:t>
            </a:r>
            <a:endParaRPr lang="cs-CZ" dirty="0"/>
          </a:p>
          <a:p>
            <a:pPr lvl="2"/>
            <a:r>
              <a:rPr lang="cs-CZ" dirty="0"/>
              <a:t>i</a:t>
            </a:r>
            <a:r>
              <a:rPr lang="en-GB" dirty="0"/>
              <a:t>f they are a minor, this will be done by legal representatives according to family law standards </a:t>
            </a:r>
            <a:endParaRPr lang="cs-CZ" dirty="0"/>
          </a:p>
          <a:p>
            <a:pPr lvl="2"/>
            <a:r>
              <a:rPr lang="cs-CZ" dirty="0"/>
              <a:t>i</a:t>
            </a:r>
            <a:r>
              <a:rPr lang="en-GB" dirty="0"/>
              <a:t>f they are of legal age, they will be represented by a guardian</a:t>
            </a:r>
            <a:endParaRPr lang="en-US" dirty="0"/>
          </a:p>
          <a:p>
            <a:r>
              <a:rPr lang="en-GB" sz="2800" b="1" dirty="0"/>
              <a:t>a legal person </a:t>
            </a:r>
            <a:r>
              <a:rPr lang="en-GB" sz="2800" dirty="0"/>
              <a:t>that needs to manage their affairs or to defend their rights </a:t>
            </a:r>
            <a:endParaRPr lang="cs-CZ" sz="2800" dirty="0"/>
          </a:p>
          <a:p>
            <a:pPr lvl="1"/>
            <a:r>
              <a:rPr lang="cs-CZ" dirty="0"/>
              <a:t>t</a:t>
            </a:r>
            <a:r>
              <a:rPr lang="en-GB" dirty="0"/>
              <a:t>he court will also appoint a guardian </a:t>
            </a:r>
            <a:endParaRPr lang="cs-CZ" dirty="0"/>
          </a:p>
          <a:p>
            <a:pPr lvl="1"/>
            <a:r>
              <a:rPr lang="en-US" dirty="0"/>
              <a:t>if there </a:t>
            </a:r>
            <a:r>
              <a:rPr lang="cs-CZ" dirty="0"/>
              <a:t>is </a:t>
            </a:r>
            <a:r>
              <a:rPr lang="en-GB" dirty="0"/>
              <a:t>no person authorised to act for the legal person</a:t>
            </a:r>
            <a:endParaRPr lang="cs-CZ" dirty="0"/>
          </a:p>
          <a:p>
            <a:pPr lvl="2"/>
            <a:r>
              <a:rPr lang="en-GB" dirty="0"/>
              <a:t> i.e. if the legal person does not have a sufficient number of members of the statutory body </a:t>
            </a:r>
            <a:endParaRPr lang="cs-CZ" dirty="0"/>
          </a:p>
          <a:p>
            <a:pPr lvl="2"/>
            <a:r>
              <a:rPr lang="cs-CZ" dirty="0"/>
              <a:t>or</a:t>
            </a:r>
            <a:r>
              <a:rPr lang="en-GB" dirty="0"/>
              <a:t> if it is questionable who the person authorised to act on its behalf </a:t>
            </a:r>
            <a:r>
              <a:rPr lang="cs-CZ" dirty="0"/>
              <a:t>is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07EF10-118D-439F-B200-0AB6D37F6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4CB4EB6-1176-4DE4-8B32-066AFA9F2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969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D26025-8126-4E29-9D57-0DDF8A978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US" dirty="0"/>
              <a:t>Exceeding the authority</a:t>
            </a:r>
            <a:r>
              <a:rPr lang="cs-CZ" dirty="0"/>
              <a:t>..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1DBD89-5299-424A-AF42-0868FE977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.. to </a:t>
            </a:r>
            <a:r>
              <a:rPr lang="en-US" sz="2800" dirty="0"/>
              <a:t>take legal action on the account </a:t>
            </a:r>
            <a:r>
              <a:rPr lang="cs-CZ" sz="2800" dirty="0"/>
              <a:t>of an entrepreneur</a:t>
            </a:r>
          </a:p>
          <a:p>
            <a:r>
              <a:rPr lang="en-GB" sz="2800" b="1" dirty="0"/>
              <a:t>for legal representation</a:t>
            </a:r>
            <a:endParaRPr lang="cs-CZ" sz="2800" b="1" dirty="0"/>
          </a:p>
          <a:p>
            <a:pPr lvl="1"/>
            <a:r>
              <a:rPr lang="cs-CZ" dirty="0"/>
              <a:t>i</a:t>
            </a:r>
            <a:r>
              <a:rPr lang="en-GB" dirty="0"/>
              <a:t>f a representative transgresses the boundaries</a:t>
            </a:r>
            <a:endParaRPr lang="cs-CZ" dirty="0"/>
          </a:p>
          <a:p>
            <a:pPr lvl="2"/>
            <a:r>
              <a:rPr lang="en-GB" dirty="0"/>
              <a:t>the representative himself is bound by the actions taken in this way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GB" dirty="0"/>
              <a:t>he represented person may approve such actions without undue delay </a:t>
            </a:r>
            <a:endParaRPr lang="cs-CZ" dirty="0"/>
          </a:p>
          <a:p>
            <a:pPr lvl="2"/>
            <a:r>
              <a:rPr lang="en-GB" dirty="0"/>
              <a:t>then be bound by them as if the representative's authorisation had not been exceeded</a:t>
            </a:r>
            <a:endParaRPr lang="cs-CZ" dirty="0"/>
          </a:p>
          <a:p>
            <a:pPr lvl="1"/>
            <a:r>
              <a:rPr lang="en-GB" dirty="0"/>
              <a:t> if the authority is not corroborated without undue delay</a:t>
            </a:r>
            <a:endParaRPr lang="cs-CZ" dirty="0"/>
          </a:p>
          <a:p>
            <a:pPr lvl="2"/>
            <a:r>
              <a:rPr lang="en-GB" dirty="0"/>
              <a:t> the third party with whom the represented transacted and who exhibited good faith may require that the representative comply with whatever has been agreed or pay damages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9D27EF-66A3-47B6-9258-F2A8EB184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808E0F-F622-4427-9A39-695FD78C5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487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B55B92-4761-40E4-BFCC-8F1C84880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US" dirty="0"/>
              <a:t>Exceeding the authority</a:t>
            </a:r>
            <a:r>
              <a:rPr lang="cs-CZ" dirty="0"/>
              <a:t>..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E295D1-4F43-474B-9B9C-35CF1978C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.. to </a:t>
            </a:r>
            <a:r>
              <a:rPr lang="en-US" sz="2800" dirty="0"/>
              <a:t>take legal action on the account </a:t>
            </a:r>
            <a:r>
              <a:rPr lang="cs-CZ" sz="2800" dirty="0"/>
              <a:t>of an entrepreneur</a:t>
            </a:r>
          </a:p>
          <a:p>
            <a:r>
              <a:rPr lang="en-GB" sz="2800" b="1" dirty="0"/>
              <a:t>for contractual representation</a:t>
            </a:r>
            <a:endParaRPr lang="cs-CZ" sz="2800" b="1" dirty="0"/>
          </a:p>
          <a:p>
            <a:pPr lvl="1"/>
            <a:r>
              <a:rPr lang="cs-CZ" dirty="0"/>
              <a:t>t</a:t>
            </a:r>
            <a:r>
              <a:rPr lang="en-GB" dirty="0"/>
              <a:t>he above rule is reversed</a:t>
            </a:r>
            <a:endParaRPr lang="cs-CZ" dirty="0"/>
          </a:p>
          <a:p>
            <a:pPr lvl="1"/>
            <a:r>
              <a:rPr lang="en-GB" dirty="0"/>
              <a:t> i.e., if, under contractual representation, the representative exceeds their authority and the represented party does not agree to that</a:t>
            </a:r>
            <a:endParaRPr lang="cs-CZ" dirty="0"/>
          </a:p>
          <a:p>
            <a:pPr lvl="2"/>
            <a:r>
              <a:rPr lang="en-GB" dirty="0"/>
              <a:t>they must notify the person with whom the representative has transacted</a:t>
            </a:r>
            <a:endParaRPr lang="cs-CZ" dirty="0"/>
          </a:p>
          <a:p>
            <a:pPr lvl="2"/>
            <a:r>
              <a:rPr lang="cs-CZ" dirty="0"/>
              <a:t>i</a:t>
            </a:r>
            <a:r>
              <a:rPr lang="en-GB" dirty="0"/>
              <a:t>f they fail to do so, they shall be deemed to have approved the action </a:t>
            </a:r>
            <a:endParaRPr lang="cs-CZ" dirty="0"/>
          </a:p>
          <a:p>
            <a:pPr lvl="2"/>
            <a:r>
              <a:rPr lang="cs-CZ" dirty="0"/>
              <a:t>t</a:t>
            </a:r>
            <a:r>
              <a:rPr lang="en-GB" dirty="0"/>
              <a:t>his does not apply if the person with whom the representative transacted </a:t>
            </a:r>
            <a:endParaRPr lang="cs-CZ" dirty="0"/>
          </a:p>
          <a:p>
            <a:pPr lvl="3"/>
            <a:r>
              <a:rPr lang="en-GB" dirty="0"/>
              <a:t>should have and could divine from the circumstances, without any doubt, that the representative clearly exceeded the authority granted to them by the represented person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D2FFEEE-576E-400B-8A81-9B5C7A1FC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7E7BA98-35A8-4437-B612-9107D70CA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139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Entrepreneur</a:t>
            </a:r>
            <a:r>
              <a:rPr lang="en-GB" dirty="0"/>
              <a:t>’</a:t>
            </a:r>
            <a:r>
              <a:rPr lang="cs-CZ" dirty="0"/>
              <a:t>s </a:t>
            </a:r>
            <a:r>
              <a:rPr lang="en-US" dirty="0"/>
              <a:t>Legal</a:t>
            </a:r>
            <a:r>
              <a:rPr lang="cs-CZ" dirty="0"/>
              <a:t> Acts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legal act</a:t>
            </a:r>
            <a:endParaRPr lang="cs-CZ" dirty="0"/>
          </a:p>
          <a:p>
            <a:pPr lvl="1"/>
            <a:r>
              <a:rPr lang="en-GB" dirty="0"/>
              <a:t>is a legally relevant expression of will that causes the creation, change and extinction of rights and duties with external effects</a:t>
            </a:r>
            <a:endParaRPr lang="cs-CZ" dirty="0"/>
          </a:p>
          <a:p>
            <a:pPr lvl="1"/>
            <a:r>
              <a:rPr lang="cs-CZ" dirty="0"/>
              <a:t>a</a:t>
            </a:r>
            <a:r>
              <a:rPr lang="en-GB" dirty="0"/>
              <a:t>n entrepreneur (legally) acts under their corporate name, or in the absence thereof, under their name or their personal name</a:t>
            </a:r>
            <a:endParaRPr lang="de-DE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1320CB-0574-47C8-8EF1-38D2D4D16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Exceeding the authority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DF9189-32EB-4221-93B6-04348D11C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agency without mandate</a:t>
            </a:r>
            <a:endParaRPr lang="cs-CZ" dirty="0"/>
          </a:p>
          <a:p>
            <a:pPr lvl="1"/>
            <a:r>
              <a:rPr lang="cs-CZ" dirty="0"/>
              <a:t>a</a:t>
            </a:r>
            <a:r>
              <a:rPr lang="en-GB" dirty="0"/>
              <a:t>n entrepreneur is also bound </a:t>
            </a:r>
            <a:endParaRPr lang="cs-CZ" dirty="0"/>
          </a:p>
          <a:p>
            <a:pPr lvl="2"/>
            <a:r>
              <a:rPr lang="en-GB" sz="2800" b="1" dirty="0"/>
              <a:t>by actions taken by another unauthorised person at their establishment </a:t>
            </a:r>
            <a:endParaRPr lang="cs-CZ" sz="2800" b="1" dirty="0"/>
          </a:p>
          <a:p>
            <a:pPr lvl="3"/>
            <a:r>
              <a:rPr lang="en-GB" sz="2400" dirty="0"/>
              <a:t>if the third party believed, in good faith, that the actor was authorised to act</a:t>
            </a:r>
            <a:endParaRPr lang="cs-CZ" sz="2400" dirty="0"/>
          </a:p>
          <a:p>
            <a:pPr lvl="3"/>
            <a:r>
              <a:rPr lang="cs-CZ" sz="2400" dirty="0"/>
              <a:t>i</a:t>
            </a:r>
            <a:r>
              <a:rPr lang="en-GB" sz="2400" dirty="0"/>
              <a:t>f the third party exhibits good faith, the entrepreneur is automatically bound by the action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5BB0903-3F8A-48C7-B354-494DB1282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2B9779-EEA7-49FF-AEDF-E1CFF461F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951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1604B-CC8B-4007-B2B1-24FB02664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Natural Person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F36E47-2617-4873-8DEE-5491D72A5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must possess </a:t>
            </a:r>
            <a:r>
              <a:rPr lang="en-GB" b="1" dirty="0"/>
              <a:t>legal capacity</a:t>
            </a:r>
            <a:endParaRPr lang="cs-CZ" b="1" dirty="0"/>
          </a:p>
          <a:p>
            <a:pPr lvl="1"/>
            <a:r>
              <a:rPr lang="cs-CZ" dirty="0"/>
              <a:t>natural person is </a:t>
            </a:r>
            <a:r>
              <a:rPr lang="en-GB" dirty="0"/>
              <a:t>capable of taking legal acts</a:t>
            </a:r>
            <a:endParaRPr lang="cs-CZ" dirty="0"/>
          </a:p>
          <a:p>
            <a:pPr lvl="2"/>
            <a:r>
              <a:rPr lang="en-GB" dirty="0"/>
              <a:t>i.e., capable of acquiring rights for themselves through their own acts and of assuming duties</a:t>
            </a:r>
            <a:endParaRPr lang="cs-CZ" dirty="0"/>
          </a:p>
          <a:p>
            <a:pPr lvl="1"/>
            <a:r>
              <a:rPr lang="en-GB"/>
              <a:t>acquire</a:t>
            </a:r>
            <a:r>
              <a:rPr lang="cs-CZ" dirty="0"/>
              <a:t>s</a:t>
            </a:r>
            <a:r>
              <a:rPr lang="en-GB" dirty="0"/>
              <a:t> full legal capacity upon reaching </a:t>
            </a:r>
            <a:r>
              <a:rPr lang="en-GB" b="1" dirty="0"/>
              <a:t>the age of majority</a:t>
            </a:r>
            <a:endParaRPr lang="cs-CZ" b="1" dirty="0"/>
          </a:p>
          <a:p>
            <a:pPr lvl="2"/>
            <a:r>
              <a:rPr lang="en-US" b="1" dirty="0"/>
              <a:t>before that the scope of their legal capacity is</a:t>
            </a:r>
            <a:r>
              <a:rPr lang="cs-CZ" b="1" dirty="0"/>
              <a:t> </a:t>
            </a:r>
            <a:r>
              <a:rPr lang="en-US" b="1" dirty="0"/>
              <a:t>determined with reference to appropriateness to the intellectual and volitional maturity of that</a:t>
            </a:r>
            <a:r>
              <a:rPr lang="cs-CZ" b="1" dirty="0"/>
              <a:t> </a:t>
            </a:r>
            <a:r>
              <a:rPr lang="en-US" b="1" dirty="0"/>
              <a:t>person</a:t>
            </a:r>
            <a:endParaRPr lang="cs-CZ" b="1" dirty="0"/>
          </a:p>
          <a:p>
            <a:pPr lvl="1"/>
            <a:r>
              <a:rPr lang="cs-CZ" dirty="0"/>
              <a:t>or</a:t>
            </a:r>
            <a:r>
              <a:rPr lang="en-GB" dirty="0"/>
              <a:t> consent of a legal representative constitutes</a:t>
            </a:r>
            <a:endParaRPr lang="cs-CZ" dirty="0"/>
          </a:p>
          <a:p>
            <a:pPr lvl="2"/>
            <a:r>
              <a:rPr lang="en-GB" dirty="0"/>
              <a:t>an important Civil Code instrument </a:t>
            </a:r>
            <a:endParaRPr lang="cs-CZ" dirty="0"/>
          </a:p>
          <a:p>
            <a:pPr lvl="2"/>
            <a:r>
              <a:rPr lang="cs-CZ" dirty="0"/>
              <a:t>is </a:t>
            </a:r>
            <a:r>
              <a:rPr lang="en-GB" dirty="0"/>
              <a:t>given to a minor to operate a business enterprise or engage in a similar gainful activity, although this is also conditioned by the leave of the court</a:t>
            </a:r>
            <a:endParaRPr lang="en-US" dirty="0"/>
          </a:p>
          <a:p>
            <a:endParaRPr lang="cs-CZ" dirty="0"/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B269-C85C-4FCD-B1C8-44CB799C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4255979-5CB6-4688-A142-11D0BE158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71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565C83-0F2A-4C86-8078-BB9E9ABF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</a:t>
            </a:r>
            <a:r>
              <a:rPr lang="cs-CZ" dirty="0"/>
              <a:t> Person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08D918-26C8-4567-A535-88B1D9D8D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 an organised body whose </a:t>
            </a:r>
            <a:r>
              <a:rPr lang="en-GB" b="1" dirty="0"/>
              <a:t>legal personality </a:t>
            </a:r>
            <a:r>
              <a:rPr lang="en-GB" dirty="0"/>
              <a:t>is provided or recognised by a statute</a:t>
            </a:r>
            <a:endParaRPr lang="cs-CZ" dirty="0"/>
          </a:p>
          <a:p>
            <a:r>
              <a:rPr lang="en-GB" dirty="0"/>
              <a:t>possesses legal personality </a:t>
            </a:r>
            <a:endParaRPr lang="cs-CZ" dirty="0"/>
          </a:p>
          <a:p>
            <a:pPr lvl="1"/>
            <a:r>
              <a:rPr lang="en-US" dirty="0"/>
              <a:t>from</a:t>
            </a:r>
            <a:r>
              <a:rPr lang="cs-CZ" dirty="0"/>
              <a:t> </a:t>
            </a:r>
            <a:r>
              <a:rPr lang="en-GB" dirty="0"/>
              <a:t>the moment it is incorporated </a:t>
            </a:r>
            <a:endParaRPr lang="cs-CZ" dirty="0"/>
          </a:p>
          <a:p>
            <a:pPr lvl="1"/>
            <a:r>
              <a:rPr lang="en-GB" dirty="0"/>
              <a:t>to the point it is wound up</a:t>
            </a:r>
            <a:endParaRPr lang="cs-CZ" dirty="0"/>
          </a:p>
          <a:p>
            <a:r>
              <a:rPr lang="cs-CZ" dirty="0"/>
              <a:t>a</a:t>
            </a:r>
            <a:r>
              <a:rPr lang="en-GB" dirty="0"/>
              <a:t> legal person having legal personality means </a:t>
            </a:r>
            <a:endParaRPr lang="cs-CZ" dirty="0"/>
          </a:p>
          <a:p>
            <a:pPr lvl="1"/>
            <a:r>
              <a:rPr lang="en-GB" dirty="0"/>
              <a:t>that within certain bounds, the legal person may have rights and duties</a:t>
            </a:r>
            <a:endParaRPr lang="cs-CZ" dirty="0"/>
          </a:p>
          <a:p>
            <a:pPr lvl="1"/>
            <a:r>
              <a:rPr lang="en-GB" dirty="0"/>
              <a:t>unlike a natural person, </a:t>
            </a:r>
            <a:r>
              <a:rPr lang="en-GB" b="1" dirty="0"/>
              <a:t>a legal person does not have legal capacity </a:t>
            </a:r>
            <a:r>
              <a:rPr lang="en-GB" dirty="0"/>
              <a:t>and </a:t>
            </a:r>
            <a:r>
              <a:rPr lang="en-GB" b="1" dirty="0"/>
              <a:t>all legal entities must therefore be represented in taking legal acts</a:t>
            </a:r>
            <a:endParaRPr lang="en-US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91AD05-54B5-4391-A1B3-75555526C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2AB92A3-8A31-4062-95B9-390E2295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5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6399C4-7AC8-4038-839E-64F8FDAB3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2DE7A2-5598-42C4-A25E-671C59423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representative</a:t>
            </a:r>
            <a:endParaRPr lang="cs-CZ" dirty="0"/>
          </a:p>
          <a:p>
            <a:pPr lvl="1"/>
            <a:r>
              <a:rPr lang="en-GB" dirty="0"/>
              <a:t> </a:t>
            </a:r>
            <a:r>
              <a:rPr lang="cs-CZ" dirty="0"/>
              <a:t>is </a:t>
            </a:r>
            <a:r>
              <a:rPr lang="en-GB" dirty="0"/>
              <a:t>the person authorised to act on behalf of the represented person</a:t>
            </a:r>
            <a:endParaRPr lang="cs-CZ" dirty="0"/>
          </a:p>
          <a:p>
            <a:r>
              <a:rPr lang="en-GB" dirty="0"/>
              <a:t>may be</a:t>
            </a:r>
            <a:endParaRPr lang="cs-CZ" dirty="0"/>
          </a:p>
          <a:p>
            <a:pPr lvl="1"/>
            <a:r>
              <a:rPr lang="cs-CZ" b="1" dirty="0"/>
              <a:t>direct</a:t>
            </a:r>
          </a:p>
          <a:p>
            <a:pPr lvl="2"/>
            <a:r>
              <a:rPr lang="en-GB" dirty="0"/>
              <a:t> </a:t>
            </a:r>
            <a:r>
              <a:rPr lang="cs-CZ" dirty="0"/>
              <a:t>the </a:t>
            </a:r>
            <a:r>
              <a:rPr lang="en-US" dirty="0"/>
              <a:t>representative</a:t>
            </a:r>
            <a:r>
              <a:rPr lang="cs-CZ" dirty="0"/>
              <a:t> </a:t>
            </a:r>
            <a:r>
              <a:rPr lang="en-GB" dirty="0"/>
              <a:t>acts </a:t>
            </a:r>
            <a:r>
              <a:rPr lang="en-GB" b="1" dirty="0"/>
              <a:t>in the name and on the account of the represented person</a:t>
            </a:r>
            <a:endParaRPr lang="cs-CZ" b="1" dirty="0"/>
          </a:p>
          <a:p>
            <a:pPr lvl="1"/>
            <a:r>
              <a:rPr lang="en-US" b="1" dirty="0"/>
              <a:t>indirect</a:t>
            </a:r>
          </a:p>
          <a:p>
            <a:pPr lvl="2"/>
            <a:r>
              <a:rPr lang="en-GB" dirty="0"/>
              <a:t>the representative acts </a:t>
            </a:r>
            <a:r>
              <a:rPr lang="en-GB" b="1" dirty="0"/>
              <a:t>in their own name and on the account of the represented party</a:t>
            </a:r>
            <a:endParaRPr lang="en-US" b="1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9AA796-0A52-4573-9AC7-734CAF76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81A56C-D082-4531-887C-1E3E247D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20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3B2F6E-B974-400F-A1A2-1EDC35062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C54C5B-02A2-46C6-90CD-6AC823905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representation can also be differentiated according to the legal title authorising the representative</a:t>
            </a:r>
            <a:endParaRPr lang="cs-CZ" dirty="0"/>
          </a:p>
          <a:p>
            <a:pPr lvl="1"/>
            <a:r>
              <a:rPr lang="cs-CZ" dirty="0"/>
              <a:t>the </a:t>
            </a:r>
            <a:r>
              <a:rPr lang="en-US" dirty="0"/>
              <a:t>legal title</a:t>
            </a:r>
          </a:p>
          <a:p>
            <a:pPr lvl="2"/>
            <a:r>
              <a:rPr lang="en-GB" b="1" dirty="0"/>
              <a:t>a statute </a:t>
            </a:r>
            <a:r>
              <a:rPr lang="cs-CZ" b="1" dirty="0"/>
              <a:t>	</a:t>
            </a:r>
          </a:p>
          <a:p>
            <a:pPr lvl="3"/>
            <a:r>
              <a:rPr lang="en-GB" dirty="0"/>
              <a:t>e.g., </a:t>
            </a:r>
            <a:r>
              <a:rPr lang="en-GB" b="1" dirty="0"/>
              <a:t>a statutory body representing legal persons</a:t>
            </a:r>
            <a:endParaRPr lang="cs-CZ" b="1" dirty="0"/>
          </a:p>
          <a:p>
            <a:pPr lvl="2"/>
            <a:r>
              <a:rPr lang="en-GB" b="1" dirty="0"/>
              <a:t>a</a:t>
            </a:r>
            <a:r>
              <a:rPr lang="en-GB" dirty="0"/>
              <a:t> </a:t>
            </a:r>
            <a:r>
              <a:rPr lang="en-GB" b="1" dirty="0"/>
              <a:t>contract</a:t>
            </a:r>
            <a:endParaRPr lang="cs-CZ" b="1" dirty="0"/>
          </a:p>
          <a:p>
            <a:pPr lvl="3"/>
            <a:r>
              <a:rPr lang="en-GB" dirty="0"/>
              <a:t>typically </a:t>
            </a:r>
            <a:r>
              <a:rPr lang="en-GB" b="1" dirty="0"/>
              <a:t>a contract of mandate</a:t>
            </a:r>
            <a:endParaRPr lang="cs-CZ" b="1" dirty="0"/>
          </a:p>
          <a:p>
            <a:pPr lvl="3"/>
            <a:r>
              <a:rPr lang="cs-CZ" dirty="0"/>
              <a:t>c</a:t>
            </a:r>
            <a:r>
              <a:rPr lang="en-GB" dirty="0"/>
              <a:t>orporate representation constitutes a special type of contractual representation</a:t>
            </a:r>
            <a:endParaRPr lang="cs-CZ" dirty="0"/>
          </a:p>
          <a:p>
            <a:pPr lvl="2"/>
            <a:r>
              <a:rPr lang="en-GB" b="1" dirty="0"/>
              <a:t>an</a:t>
            </a:r>
            <a:r>
              <a:rPr lang="en-GB" dirty="0"/>
              <a:t> </a:t>
            </a:r>
            <a:r>
              <a:rPr lang="en-GB" b="1" dirty="0"/>
              <a:t>administrative or a judicial decision</a:t>
            </a:r>
            <a:endParaRPr lang="cs-CZ" b="1" dirty="0"/>
          </a:p>
          <a:p>
            <a:pPr lvl="3"/>
            <a:r>
              <a:rPr lang="en-GB" dirty="0"/>
              <a:t> </a:t>
            </a:r>
            <a:r>
              <a:rPr lang="cs-CZ" dirty="0" err="1"/>
              <a:t>e.g</a:t>
            </a:r>
            <a:r>
              <a:rPr lang="cs-CZ" dirty="0"/>
              <a:t>., </a:t>
            </a:r>
            <a:r>
              <a:rPr lang="en-GB" b="1" dirty="0"/>
              <a:t>guardianship</a:t>
            </a:r>
            <a:endParaRPr lang="en-US" b="1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E391F4-9695-4C83-A9AA-91B124035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C6966B5-9228-4102-BB8C-1673BBA25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6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C20BC5-E6D3-4555-BFFC-B6988D02D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US" dirty="0"/>
              <a:t>Legal</a:t>
            </a:r>
            <a:r>
              <a:rPr lang="cs-CZ" dirty="0"/>
              <a:t> </a:t>
            </a:r>
            <a:r>
              <a:rPr lang="en-US" dirty="0"/>
              <a:t>Representation</a:t>
            </a:r>
            <a:r>
              <a:rPr lang="en-GB" dirty="0"/>
              <a:t> of </a:t>
            </a:r>
            <a:r>
              <a:rPr lang="en-US" dirty="0"/>
              <a:t>Entrepreneurs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6C4738-CD69-4FB2-A3D7-796F2A1CE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Legal representation by </a:t>
            </a:r>
            <a:r>
              <a:rPr lang="en-GB" b="1" dirty="0"/>
              <a:t>a statutory body</a:t>
            </a:r>
            <a:r>
              <a:rPr lang="en-GB" dirty="0"/>
              <a:t>  </a:t>
            </a:r>
            <a:endParaRPr lang="cs-CZ" dirty="0"/>
          </a:p>
          <a:p>
            <a:r>
              <a:rPr lang="en-GB" dirty="0"/>
              <a:t>“Legal” representation by </a:t>
            </a:r>
            <a:r>
              <a:rPr lang="en-GB" b="1" dirty="0"/>
              <a:t>a person authorised to carry out a certain activity within the operation of a business enterprise </a:t>
            </a:r>
            <a:endParaRPr lang="en-US" b="1" dirty="0"/>
          </a:p>
          <a:p>
            <a:r>
              <a:rPr lang="en-GB" dirty="0"/>
              <a:t>Legal representation by </a:t>
            </a:r>
            <a:r>
              <a:rPr lang="en-GB" b="1" dirty="0"/>
              <a:t>a registered branch manager</a:t>
            </a:r>
            <a:endParaRPr lang="en-US" b="1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429712-301E-4EE4-9BDA-4090C6A6B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2E4B5A7-7F60-40FE-A655-C516E72B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20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7E5D36-CD56-47BA-B6A8-CA78E695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</a:t>
            </a:r>
            <a:r>
              <a:rPr lang="cs-CZ" dirty="0"/>
              <a:t> </a:t>
            </a:r>
            <a:r>
              <a:rPr lang="en-US" dirty="0"/>
              <a:t>Representation</a:t>
            </a:r>
            <a:r>
              <a:rPr lang="en-GB" dirty="0"/>
              <a:t> of </a:t>
            </a:r>
            <a:r>
              <a:rPr lang="en-US" dirty="0"/>
              <a:t>Entrepreneurs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7FF685-52D9-4760-8992-C46D4F4CA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Legal representation by a statutory body </a:t>
            </a:r>
            <a:endParaRPr lang="cs-CZ" dirty="0"/>
          </a:p>
          <a:p>
            <a:pPr lvl="1"/>
            <a:r>
              <a:rPr lang="en-GB" dirty="0"/>
              <a:t>is only possible for a legal person, where the statutory body is determined by a statute</a:t>
            </a:r>
            <a:endParaRPr lang="cs-CZ" dirty="0"/>
          </a:p>
          <a:p>
            <a:pPr lvl="1"/>
            <a:r>
              <a:rPr lang="cs-CZ" dirty="0"/>
              <a:t>c</a:t>
            </a:r>
            <a:r>
              <a:rPr lang="en-GB" dirty="0"/>
              <a:t>orporate bodies are organisational units established on the basis of the law or a constitutive instrument</a:t>
            </a:r>
            <a:endParaRPr lang="en-US" dirty="0"/>
          </a:p>
          <a:p>
            <a:r>
              <a:rPr lang="en-GB" dirty="0"/>
              <a:t>A statutory body </a:t>
            </a:r>
            <a:endParaRPr lang="cs-CZ" dirty="0"/>
          </a:p>
          <a:p>
            <a:pPr lvl="1"/>
            <a:r>
              <a:rPr lang="en-GB" dirty="0"/>
              <a:t>is an executive body competent to manage the functioning of a legal person in everyday matters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7BCAF8-87F8-4204-8C6F-EC6C62C7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BE476C-4AFE-45CF-AC2B-98545ABA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42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7AF1A7-D8DE-458E-82BB-C9F839E06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</a:t>
            </a:r>
            <a:r>
              <a:rPr lang="cs-CZ" dirty="0"/>
              <a:t> </a:t>
            </a:r>
            <a:r>
              <a:rPr lang="en-US" dirty="0"/>
              <a:t>Representation</a:t>
            </a:r>
            <a:r>
              <a:rPr lang="en-GB" dirty="0"/>
              <a:t> of </a:t>
            </a:r>
            <a:r>
              <a:rPr lang="en-US" dirty="0"/>
              <a:t>Entrepreneurs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1E004C-AD1C-4198-8C6D-BE7BC8672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“Legal” representation by a person authorised to carry out a certain activity within the operation of a business enterprise </a:t>
            </a:r>
            <a:endParaRPr lang="en-US" sz="2800" dirty="0"/>
          </a:p>
          <a:p>
            <a:pPr lvl="1"/>
            <a:r>
              <a:rPr lang="en-US" sz="2400" b="1" dirty="0"/>
              <a:t>employees</a:t>
            </a:r>
          </a:p>
          <a:p>
            <a:pPr lvl="2"/>
            <a:r>
              <a:rPr lang="en-GB" sz="2000" b="1" dirty="0"/>
              <a:t>represent a legal person even without authorisation</a:t>
            </a:r>
            <a:endParaRPr lang="cs-CZ" sz="2000" b="1" dirty="0"/>
          </a:p>
          <a:p>
            <a:pPr lvl="2"/>
            <a:r>
              <a:rPr lang="en-GB" sz="2000" b="1" dirty="0"/>
              <a:t>to the extent typical with respect to their position or title</a:t>
            </a:r>
            <a:r>
              <a:rPr lang="en-GB" sz="2000" dirty="0"/>
              <a:t>, the decisive aspect being how they are perceived by the public</a:t>
            </a:r>
            <a:endParaRPr lang="en-US" sz="2000" dirty="0"/>
          </a:p>
          <a:p>
            <a:pPr lvl="1"/>
            <a:r>
              <a:rPr lang="en-US" sz="2400" dirty="0"/>
              <a:t>section</a:t>
            </a:r>
            <a:r>
              <a:rPr lang="en-GB" sz="2400" dirty="0"/>
              <a:t> 430(1) of the Civil Code</a:t>
            </a:r>
            <a:endParaRPr lang="cs-CZ" sz="2400" dirty="0"/>
          </a:p>
          <a:p>
            <a:pPr lvl="2"/>
            <a:r>
              <a:rPr lang="en-GB" sz="2000" dirty="0"/>
              <a:t>according to which if an entrepreneur authorises a person to carry out a certain activity within the operation of a business enterprise</a:t>
            </a:r>
            <a:r>
              <a:rPr lang="cs-CZ" sz="2000" dirty="0"/>
              <a:t>, </a:t>
            </a:r>
            <a:r>
              <a:rPr lang="en-GB" sz="2000" dirty="0"/>
              <a:t>that person represents the entrepreneur in all dealings that this activity typically involves</a:t>
            </a:r>
            <a:endParaRPr lang="en-US" sz="2000" dirty="0"/>
          </a:p>
          <a:p>
            <a:pPr lvl="1"/>
            <a:r>
              <a:rPr lang="cs-CZ" sz="2400" dirty="0"/>
              <a:t>t</a:t>
            </a:r>
            <a:r>
              <a:rPr lang="en-GB" sz="2400" dirty="0"/>
              <a:t>he scope of the authority granted </a:t>
            </a:r>
            <a:endParaRPr lang="cs-CZ" sz="2400" dirty="0"/>
          </a:p>
          <a:p>
            <a:pPr lvl="2"/>
            <a:r>
              <a:rPr lang="en-GB" sz="2000" dirty="0"/>
              <a:t>is proportionate to the activity delegated to the representative and any internal restrictions on the scope of the authority are not effective vis-à-vis third parties </a:t>
            </a:r>
            <a:endParaRPr lang="en-US" sz="2000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3FED87-7F6C-4EEF-9A94-4A5EBF768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02.04.2020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B19EF0A-F5E6-408D-8678-8B62293A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93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438</TotalTime>
  <Words>1506</Words>
  <Application>Microsoft Office PowerPoint</Application>
  <PresentationFormat>Vlastní</PresentationFormat>
  <Paragraphs>186</Paragraphs>
  <Slides>20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Calibri</vt:lpstr>
      <vt:lpstr>Clara Sans</vt:lpstr>
      <vt:lpstr>JU_OPVVV</vt:lpstr>
      <vt:lpstr>Entrepreneur’s Legal Acts</vt:lpstr>
      <vt:lpstr>Entrepreneur’s Legal Acts</vt:lpstr>
      <vt:lpstr>Natural Person</vt:lpstr>
      <vt:lpstr>Legal Person</vt:lpstr>
      <vt:lpstr>Representation</vt:lpstr>
      <vt:lpstr>Representation</vt:lpstr>
      <vt:lpstr>Legal Representation of Entrepreneurs</vt:lpstr>
      <vt:lpstr>Legal Representation of Entrepreneurs</vt:lpstr>
      <vt:lpstr>Legal Representation of Entrepreneurs</vt:lpstr>
      <vt:lpstr>Legal Representation of Entrepreneurs</vt:lpstr>
      <vt:lpstr>Contractual Representation</vt:lpstr>
      <vt:lpstr>Contractual Representation</vt:lpstr>
      <vt:lpstr>Contractual Representation</vt:lpstr>
      <vt:lpstr>Contractual Representation</vt:lpstr>
      <vt:lpstr>Contractual Representation</vt:lpstr>
      <vt:lpstr>Contractual Representation</vt:lpstr>
      <vt:lpstr>Representation on the basis of a court decision </vt:lpstr>
      <vt:lpstr>Exceeding the authority..</vt:lpstr>
      <vt:lpstr>Exceeding the authority..</vt:lpstr>
      <vt:lpstr>Exceeding the authority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23</cp:revision>
  <dcterms:created xsi:type="dcterms:W3CDTF">2017-07-17T18:52:59Z</dcterms:created>
  <dcterms:modified xsi:type="dcterms:W3CDTF">2020-04-02T10:54:30Z</dcterms:modified>
</cp:coreProperties>
</file>