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28"/>
  </p:notes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7" r:id="rId20"/>
    <p:sldId id="276" r:id="rId21"/>
    <p:sldId id="280" r:id="rId22"/>
    <p:sldId id="275" r:id="rId23"/>
    <p:sldId id="278" r:id="rId24"/>
    <p:sldId id="279" r:id="rId25"/>
    <p:sldId id="281" r:id="rId26"/>
    <p:sldId id="282" r:id="rId27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77861" autoAdjust="0"/>
  </p:normalViewPr>
  <p:slideViewPr>
    <p:cSldViewPr snapToGrid="0">
      <p:cViewPr varScale="1">
        <p:scale>
          <a:sx n="76" d="100"/>
          <a:sy n="76" d="100"/>
        </p:scale>
        <p:origin x="672" y="9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02.04.2021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02.04.2021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02.04.2021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02.04.2021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02.04.2021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02.04.2021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02.04.2021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02.04.2021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02.04.2021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02.04.2021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02.04.2021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02.04.2021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02.04.2021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Risk management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Risk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b="1" dirty="0" smtClean="0"/>
              <a:t>Types </a:t>
            </a:r>
            <a:r>
              <a:rPr lang="en-GB" sz="2400" b="1" dirty="0"/>
              <a:t>of diversification:</a:t>
            </a:r>
            <a:endParaRPr lang="cs-CZ" sz="2400" dirty="0"/>
          </a:p>
          <a:p>
            <a:pPr lvl="0"/>
            <a:r>
              <a:rPr lang="en-GB" sz="2400" dirty="0"/>
              <a:t>extension of the production program vertically: to the previous or next stage (production will be extended from milk production to cheese production)</a:t>
            </a:r>
            <a:endParaRPr lang="cs-CZ" sz="2400" dirty="0"/>
          </a:p>
          <a:p>
            <a:pPr lvl="0"/>
            <a:r>
              <a:rPr lang="en-GB" sz="2400" dirty="0"/>
              <a:t>extension of the production program </a:t>
            </a:r>
            <a:r>
              <a:rPr lang="en-GB" sz="2400" dirty="0" smtClean="0"/>
              <a:t>horizontally</a:t>
            </a:r>
            <a:r>
              <a:rPr lang="cs-CZ" sz="2400" dirty="0" smtClean="0"/>
              <a:t>:</a:t>
            </a:r>
            <a:r>
              <a:rPr lang="en-GB" sz="2400" dirty="0" smtClean="0"/>
              <a:t> </a:t>
            </a:r>
            <a:r>
              <a:rPr lang="en-GB" sz="2400" dirty="0"/>
              <a:t>(production of more products)</a:t>
            </a:r>
            <a:endParaRPr lang="cs-CZ" sz="2400" dirty="0"/>
          </a:p>
          <a:p>
            <a:pPr lvl="0"/>
            <a:r>
              <a:rPr lang="en-GB" sz="2400" dirty="0"/>
              <a:t>geographical diversification</a:t>
            </a:r>
            <a:endParaRPr lang="cs-CZ" sz="2400" dirty="0"/>
          </a:p>
          <a:p>
            <a:pPr lvl="0"/>
            <a:r>
              <a:rPr lang="en-GB" sz="2400" dirty="0"/>
              <a:t>diversification of suppliers</a:t>
            </a:r>
            <a:endParaRPr lang="cs-CZ" sz="2400" dirty="0"/>
          </a:p>
          <a:p>
            <a:pPr lvl="0"/>
            <a:r>
              <a:rPr lang="en-GB" sz="2400" dirty="0"/>
              <a:t>customer diversification</a:t>
            </a:r>
            <a:endParaRPr lang="cs-CZ" sz="2400" dirty="0"/>
          </a:p>
          <a:p>
            <a:pPr lvl="0"/>
            <a:r>
              <a:rPr lang="en-GB" sz="2400" dirty="0"/>
              <a:t>diversification of financial investments</a:t>
            </a:r>
            <a:endParaRPr lang="cs-CZ" sz="2400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2301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b="1" dirty="0"/>
              <a:t>Risk measurement</a:t>
            </a:r>
            <a:endParaRPr lang="cs-CZ" sz="2400" dirty="0"/>
          </a:p>
          <a:p>
            <a:r>
              <a:rPr lang="en-GB" sz="2400" dirty="0" smtClean="0"/>
              <a:t>Absolute </a:t>
            </a:r>
            <a:r>
              <a:rPr lang="en-GB" sz="2400" dirty="0"/>
              <a:t>risk indicator = </a:t>
            </a:r>
            <a:r>
              <a:rPr lang="en-GB" sz="2400" b="1" dirty="0"/>
              <a:t>standard deviation</a:t>
            </a:r>
            <a:endParaRPr lang="cs-CZ" sz="2400" dirty="0"/>
          </a:p>
          <a:p>
            <a:r>
              <a:rPr lang="en-GB" sz="2400" dirty="0"/>
              <a:t>Relative indicator of risk level = </a:t>
            </a:r>
            <a:r>
              <a:rPr lang="en-GB" sz="2400" b="1" dirty="0"/>
              <a:t>coefficient of variation</a:t>
            </a:r>
            <a:r>
              <a:rPr lang="en-GB" sz="2400" dirty="0"/>
              <a:t> (used to compare risks)</a:t>
            </a:r>
            <a:endParaRPr lang="cs-CZ" sz="2400" dirty="0"/>
          </a:p>
          <a:p>
            <a:r>
              <a:rPr lang="en-GB" sz="2400" dirty="0" smtClean="0"/>
              <a:t>The </a:t>
            </a:r>
            <a:r>
              <a:rPr lang="en-GB" sz="2400" dirty="0"/>
              <a:t>impact of systematic risk is measured by the </a:t>
            </a:r>
            <a:r>
              <a:rPr lang="en-GB" sz="2400" b="1" dirty="0"/>
              <a:t>beta coefficient</a:t>
            </a:r>
            <a:r>
              <a:rPr lang="en-GB" sz="2400" dirty="0" smtClean="0"/>
              <a:t>.</a:t>
            </a:r>
            <a:endParaRPr lang="cs-CZ" sz="2400" dirty="0"/>
          </a:p>
          <a:p>
            <a:endParaRPr lang="cs-CZ" sz="2400" dirty="0" smtClean="0"/>
          </a:p>
          <a:p>
            <a:pPr marL="0" indent="0">
              <a:buNone/>
            </a:pPr>
            <a:r>
              <a:rPr lang="en-GB" sz="2400" dirty="0"/>
              <a:t>Risk </a:t>
            </a:r>
            <a:r>
              <a:rPr lang="en-GB" sz="2400" dirty="0" smtClean="0"/>
              <a:t>measurement</a:t>
            </a:r>
            <a:r>
              <a:rPr lang="cs-CZ" sz="2400" dirty="0" smtClean="0"/>
              <a:t>  by period</a:t>
            </a:r>
            <a:r>
              <a:rPr lang="en-GB" sz="2400" dirty="0" smtClean="0"/>
              <a:t>:</a:t>
            </a:r>
            <a:endParaRPr lang="cs-CZ" sz="2400" dirty="0"/>
          </a:p>
          <a:p>
            <a:pPr lvl="0"/>
            <a:r>
              <a:rPr lang="en-GB" sz="2400" dirty="0"/>
              <a:t>Ex post (based on past data, standardized methodology)</a:t>
            </a:r>
            <a:endParaRPr lang="cs-CZ" sz="2400" dirty="0"/>
          </a:p>
          <a:p>
            <a:pPr lvl="0"/>
            <a:r>
              <a:rPr lang="en-GB" sz="2400" dirty="0"/>
              <a:t>Ex ante (based on estimates of future developments - works with different scenarios with different probabilities)</a:t>
            </a:r>
            <a:endParaRPr lang="cs-CZ" sz="2400" dirty="0"/>
          </a:p>
          <a:p>
            <a:endParaRPr lang="cs-CZ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799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  <p:sp>
        <p:nvSpPr>
          <p:cNvPr id="10" name="Zástupný symbol pro obsah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Cash </a:t>
            </a:r>
            <a:r>
              <a:rPr lang="cs-CZ" dirty="0" err="1" smtClean="0"/>
              <a:t>flow</a:t>
            </a:r>
            <a:r>
              <a:rPr lang="cs-CZ" dirty="0" smtClean="0"/>
              <a:t>: Ex ante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Expected</a:t>
            </a:r>
            <a:r>
              <a:rPr lang="cs-CZ" dirty="0" smtClean="0"/>
              <a:t> CF =92 </a:t>
            </a:r>
            <a:endParaRPr lang="cs-CZ" dirty="0"/>
          </a:p>
        </p:txBody>
      </p:sp>
      <p:graphicFrame>
        <p:nvGraphicFramePr>
          <p:cNvPr id="13" name="Tabulk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704158"/>
              </p:ext>
            </p:extLst>
          </p:nvPr>
        </p:nvGraphicFramePr>
        <p:xfrm>
          <a:off x="2069487" y="1956614"/>
          <a:ext cx="6191285" cy="20145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79287">
                  <a:extLst>
                    <a:ext uri="{9D8B030D-6E8A-4147-A177-3AD203B41FA5}">
                      <a16:colId xmlns:a16="http://schemas.microsoft.com/office/drawing/2014/main" val="29322041"/>
                    </a:ext>
                  </a:extLst>
                </a:gridCol>
                <a:gridCol w="813913">
                  <a:extLst>
                    <a:ext uri="{9D8B030D-6E8A-4147-A177-3AD203B41FA5}">
                      <a16:colId xmlns:a16="http://schemas.microsoft.com/office/drawing/2014/main" val="1787466337"/>
                    </a:ext>
                  </a:extLst>
                </a:gridCol>
                <a:gridCol w="1720315">
                  <a:extLst>
                    <a:ext uri="{9D8B030D-6E8A-4147-A177-3AD203B41FA5}">
                      <a16:colId xmlns:a16="http://schemas.microsoft.com/office/drawing/2014/main" val="1225073911"/>
                    </a:ext>
                  </a:extLst>
                </a:gridCol>
                <a:gridCol w="1677770">
                  <a:extLst>
                    <a:ext uri="{9D8B030D-6E8A-4147-A177-3AD203B41FA5}">
                      <a16:colId xmlns:a16="http://schemas.microsoft.com/office/drawing/2014/main" val="1613709892"/>
                    </a:ext>
                  </a:extLst>
                </a:gridCol>
              </a:tblGrid>
              <a:tr h="773431">
                <a:tc>
                  <a:txBody>
                    <a:bodyPr/>
                    <a:lstStyle/>
                    <a:p>
                      <a:pPr algn="ctr"/>
                      <a:endParaRPr lang="cs-CZ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effectLst/>
                        </a:rPr>
                        <a:t>Cash flow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effectLst/>
                        </a:rPr>
                        <a:t>Probability 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effectLst/>
                        </a:rPr>
                        <a:t>Weighted average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3953263184"/>
                  </a:ext>
                </a:extLst>
              </a:tr>
              <a:tr h="4330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effectLst/>
                        </a:rPr>
                        <a:t>Optimistic variant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110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20%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22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442116931"/>
                  </a:ext>
                </a:extLst>
              </a:tr>
              <a:tr h="375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 err="1">
                          <a:effectLst/>
                        </a:rPr>
                        <a:t>Neutal</a:t>
                      </a:r>
                      <a:r>
                        <a:rPr lang="en-GB" sz="1800" dirty="0">
                          <a:effectLst/>
                        </a:rPr>
                        <a:t> variants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100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50%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50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995863586"/>
                  </a:ext>
                </a:extLst>
              </a:tr>
              <a:tr h="4330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>
                          <a:effectLst/>
                        </a:rPr>
                        <a:t>Pessimistic variant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80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25%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20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7970854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4390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Risk: Ex ante</a:t>
            </a:r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err="1" smtClean="0"/>
              <a:t>Expected</a:t>
            </a:r>
            <a:r>
              <a:rPr lang="cs-CZ" dirty="0" smtClean="0"/>
              <a:t> risk = 11,52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0039430"/>
              </p:ext>
            </p:extLst>
          </p:nvPr>
        </p:nvGraphicFramePr>
        <p:xfrm>
          <a:off x="1174173" y="1870366"/>
          <a:ext cx="8042564" cy="34229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3938">
                  <a:extLst>
                    <a:ext uri="{9D8B030D-6E8A-4147-A177-3AD203B41FA5}">
                      <a16:colId xmlns:a16="http://schemas.microsoft.com/office/drawing/2014/main" val="3028794236"/>
                    </a:ext>
                  </a:extLst>
                </a:gridCol>
                <a:gridCol w="1691302">
                  <a:extLst>
                    <a:ext uri="{9D8B030D-6E8A-4147-A177-3AD203B41FA5}">
                      <a16:colId xmlns:a16="http://schemas.microsoft.com/office/drawing/2014/main" val="2771349442"/>
                    </a:ext>
                  </a:extLst>
                </a:gridCol>
                <a:gridCol w="660491">
                  <a:extLst>
                    <a:ext uri="{9D8B030D-6E8A-4147-A177-3AD203B41FA5}">
                      <a16:colId xmlns:a16="http://schemas.microsoft.com/office/drawing/2014/main" val="2741089894"/>
                    </a:ext>
                  </a:extLst>
                </a:gridCol>
                <a:gridCol w="1860737">
                  <a:extLst>
                    <a:ext uri="{9D8B030D-6E8A-4147-A177-3AD203B41FA5}">
                      <a16:colId xmlns:a16="http://schemas.microsoft.com/office/drawing/2014/main" val="878531257"/>
                    </a:ext>
                  </a:extLst>
                </a:gridCol>
                <a:gridCol w="1816096">
                  <a:extLst>
                    <a:ext uri="{9D8B030D-6E8A-4147-A177-3AD203B41FA5}">
                      <a16:colId xmlns:a16="http://schemas.microsoft.com/office/drawing/2014/main" val="4209587476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 smtClean="0">
                          <a:effectLst/>
                        </a:rPr>
                        <a:t>Diference</a:t>
                      </a:r>
                      <a:r>
                        <a:rPr lang="cs-CZ" sz="1800" dirty="0" smtClean="0">
                          <a:effectLst/>
                        </a:rPr>
                        <a:t> (</a:t>
                      </a:r>
                      <a:r>
                        <a:rPr lang="cs-CZ" sz="1800" dirty="0" err="1" smtClean="0">
                          <a:effectLst/>
                        </a:rPr>
                        <a:t>vsrisnt</a:t>
                      </a:r>
                      <a:r>
                        <a:rPr lang="cs-CZ" sz="1800" dirty="0" smtClean="0">
                          <a:effectLst/>
                        </a:rPr>
                        <a:t> – </a:t>
                      </a:r>
                      <a:r>
                        <a:rPr lang="cs-CZ" sz="1800" dirty="0" err="1" smtClean="0">
                          <a:effectLst/>
                        </a:rPr>
                        <a:t>expected</a:t>
                      </a:r>
                      <a:r>
                        <a:rPr lang="cs-CZ" sz="1800" dirty="0" smtClean="0">
                          <a:effectLst/>
                        </a:rPr>
                        <a:t> CF)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squared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Weighted </a:t>
                      </a:r>
                      <a:r>
                        <a:rPr lang="en-GB" sz="1800" dirty="0" smtClean="0">
                          <a:effectLst/>
                        </a:rPr>
                        <a:t>average</a:t>
                      </a:r>
                      <a:r>
                        <a:rPr lang="cs-CZ" sz="1800" dirty="0" smtClean="0">
                          <a:effectLst/>
                        </a:rPr>
                        <a:t> (probability * </a:t>
                      </a:r>
                      <a:r>
                        <a:rPr lang="cs-CZ" sz="1800" dirty="0" err="1" smtClean="0">
                          <a:effectLst/>
                        </a:rPr>
                        <a:t>squared</a:t>
                      </a:r>
                      <a:r>
                        <a:rPr lang="cs-CZ" sz="1800" dirty="0" smtClean="0">
                          <a:effectLst/>
                        </a:rPr>
                        <a:t>)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680459921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>
                          <a:effectLst/>
                        </a:rPr>
                        <a:t>Optimistic variant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=110-92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18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324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64,8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535540382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>
                          <a:effectLst/>
                        </a:rPr>
                        <a:t>Neutal variants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=100-92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8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64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32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941672222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>
                          <a:effectLst/>
                        </a:rPr>
                        <a:t>Pessimistic variant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=80-92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-12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144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36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09676636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Sum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132,8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509313137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endParaRPr lang="cs-CZ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Standart deviation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11,52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56655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0567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Risk: Ex post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0736852"/>
              </p:ext>
            </p:extLst>
          </p:nvPr>
        </p:nvGraphicFramePr>
        <p:xfrm>
          <a:off x="1055111" y="1998117"/>
          <a:ext cx="8348661" cy="52755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4829">
                  <a:extLst>
                    <a:ext uri="{9D8B030D-6E8A-4147-A177-3AD203B41FA5}">
                      <a16:colId xmlns:a16="http://schemas.microsoft.com/office/drawing/2014/main" val="441306558"/>
                    </a:ext>
                  </a:extLst>
                </a:gridCol>
                <a:gridCol w="1976008">
                  <a:extLst>
                    <a:ext uri="{9D8B030D-6E8A-4147-A177-3AD203B41FA5}">
                      <a16:colId xmlns:a16="http://schemas.microsoft.com/office/drawing/2014/main" val="1826813012"/>
                    </a:ext>
                  </a:extLst>
                </a:gridCol>
                <a:gridCol w="1148270">
                  <a:extLst>
                    <a:ext uri="{9D8B030D-6E8A-4147-A177-3AD203B41FA5}">
                      <a16:colId xmlns:a16="http://schemas.microsoft.com/office/drawing/2014/main" val="2090464342"/>
                    </a:ext>
                  </a:extLst>
                </a:gridCol>
                <a:gridCol w="1017506">
                  <a:extLst>
                    <a:ext uri="{9D8B030D-6E8A-4147-A177-3AD203B41FA5}">
                      <a16:colId xmlns:a16="http://schemas.microsoft.com/office/drawing/2014/main" val="364236928"/>
                    </a:ext>
                  </a:extLst>
                </a:gridCol>
                <a:gridCol w="797133">
                  <a:extLst>
                    <a:ext uri="{9D8B030D-6E8A-4147-A177-3AD203B41FA5}">
                      <a16:colId xmlns:a16="http://schemas.microsoft.com/office/drawing/2014/main" val="2880000274"/>
                    </a:ext>
                  </a:extLst>
                </a:gridCol>
                <a:gridCol w="1894915">
                  <a:extLst>
                    <a:ext uri="{9D8B030D-6E8A-4147-A177-3AD203B41FA5}">
                      <a16:colId xmlns:a16="http://schemas.microsoft.com/office/drawing/2014/main" val="2249678737"/>
                    </a:ext>
                  </a:extLst>
                </a:gridCol>
              </a:tblGrid>
              <a:tr h="8529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Date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Stock price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Yield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 smtClean="0">
                          <a:effectLst/>
                        </a:rPr>
                        <a:t>Diference</a:t>
                      </a:r>
                      <a:r>
                        <a:rPr lang="cs-CZ" sz="1600" dirty="0" smtClean="0">
                          <a:effectLst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</a:rPr>
                        <a:t>(</a:t>
                      </a:r>
                      <a:r>
                        <a:rPr lang="en-GB" sz="1600" dirty="0" smtClean="0">
                          <a:effectLst/>
                        </a:rPr>
                        <a:t> </a:t>
                      </a:r>
                      <a:r>
                        <a:rPr lang="en-GB" sz="1600" dirty="0">
                          <a:effectLst/>
                        </a:rPr>
                        <a:t>yield – average </a:t>
                      </a:r>
                      <a:r>
                        <a:rPr lang="en-GB" sz="1600" dirty="0" smtClean="0">
                          <a:effectLst/>
                        </a:rPr>
                        <a:t>yield</a:t>
                      </a:r>
                      <a:r>
                        <a:rPr lang="cs-CZ" sz="1600" dirty="0" smtClean="0">
                          <a:effectLst/>
                        </a:rPr>
                        <a:t>)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cs-CZ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cs-CZ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Squared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3744884544"/>
                  </a:ext>
                </a:extLst>
              </a:tr>
              <a:tr h="29000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01.01.2020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100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/>
                      <a:endParaRPr lang="cs-CZ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  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439798449"/>
                  </a:ext>
                </a:extLst>
              </a:tr>
              <a:tr h="29000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01.02.2020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102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2,00%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0,36%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cs-CZ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0,000013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67701317"/>
                  </a:ext>
                </a:extLst>
              </a:tr>
              <a:tr h="29000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01.03.2020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104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1,96%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0,32%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cs-CZ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0,000011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728399615"/>
                  </a:ext>
                </a:extLst>
              </a:tr>
              <a:tr h="29000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01.04.2020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106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1,92%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0,29%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cs-CZ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0,000008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849075658"/>
                  </a:ext>
                </a:extLst>
              </a:tr>
              <a:tr h="29000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01.05.2020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108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1,89%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0,25%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cs-CZ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0,000006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78276766"/>
                  </a:ext>
                </a:extLst>
              </a:tr>
              <a:tr h="29000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01.06.2020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112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3,70%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2,07%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cs-CZ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0,000428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445768811"/>
                  </a:ext>
                </a:extLst>
              </a:tr>
              <a:tr h="29000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01.07.2020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107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-4,46%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-6,10%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cs-CZ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0,003721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585592871"/>
                  </a:ext>
                </a:extLst>
              </a:tr>
              <a:tr h="29000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01.08.2020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104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-2,80%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-4,44%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cs-CZ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0,001971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519379693"/>
                  </a:ext>
                </a:extLst>
              </a:tr>
              <a:tr h="29000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01.09.2020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106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1,92%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0,29%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cs-CZ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0,000008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266134982"/>
                  </a:ext>
                </a:extLst>
              </a:tr>
              <a:tr h="29000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01.10.2020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107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0,94%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-0,69%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cs-CZ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0,000048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892076599"/>
                  </a:ext>
                </a:extLst>
              </a:tr>
              <a:tr h="29000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01.11.2020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111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3,74%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2,10%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cs-CZ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0,000442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900135878"/>
                  </a:ext>
                </a:extLst>
              </a:tr>
              <a:tr h="29000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01.12.2020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115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3,60%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1,97%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cs-CZ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0,000387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009346461"/>
                  </a:ext>
                </a:extLst>
              </a:tr>
              <a:tr h="29000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01.01.2021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121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5,22%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3,58%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cs-CZ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0,001283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566660270"/>
                  </a:ext>
                </a:extLst>
              </a:tr>
              <a:tr h="652512">
                <a:tc>
                  <a:txBody>
                    <a:bodyPr/>
                    <a:lstStyle/>
                    <a:p>
                      <a:endParaRPr lang="cs-CZ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Average yield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1,64%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Standard deviation</a:t>
                      </a: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(risk)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</a:rPr>
                        <a:t>2,63%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3852540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926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b="1" dirty="0"/>
              <a:t>Application of Risk in </a:t>
            </a:r>
            <a:r>
              <a:rPr lang="cs-CZ" sz="2400" b="1" dirty="0" smtClean="0"/>
              <a:t>I</a:t>
            </a:r>
            <a:r>
              <a:rPr lang="en-GB" sz="2400" b="1" dirty="0" err="1" smtClean="0"/>
              <a:t>nvestment</a:t>
            </a:r>
            <a:r>
              <a:rPr lang="en-GB" sz="2400" b="1" dirty="0" smtClean="0"/>
              <a:t> decisions</a:t>
            </a:r>
            <a:endParaRPr lang="cs-CZ" sz="2400" dirty="0"/>
          </a:p>
          <a:p>
            <a:pPr lvl="0"/>
            <a:r>
              <a:rPr lang="cs-CZ" sz="2400" dirty="0" smtClean="0"/>
              <a:t>P</a:t>
            </a:r>
            <a:r>
              <a:rPr lang="en-GB" sz="2400" dirty="0" err="1" smtClean="0"/>
              <a:t>rojection</a:t>
            </a:r>
            <a:r>
              <a:rPr lang="en-GB" sz="2400" dirty="0" smtClean="0"/>
              <a:t> </a:t>
            </a:r>
            <a:r>
              <a:rPr lang="en-GB" sz="2400" dirty="0"/>
              <a:t>of risk into project evaluation</a:t>
            </a:r>
            <a:endParaRPr lang="cs-CZ" sz="2400" dirty="0"/>
          </a:p>
          <a:p>
            <a:pPr lvl="1"/>
            <a:r>
              <a:rPr lang="en-GB" sz="2400" dirty="0"/>
              <a:t>Direct risk projection </a:t>
            </a:r>
            <a:r>
              <a:rPr lang="en-GB" sz="2400" dirty="0" smtClean="0"/>
              <a:t>(</a:t>
            </a:r>
            <a:r>
              <a:rPr lang="cs-CZ" sz="2400" dirty="0" smtClean="0"/>
              <a:t>N</a:t>
            </a:r>
            <a:r>
              <a:rPr lang="en-GB" sz="2400" dirty="0" smtClean="0"/>
              <a:t>et </a:t>
            </a:r>
            <a:r>
              <a:rPr lang="en-GB" sz="2400" dirty="0"/>
              <a:t>present value </a:t>
            </a:r>
            <a:r>
              <a:rPr lang="cs-CZ" sz="2400" dirty="0" smtClean="0"/>
              <a:t>to</a:t>
            </a:r>
            <a:r>
              <a:rPr lang="en-GB" sz="2400" dirty="0" smtClean="0"/>
              <a:t> </a:t>
            </a:r>
            <a:r>
              <a:rPr lang="cs-CZ" sz="2400" dirty="0" smtClean="0"/>
              <a:t>V</a:t>
            </a:r>
            <a:r>
              <a:rPr lang="en-GB" sz="2400" dirty="0" err="1" smtClean="0"/>
              <a:t>ariance</a:t>
            </a:r>
            <a:r>
              <a:rPr lang="en-GB" sz="2400" dirty="0"/>
              <a:t>)</a:t>
            </a:r>
            <a:endParaRPr lang="cs-CZ" sz="2400" dirty="0"/>
          </a:p>
          <a:p>
            <a:pPr lvl="1"/>
            <a:r>
              <a:rPr lang="cs-CZ" sz="2400" dirty="0" err="1"/>
              <a:t>Certainty</a:t>
            </a:r>
            <a:r>
              <a:rPr lang="cs-CZ" sz="2400" dirty="0"/>
              <a:t> </a:t>
            </a:r>
            <a:r>
              <a:rPr lang="cs-CZ" sz="2400" dirty="0" err="1"/>
              <a:t>Equivalent</a:t>
            </a:r>
            <a:endParaRPr lang="cs-CZ" sz="2400" dirty="0"/>
          </a:p>
          <a:p>
            <a:pPr lvl="1"/>
            <a:r>
              <a:rPr lang="en-GB" sz="2400" dirty="0" smtClean="0"/>
              <a:t>Discount </a:t>
            </a:r>
            <a:r>
              <a:rPr lang="cs-CZ" sz="2400" dirty="0" err="1" smtClean="0"/>
              <a:t>rate</a:t>
            </a:r>
            <a:r>
              <a:rPr lang="cs-CZ" sz="2400" dirty="0" smtClean="0"/>
              <a:t> </a:t>
            </a:r>
            <a:r>
              <a:rPr lang="en-GB" sz="2400" dirty="0" smtClean="0"/>
              <a:t>adjustments</a:t>
            </a:r>
            <a:endParaRPr lang="cs-CZ" sz="2400" dirty="0"/>
          </a:p>
          <a:p>
            <a:pPr lvl="0"/>
            <a:r>
              <a:rPr lang="en-GB" sz="2400" dirty="0"/>
              <a:t>Determination of critical factors of the project</a:t>
            </a:r>
            <a:endParaRPr lang="cs-CZ" sz="2400" dirty="0"/>
          </a:p>
          <a:p>
            <a:pPr lvl="0"/>
            <a:r>
              <a:rPr lang="en-GB" sz="2400" dirty="0"/>
              <a:t>Determination of the breakeven point (alignment point)</a:t>
            </a:r>
            <a:endParaRPr lang="cs-CZ" sz="2400" dirty="0"/>
          </a:p>
          <a:p>
            <a:pPr lvl="0"/>
            <a:r>
              <a:rPr lang="cs-CZ" sz="2400" dirty="0" smtClean="0"/>
              <a:t>M</a:t>
            </a:r>
            <a:r>
              <a:rPr lang="en-GB" sz="2400" dirty="0" err="1" smtClean="0"/>
              <a:t>ulticriteria</a:t>
            </a:r>
            <a:r>
              <a:rPr lang="cs-CZ" sz="2400" dirty="0" smtClean="0"/>
              <a:t>l</a:t>
            </a:r>
            <a:r>
              <a:rPr lang="en-GB" sz="2400" dirty="0" smtClean="0"/>
              <a:t> </a:t>
            </a:r>
            <a:r>
              <a:rPr lang="en-GB" sz="2400" dirty="0"/>
              <a:t>simulation</a:t>
            </a:r>
            <a:endParaRPr lang="cs-CZ" sz="2400" dirty="0"/>
          </a:p>
          <a:p>
            <a:pPr lvl="1"/>
            <a:r>
              <a:rPr lang="en-GB" sz="2400" dirty="0"/>
              <a:t>Monte Carlo </a:t>
            </a:r>
            <a:endParaRPr lang="cs-CZ" sz="2400" dirty="0" smtClean="0"/>
          </a:p>
          <a:p>
            <a:pPr lvl="1"/>
            <a:r>
              <a:rPr lang="en-GB" sz="2400" dirty="0" err="1" smtClean="0"/>
              <a:t>VaR</a:t>
            </a:r>
            <a:r>
              <a:rPr lang="en-GB" sz="2400" dirty="0" smtClean="0"/>
              <a:t> </a:t>
            </a:r>
            <a:r>
              <a:rPr lang="en-GB" sz="2400" dirty="0"/>
              <a:t>and </a:t>
            </a:r>
            <a:r>
              <a:rPr lang="en-GB" sz="2400" dirty="0" err="1"/>
              <a:t>EaR</a:t>
            </a:r>
            <a:r>
              <a:rPr lang="en-GB" sz="2400" dirty="0"/>
              <a:t> </a:t>
            </a:r>
            <a:r>
              <a:rPr lang="en-GB" sz="2400" dirty="0" smtClean="0"/>
              <a:t>method</a:t>
            </a:r>
            <a:endParaRPr lang="cs-CZ" sz="2400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7406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Net present value to Variance </a:t>
            </a:r>
          </a:p>
          <a:p>
            <a:r>
              <a:rPr lang="en-US" sz="2400" dirty="0" smtClean="0"/>
              <a:t>The </a:t>
            </a:r>
            <a:r>
              <a:rPr lang="en-US" sz="2400" dirty="0"/>
              <a:t>principle of the method consists in comparing the return (net present value) and the risk (measured by the sum of discounted variances).</a:t>
            </a:r>
          </a:p>
          <a:p>
            <a:r>
              <a:rPr lang="en-US" sz="2400" dirty="0"/>
              <a:t>The net present value is calculated using a risk-free rate (the risk will be assessed separately).</a:t>
            </a:r>
          </a:p>
          <a:p>
            <a:r>
              <a:rPr lang="en-US" sz="2400" dirty="0"/>
              <a:t>The risk is calculated as the sum of discounted variances adjusted for the time correlation between returns of individual years.</a:t>
            </a:r>
          </a:p>
          <a:p>
            <a:r>
              <a:rPr lang="en-US" sz="2400" dirty="0"/>
              <a:t>The unknown correlation between the individual years limits the possibilities of using this method</a:t>
            </a:r>
            <a:r>
              <a:rPr lang="en-US" sz="2400" dirty="0" smtClean="0"/>
              <a:t>.</a:t>
            </a:r>
            <a:endParaRPr lang="cs-CZ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method measures the relative effectiveness of the project (determines the order). A project with a higher NPV and lower Risk is more advantageous.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Evaluation: NPV should be as high as possible, variance should be as low as possible, - the problem arises when is compared low-return and low-risk investments versus high-risk and high-return investments</a:t>
            </a:r>
            <a:endParaRPr lang="cs-CZ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7917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dirty="0" err="1"/>
              <a:t>Certainty</a:t>
            </a:r>
            <a:r>
              <a:rPr lang="cs-CZ" sz="2400" dirty="0"/>
              <a:t> </a:t>
            </a:r>
            <a:r>
              <a:rPr lang="cs-CZ" sz="2400" dirty="0" err="1"/>
              <a:t>Equivalent</a:t>
            </a:r>
            <a:endParaRPr lang="cs-CZ" sz="2400" dirty="0"/>
          </a:p>
          <a:p>
            <a:r>
              <a:rPr lang="en-GB" sz="2400" dirty="0" smtClean="0"/>
              <a:t>The </a:t>
            </a:r>
            <a:r>
              <a:rPr lang="en-GB" sz="2400" dirty="0"/>
              <a:t>method is based on the Net present value.</a:t>
            </a:r>
            <a:endParaRPr lang="cs-CZ" sz="2400" dirty="0"/>
          </a:p>
          <a:p>
            <a:r>
              <a:rPr lang="en-GB" sz="2400" dirty="0"/>
              <a:t>Risk </a:t>
            </a:r>
            <a:r>
              <a:rPr lang="cs-CZ" sz="2400" dirty="0" smtClean="0"/>
              <a:t>cash </a:t>
            </a:r>
            <a:r>
              <a:rPr lang="cs-CZ" sz="2400" dirty="0" err="1" smtClean="0"/>
              <a:t>flow</a:t>
            </a:r>
            <a:r>
              <a:rPr lang="cs-CZ" sz="2400" dirty="0" smtClean="0"/>
              <a:t> </a:t>
            </a:r>
            <a:r>
              <a:rPr lang="en-GB" sz="2400" dirty="0" smtClean="0"/>
              <a:t>(probable </a:t>
            </a:r>
            <a:r>
              <a:rPr lang="en-GB" sz="2400" dirty="0"/>
              <a:t>cash </a:t>
            </a:r>
            <a:r>
              <a:rPr lang="en-GB" sz="2400" dirty="0" smtClean="0"/>
              <a:t>income</a:t>
            </a:r>
            <a:r>
              <a:rPr lang="cs-CZ" sz="2400" dirty="0" smtClean="0"/>
              <a:t>)</a:t>
            </a:r>
            <a:r>
              <a:rPr lang="en-GB" sz="2400" dirty="0" smtClean="0"/>
              <a:t> </a:t>
            </a:r>
            <a:r>
              <a:rPr lang="en-GB" sz="2400" dirty="0"/>
              <a:t>is converted into a  risk-free cash flow using a </a:t>
            </a:r>
            <a:r>
              <a:rPr lang="cs-CZ" sz="2400" dirty="0" err="1"/>
              <a:t>Certainty</a:t>
            </a:r>
            <a:r>
              <a:rPr lang="cs-CZ" sz="2400" dirty="0"/>
              <a:t> </a:t>
            </a:r>
            <a:r>
              <a:rPr lang="cs-CZ" sz="2400" dirty="0" err="1" smtClean="0"/>
              <a:t>Equivalent</a:t>
            </a:r>
            <a:r>
              <a:rPr lang="cs-CZ" sz="2400" dirty="0" smtClean="0"/>
              <a:t> (</a:t>
            </a:r>
            <a:r>
              <a:rPr lang="en-GB" sz="2400" dirty="0" smtClean="0"/>
              <a:t>Security </a:t>
            </a:r>
            <a:r>
              <a:rPr lang="en-GB" sz="2400" dirty="0" err="1" smtClean="0"/>
              <a:t>coeficients</a:t>
            </a:r>
            <a:r>
              <a:rPr lang="cs-CZ" sz="2400" dirty="0" smtClean="0"/>
              <a:t>)</a:t>
            </a:r>
            <a:r>
              <a:rPr lang="en-GB" sz="2400" dirty="0" smtClean="0"/>
              <a:t>. </a:t>
            </a:r>
            <a:endParaRPr lang="cs-CZ" sz="2400" dirty="0"/>
          </a:p>
          <a:p>
            <a:r>
              <a:rPr lang="en-GB" sz="2400" dirty="0"/>
              <a:t>Risk free cash flows are discounted at a risk-free rate.</a:t>
            </a:r>
            <a:endParaRPr lang="cs-CZ" sz="2400" dirty="0"/>
          </a:p>
          <a:p>
            <a:r>
              <a:rPr lang="en-GB" sz="2400" dirty="0"/>
              <a:t>The </a:t>
            </a:r>
            <a:r>
              <a:rPr lang="cs-CZ" sz="2400" dirty="0" err="1"/>
              <a:t>Certainty</a:t>
            </a:r>
            <a:r>
              <a:rPr lang="cs-CZ" sz="2400" dirty="0"/>
              <a:t> </a:t>
            </a:r>
            <a:r>
              <a:rPr lang="cs-CZ" sz="2400" dirty="0" err="1"/>
              <a:t>Equivalent</a:t>
            </a:r>
            <a:r>
              <a:rPr lang="en-GB" sz="2400" dirty="0" smtClean="0"/>
              <a:t> </a:t>
            </a:r>
            <a:r>
              <a:rPr lang="en-GB" sz="2400" dirty="0"/>
              <a:t>ranges from 0 (unlikely cash flow) to 1 (certain cash flow</a:t>
            </a:r>
            <a:r>
              <a:rPr lang="en-GB" sz="2400" dirty="0" smtClean="0"/>
              <a:t>)</a:t>
            </a:r>
            <a:r>
              <a:rPr lang="en-US" sz="2400" dirty="0"/>
              <a:t/>
            </a:r>
            <a:br>
              <a:rPr lang="en-US" sz="2400" dirty="0"/>
            </a:br>
            <a:endParaRPr lang="cs-CZ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8949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 certainty equivalent represents the amount of guaranteed money an investor would accept now instead of taking a risk of getting more money at a future date</a:t>
            </a:r>
            <a:r>
              <a:rPr lang="en-US" sz="2400" dirty="0" smtClean="0"/>
              <a:t>.</a:t>
            </a:r>
            <a:endParaRPr lang="cs-CZ" sz="2400" dirty="0" smtClean="0"/>
          </a:p>
          <a:p>
            <a:r>
              <a:rPr lang="en-US" sz="2400" dirty="0"/>
              <a:t>The certainty equivalent cash flow is </a:t>
            </a:r>
            <a:r>
              <a:rPr lang="en-US" sz="2400" dirty="0" smtClean="0"/>
              <a:t>the</a:t>
            </a:r>
            <a:r>
              <a:rPr lang="cs-CZ" sz="2400" dirty="0" smtClean="0"/>
              <a:t> risk-free </a:t>
            </a:r>
            <a:r>
              <a:rPr lang="en-US" sz="2400" dirty="0" smtClean="0"/>
              <a:t>cash </a:t>
            </a:r>
            <a:r>
              <a:rPr lang="en-US" sz="2400" dirty="0"/>
              <a:t>flow that an investor or manager considers equal to a different expected cash flow which is higher, but also riskier. </a:t>
            </a:r>
            <a:endParaRPr lang="cs-CZ" sz="2400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3086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b="1" dirty="0" smtClean="0"/>
              <a:t>M</a:t>
            </a:r>
            <a:r>
              <a:rPr lang="en-GB" sz="2400" b="1" dirty="0" err="1" smtClean="0"/>
              <a:t>ethod</a:t>
            </a:r>
            <a:r>
              <a:rPr lang="cs-CZ" sz="2400" b="1" dirty="0" smtClean="0"/>
              <a:t>s</a:t>
            </a:r>
            <a:r>
              <a:rPr lang="en-GB" sz="2400" b="1" dirty="0" smtClean="0"/>
              <a:t> </a:t>
            </a:r>
            <a:r>
              <a:rPr lang="en-GB" sz="2400" b="1" dirty="0"/>
              <a:t>of adjustment of discount rates</a:t>
            </a:r>
            <a:endParaRPr lang="cs-CZ" sz="2400" dirty="0"/>
          </a:p>
          <a:p>
            <a:r>
              <a:rPr lang="en-GB" sz="2400" dirty="0" smtClean="0"/>
              <a:t>The </a:t>
            </a:r>
            <a:r>
              <a:rPr lang="en-GB" sz="2400" dirty="0"/>
              <a:t>basic method of projecting risk into the evaluation of an investment project. </a:t>
            </a:r>
            <a:endParaRPr lang="cs-CZ" sz="2400" dirty="0" smtClean="0"/>
          </a:p>
          <a:p>
            <a:r>
              <a:rPr lang="en-GB" sz="2400" dirty="0" smtClean="0"/>
              <a:t>The </a:t>
            </a:r>
            <a:r>
              <a:rPr lang="en-GB" sz="2400" dirty="0"/>
              <a:t>risk is reflected in the </a:t>
            </a:r>
            <a:r>
              <a:rPr lang="en-GB" sz="2400" dirty="0" smtClean="0"/>
              <a:t>discount</a:t>
            </a:r>
            <a:r>
              <a:rPr lang="cs-CZ" sz="2400" dirty="0" smtClean="0"/>
              <a:t> </a:t>
            </a:r>
            <a:r>
              <a:rPr lang="cs-CZ" sz="2400" dirty="0" err="1" smtClean="0"/>
              <a:t>rate</a:t>
            </a:r>
            <a:r>
              <a:rPr lang="en-GB" sz="2400" dirty="0" smtClean="0"/>
              <a:t>. </a:t>
            </a:r>
            <a:endParaRPr lang="cs-CZ" sz="2400" dirty="0" smtClean="0"/>
          </a:p>
          <a:p>
            <a:r>
              <a:rPr lang="en-GB" sz="2400" dirty="0" smtClean="0"/>
              <a:t>Higher </a:t>
            </a:r>
            <a:r>
              <a:rPr lang="en-GB" sz="2400" dirty="0"/>
              <a:t>risk leads to a higher discount rate.</a:t>
            </a: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02.04.2021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2668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b="1" dirty="0"/>
              <a:t>RISK</a:t>
            </a:r>
            <a:endParaRPr lang="cs-CZ" sz="2400" dirty="0"/>
          </a:p>
          <a:p>
            <a:endParaRPr lang="cs-CZ" sz="2400" dirty="0"/>
          </a:p>
          <a:p>
            <a:pPr marL="0" indent="0">
              <a:buNone/>
            </a:pPr>
            <a:r>
              <a:rPr lang="en-GB" sz="2400" b="1" dirty="0"/>
              <a:t>Basic terms:</a:t>
            </a:r>
            <a:endParaRPr lang="cs-CZ" sz="2400" dirty="0"/>
          </a:p>
          <a:p>
            <a:r>
              <a:rPr lang="en-GB" sz="2400" b="1" u="sng" dirty="0"/>
              <a:t>Risk:</a:t>
            </a:r>
            <a:r>
              <a:rPr lang="en-GB" sz="2400" dirty="0"/>
              <a:t> the possibility that actual revenues will deviate from expected revenues (attention: these deviations can also be positive)</a:t>
            </a:r>
            <a:endParaRPr lang="cs-CZ" sz="2400" dirty="0"/>
          </a:p>
          <a:p>
            <a:r>
              <a:rPr lang="en-GB" sz="2400" b="1" u="sng" dirty="0"/>
              <a:t>Uncertainty</a:t>
            </a:r>
            <a:r>
              <a:rPr lang="en-GB" sz="2400" dirty="0"/>
              <a:t>: the inability to estimate future results</a:t>
            </a:r>
            <a:endParaRPr lang="cs-CZ" sz="2400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556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GB" sz="2400" b="1" dirty="0" smtClean="0"/>
              <a:t>Beta </a:t>
            </a:r>
            <a:r>
              <a:rPr lang="en-GB" sz="2400" b="1" dirty="0"/>
              <a:t>coefficient</a:t>
            </a:r>
            <a:endParaRPr lang="cs-CZ" sz="2400" dirty="0"/>
          </a:p>
          <a:p>
            <a:r>
              <a:rPr lang="en-GB" sz="2400" dirty="0" smtClean="0"/>
              <a:t>The </a:t>
            </a:r>
            <a:r>
              <a:rPr lang="en-GB" sz="2400" dirty="0"/>
              <a:t>most commonly used method. </a:t>
            </a:r>
            <a:endParaRPr lang="cs-CZ" sz="2400" dirty="0" smtClean="0"/>
          </a:p>
          <a:p>
            <a:r>
              <a:rPr lang="en-US" sz="2400" dirty="0" smtClean="0"/>
              <a:t>In</a:t>
            </a:r>
            <a:r>
              <a:rPr lang="cs-CZ" sz="2400" dirty="0" smtClean="0"/>
              <a:t> finance</a:t>
            </a:r>
            <a:r>
              <a:rPr lang="en-US" sz="2400" dirty="0" smtClean="0"/>
              <a:t>, </a:t>
            </a:r>
            <a:r>
              <a:rPr lang="en-US" sz="2400" dirty="0"/>
              <a:t>the beta (β or market beta or beta coefficient) is a measure of how an individual asset moves (on average) when the overall </a:t>
            </a:r>
            <a:r>
              <a:rPr lang="en-US" sz="2400" dirty="0" smtClean="0"/>
              <a:t>stock</a:t>
            </a:r>
            <a:r>
              <a:rPr lang="cs-CZ" sz="2400" dirty="0" smtClean="0"/>
              <a:t> market</a:t>
            </a:r>
            <a:r>
              <a:rPr lang="en-US" sz="2400" dirty="0"/>
              <a:t> increases or decreases.</a:t>
            </a:r>
            <a:endParaRPr lang="cs-CZ" sz="2400" dirty="0"/>
          </a:p>
          <a:p>
            <a:r>
              <a:rPr lang="en-GB" sz="2400" dirty="0" smtClean="0"/>
              <a:t>Beta </a:t>
            </a:r>
            <a:r>
              <a:rPr lang="en-GB" sz="2400" dirty="0"/>
              <a:t>indicates how </a:t>
            </a:r>
            <a:r>
              <a:rPr lang="en-GB" sz="2400" dirty="0" smtClean="0"/>
              <a:t>much</a:t>
            </a:r>
            <a:r>
              <a:rPr lang="cs-CZ" sz="2400" dirty="0" smtClean="0"/>
              <a:t> </a:t>
            </a:r>
            <a:r>
              <a:rPr lang="en-GB" sz="2400" dirty="0" smtClean="0"/>
              <a:t>% </a:t>
            </a:r>
            <a:r>
              <a:rPr lang="en-GB" sz="2400" dirty="0"/>
              <a:t>my profitability will change when the average profitability in the economy changes by 1</a:t>
            </a:r>
            <a:r>
              <a:rPr lang="en-GB" sz="2400" dirty="0" smtClean="0"/>
              <a:t>%</a:t>
            </a:r>
            <a:endParaRPr lang="cs-CZ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02.04.2021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  <p:sp>
        <p:nvSpPr>
          <p:cNvPr id="6" name="AutoShape 2" descr="{\displaystyle \beta _{i}={\frac {\mathrm {Cov} (r_{i},r_{m})}{\mathrm {Var} (r_{m})}},}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7" name="AutoShape 4" descr="{\displaystyle \beta _{i}={\frac {\mathrm {Cov} (r_{i},r_{m})}{\mathrm {Var} (r_{m})}},}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8" name="AutoShape 6" descr="{\displaystyle \beta _{i}={\frac {\mathrm {Cov} (r_{i},r_{m})}{\mathrm {Var} (r_{m})}},}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5893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sz="2400" dirty="0"/>
          </a:p>
          <a:p>
            <a:r>
              <a:rPr lang="en-GB" sz="2400" dirty="0"/>
              <a:t>Beta </a:t>
            </a:r>
            <a:r>
              <a:rPr lang="cs-CZ" sz="2400" dirty="0"/>
              <a:t>(</a:t>
            </a:r>
            <a:r>
              <a:rPr lang="cs-CZ" sz="2400" dirty="0" err="1"/>
              <a:t>formula</a:t>
            </a:r>
            <a:r>
              <a:rPr lang="cs-CZ" sz="2400" dirty="0"/>
              <a:t>) </a:t>
            </a:r>
            <a:r>
              <a:rPr lang="en-GB" sz="2400" dirty="0"/>
              <a:t>=</a:t>
            </a:r>
            <a:r>
              <a:rPr lang="cs-CZ" sz="2400" dirty="0"/>
              <a:t> </a:t>
            </a:r>
          </a:p>
          <a:p>
            <a:pPr marL="0" indent="0">
              <a:buNone/>
            </a:pPr>
            <a:r>
              <a:rPr lang="cs-CZ" sz="2400" dirty="0" err="1">
                <a:solidFill>
                  <a:schemeClr val="tx2"/>
                </a:solidFill>
              </a:rPr>
              <a:t>Covarience</a:t>
            </a:r>
            <a:r>
              <a:rPr lang="cs-CZ" sz="2400" dirty="0">
                <a:solidFill>
                  <a:schemeClr val="tx2"/>
                </a:solidFill>
              </a:rPr>
              <a:t> / Market standard deviation</a:t>
            </a:r>
            <a:r>
              <a:rPr lang="cs-CZ" sz="2400" baseline="30000" dirty="0">
                <a:solidFill>
                  <a:schemeClr val="tx2"/>
                </a:solidFill>
              </a:rPr>
              <a:t>2</a:t>
            </a:r>
            <a:r>
              <a:rPr lang="en-GB" sz="2400" dirty="0">
                <a:solidFill>
                  <a:schemeClr val="tx2"/>
                </a:solidFill>
              </a:rPr>
              <a:t> </a:t>
            </a: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sz="2400" dirty="0">
              <a:solidFill>
                <a:schemeClr val="tx2"/>
              </a:solidFill>
            </a:endParaRPr>
          </a:p>
          <a:p>
            <a:r>
              <a:rPr lang="en-GB" sz="2400" dirty="0"/>
              <a:t>Interest rate</a:t>
            </a:r>
            <a:r>
              <a:rPr lang="cs-CZ" sz="2400" dirty="0"/>
              <a:t> (</a:t>
            </a:r>
            <a:r>
              <a:rPr lang="cs-CZ" sz="2400" dirty="0" err="1"/>
              <a:t>formula</a:t>
            </a:r>
            <a:r>
              <a:rPr lang="cs-CZ" sz="2400" dirty="0"/>
              <a:t>) = 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tx2"/>
                </a:solidFill>
              </a:rPr>
              <a:t>R</a:t>
            </a:r>
            <a:r>
              <a:rPr lang="cs-CZ" sz="2400" dirty="0">
                <a:solidFill>
                  <a:schemeClr val="tx2"/>
                </a:solidFill>
              </a:rPr>
              <a:t>fr</a:t>
            </a:r>
            <a:r>
              <a:rPr lang="en-GB" sz="2400" dirty="0">
                <a:solidFill>
                  <a:schemeClr val="tx2"/>
                </a:solidFill>
              </a:rPr>
              <a:t> + Beta * (A</a:t>
            </a:r>
            <a:r>
              <a:rPr lang="cs-CZ" sz="2400" dirty="0">
                <a:solidFill>
                  <a:schemeClr val="tx2"/>
                </a:solidFill>
              </a:rPr>
              <a:t>R- </a:t>
            </a:r>
            <a:r>
              <a:rPr lang="en-GB" sz="2400" dirty="0">
                <a:solidFill>
                  <a:schemeClr val="tx2"/>
                </a:solidFill>
              </a:rPr>
              <a:t> R</a:t>
            </a:r>
            <a:r>
              <a:rPr lang="cs-CZ" sz="2400" dirty="0">
                <a:solidFill>
                  <a:schemeClr val="tx2"/>
                </a:solidFill>
              </a:rPr>
              <a:t>fr</a:t>
            </a:r>
            <a:r>
              <a:rPr lang="en-GB" sz="2400" dirty="0">
                <a:solidFill>
                  <a:schemeClr val="tx2"/>
                </a:solidFill>
              </a:rPr>
              <a:t>)</a:t>
            </a:r>
            <a:r>
              <a:rPr lang="en-GB" sz="2400" b="1" dirty="0">
                <a:solidFill>
                  <a:schemeClr val="tx2"/>
                </a:solidFill>
              </a:rPr>
              <a:t> </a:t>
            </a: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cs-CZ" sz="2400" dirty="0"/>
              <a:t>RFR = </a:t>
            </a:r>
            <a:r>
              <a:rPr lang="en-GB" sz="2400" dirty="0"/>
              <a:t>Risk free return</a:t>
            </a:r>
            <a:endParaRPr lang="cs-CZ" sz="2400" dirty="0"/>
          </a:p>
          <a:p>
            <a:pPr marL="0" indent="0">
              <a:buNone/>
            </a:pPr>
            <a:r>
              <a:rPr lang="en-GB" sz="2400" dirty="0"/>
              <a:t>A</a:t>
            </a:r>
            <a:r>
              <a:rPr lang="cs-CZ" sz="2400" dirty="0"/>
              <a:t>R = </a:t>
            </a:r>
            <a:r>
              <a:rPr lang="cs-CZ" sz="2400" dirty="0" err="1"/>
              <a:t>Average</a:t>
            </a:r>
            <a:r>
              <a:rPr lang="en-GB" sz="2400" dirty="0"/>
              <a:t> return on the cap market</a:t>
            </a:r>
            <a:endParaRPr lang="cs-CZ" sz="2400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0758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err="1" smtClean="0"/>
              <a:t>Other</a:t>
            </a:r>
            <a:r>
              <a:rPr lang="cs-CZ" sz="2400" dirty="0" smtClean="0"/>
              <a:t> </a:t>
            </a:r>
            <a:r>
              <a:rPr lang="cs-CZ" sz="2400" dirty="0" err="1" smtClean="0"/>
              <a:t>possibilities</a:t>
            </a:r>
            <a:r>
              <a:rPr lang="cs-CZ" sz="2400" dirty="0" smtClean="0"/>
              <a:t>:</a:t>
            </a:r>
            <a:endParaRPr lang="cs-CZ" sz="2400" dirty="0"/>
          </a:p>
          <a:p>
            <a:pPr marL="914400" lvl="1" indent="-457200">
              <a:buFont typeface="+mj-lt"/>
              <a:buAutoNum type="arabicPeriod"/>
            </a:pPr>
            <a:r>
              <a:rPr lang="en-GB" sz="2400" dirty="0" smtClean="0"/>
              <a:t>Adjusted </a:t>
            </a:r>
            <a:r>
              <a:rPr lang="en-GB" sz="2400" dirty="0"/>
              <a:t>beta coefficients.</a:t>
            </a:r>
            <a:endParaRPr lang="cs-CZ" sz="2400" dirty="0"/>
          </a:p>
          <a:p>
            <a:pPr marL="914400" lvl="1" indent="-457200">
              <a:buFont typeface="+mj-lt"/>
              <a:buAutoNum type="arabicPeriod"/>
            </a:pPr>
            <a:r>
              <a:rPr lang="en-GB" sz="2400" dirty="0" smtClean="0"/>
              <a:t>Modular </a:t>
            </a:r>
            <a:r>
              <a:rPr lang="en-GB" sz="2400" dirty="0"/>
              <a:t>models</a:t>
            </a:r>
            <a:endParaRPr lang="cs-CZ" sz="2400" dirty="0"/>
          </a:p>
          <a:p>
            <a:pPr marL="914400" lvl="1" indent="-457200">
              <a:buFont typeface="+mj-lt"/>
              <a:buAutoNum type="arabicPeriod"/>
            </a:pPr>
            <a:r>
              <a:rPr lang="en-GB" sz="2400" dirty="0" smtClean="0"/>
              <a:t>Tabulated </a:t>
            </a:r>
            <a:r>
              <a:rPr lang="en-GB" sz="2400" dirty="0"/>
              <a:t>values</a:t>
            </a:r>
            <a:endParaRPr lang="cs-CZ" sz="2400" dirty="0"/>
          </a:p>
          <a:p>
            <a:pPr marL="914400" lvl="1" indent="-457200">
              <a:buFont typeface="+mj-lt"/>
              <a:buAutoNum type="arabicPeriod"/>
            </a:pPr>
            <a:r>
              <a:rPr lang="en-GB" sz="2400" dirty="0" smtClean="0"/>
              <a:t>Risk </a:t>
            </a:r>
            <a:r>
              <a:rPr lang="en-GB" sz="2400" dirty="0"/>
              <a:t>classes</a:t>
            </a:r>
            <a:endParaRPr lang="cs-CZ" sz="2400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02.04.2021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1252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cs-CZ" sz="2400" b="1" dirty="0" smtClean="0"/>
              <a:t>1) </a:t>
            </a:r>
            <a:r>
              <a:rPr lang="en-GB" sz="2400" b="1" dirty="0" smtClean="0"/>
              <a:t>Adjusted </a:t>
            </a:r>
            <a:r>
              <a:rPr lang="en-GB" sz="2400" b="1" dirty="0"/>
              <a:t>beta coefficients.</a:t>
            </a:r>
            <a:endParaRPr lang="cs-CZ" sz="2400" dirty="0"/>
          </a:p>
          <a:p>
            <a:r>
              <a:rPr lang="en-GB" sz="2400" dirty="0"/>
              <a:t> </a:t>
            </a:r>
            <a:r>
              <a:rPr lang="en-GB" sz="2400" dirty="0" smtClean="0"/>
              <a:t>The </a:t>
            </a:r>
            <a:r>
              <a:rPr lang="en-GB" sz="2400" dirty="0"/>
              <a:t>calculation is not based on the covariance of capital </a:t>
            </a:r>
            <a:r>
              <a:rPr lang="en-GB" sz="2400" dirty="0" smtClean="0"/>
              <a:t>markets</a:t>
            </a:r>
            <a:r>
              <a:rPr lang="cs-CZ" sz="2400" dirty="0" smtClean="0"/>
              <a:t>.</a:t>
            </a:r>
          </a:p>
          <a:p>
            <a:r>
              <a:rPr lang="en-US" sz="2400" dirty="0"/>
              <a:t>The beta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en-US" sz="2400" dirty="0" smtClean="0"/>
              <a:t>industry </a:t>
            </a:r>
            <a:r>
              <a:rPr lang="en-US" sz="2400" dirty="0"/>
              <a:t>is corrected for the impact of financial and operating leverage</a:t>
            </a:r>
            <a:r>
              <a:rPr lang="en-US" sz="2400" dirty="0"/>
              <a:t>.</a:t>
            </a:r>
            <a:endParaRPr lang="cs-CZ" sz="2400" dirty="0"/>
          </a:p>
          <a:p>
            <a:pPr marL="0" indent="0">
              <a:buNone/>
            </a:pPr>
            <a:r>
              <a:rPr lang="en-GB" dirty="0"/>
              <a:t> </a:t>
            </a:r>
            <a:endParaRPr lang="cs-CZ" sz="4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7619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2) </a:t>
            </a:r>
            <a:r>
              <a:rPr lang="en-GB" sz="2400" b="1" dirty="0" smtClean="0"/>
              <a:t>Modular </a:t>
            </a:r>
            <a:r>
              <a:rPr lang="en-GB" sz="2400" b="1" dirty="0"/>
              <a:t>models</a:t>
            </a:r>
            <a:endParaRPr lang="cs-CZ" sz="2400" dirty="0"/>
          </a:p>
          <a:p>
            <a:r>
              <a:rPr lang="en-GB" sz="2400" dirty="0"/>
              <a:t>They are based on overall </a:t>
            </a:r>
            <a:r>
              <a:rPr lang="cs-CZ" sz="2400" dirty="0" smtClean="0"/>
              <a:t>risk  </a:t>
            </a:r>
            <a:r>
              <a:rPr lang="en-GB" sz="2400" dirty="0" smtClean="0"/>
              <a:t>(</a:t>
            </a:r>
            <a:r>
              <a:rPr lang="en-US" sz="2400" dirty="0"/>
              <a:t>other models are based on systematic risk</a:t>
            </a:r>
            <a:r>
              <a:rPr lang="cs-CZ" sz="2400" dirty="0" smtClean="0"/>
              <a:t>)</a:t>
            </a:r>
            <a:r>
              <a:rPr lang="en-GB" sz="2400" dirty="0" smtClean="0"/>
              <a:t>. </a:t>
            </a:r>
            <a:r>
              <a:rPr lang="en-GB" sz="2400" dirty="0"/>
              <a:t>This makes comparability difficult.</a:t>
            </a:r>
            <a:endParaRPr lang="cs-CZ" sz="2400" dirty="0"/>
          </a:p>
          <a:p>
            <a:r>
              <a:rPr lang="en-US" sz="2400" dirty="0"/>
              <a:t>A risk-free rate is set (often calculated for individual sectors).Risk rates are added to this risk-free rate (based on the results of the financial analysis</a:t>
            </a:r>
            <a:r>
              <a:rPr lang="en-US" sz="2400" dirty="0" smtClean="0"/>
              <a:t>)</a:t>
            </a:r>
            <a:endParaRPr lang="cs-CZ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most important examples in the Czech Republic: the INFA model</a:t>
            </a:r>
            <a:r>
              <a:rPr lang="en-US" sz="2400" dirty="0" smtClean="0"/>
              <a:t>.</a:t>
            </a:r>
            <a:endParaRPr lang="cs-CZ" sz="2400" dirty="0" smtClean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7800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cs-CZ" sz="2400" b="1" dirty="0" smtClean="0"/>
              <a:t>3) </a:t>
            </a:r>
            <a:r>
              <a:rPr lang="en-GB" sz="2400" b="1" dirty="0" smtClean="0"/>
              <a:t>Risk </a:t>
            </a:r>
            <a:r>
              <a:rPr lang="en-GB" sz="2400" b="1" dirty="0"/>
              <a:t>classes</a:t>
            </a:r>
            <a:endParaRPr lang="cs-CZ" sz="2400" dirty="0"/>
          </a:p>
          <a:p>
            <a:r>
              <a:rPr lang="en-GB" sz="2400" dirty="0"/>
              <a:t>They are based on the idea that it is necessary to monitor not only the situation of the company, but also the activity that the company intends to finance.</a:t>
            </a:r>
            <a:endParaRPr lang="cs-CZ" sz="2400" dirty="0"/>
          </a:p>
          <a:p>
            <a:r>
              <a:rPr lang="en-GB" sz="2400" dirty="0"/>
              <a:t>Activities are sorted according to risk into the following risk pyramids (from the least risky to the most risky</a:t>
            </a:r>
            <a:r>
              <a:rPr lang="en-GB" sz="2400" dirty="0" smtClean="0"/>
              <a:t>)</a:t>
            </a:r>
            <a:endParaRPr lang="cs-CZ" sz="2400" dirty="0" smtClean="0"/>
          </a:p>
          <a:p>
            <a:r>
              <a:rPr lang="en-US" sz="2400" dirty="0"/>
              <a:t>As the risk increases, so does </a:t>
            </a:r>
            <a:r>
              <a:rPr lang="en-US" sz="2400" dirty="0" err="1" smtClean="0"/>
              <a:t>increas</a:t>
            </a:r>
            <a:r>
              <a:rPr lang="cs-CZ" sz="2400" dirty="0" smtClean="0"/>
              <a:t> </a:t>
            </a:r>
            <a:r>
              <a:rPr lang="en-US" sz="2400" dirty="0" smtClean="0"/>
              <a:t>the </a:t>
            </a:r>
            <a:r>
              <a:rPr lang="en-US" sz="2400" dirty="0"/>
              <a:t>risk rate.</a:t>
            </a:r>
            <a:endParaRPr lang="cs-CZ" sz="2400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9164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/>
            <a:r>
              <a:rPr lang="en-GB" sz="2400" dirty="0" smtClean="0"/>
              <a:t>Risk pyramid</a:t>
            </a:r>
            <a:endParaRPr lang="cs-CZ" sz="2400" dirty="0" smtClean="0"/>
          </a:p>
          <a:p>
            <a:pPr lvl="0" algn="ctr"/>
            <a:endParaRPr lang="cs-CZ" sz="2400" dirty="0" smtClean="0"/>
          </a:p>
          <a:p>
            <a:pPr marL="514350" lvl="0" indent="-514350" algn="ctr">
              <a:buFont typeface="+mj-lt"/>
              <a:buAutoNum type="arabicPeriod"/>
            </a:pPr>
            <a:r>
              <a:rPr lang="en-GB" sz="2400" dirty="0"/>
              <a:t>asset </a:t>
            </a:r>
            <a:r>
              <a:rPr lang="en-GB" sz="2400" dirty="0" smtClean="0"/>
              <a:t>recovery</a:t>
            </a:r>
            <a:endParaRPr lang="cs-CZ" sz="2400" dirty="0" smtClean="0"/>
          </a:p>
          <a:p>
            <a:pPr marL="514350" lvl="0" indent="-514350" algn="ctr">
              <a:buFont typeface="+mj-lt"/>
              <a:buAutoNum type="arabicPeriod"/>
            </a:pPr>
            <a:r>
              <a:rPr lang="en-GB" sz="2400" dirty="0" smtClean="0"/>
              <a:t>new </a:t>
            </a:r>
            <a:r>
              <a:rPr lang="en-GB" sz="2400" dirty="0"/>
              <a:t>machines</a:t>
            </a:r>
            <a:endParaRPr lang="cs-CZ" sz="2400" dirty="0"/>
          </a:p>
          <a:p>
            <a:pPr marL="514350" lvl="0" indent="-514350" algn="ctr">
              <a:buFont typeface="+mj-lt"/>
              <a:buAutoNum type="arabicPeriod"/>
            </a:pPr>
            <a:r>
              <a:rPr lang="en-GB" sz="2400" dirty="0"/>
              <a:t>expansion of production </a:t>
            </a:r>
            <a:endParaRPr lang="cs-CZ" sz="2400" dirty="0"/>
          </a:p>
          <a:p>
            <a:pPr marL="514350" lvl="0" indent="-514350" algn="ctr">
              <a:buFont typeface="+mj-lt"/>
              <a:buAutoNum type="arabicPeriod"/>
            </a:pPr>
            <a:r>
              <a:rPr lang="en-GB" sz="2400" dirty="0"/>
              <a:t>new product</a:t>
            </a:r>
            <a:endParaRPr lang="cs-CZ" sz="2400" dirty="0"/>
          </a:p>
          <a:p>
            <a:pPr marL="514350" lvl="0" indent="-514350" algn="ctr">
              <a:buFont typeface="+mj-lt"/>
              <a:buAutoNum type="arabicPeriod"/>
            </a:pPr>
            <a:r>
              <a:rPr lang="en-GB" sz="2400" dirty="0" smtClean="0"/>
              <a:t>new </a:t>
            </a:r>
            <a:r>
              <a:rPr lang="en-GB" sz="2400" dirty="0"/>
              <a:t>market</a:t>
            </a:r>
            <a:endParaRPr lang="cs-CZ" sz="2400" dirty="0"/>
          </a:p>
          <a:p>
            <a:pPr marL="514350" lvl="0" indent="-514350" algn="ctr">
              <a:buFont typeface="+mj-lt"/>
              <a:buAutoNum type="arabicPeriod"/>
            </a:pPr>
            <a:r>
              <a:rPr lang="en-GB" sz="2400" dirty="0" smtClean="0"/>
              <a:t>foreign </a:t>
            </a:r>
            <a:r>
              <a:rPr lang="en-GB" sz="2400" dirty="0"/>
              <a:t>market</a:t>
            </a:r>
            <a:endParaRPr lang="cs-CZ" sz="2400" dirty="0"/>
          </a:p>
          <a:p>
            <a:pPr marL="514350" lvl="0" indent="-514350" algn="ctr">
              <a:buFont typeface="+mj-lt"/>
              <a:buAutoNum type="arabicPeriod"/>
            </a:pPr>
            <a:r>
              <a:rPr lang="en-GB" sz="2400" dirty="0" smtClean="0"/>
              <a:t>research </a:t>
            </a:r>
            <a:r>
              <a:rPr lang="en-GB" sz="2400" dirty="0"/>
              <a:t>and </a:t>
            </a:r>
            <a:r>
              <a:rPr lang="en-GB" sz="2400" dirty="0" smtClean="0"/>
              <a:t>development</a:t>
            </a:r>
            <a:endParaRPr lang="cs-CZ" sz="2400" dirty="0" smtClean="0"/>
          </a:p>
          <a:p>
            <a:pPr marL="514350" lvl="0" indent="-514350" algn="ctr">
              <a:buFont typeface="+mj-lt"/>
              <a:buAutoNum type="arabicPeriod"/>
            </a:pPr>
            <a:endParaRPr lang="cs-CZ" sz="2400" dirty="0"/>
          </a:p>
          <a:p>
            <a:pPr marL="0" lvl="0" indent="0">
              <a:buNone/>
            </a:pPr>
            <a:r>
              <a:rPr lang="en-US" sz="2400" dirty="0" smtClean="0"/>
              <a:t>A </a:t>
            </a:r>
            <a:r>
              <a:rPr lang="en-US" sz="2400" dirty="0"/>
              <a:t>higher number leads to a higher risk</a:t>
            </a:r>
            <a:endParaRPr lang="cs-CZ" sz="2400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3470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b="1" dirty="0"/>
              <a:t>Risk categories according to effect in company</a:t>
            </a:r>
            <a:endParaRPr lang="cs-CZ" sz="2400" dirty="0"/>
          </a:p>
          <a:p>
            <a:pPr lvl="0"/>
            <a:r>
              <a:rPr lang="en-GB" sz="2400" dirty="0"/>
              <a:t>Operational risk: concerns the operation of the company (accidents, strikes)</a:t>
            </a:r>
            <a:endParaRPr lang="cs-CZ" sz="2400" dirty="0"/>
          </a:p>
          <a:p>
            <a:pPr lvl="0"/>
            <a:r>
              <a:rPr lang="en-GB" sz="2400" dirty="0"/>
              <a:t>Investment risk: refers to fixed assets (inappropriate investment in fixed assets)</a:t>
            </a:r>
            <a:endParaRPr lang="cs-CZ" sz="2400" dirty="0"/>
          </a:p>
          <a:p>
            <a:pPr lvl="0"/>
            <a:r>
              <a:rPr lang="en-GB" sz="2400" dirty="0"/>
              <a:t>Financial risk: refers to long-term liabilities (bank credit risk)</a:t>
            </a:r>
            <a:endParaRPr lang="cs-CZ" sz="2400" dirty="0"/>
          </a:p>
          <a:p>
            <a:pPr lvl="0"/>
            <a:r>
              <a:rPr lang="en-GB" sz="2400" dirty="0"/>
              <a:t>market risk: relates to trade (drop in sales, adverse price changes)</a:t>
            </a:r>
            <a:endParaRPr lang="cs-CZ" sz="2400" dirty="0"/>
          </a:p>
          <a:p>
            <a:pPr lvl="0"/>
            <a:r>
              <a:rPr lang="en-GB" sz="2400" dirty="0"/>
              <a:t>Innovation risk: concerns new products or technologies</a:t>
            </a:r>
            <a:endParaRPr lang="cs-CZ" sz="2400" dirty="0"/>
          </a:p>
          <a:p>
            <a:pPr lvl="0"/>
            <a:r>
              <a:rPr lang="en-GB" sz="2400" dirty="0"/>
              <a:t>Total business risk:  includes all previous groups</a:t>
            </a:r>
            <a:endParaRPr lang="cs-CZ" sz="2400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4833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b="1" dirty="0"/>
              <a:t>Risk categories according to possibility of influence </a:t>
            </a:r>
            <a:endParaRPr lang="cs-CZ" sz="2400" dirty="0"/>
          </a:p>
          <a:p>
            <a:pPr lvl="0"/>
            <a:r>
              <a:rPr lang="en-GB" sz="2400" b="1" dirty="0"/>
              <a:t>Objective risk:</a:t>
            </a:r>
            <a:r>
              <a:rPr lang="en-GB" sz="2400" dirty="0"/>
              <a:t> uncontrollable, independent of the company's activities (natural events, political and macroeconomic changes, changes in duties, taxes, exchange rates)</a:t>
            </a:r>
            <a:endParaRPr lang="cs-CZ" sz="2400" dirty="0"/>
          </a:p>
          <a:p>
            <a:pPr lvl="0"/>
            <a:r>
              <a:rPr lang="en-GB" sz="2400" b="1" dirty="0"/>
              <a:t>Subjective risk:</a:t>
            </a:r>
            <a:r>
              <a:rPr lang="en-GB" sz="2400" dirty="0"/>
              <a:t> controllable, dependent on the activities of the company, its management or owners.</a:t>
            </a:r>
            <a:endParaRPr lang="cs-CZ" sz="2400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0535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dirty="0"/>
              <a:t>Additional terms: </a:t>
            </a:r>
            <a:endParaRPr lang="cs-CZ" sz="2400" dirty="0"/>
          </a:p>
          <a:p>
            <a:r>
              <a:rPr lang="en-GB" sz="2400" b="1" dirty="0"/>
              <a:t>Net risk:</a:t>
            </a:r>
            <a:r>
              <a:rPr lang="en-GB" sz="2400" dirty="0"/>
              <a:t> indicates the possibility that actual income will be worse than expected. Occurs rarely in business practice (fire risk)</a:t>
            </a:r>
            <a:endParaRPr lang="cs-CZ" sz="2400" dirty="0"/>
          </a:p>
          <a:p>
            <a:r>
              <a:rPr lang="en-GB" sz="2400" b="1" dirty="0"/>
              <a:t>Secondary risk:</a:t>
            </a:r>
            <a:r>
              <a:rPr lang="en-GB" sz="2400" dirty="0"/>
              <a:t> arises from protection against the original risk (</a:t>
            </a:r>
            <a:r>
              <a:rPr lang="en-GB" sz="2400" dirty="0" err="1"/>
              <a:t>eg</a:t>
            </a:r>
            <a:r>
              <a:rPr lang="en-GB" sz="2400" dirty="0"/>
              <a:t> financial currency swap)</a:t>
            </a:r>
            <a:endParaRPr lang="cs-CZ" sz="2400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5629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b="1" dirty="0"/>
              <a:t>Risk categories according to the source of risk</a:t>
            </a:r>
            <a:endParaRPr lang="cs-CZ" sz="2400" dirty="0"/>
          </a:p>
          <a:p>
            <a:pPr marL="0" indent="0">
              <a:buNone/>
            </a:pPr>
            <a:r>
              <a:rPr lang="en-GB" sz="2400" b="1" dirty="0" smtClean="0"/>
              <a:t>Systematic </a:t>
            </a:r>
            <a:r>
              <a:rPr lang="en-GB" sz="2400" b="1" dirty="0"/>
              <a:t>risk: </a:t>
            </a:r>
            <a:endParaRPr lang="cs-CZ" sz="2400" dirty="0"/>
          </a:p>
          <a:p>
            <a:pPr lvl="0"/>
            <a:r>
              <a:rPr lang="en-GB" sz="2400" dirty="0"/>
              <a:t>concerns the whole economy (indicates how GDP will develop)</a:t>
            </a:r>
            <a:endParaRPr lang="cs-CZ" sz="2400" dirty="0"/>
          </a:p>
          <a:p>
            <a:pPr lvl="0"/>
            <a:r>
              <a:rPr lang="en-GB" sz="2400" dirty="0"/>
              <a:t>cannot be avoided, </a:t>
            </a:r>
            <a:endParaRPr lang="cs-CZ" sz="2400" dirty="0"/>
          </a:p>
          <a:p>
            <a:pPr lvl="0"/>
            <a:r>
              <a:rPr lang="en-GB" sz="2400" dirty="0"/>
              <a:t>affects all subjects in the economy, </a:t>
            </a:r>
            <a:endParaRPr lang="cs-CZ" sz="2400" dirty="0"/>
          </a:p>
          <a:p>
            <a:pPr lvl="0"/>
            <a:r>
              <a:rPr lang="en-GB" sz="2400" dirty="0"/>
              <a:t>cannot be prevented in any way. </a:t>
            </a:r>
            <a:endParaRPr lang="cs-CZ" sz="2400" dirty="0"/>
          </a:p>
          <a:p>
            <a:pPr lvl="0"/>
            <a:r>
              <a:rPr lang="en-GB" sz="2400" dirty="0"/>
              <a:t>The impact is measured by the beta </a:t>
            </a:r>
            <a:r>
              <a:rPr lang="en-GB" sz="2400" dirty="0" smtClean="0"/>
              <a:t>coefficient</a:t>
            </a:r>
            <a:endParaRPr lang="cs-CZ" sz="2400" dirty="0"/>
          </a:p>
          <a:p>
            <a:pPr lvl="0"/>
            <a:endParaRPr lang="cs-CZ" sz="2400" dirty="0"/>
          </a:p>
          <a:p>
            <a:pPr marL="0" indent="0">
              <a:buNone/>
            </a:pPr>
            <a:r>
              <a:rPr lang="en-GB" sz="2400" b="1" dirty="0"/>
              <a:t>Individual risk: </a:t>
            </a:r>
            <a:endParaRPr lang="cs-CZ" sz="2400" dirty="0"/>
          </a:p>
          <a:p>
            <a:pPr lvl="0"/>
            <a:r>
              <a:rPr lang="en-GB" sz="2400" dirty="0"/>
              <a:t>refers to a specific company or industry</a:t>
            </a:r>
            <a:endParaRPr lang="cs-CZ" sz="2400" dirty="0"/>
          </a:p>
          <a:p>
            <a:pPr lvl="0"/>
            <a:r>
              <a:rPr lang="en-GB" sz="2400" dirty="0"/>
              <a:t>part of this risk can be defended, </a:t>
            </a:r>
            <a:endParaRPr lang="cs-CZ" sz="2400" dirty="0"/>
          </a:p>
          <a:p>
            <a:pPr lvl="0"/>
            <a:r>
              <a:rPr lang="en-GB" sz="2400" dirty="0"/>
              <a:t>it can be influenced by diversification.</a:t>
            </a:r>
            <a:endParaRPr lang="cs-CZ" sz="2400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5833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b="1" dirty="0"/>
              <a:t>Risk policy: </a:t>
            </a:r>
            <a:r>
              <a:rPr lang="en-GB" sz="2400" dirty="0"/>
              <a:t>a business activity that optimizes risk and includes the following tasks:</a:t>
            </a:r>
            <a:endParaRPr lang="cs-CZ" sz="2400" dirty="0"/>
          </a:p>
          <a:p>
            <a:pPr lvl="0"/>
            <a:r>
              <a:rPr lang="en-GB" sz="2400" dirty="0"/>
              <a:t>Risk identification</a:t>
            </a:r>
            <a:endParaRPr lang="cs-CZ" sz="2400" dirty="0"/>
          </a:p>
          <a:p>
            <a:pPr lvl="0"/>
            <a:r>
              <a:rPr lang="en-GB" sz="2400" dirty="0"/>
              <a:t>Measuring the size of the risk</a:t>
            </a:r>
            <a:endParaRPr lang="cs-CZ" sz="2400" dirty="0"/>
          </a:p>
          <a:p>
            <a:pPr lvl="0"/>
            <a:r>
              <a:rPr lang="en-GB" sz="2400" dirty="0"/>
              <a:t>Quantification of the impact of risk on the company</a:t>
            </a:r>
            <a:endParaRPr lang="cs-CZ" sz="2400" dirty="0"/>
          </a:p>
          <a:p>
            <a:pPr lvl="0"/>
            <a:r>
              <a:rPr lang="en-GB" sz="2400" dirty="0"/>
              <a:t>Protection against risks</a:t>
            </a:r>
            <a:endParaRPr lang="cs-CZ" sz="2400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1054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b="1" dirty="0" err="1"/>
              <a:t>Defense</a:t>
            </a:r>
            <a:r>
              <a:rPr lang="en-GB" sz="2400" b="1" dirty="0"/>
              <a:t> </a:t>
            </a:r>
            <a:r>
              <a:rPr lang="cs-CZ" sz="2400" b="1" dirty="0" err="1" smtClean="0"/>
              <a:t>policy</a:t>
            </a:r>
            <a:r>
              <a:rPr lang="cs-CZ" sz="2400" b="1" dirty="0" smtClean="0"/>
              <a:t> </a:t>
            </a:r>
            <a:r>
              <a:rPr lang="en-GB" sz="2400" b="1" dirty="0" smtClean="0"/>
              <a:t>against </a:t>
            </a:r>
            <a:r>
              <a:rPr lang="en-GB" sz="2400" b="1" dirty="0"/>
              <a:t>risk</a:t>
            </a:r>
            <a:endParaRPr lang="cs-CZ" sz="2400" dirty="0"/>
          </a:p>
          <a:p>
            <a:pPr lvl="0"/>
            <a:r>
              <a:rPr lang="en-GB" sz="2400" dirty="0" smtClean="0"/>
              <a:t>Offensive</a:t>
            </a:r>
            <a:r>
              <a:rPr lang="cs-CZ" sz="2400" dirty="0" smtClean="0"/>
              <a:t> </a:t>
            </a:r>
            <a:r>
              <a:rPr lang="cs-CZ" sz="2400" dirty="0" err="1" smtClean="0"/>
              <a:t>policy</a:t>
            </a:r>
            <a:r>
              <a:rPr lang="en-GB" sz="2400" dirty="0" smtClean="0"/>
              <a:t>: </a:t>
            </a:r>
            <a:r>
              <a:rPr lang="en-GB" sz="2400" dirty="0"/>
              <a:t>the causes of the risk are eliminated (fire extinguisher)</a:t>
            </a:r>
            <a:endParaRPr lang="cs-CZ" sz="2400" dirty="0"/>
          </a:p>
          <a:p>
            <a:pPr lvl="0"/>
            <a:r>
              <a:rPr lang="en-GB" sz="2400" dirty="0" smtClean="0"/>
              <a:t>Defensive</a:t>
            </a:r>
            <a:r>
              <a:rPr lang="cs-CZ" sz="2400" dirty="0" smtClean="0"/>
              <a:t> </a:t>
            </a:r>
            <a:r>
              <a:rPr lang="cs-CZ" sz="2400" dirty="0" err="1" smtClean="0"/>
              <a:t>policy</a:t>
            </a:r>
            <a:r>
              <a:rPr lang="en-GB" sz="2400" dirty="0" smtClean="0"/>
              <a:t>: </a:t>
            </a:r>
            <a:r>
              <a:rPr lang="en-GB" sz="2400" dirty="0"/>
              <a:t>consequences are minimized (fire insurance)</a:t>
            </a:r>
            <a:endParaRPr lang="cs-CZ" sz="2400" dirty="0"/>
          </a:p>
          <a:p>
            <a:endParaRPr lang="cs-CZ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2974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200" b="1" dirty="0" smtClean="0"/>
              <a:t>Defends </a:t>
            </a:r>
            <a:r>
              <a:rPr lang="en-GB" sz="2200" b="1" dirty="0"/>
              <a:t>against risk:</a:t>
            </a:r>
            <a:endParaRPr lang="cs-CZ" sz="2200" dirty="0"/>
          </a:p>
          <a:p>
            <a:pPr marL="457200" lvl="0" indent="-457200">
              <a:buFont typeface="+mj-lt"/>
              <a:buAutoNum type="arabicPeriod"/>
            </a:pPr>
            <a:r>
              <a:rPr lang="en-GB" sz="2200" dirty="0"/>
              <a:t>Choice of legal form of business: the partner of the business and capital company is not liable for the liabilities of the </a:t>
            </a:r>
            <a:r>
              <a:rPr lang="en-GB" sz="2200" dirty="0" smtClean="0"/>
              <a:t>companies</a:t>
            </a:r>
            <a:r>
              <a:rPr lang="cs-CZ" sz="2200" dirty="0" smtClean="0"/>
              <a:t>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200" dirty="0" smtClean="0"/>
              <a:t>Simple </a:t>
            </a:r>
            <a:r>
              <a:rPr lang="en-GB" sz="2200" dirty="0"/>
              <a:t>risk mitigation: the company sets risk limits, limits to how far it is possible to go without endangering the company</a:t>
            </a:r>
            <a:endParaRPr lang="cs-CZ" sz="2200" dirty="0"/>
          </a:p>
          <a:p>
            <a:pPr marL="457200" lvl="0" indent="-457200">
              <a:buFont typeface="+mj-lt"/>
              <a:buAutoNum type="arabicPeriod"/>
            </a:pPr>
            <a:r>
              <a:rPr lang="en-GB" sz="2200" dirty="0"/>
              <a:t>Creation of reserves</a:t>
            </a:r>
            <a:endParaRPr lang="cs-CZ" sz="2200" dirty="0"/>
          </a:p>
          <a:p>
            <a:pPr marL="457200" lvl="0" indent="-457200">
              <a:buFont typeface="+mj-lt"/>
              <a:buAutoNum type="arabicPeriod"/>
            </a:pPr>
            <a:r>
              <a:rPr lang="en-GB" sz="2200" dirty="0"/>
              <a:t>Risk spreading: the principle of diversification applies.</a:t>
            </a:r>
            <a:endParaRPr lang="cs-CZ" sz="2200" dirty="0"/>
          </a:p>
          <a:p>
            <a:pPr marL="457200" lvl="0" indent="-457200">
              <a:buFont typeface="+mj-lt"/>
              <a:buAutoNum type="arabicPeriod"/>
            </a:pPr>
            <a:r>
              <a:rPr lang="en-GB" sz="2200" dirty="0"/>
              <a:t>Transfer of risk: transfer to other entities (</a:t>
            </a:r>
            <a:r>
              <a:rPr lang="en-GB" sz="2200" dirty="0" err="1"/>
              <a:t>eg</a:t>
            </a:r>
            <a:r>
              <a:rPr lang="en-GB" sz="2200" dirty="0"/>
              <a:t> suppliers, customers, leasing companies). An example is factoring.</a:t>
            </a:r>
            <a:endParaRPr lang="cs-CZ" sz="2200" dirty="0"/>
          </a:p>
          <a:p>
            <a:pPr marL="457200" lvl="0" indent="-457200">
              <a:buFont typeface="+mj-lt"/>
              <a:buAutoNum type="arabicPeriod"/>
            </a:pPr>
            <a:r>
              <a:rPr lang="en-GB" sz="2200" dirty="0"/>
              <a:t>Insurance: a special case of risk transfer for a fee.</a:t>
            </a:r>
            <a:endParaRPr lang="cs-CZ" sz="2200" dirty="0"/>
          </a:p>
          <a:p>
            <a:pPr marL="457200" lvl="0" indent="-457200">
              <a:buFont typeface="+mj-lt"/>
              <a:buAutoNum type="arabicPeriod"/>
            </a:pPr>
            <a:r>
              <a:rPr lang="en-GB" sz="2200" dirty="0"/>
              <a:t>Division of risk into several participants: </a:t>
            </a:r>
            <a:r>
              <a:rPr lang="en-GB" sz="2200" dirty="0" err="1"/>
              <a:t>eg</a:t>
            </a:r>
            <a:r>
              <a:rPr lang="en-GB" sz="2200" dirty="0"/>
              <a:t> a banking consortium</a:t>
            </a:r>
            <a:endParaRPr lang="cs-CZ" sz="2200" dirty="0"/>
          </a:p>
          <a:p>
            <a:pPr marL="457200" lvl="0" indent="-457200">
              <a:buFont typeface="+mj-lt"/>
              <a:buAutoNum type="arabicPeriod"/>
            </a:pPr>
            <a:r>
              <a:rPr lang="en-GB" sz="2200" dirty="0"/>
              <a:t>Business flexibility</a:t>
            </a:r>
            <a:endParaRPr lang="cs-CZ" sz="2200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4871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226</TotalTime>
  <Words>1525</Words>
  <Application>Microsoft Office PowerPoint</Application>
  <PresentationFormat>Vlastní</PresentationFormat>
  <Paragraphs>321</Paragraphs>
  <Slides>26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1" baseType="lpstr">
      <vt:lpstr>Arial</vt:lpstr>
      <vt:lpstr>Calibri</vt:lpstr>
      <vt:lpstr>Clara Sans</vt:lpstr>
      <vt:lpstr>Times New Roman</vt:lpstr>
      <vt:lpstr>JU_OPVVV</vt:lpstr>
      <vt:lpstr>Risk management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Kopta Daniel Ing. Ph.D.</cp:lastModifiedBy>
  <cp:revision>19</cp:revision>
  <dcterms:created xsi:type="dcterms:W3CDTF">2017-07-17T18:52:59Z</dcterms:created>
  <dcterms:modified xsi:type="dcterms:W3CDTF">2021-04-02T16:50:22Z</dcterms:modified>
</cp:coreProperties>
</file>