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8" r:id="rId18"/>
    <p:sldId id="279" r:id="rId19"/>
    <p:sldId id="274" r:id="rId20"/>
    <p:sldId id="275" r:id="rId21"/>
    <p:sldId id="276" r:id="rId22"/>
    <p:sldId id="277" r:id="rId23"/>
    <p:sldId id="280" r:id="rId24"/>
    <p:sldId id="281" r:id="rId25"/>
    <p:sldId id="282" r:id="rId26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0" autoAdjust="0"/>
    <p:restoredTop sz="94660"/>
  </p:normalViewPr>
  <p:slideViewPr>
    <p:cSldViewPr snapToGrid="0">
      <p:cViewPr varScale="1">
        <p:scale>
          <a:sx n="48" d="100"/>
          <a:sy n="48" d="100"/>
        </p:scale>
        <p:origin x="60" y="31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09.04.2020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09.04.2020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09.04.2020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09.04.2020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09.04.2020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09.04.2020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09.04.2020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09.04.2020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Capital Companies, Limited Liability Company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3981B5-AA07-451B-8783-5ED938011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Members of Corporate Bodies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C6FA58-CD99-437B-A461-3C650D18F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/>
              <a:t>t</a:t>
            </a:r>
            <a:r>
              <a:rPr lang="en-GB" sz="2400" b="1" dirty="0"/>
              <a:t>he law imposes on all elected members of a corporate body an obligation to act with due care</a:t>
            </a:r>
            <a:endParaRPr lang="cs-CZ" sz="2400" b="1" dirty="0"/>
          </a:p>
          <a:p>
            <a:pPr lvl="1"/>
            <a:r>
              <a:rPr lang="en-US" sz="2400" dirty="0"/>
              <a:t>elected</a:t>
            </a:r>
            <a:r>
              <a:rPr lang="cs-CZ" sz="2400" dirty="0"/>
              <a:t> </a:t>
            </a:r>
            <a:r>
              <a:rPr lang="en-US" sz="2400" dirty="0"/>
              <a:t>members</a:t>
            </a:r>
            <a:r>
              <a:rPr lang="en-GB" sz="2400" dirty="0"/>
              <a:t> </a:t>
            </a:r>
            <a:endParaRPr lang="cs-CZ" sz="2400" dirty="0"/>
          </a:p>
          <a:p>
            <a:pPr lvl="2"/>
            <a:r>
              <a:rPr lang="en-US" dirty="0"/>
              <a:t>executives</a:t>
            </a:r>
          </a:p>
          <a:p>
            <a:pPr lvl="2"/>
            <a:r>
              <a:rPr lang="en-GB" dirty="0"/>
              <a:t>members of the board of directors</a:t>
            </a:r>
            <a:r>
              <a:rPr lang="cs-CZ" dirty="0"/>
              <a:t> </a:t>
            </a:r>
          </a:p>
          <a:p>
            <a:pPr lvl="2"/>
            <a:r>
              <a:rPr lang="en-GB" dirty="0"/>
              <a:t>members of the supervisory board and administrative board members </a:t>
            </a:r>
            <a:r>
              <a:rPr lang="cs-CZ" dirty="0"/>
              <a:t>of </a:t>
            </a:r>
            <a:r>
              <a:rPr lang="en-GB" dirty="0"/>
              <a:t>joint stock companies </a:t>
            </a:r>
            <a:endParaRPr lang="cs-CZ" dirty="0"/>
          </a:p>
          <a:p>
            <a:pPr lvl="1"/>
            <a:r>
              <a:rPr lang="cs-CZ" sz="2400" dirty="0"/>
              <a:t>i</a:t>
            </a:r>
            <a:r>
              <a:rPr lang="en-GB" sz="2400" dirty="0"/>
              <a:t>f any of these persons breaches this obligation, they must return to the company the benefit they have acquired as a result of the breach </a:t>
            </a:r>
            <a:endParaRPr lang="en-US" sz="2400" dirty="0"/>
          </a:p>
          <a:p>
            <a:r>
              <a:rPr lang="cs-CZ" sz="2400" dirty="0"/>
              <a:t>t</a:t>
            </a:r>
            <a:r>
              <a:rPr lang="en-GB" sz="2400" dirty="0"/>
              <a:t>he same group of persons is also subject to a ban on competition</a:t>
            </a:r>
            <a:endParaRPr lang="cs-CZ" sz="2400" dirty="0"/>
          </a:p>
          <a:p>
            <a:pPr lvl="1"/>
            <a:r>
              <a:rPr lang="en-GB" sz="2400" dirty="0"/>
              <a:t>restricting their freedom to engage in such business activities that may conflict with the interests of “their” company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CB2AA9-8454-4CE0-BE54-70ED231DB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4030ECC-A54E-40FF-ACEF-3D24755A7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040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CF0AC1-EF51-40B3-9FB1-F93AD973C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974" y="180231"/>
            <a:ext cx="7636439" cy="662917"/>
          </a:xfrm>
        </p:spPr>
        <p:txBody>
          <a:bodyPr/>
          <a:lstStyle/>
          <a:p>
            <a:r>
              <a:rPr lang="en-US" dirty="0"/>
              <a:t>Members of Corporate Bodies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01A3FBC-0F8F-4F80-9DC8-A92499381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en-GB" dirty="0"/>
              <a:t>he law has very strict provisions that apply to all members of a business corporation if the company becomes insolvent</a:t>
            </a:r>
            <a:endParaRPr lang="cs-CZ" dirty="0"/>
          </a:p>
          <a:p>
            <a:pPr lvl="1"/>
            <a:r>
              <a:rPr lang="en-GB" dirty="0"/>
              <a:t> the insolvency administrator may claim from corporate body members any benefit they received from the company in the last 2 years of serving their respective offices </a:t>
            </a:r>
            <a:endParaRPr lang="cs-CZ" dirty="0"/>
          </a:p>
          <a:p>
            <a:pPr lvl="1"/>
            <a:r>
              <a:rPr lang="cs-CZ" dirty="0"/>
              <a:t>i</a:t>
            </a:r>
            <a:r>
              <a:rPr lang="en-GB" dirty="0"/>
              <a:t>f a member of a </a:t>
            </a:r>
            <a:r>
              <a:rPr lang="en-US" dirty="0"/>
              <a:t>statutory</a:t>
            </a:r>
            <a:r>
              <a:rPr lang="en-GB" dirty="0"/>
              <a:t> body has repeatedly breached the duty to act with due care during the last 3 years, the court may decide, even </a:t>
            </a:r>
            <a:r>
              <a:rPr lang="en-GB" i="1" dirty="0"/>
              <a:t>ex officio, </a:t>
            </a:r>
            <a:r>
              <a:rPr lang="en-GB" dirty="0"/>
              <a:t>to expel the member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4BF69D6-4567-406D-8F77-2F5E39D69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D2D99B5-531A-4987-924A-5EB3ECD51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6078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255A2E-0F8B-493D-B68E-94104BF03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Members of Corporate Bodies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800136-DB08-4019-B20A-03CF3A3BC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membership of a corporate body may be terminated</a:t>
            </a:r>
            <a:endParaRPr lang="cs-CZ" dirty="0"/>
          </a:p>
          <a:p>
            <a:pPr lvl="1"/>
            <a:r>
              <a:rPr lang="cs-CZ" dirty="0"/>
              <a:t>by </a:t>
            </a:r>
            <a:r>
              <a:rPr lang="en-US" dirty="0"/>
              <a:t>expiration</a:t>
            </a:r>
            <a:r>
              <a:rPr lang="en-GB" dirty="0"/>
              <a:t> of the term of office</a:t>
            </a:r>
            <a:endParaRPr lang="cs-CZ" dirty="0"/>
          </a:p>
          <a:p>
            <a:pPr lvl="1"/>
            <a:r>
              <a:rPr lang="cs-CZ" dirty="0"/>
              <a:t>by a </a:t>
            </a:r>
            <a:r>
              <a:rPr lang="en-GB" dirty="0"/>
              <a:t>member’s</a:t>
            </a:r>
            <a:r>
              <a:rPr lang="cs-CZ" dirty="0"/>
              <a:t> </a:t>
            </a:r>
            <a:r>
              <a:rPr lang="en-GB" dirty="0"/>
              <a:t>resigning their office on a corporate body</a:t>
            </a:r>
            <a:endParaRPr lang="cs-CZ" dirty="0"/>
          </a:p>
          <a:p>
            <a:pPr lvl="2"/>
            <a:r>
              <a:rPr lang="en-GB" dirty="0"/>
              <a:t>they must not do</a:t>
            </a:r>
            <a:r>
              <a:rPr lang="cs-CZ" dirty="0"/>
              <a:t> </a:t>
            </a:r>
            <a:r>
              <a:rPr lang="en-US" dirty="0"/>
              <a:t>it</a:t>
            </a:r>
            <a:r>
              <a:rPr lang="en-GB" dirty="0"/>
              <a:t> at a time when this would be inconvenient for the company</a:t>
            </a:r>
            <a:endParaRPr lang="cs-CZ" dirty="0"/>
          </a:p>
          <a:p>
            <a:pPr lvl="1"/>
            <a:r>
              <a:rPr lang="cs-CZ" dirty="0"/>
              <a:t>by </a:t>
            </a:r>
            <a:r>
              <a:rPr lang="en-US" dirty="0"/>
              <a:t>expulsion</a:t>
            </a:r>
            <a:r>
              <a:rPr lang="en-GB" dirty="0"/>
              <a:t> by court </a:t>
            </a:r>
            <a:endParaRPr lang="cs-CZ" dirty="0"/>
          </a:p>
          <a:p>
            <a:pPr lvl="2"/>
            <a:r>
              <a:rPr lang="en-GB" dirty="0"/>
              <a:t>only members of the statutory body</a:t>
            </a:r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3623D0C-1473-47D5-B198-3222D8776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3150235-ADBC-4C19-93BA-74DFC1437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76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CFAAE-6EDE-46DC-BD1D-4200F7BA5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Rights and Obligations of the Owners/Members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6ADC3D-EC3E-4ED3-894E-A8E4776B7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en-GB" dirty="0"/>
              <a:t>he rights include, but are not limited to</a:t>
            </a:r>
            <a:endParaRPr lang="cs-CZ" dirty="0"/>
          </a:p>
          <a:p>
            <a:pPr lvl="1"/>
            <a:r>
              <a:rPr lang="en-GB" dirty="0"/>
              <a:t>the right to vote and to audit</a:t>
            </a:r>
            <a:endParaRPr lang="cs-CZ" dirty="0"/>
          </a:p>
          <a:p>
            <a:pPr lvl="1"/>
            <a:r>
              <a:rPr lang="en-GB" dirty="0"/>
              <a:t>the right to share in profits </a:t>
            </a:r>
            <a:endParaRPr lang="cs-CZ" dirty="0"/>
          </a:p>
          <a:p>
            <a:pPr lvl="1"/>
            <a:r>
              <a:rPr lang="en-GB" dirty="0"/>
              <a:t>the right to property settlement </a:t>
            </a:r>
            <a:endParaRPr lang="cs-CZ" dirty="0"/>
          </a:p>
          <a:p>
            <a:pPr lvl="1"/>
            <a:r>
              <a:rPr lang="en-GB" dirty="0"/>
              <a:t>the right to sue for damages on behalf of the company</a:t>
            </a:r>
            <a:endParaRPr lang="en-US" dirty="0"/>
          </a:p>
          <a:p>
            <a:r>
              <a:rPr lang="cs-CZ" dirty="0"/>
              <a:t>t</a:t>
            </a:r>
            <a:r>
              <a:rPr lang="en-GB" dirty="0"/>
              <a:t>he obligations include, </a:t>
            </a:r>
            <a:r>
              <a:rPr lang="cs-CZ" dirty="0"/>
              <a:t>but are not limited to</a:t>
            </a:r>
          </a:p>
          <a:p>
            <a:pPr lvl="1"/>
            <a:r>
              <a:rPr lang="en-GB" dirty="0"/>
              <a:t>the obligation to share in loss</a:t>
            </a:r>
            <a:endParaRPr lang="cs-CZ" dirty="0"/>
          </a:p>
          <a:p>
            <a:pPr lvl="1"/>
            <a:r>
              <a:rPr lang="en-GB" dirty="0"/>
              <a:t>the liability obligation</a:t>
            </a:r>
            <a:endParaRPr lang="cs-CZ" dirty="0"/>
          </a:p>
          <a:p>
            <a:pPr lvl="1"/>
            <a:r>
              <a:rPr lang="en-GB" dirty="0"/>
              <a:t>the contribution obligation</a:t>
            </a:r>
            <a:endParaRPr lang="cs-CZ" dirty="0"/>
          </a:p>
          <a:p>
            <a:pPr lvl="1"/>
            <a:r>
              <a:rPr lang="en-GB" dirty="0"/>
              <a:t>the loyalty obligation</a:t>
            </a:r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94E86B1-A871-42ED-B8B9-30A7F5D5A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92A40C9-C1A8-4548-9F60-A9F27AD1B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0555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8D86AC-66BF-4BD5-AD89-E1E6F69DC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Rights and Obligations of the Owners/Members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6E8AF2-5018-4AE4-96AB-13143A4D4F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w</a:t>
            </a:r>
            <a:r>
              <a:rPr lang="en-GB" dirty="0"/>
              <a:t>here the rights and obligations are </a:t>
            </a:r>
            <a:r>
              <a:rPr lang="en-GB" b="1" dirty="0"/>
              <a:t>set out by law</a:t>
            </a:r>
            <a:endParaRPr lang="cs-CZ" b="1" dirty="0"/>
          </a:p>
          <a:p>
            <a:pPr lvl="1"/>
            <a:r>
              <a:rPr lang="en-GB" dirty="0"/>
              <a:t>the provisions concerned are typically </a:t>
            </a:r>
            <a:r>
              <a:rPr lang="en-GB" b="1" dirty="0"/>
              <a:t>optional</a:t>
            </a:r>
            <a:endParaRPr lang="cs-CZ" b="1" dirty="0"/>
          </a:p>
          <a:p>
            <a:pPr lvl="1"/>
            <a:r>
              <a:rPr lang="en-GB" dirty="0"/>
              <a:t> i.e., the </a:t>
            </a:r>
            <a:r>
              <a:rPr lang="en-GB" b="1" dirty="0"/>
              <a:t>members may regulate</a:t>
            </a:r>
            <a:r>
              <a:rPr lang="en-GB" dirty="0"/>
              <a:t> their rights and obligations </a:t>
            </a:r>
            <a:r>
              <a:rPr lang="en-GB" b="1" dirty="0"/>
              <a:t>differently </a:t>
            </a:r>
            <a:r>
              <a:rPr lang="en-GB" dirty="0"/>
              <a:t>under the memorandum of association</a:t>
            </a:r>
            <a:endParaRPr lang="cs-CZ" dirty="0"/>
          </a:p>
          <a:p>
            <a:pPr lvl="1"/>
            <a:r>
              <a:rPr lang="en-GB" dirty="0"/>
              <a:t>this </a:t>
            </a:r>
            <a:r>
              <a:rPr lang="en-GB" b="1" dirty="0"/>
              <a:t>does not give </a:t>
            </a:r>
            <a:r>
              <a:rPr lang="en-GB" dirty="0"/>
              <a:t>members an opportunity to relieve themselves of their obligations, but rather to regulate their matters </a:t>
            </a:r>
            <a:r>
              <a:rPr lang="en-GB" b="1" dirty="0"/>
              <a:t>alternatively</a:t>
            </a:r>
            <a:endParaRPr lang="cs-CZ" b="1" dirty="0"/>
          </a:p>
          <a:p>
            <a:pPr lvl="1"/>
            <a:r>
              <a:rPr lang="cs-CZ" dirty="0"/>
              <a:t>t</a:t>
            </a:r>
            <a:r>
              <a:rPr lang="en-GB" dirty="0"/>
              <a:t>he regulation must not upset the accepted standards of morality or contravene the law</a:t>
            </a:r>
            <a:endParaRPr lang="cs-CZ" dirty="0"/>
          </a:p>
          <a:p>
            <a:pPr lvl="2"/>
            <a:r>
              <a:rPr lang="cs-CZ" dirty="0"/>
              <a:t>i</a:t>
            </a:r>
            <a:r>
              <a:rPr lang="en-GB" dirty="0"/>
              <a:t>f it did, the provision concerned would be void </a:t>
            </a:r>
            <a:endParaRPr lang="cs-CZ" b="1" dirty="0"/>
          </a:p>
          <a:p>
            <a:r>
              <a:rPr lang="cs-CZ" dirty="0"/>
              <a:t>w</a:t>
            </a:r>
            <a:r>
              <a:rPr lang="en-GB" dirty="0"/>
              <a:t>here the memorandum of association does not regulate such rights and obligations</a:t>
            </a:r>
            <a:endParaRPr lang="cs-CZ" dirty="0"/>
          </a:p>
          <a:p>
            <a:pPr lvl="1"/>
            <a:r>
              <a:rPr lang="en-GB" dirty="0"/>
              <a:t>the default legal regulation applies</a:t>
            </a:r>
            <a:endParaRPr lang="cs-CZ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BD61FFE-370E-4EF2-96D3-E4369A3E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D9F401D-C559-41AB-AEC3-AE5DBBBC9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5722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B69401-8E65-4AAA-B8ED-CFE06E261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Limited Liability Company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05E8067-01D4-4051-8DC1-32508CEDC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can</a:t>
            </a:r>
            <a:r>
              <a:rPr lang="cs-CZ" sz="2400" dirty="0"/>
              <a:t> </a:t>
            </a:r>
            <a:r>
              <a:rPr lang="en-GB" sz="2400" dirty="0"/>
              <a:t>be established by one or more persons</a:t>
            </a:r>
            <a:endParaRPr lang="cs-CZ" sz="2400" dirty="0"/>
          </a:p>
          <a:p>
            <a:r>
              <a:rPr lang="en-GB" sz="2400" dirty="0"/>
              <a:t>pursues business under its own trade name </a:t>
            </a:r>
            <a:r>
              <a:rPr lang="en-GB" sz="2400" b="1" dirty="0"/>
              <a:t>with the addition of “</a:t>
            </a:r>
            <a:r>
              <a:rPr lang="en-GB" sz="2400" b="1" dirty="0" err="1"/>
              <a:t>společnost</a:t>
            </a:r>
            <a:r>
              <a:rPr lang="en-GB" sz="2400" b="1" dirty="0"/>
              <a:t> s </a:t>
            </a:r>
            <a:r>
              <a:rPr lang="en-GB" sz="2400" b="1" dirty="0" err="1"/>
              <a:t>ručením</a:t>
            </a:r>
            <a:r>
              <a:rPr lang="en-GB" sz="2400" b="1" dirty="0"/>
              <a:t> </a:t>
            </a:r>
            <a:r>
              <a:rPr lang="en-GB" sz="2400" b="1" dirty="0" err="1"/>
              <a:t>omezeným</a:t>
            </a:r>
            <a:r>
              <a:rPr lang="en-GB" sz="2400" b="1" dirty="0"/>
              <a:t>”, “</a:t>
            </a:r>
            <a:r>
              <a:rPr lang="en-GB" sz="2400" b="1" dirty="0" err="1"/>
              <a:t>spol</a:t>
            </a:r>
            <a:r>
              <a:rPr lang="en-GB" sz="2400" b="1" dirty="0"/>
              <a:t>. s</a:t>
            </a:r>
            <a:r>
              <a:rPr lang="cs-CZ" sz="2400" b="1" dirty="0"/>
              <a:t> </a:t>
            </a:r>
            <a:r>
              <a:rPr lang="en-GB" sz="2400" b="1" dirty="0" err="1"/>
              <a:t>r.o</a:t>
            </a:r>
            <a:r>
              <a:rPr lang="en-GB" sz="2400" b="1" dirty="0"/>
              <a:t>.” or “</a:t>
            </a:r>
            <a:r>
              <a:rPr lang="en-GB" sz="2400" b="1" dirty="0" err="1"/>
              <a:t>s.r.o.</a:t>
            </a:r>
            <a:r>
              <a:rPr lang="en-GB" sz="2400" b="1" dirty="0"/>
              <a:t>”</a:t>
            </a:r>
            <a:endParaRPr lang="en-US" sz="2400" b="1" dirty="0"/>
          </a:p>
          <a:p>
            <a:r>
              <a:rPr lang="en-GB" sz="2400" dirty="0"/>
              <a:t>the members are jointly and severally liable for the company’s debts up to the amount at which they have not fulfilled their contribution obligation</a:t>
            </a:r>
            <a:endParaRPr lang="cs-CZ" sz="2400" dirty="0"/>
          </a:p>
          <a:p>
            <a:r>
              <a:rPr lang="en-GB" sz="2400" dirty="0"/>
              <a:t>the members are not expected to be involved in the company’s business, but their involvement is possible</a:t>
            </a:r>
            <a:endParaRPr lang="cs-CZ" sz="2400" dirty="0"/>
          </a:p>
          <a:p>
            <a:r>
              <a:rPr lang="en-GB" sz="2400" b="1" dirty="0"/>
              <a:t>a member may hold multiple business shares, including business shares of different types</a:t>
            </a:r>
            <a:endParaRPr lang="cs-CZ" sz="2400" b="1" dirty="0"/>
          </a:p>
          <a:p>
            <a:r>
              <a:rPr lang="cs-CZ" sz="2400" dirty="0"/>
              <a:t>a</a:t>
            </a:r>
            <a:r>
              <a:rPr lang="en-GB" sz="2400" dirty="0"/>
              <a:t> transfer of a business share typically requires the consent of the General Meeting</a:t>
            </a:r>
            <a:endParaRPr lang="cs-CZ" sz="2400" dirty="0"/>
          </a:p>
          <a:p>
            <a:r>
              <a:rPr lang="cs-CZ" sz="2400" dirty="0"/>
              <a:t>a</a:t>
            </a:r>
            <a:r>
              <a:rPr lang="en-GB" sz="2400" dirty="0"/>
              <a:t> member’s business share may be incorporated into a common certificate</a:t>
            </a:r>
            <a:endParaRPr lang="cs-CZ" sz="2400" dirty="0"/>
          </a:p>
          <a:p>
            <a:pPr lvl="1"/>
            <a:r>
              <a:rPr lang="cs-CZ" sz="2000" dirty="0"/>
              <a:t>a </a:t>
            </a:r>
            <a:r>
              <a:rPr lang="en-US" sz="2000" dirty="0"/>
              <a:t>common</a:t>
            </a:r>
            <a:r>
              <a:rPr lang="en-GB" sz="2000" dirty="0"/>
              <a:t> certificate is a security and it may not be subject to any restrictions or conditions regarding its transferability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B20204B-26BF-4743-AE00-146E16D91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0E90662-710C-44B5-A518-F9B6E4CAA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9649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14CEF0-9EAE-4F6E-A522-CB3CFF260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</a:t>
            </a:r>
            <a:r>
              <a:rPr lang="en-GB" dirty="0"/>
              <a:t>ember’s</a:t>
            </a:r>
            <a:r>
              <a:rPr lang="cs-CZ" dirty="0"/>
              <a:t> </a:t>
            </a:r>
            <a:r>
              <a:rPr lang="en-US" dirty="0"/>
              <a:t>Contribution and Contribution Obligation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2D3C2E-DB47-465B-976C-9E8D8DE2D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b="1" dirty="0"/>
              <a:t>t</a:t>
            </a:r>
            <a:r>
              <a:rPr lang="en-GB" sz="2800" b="1" dirty="0"/>
              <a:t>he minimum contribution and registered capital amount is CZK 1, but the memorandum of association may specify a different minimum amount</a:t>
            </a:r>
            <a:endParaRPr lang="cs-CZ" sz="2800" b="1" dirty="0"/>
          </a:p>
          <a:p>
            <a:pPr lvl="1"/>
            <a:r>
              <a:rPr lang="en-GB" sz="2400" dirty="0"/>
              <a:t>contributions in kind are also acceptable</a:t>
            </a:r>
            <a:endParaRPr lang="cs-CZ" sz="2400" dirty="0"/>
          </a:p>
          <a:p>
            <a:pPr lvl="1"/>
            <a:r>
              <a:rPr lang="en-GB" sz="2400" b="1" dirty="0"/>
              <a:t>If, according to an expert opinion, the price of the contribution is higher than the required amount of the member’s contribution, the difference is referred to as contribution premium.  </a:t>
            </a:r>
            <a:endParaRPr lang="en-US" sz="2400" b="1" dirty="0"/>
          </a:p>
          <a:p>
            <a:r>
              <a:rPr lang="en-US" sz="2800" dirty="0"/>
              <a:t>prior</a:t>
            </a:r>
            <a:r>
              <a:rPr lang="en-GB" sz="2800" dirty="0"/>
              <a:t> to filing an application to enter the company in the Commercial Register, each member must pay up the entire contribution premium</a:t>
            </a:r>
            <a:endParaRPr lang="cs-CZ" sz="2800" dirty="0"/>
          </a:p>
          <a:p>
            <a:r>
              <a:rPr lang="cs-CZ" sz="2800" dirty="0"/>
              <a:t>i</a:t>
            </a:r>
            <a:r>
              <a:rPr lang="en-GB" sz="2800" dirty="0"/>
              <a:t>f a member fails to pay up their cash contribution within the set time limit, they shall pay default interest</a:t>
            </a:r>
            <a:r>
              <a:rPr lang="cs-CZ" sz="2800" dirty="0"/>
              <a:t> </a:t>
            </a:r>
            <a:r>
              <a:rPr lang="en-US" sz="2800" dirty="0"/>
              <a:t>amount</a:t>
            </a:r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8A809AC-758D-40A2-B140-4C1FF9ADE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978C5E3-6E3E-4AC6-9B7A-6D9C87057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605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C59044-E388-4A48-B2A9-6865A89FD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Bodies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E463AE-1C57-479C-88A8-D98309030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the General Meeting</a:t>
            </a:r>
          </a:p>
          <a:p>
            <a:r>
              <a:rPr lang="cs-CZ" dirty="0"/>
              <a:t>the </a:t>
            </a:r>
            <a:r>
              <a:rPr lang="en-US" dirty="0"/>
              <a:t>Statutory</a:t>
            </a:r>
            <a:r>
              <a:rPr lang="cs-CZ" dirty="0"/>
              <a:t> Body</a:t>
            </a:r>
          </a:p>
          <a:p>
            <a:r>
              <a:rPr lang="cs-CZ" dirty="0"/>
              <a:t>the Supervisory </a:t>
            </a:r>
            <a:r>
              <a:rPr lang="en-US" dirty="0"/>
              <a:t>Board</a:t>
            </a:r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5DB6410-77BF-4DB8-B5A9-3373B0744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58DBED2-5785-4E4B-8B49-22FD8F9A0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797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1FCCE3-972D-4B25-BC7D-256DC1061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The General Meeting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7757EA0-C878-4FA7-8C85-3734DF0BD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is the supreme body of each capital company</a:t>
            </a:r>
            <a:endParaRPr lang="cs-CZ" b="1" dirty="0"/>
          </a:p>
          <a:p>
            <a:r>
              <a:rPr lang="en-GB" dirty="0"/>
              <a:t>members exercise their right to participate in the activities of the company</a:t>
            </a:r>
            <a:endParaRPr lang="cs-CZ" dirty="0"/>
          </a:p>
          <a:p>
            <a:r>
              <a:rPr lang="cs-CZ" dirty="0"/>
              <a:t>t</a:t>
            </a:r>
            <a:r>
              <a:rPr lang="en-GB" dirty="0"/>
              <a:t>he powers include </a:t>
            </a:r>
            <a:endParaRPr lang="cs-CZ" dirty="0"/>
          </a:p>
          <a:p>
            <a:pPr lvl="1"/>
            <a:r>
              <a:rPr lang="en-GB" dirty="0"/>
              <a:t>approving the financial statements</a:t>
            </a:r>
            <a:endParaRPr lang="cs-CZ" dirty="0"/>
          </a:p>
          <a:p>
            <a:pPr lvl="1"/>
            <a:r>
              <a:rPr lang="en-GB" dirty="0"/>
              <a:t>distributing any profit or loss</a:t>
            </a:r>
            <a:endParaRPr lang="cs-CZ" dirty="0"/>
          </a:p>
          <a:p>
            <a:pPr lvl="1"/>
            <a:r>
              <a:rPr lang="en-GB" dirty="0"/>
              <a:t>making decisions regarding amendments to the content of the memorandum of association</a:t>
            </a:r>
            <a:endParaRPr lang="cs-CZ" dirty="0"/>
          </a:p>
          <a:p>
            <a:pPr lvl="1"/>
            <a:r>
              <a:rPr lang="en-GB" dirty="0"/>
              <a:t>appointing and recalling the executives, etc. </a:t>
            </a:r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B4EF118-6274-4095-93CC-C47B21E27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92134C2-77B1-4051-8F88-3926C03E8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4786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0FE086-38FA-4069-AE20-9A5469F46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The General Meeting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36FA459-34B8-47CA-B275-7E67D7083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is made up of the members</a:t>
            </a:r>
            <a:endParaRPr lang="cs-CZ" sz="2800" dirty="0"/>
          </a:p>
          <a:p>
            <a:pPr lvl="1"/>
            <a:r>
              <a:rPr lang="cs-CZ" sz="2400" dirty="0"/>
              <a:t>e</a:t>
            </a:r>
            <a:r>
              <a:rPr lang="en-GB" sz="2400" dirty="0"/>
              <a:t>ach member has one vote for CZK 1 of their contribution</a:t>
            </a:r>
            <a:endParaRPr lang="cs-CZ" sz="2400" dirty="0"/>
          </a:p>
          <a:p>
            <a:pPr lvl="1"/>
            <a:r>
              <a:rPr lang="en-GB" sz="2400" dirty="0"/>
              <a:t>only forms a quorum if the holders of at least one half of the votes are present</a:t>
            </a:r>
            <a:endParaRPr lang="cs-CZ" sz="2400" dirty="0"/>
          </a:p>
          <a:p>
            <a:pPr lvl="2"/>
            <a:r>
              <a:rPr lang="en-US" sz="2200" dirty="0"/>
              <a:t>unless</a:t>
            </a:r>
            <a:r>
              <a:rPr lang="en-GB" sz="2200" dirty="0"/>
              <a:t> otherwise stipulated in the memorandum of association</a:t>
            </a:r>
            <a:endParaRPr lang="cs-CZ" sz="2200" dirty="0"/>
          </a:p>
          <a:p>
            <a:r>
              <a:rPr lang="en-GB" sz="2800" dirty="0"/>
              <a:t>decides by simple majority</a:t>
            </a:r>
            <a:endParaRPr lang="cs-CZ" sz="2800" dirty="0"/>
          </a:p>
          <a:p>
            <a:r>
              <a:rPr lang="cs-CZ" sz="2800" dirty="0"/>
              <a:t>t</a:t>
            </a:r>
            <a:r>
              <a:rPr lang="en-GB" sz="2800" dirty="0"/>
              <a:t>o be adopted, selected decisions will require a two-thirds majority of the votes of all members</a:t>
            </a:r>
            <a:endParaRPr lang="cs-CZ" sz="2800" dirty="0"/>
          </a:p>
          <a:p>
            <a:pPr lvl="1"/>
            <a:r>
              <a:rPr lang="en-US" sz="2400" dirty="0"/>
              <a:t>i.e.</a:t>
            </a:r>
            <a:r>
              <a:rPr lang="cs-CZ" sz="2400" dirty="0"/>
              <a:t>,</a:t>
            </a:r>
            <a:r>
              <a:rPr lang="en-GB" sz="2400" dirty="0"/>
              <a:t> amendments to the memorandum of association, transformation of a limited liability company or dissolution </a:t>
            </a:r>
            <a:endParaRPr lang="cs-CZ" sz="2400" dirty="0"/>
          </a:p>
          <a:p>
            <a:r>
              <a:rPr lang="en-GB" sz="2800" dirty="0"/>
              <a:t>is convened by the executive</a:t>
            </a:r>
            <a:endParaRPr lang="cs-CZ" sz="2800" dirty="0"/>
          </a:p>
          <a:p>
            <a:r>
              <a:rPr lang="cs-CZ" sz="2800" dirty="0"/>
              <a:t>t</a:t>
            </a:r>
            <a:r>
              <a:rPr lang="en-GB" sz="2800" dirty="0"/>
              <a:t>he frequency at which the meetings are held </a:t>
            </a:r>
            <a:endParaRPr lang="cs-CZ" sz="2800" dirty="0"/>
          </a:p>
          <a:p>
            <a:pPr lvl="1"/>
            <a:r>
              <a:rPr lang="cs-CZ" sz="2400" dirty="0"/>
              <a:t>is </a:t>
            </a:r>
            <a:r>
              <a:rPr lang="en-GB" sz="2400" dirty="0"/>
              <a:t>typically determined by the memorandum of association</a:t>
            </a:r>
            <a:endParaRPr lang="cs-CZ" sz="2400" dirty="0"/>
          </a:p>
          <a:p>
            <a:pPr lvl="1"/>
            <a:r>
              <a:rPr lang="cs-CZ" sz="2400" dirty="0"/>
              <a:t>but </a:t>
            </a:r>
            <a:r>
              <a:rPr lang="en-GB" sz="2400" dirty="0"/>
              <a:t>must convene at least once in the reporting period  </a:t>
            </a:r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6DD40DD-1241-40C4-AD4E-85F4FE826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D27B900-2281-4464-BBBD-66756D24E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6034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Capital Companies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include </a:t>
            </a:r>
            <a:endParaRPr lang="cs-CZ" dirty="0"/>
          </a:p>
          <a:p>
            <a:pPr lvl="1"/>
            <a:r>
              <a:rPr lang="en-GB" dirty="0"/>
              <a:t>a limited liability company </a:t>
            </a:r>
            <a:endParaRPr lang="cs-CZ" dirty="0"/>
          </a:p>
          <a:p>
            <a:pPr lvl="1"/>
            <a:r>
              <a:rPr lang="en-GB" dirty="0"/>
              <a:t>a joint stock company </a:t>
            </a:r>
            <a:endParaRPr lang="en-US" dirty="0"/>
          </a:p>
          <a:p>
            <a:pPr marL="0" indent="0">
              <a:buNone/>
            </a:pPr>
            <a:endParaRPr lang="de-DE" dirty="0"/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09.04.2020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63E526-5575-491F-BFAB-AD52EE0C0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Statutory Body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344C7F-625A-4F48-A564-6BC3FDBA5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1" dirty="0"/>
              <a:t>is one or more executives</a:t>
            </a:r>
            <a:endParaRPr lang="cs-CZ" sz="2800" b="1" dirty="0"/>
          </a:p>
          <a:p>
            <a:pPr lvl="1"/>
            <a:r>
              <a:rPr lang="cs-CZ" sz="2400" dirty="0"/>
              <a:t>i</a:t>
            </a:r>
            <a:r>
              <a:rPr lang="en-GB" sz="2400" dirty="0"/>
              <a:t>f more than one executive is present, they may form a collective body</a:t>
            </a:r>
            <a:endParaRPr lang="cs-CZ" sz="2400" dirty="0"/>
          </a:p>
          <a:p>
            <a:r>
              <a:rPr lang="en-US" sz="2800" dirty="0"/>
              <a:t>executives</a:t>
            </a:r>
            <a:r>
              <a:rPr lang="cs-CZ" sz="2800" dirty="0"/>
              <a:t> </a:t>
            </a:r>
            <a:r>
              <a:rPr lang="en-GB" sz="2800" dirty="0"/>
              <a:t>are in charge of </a:t>
            </a:r>
            <a:endParaRPr lang="cs-CZ" sz="2800" dirty="0"/>
          </a:p>
          <a:p>
            <a:pPr lvl="1"/>
            <a:r>
              <a:rPr lang="en-GB" sz="2400" dirty="0"/>
              <a:t>the company’s business administration</a:t>
            </a:r>
            <a:endParaRPr lang="cs-CZ" sz="2400" dirty="0"/>
          </a:p>
          <a:p>
            <a:pPr lvl="1"/>
            <a:r>
              <a:rPr lang="en-GB" sz="2400" dirty="0"/>
              <a:t>ensuring the specified records and accounting books are kept properly</a:t>
            </a:r>
            <a:endParaRPr lang="cs-CZ" sz="2400" dirty="0"/>
          </a:p>
          <a:p>
            <a:pPr lvl="1"/>
            <a:r>
              <a:rPr lang="en-GB" sz="2400" dirty="0"/>
              <a:t>maintaining a list of members </a:t>
            </a:r>
            <a:endParaRPr lang="cs-CZ" sz="2400" dirty="0"/>
          </a:p>
          <a:p>
            <a:pPr lvl="1"/>
            <a:r>
              <a:rPr lang="en-GB" sz="2400" dirty="0"/>
              <a:t>informing other members about the company’s operations</a:t>
            </a:r>
            <a:endParaRPr lang="cs-CZ" sz="2400" dirty="0"/>
          </a:p>
          <a:p>
            <a:r>
              <a:rPr lang="cs-CZ" sz="2800" dirty="0"/>
              <a:t>t</a:t>
            </a:r>
            <a:r>
              <a:rPr lang="en-GB" sz="2800" dirty="0"/>
              <a:t>he executives are subject to certain restrictions designed to avoid conflicts between the executive's personal interests and those of the company</a:t>
            </a:r>
            <a:endParaRPr lang="cs-CZ" sz="2800" dirty="0"/>
          </a:p>
          <a:p>
            <a:pPr lvl="1"/>
            <a:r>
              <a:rPr lang="en-US" sz="2400" dirty="0"/>
              <a:t>apply</a:t>
            </a:r>
            <a:r>
              <a:rPr lang="cs-CZ" sz="2400" dirty="0"/>
              <a:t> </a:t>
            </a:r>
            <a:r>
              <a:rPr lang="en-GB" sz="2400" dirty="0"/>
              <a:t>to pursuing the same line of business or membership in a statutory body of a company that pursues the same line of business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7380480-D743-4467-8A74-EAAF9D9D4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49C6AC3-99F2-496D-8965-23B612509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5617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9BD7D2-51BF-4E38-BC72-415788F4E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The Supervisory </a:t>
            </a:r>
            <a:r>
              <a:rPr lang="en-US" dirty="0"/>
              <a:t>Board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C69ABD6-BCCC-4E02-8C3A-8511C7349D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has t</a:t>
            </a:r>
            <a:r>
              <a:rPr lang="en-GB" dirty="0"/>
              <a:t>he supervisory function </a:t>
            </a:r>
            <a:endParaRPr lang="cs-CZ" dirty="0"/>
          </a:p>
          <a:p>
            <a:r>
              <a:rPr lang="en-GB" b="1" dirty="0"/>
              <a:t>limited liability companies are not obliged to create supervisory boards</a:t>
            </a:r>
            <a:endParaRPr lang="cs-CZ" b="1" dirty="0"/>
          </a:p>
          <a:p>
            <a:r>
              <a:rPr lang="cs-CZ" dirty="0"/>
              <a:t>t</a:t>
            </a:r>
            <a:r>
              <a:rPr lang="en-GB" dirty="0"/>
              <a:t>he main mission of the supervisory board is </a:t>
            </a:r>
            <a:endParaRPr lang="cs-CZ" dirty="0"/>
          </a:p>
          <a:p>
            <a:pPr lvl="1"/>
            <a:r>
              <a:rPr lang="en-GB" dirty="0"/>
              <a:t>to oversee the activities undertaken by the executives </a:t>
            </a:r>
            <a:endParaRPr lang="cs-CZ" dirty="0"/>
          </a:p>
          <a:p>
            <a:pPr lvl="1"/>
            <a:r>
              <a:rPr lang="en-GB" dirty="0"/>
              <a:t>to audit the accounts</a:t>
            </a:r>
            <a:endParaRPr lang="cs-CZ" dirty="0"/>
          </a:p>
          <a:p>
            <a:r>
              <a:rPr lang="en-US" dirty="0"/>
              <a:t>once</a:t>
            </a:r>
            <a:r>
              <a:rPr lang="en-GB" dirty="0"/>
              <a:t> a year, submits an activity report to the General Meeting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E4A3C75-B35E-4703-8623-648DBF440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62A4E69-2A56-4E35-824C-352180425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9705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4F8C2E-5727-4209-8451-86C87359E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Election of the Members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23A55F-73A9-495E-AFD9-F9F53A25D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the members of the company’s bodies are elected by cumulative voting</a:t>
            </a:r>
            <a:endParaRPr lang="cs-CZ" sz="2800" dirty="0"/>
          </a:p>
          <a:p>
            <a:pPr lvl="1"/>
            <a:r>
              <a:rPr lang="en-GB" sz="2400" dirty="0"/>
              <a:t>the number of votes of a member are determined by multiplying </a:t>
            </a:r>
            <a:endParaRPr lang="cs-CZ" sz="2400" dirty="0"/>
          </a:p>
          <a:p>
            <a:pPr lvl="2"/>
            <a:r>
              <a:rPr lang="en-GB" dirty="0"/>
              <a:t>the number of votes disposed of by the member at the general meeting </a:t>
            </a:r>
            <a:endParaRPr lang="cs-CZ" dirty="0"/>
          </a:p>
          <a:p>
            <a:pPr lvl="2"/>
            <a:r>
              <a:rPr lang="en-GB" dirty="0"/>
              <a:t>and the number of elected member positions in a company body </a:t>
            </a:r>
            <a:endParaRPr lang="cs-CZ" dirty="0"/>
          </a:p>
          <a:p>
            <a:pPr lvl="1"/>
            <a:r>
              <a:rPr lang="cs-CZ" sz="2400" dirty="0"/>
              <a:t>t</a:t>
            </a:r>
            <a:r>
              <a:rPr lang="en-GB" sz="2400" dirty="0"/>
              <a:t>he number of votes shall be determined separately for each body</a:t>
            </a:r>
            <a:endParaRPr lang="cs-CZ" sz="2400" dirty="0"/>
          </a:p>
          <a:p>
            <a:pPr lvl="1"/>
            <a:r>
              <a:rPr lang="cs-CZ" sz="2400" dirty="0"/>
              <a:t>e</a:t>
            </a:r>
            <a:r>
              <a:rPr lang="en-GB" sz="2400" dirty="0"/>
              <a:t>ach member of a body shall be voted on separately and the persons who receive the most votes are elected</a:t>
            </a:r>
            <a:endParaRPr lang="cs-CZ" sz="2400" dirty="0"/>
          </a:p>
          <a:p>
            <a:r>
              <a:rPr lang="en-US" sz="2800" dirty="0"/>
              <a:t>recalling</a:t>
            </a:r>
            <a:r>
              <a:rPr lang="en-GB" sz="2800" dirty="0"/>
              <a:t> a member of a body elected by cumulative voting</a:t>
            </a:r>
            <a:endParaRPr lang="cs-CZ" sz="2800" dirty="0"/>
          </a:p>
          <a:p>
            <a:pPr lvl="2"/>
            <a:r>
              <a:rPr lang="en-GB" dirty="0"/>
              <a:t>requires the consent of a majority of the members who voted for their election</a:t>
            </a:r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97C7E19-04CC-4798-A711-D3F027431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64F26C-1499-41BA-939E-4CB512E87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7806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7BF4AA-AEB9-4B2A-AE2D-DC4DE3109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Share and Share in Loss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AADCFF-5710-43EB-A10F-444696632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m</a:t>
            </a:r>
            <a:r>
              <a:rPr lang="en-GB" sz="2800" dirty="0"/>
              <a:t>embers are entitled to a profit share in proportion to the business share of each of them</a:t>
            </a:r>
            <a:endParaRPr lang="cs-CZ" sz="2800" dirty="0"/>
          </a:p>
          <a:p>
            <a:r>
              <a:rPr lang="cs-CZ" sz="2800" dirty="0"/>
              <a:t>t</a:t>
            </a:r>
            <a:r>
              <a:rPr lang="en-GB" sz="2800" dirty="0"/>
              <a:t>he law permits the existence of business shares that guarantee a fixed profit share</a:t>
            </a:r>
            <a:endParaRPr lang="cs-CZ" sz="2800" dirty="0"/>
          </a:p>
          <a:p>
            <a:r>
              <a:rPr lang="cs-CZ" sz="2800" dirty="0"/>
              <a:t>a</a:t>
            </a:r>
            <a:r>
              <a:rPr lang="en-GB" sz="2800" dirty="0"/>
              <a:t> member becomes entitled to a profit share once the financial statements are approved</a:t>
            </a:r>
            <a:endParaRPr lang="cs-CZ" sz="2800" dirty="0"/>
          </a:p>
          <a:p>
            <a:pPr lvl="1"/>
            <a:r>
              <a:rPr lang="en-GB" sz="2400" dirty="0"/>
              <a:t> the profit share must be paid out by the company within 3 months</a:t>
            </a:r>
            <a:endParaRPr lang="cs-CZ" sz="2400" dirty="0"/>
          </a:p>
          <a:p>
            <a:r>
              <a:rPr lang="cs-CZ" sz="2800" dirty="0"/>
              <a:t>t</a:t>
            </a:r>
            <a:r>
              <a:rPr lang="en-GB" sz="2800" dirty="0"/>
              <a:t>he law determines the maximum amount that can be distributed among members</a:t>
            </a:r>
            <a:endParaRPr lang="cs-CZ" sz="2800" dirty="0"/>
          </a:p>
          <a:p>
            <a:r>
              <a:rPr lang="en-GB" sz="2800" dirty="0"/>
              <a:t>the company may also pay advances on profit shares </a:t>
            </a:r>
            <a:endParaRPr lang="cs-CZ" sz="2800" dirty="0"/>
          </a:p>
          <a:p>
            <a:r>
              <a:rPr lang="en-GB" sz="2800" dirty="0"/>
              <a:t>member may hold multiple business shares</a:t>
            </a:r>
            <a:endParaRPr lang="cs-CZ" sz="2800" dirty="0"/>
          </a:p>
          <a:p>
            <a:pPr lvl="1"/>
            <a:r>
              <a:rPr lang="en-GB" sz="2400" dirty="0"/>
              <a:t>including business shares of different types</a:t>
            </a:r>
            <a:endParaRPr lang="cs-CZ" sz="2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59BE68-68A6-494E-802D-964142C0F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5989665-196C-4906-9AD0-79D37EC91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2616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E36F70-215F-4F65-A878-341AC56F6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Certificate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CD0820-F28B-4D84-956C-6129A57A9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a</a:t>
            </a:r>
            <a:r>
              <a:rPr lang="en-GB" sz="2800" dirty="0"/>
              <a:t> member’s business share may be incorporated into a common certificate</a:t>
            </a:r>
            <a:endParaRPr lang="cs-CZ" sz="2800" dirty="0"/>
          </a:p>
          <a:p>
            <a:pPr lvl="1"/>
            <a:r>
              <a:rPr lang="en-GB" sz="2400" b="1" dirty="0"/>
              <a:t>a security that serves a purpose similar to that of shares in a joint-stock company</a:t>
            </a:r>
            <a:endParaRPr lang="cs-CZ" sz="2400" b="1" dirty="0"/>
          </a:p>
          <a:p>
            <a:pPr lvl="1"/>
            <a:r>
              <a:rPr lang="en-GB" sz="2400" dirty="0"/>
              <a:t>a note on the issue of the common certificate is entered in the Commercial Register</a:t>
            </a:r>
            <a:endParaRPr lang="cs-CZ" sz="2400" dirty="0"/>
          </a:p>
          <a:p>
            <a:pPr lvl="1"/>
            <a:r>
              <a:rPr lang="cs-CZ" sz="2400" dirty="0"/>
              <a:t>a</a:t>
            </a:r>
            <a:r>
              <a:rPr lang="en-GB" sz="2400" dirty="0"/>
              <a:t> common certificate can only be issued for a business share that is not subject to any restrictions or conditions regarding its transferability</a:t>
            </a:r>
            <a:endParaRPr lang="cs-CZ" sz="2400" dirty="0"/>
          </a:p>
          <a:p>
            <a:pPr lvl="2"/>
            <a:r>
              <a:rPr lang="cs-CZ" sz="2000" dirty="0"/>
              <a:t>T</a:t>
            </a:r>
            <a:r>
              <a:rPr lang="en-GB" sz="2000" dirty="0"/>
              <a:t>his is what makes this instrument different from a business share typical of a limited liability company as, for the latter, the approval of the General Meeting is typically required for a transfer.</a:t>
            </a:r>
            <a:endParaRPr lang="cs-CZ" sz="2000" dirty="0"/>
          </a:p>
          <a:p>
            <a:pPr lvl="1"/>
            <a:r>
              <a:rPr lang="en-GB" sz="2400" dirty="0"/>
              <a:t>a business share that is incorporated into a common certificate </a:t>
            </a:r>
            <a:endParaRPr lang="cs-CZ" sz="2400" dirty="0"/>
          </a:p>
          <a:p>
            <a:pPr lvl="2"/>
            <a:r>
              <a:rPr lang="en-GB" sz="2000" dirty="0"/>
              <a:t>may be transferred by a contract and by endorsement</a:t>
            </a:r>
            <a:endParaRPr lang="cs-CZ" sz="2000" dirty="0"/>
          </a:p>
          <a:p>
            <a:pPr lvl="1"/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5678809-562A-4989-BE2D-6E082C73D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09938F5-97BD-4543-8F3A-00E3D6838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547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7F7D51-DCB9-42FB-BE2A-892E72674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</a:t>
            </a:r>
            <a:r>
              <a:rPr lang="en-GB" dirty="0"/>
              <a:t> </a:t>
            </a:r>
            <a:r>
              <a:rPr lang="en-US" dirty="0"/>
              <a:t>Payment</a:t>
            </a:r>
            <a:r>
              <a:rPr lang="cs-CZ" dirty="0"/>
              <a:t> </a:t>
            </a:r>
            <a:r>
              <a:rPr lang="en-US" dirty="0"/>
              <a:t>Obligation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89D9F7C-CA81-406A-A125-929735BA2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General Meeting may impose on members an obligation to provide an additional cash payment</a:t>
            </a:r>
            <a:endParaRPr lang="cs-CZ" dirty="0"/>
          </a:p>
          <a:p>
            <a:pPr lvl="1"/>
            <a:r>
              <a:rPr lang="en-GB" dirty="0"/>
              <a:t>“additional payment obligation”</a:t>
            </a:r>
            <a:endParaRPr lang="cs-CZ" dirty="0"/>
          </a:p>
          <a:p>
            <a:r>
              <a:rPr lang="en-GB" dirty="0"/>
              <a:t>the possibility must be established in the memorandum of association</a:t>
            </a:r>
            <a:endParaRPr lang="cs-CZ" dirty="0"/>
          </a:p>
          <a:p>
            <a:pPr lvl="1"/>
            <a:r>
              <a:rPr lang="cs-CZ" dirty="0"/>
              <a:t>t</a:t>
            </a:r>
            <a:r>
              <a:rPr lang="en-GB" dirty="0"/>
              <a:t>he memorandum of association will determine the business shares that entail the additional payment obligation and the amount the additional payments may not exceed in aggregate</a:t>
            </a:r>
            <a:endParaRPr lang="cs-CZ" dirty="0"/>
          </a:p>
          <a:p>
            <a:pPr lvl="1"/>
            <a:r>
              <a:rPr lang="cs-CZ" dirty="0"/>
              <a:t>a</a:t>
            </a:r>
            <a:r>
              <a:rPr lang="en-GB" dirty="0"/>
              <a:t> member who has not voted for the additional payment obligation at the General Meeting may leave the company</a:t>
            </a:r>
            <a:endParaRPr lang="cs-CZ" dirty="0"/>
          </a:p>
          <a:p>
            <a:pPr lvl="2"/>
            <a:r>
              <a:rPr lang="cs-CZ" dirty="0"/>
              <a:t>t</a:t>
            </a:r>
            <a:r>
              <a:rPr lang="en-GB" dirty="0"/>
              <a:t>his applies only to members who have fully met their contribution obligation</a:t>
            </a:r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42F3B93-1D40-4243-9F85-9E4C7851B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4252561-5B23-4964-A48D-57B39C389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7434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31604B-CC8B-4007-B2B1-24FB02664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Capital Companies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F36E47-2617-4873-8DEE-5491D72A5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capital</a:t>
            </a:r>
            <a:r>
              <a:rPr lang="en-GB" sz="2800" dirty="0"/>
              <a:t> companies are characterised by the following: </a:t>
            </a:r>
            <a:endParaRPr lang="en-US" sz="2800" dirty="0"/>
          </a:p>
          <a:p>
            <a:pPr lvl="1"/>
            <a:r>
              <a:rPr lang="cs-CZ" sz="2000" b="1" dirty="0"/>
              <a:t>a</a:t>
            </a:r>
            <a:r>
              <a:rPr lang="en-GB" sz="2000" b="1" dirty="0"/>
              <a:t> minimum registered capital amount is set </a:t>
            </a:r>
            <a:endParaRPr lang="cs-CZ" sz="2000" b="1" dirty="0"/>
          </a:p>
          <a:p>
            <a:pPr lvl="1"/>
            <a:r>
              <a:rPr lang="en-GB" sz="2000" b="1" dirty="0"/>
              <a:t>each member has a contribution obligation </a:t>
            </a:r>
            <a:endParaRPr lang="cs-CZ" sz="2000" b="1" dirty="0"/>
          </a:p>
          <a:p>
            <a:pPr lvl="1"/>
            <a:r>
              <a:rPr lang="cs-CZ" sz="2000" dirty="0"/>
              <a:t>t</a:t>
            </a:r>
            <a:r>
              <a:rPr lang="en-GB" sz="2000" dirty="0"/>
              <a:t>he amount of the company’s registered capital is entered in the Commercial Register</a:t>
            </a:r>
            <a:endParaRPr lang="en-US" sz="2000" dirty="0"/>
          </a:p>
          <a:p>
            <a:pPr lvl="1"/>
            <a:r>
              <a:rPr lang="en-GB" sz="2000" dirty="0"/>
              <a:t>the members may hold several business shares in the same company at the same time</a:t>
            </a:r>
            <a:endParaRPr lang="en-US" sz="2000" dirty="0"/>
          </a:p>
          <a:p>
            <a:pPr lvl="1"/>
            <a:r>
              <a:rPr lang="en-GB" sz="2000" b="1" dirty="0"/>
              <a:t>business shares can be transferred even without amending the articles of association </a:t>
            </a:r>
            <a:endParaRPr lang="en-US" sz="2000" b="1" dirty="0"/>
          </a:p>
          <a:p>
            <a:pPr lvl="1"/>
            <a:r>
              <a:rPr lang="en-GB" sz="2000" b="1" dirty="0"/>
              <a:t>members either have no or limited liability for the company's debts</a:t>
            </a:r>
            <a:endParaRPr lang="en-US" sz="2000" b="1" dirty="0"/>
          </a:p>
          <a:p>
            <a:pPr lvl="1"/>
            <a:r>
              <a:rPr lang="en-GB" sz="2000" b="1" dirty="0"/>
              <a:t>members are not expected to be personally involved in the company's business</a:t>
            </a:r>
            <a:endParaRPr lang="cs-CZ" sz="2000" b="1" dirty="0"/>
          </a:p>
          <a:p>
            <a:pPr lvl="1"/>
            <a:r>
              <a:rPr lang="en-US" sz="2000" dirty="0"/>
              <a:t>all</a:t>
            </a:r>
            <a:r>
              <a:rPr lang="en-GB" sz="2000" dirty="0"/>
              <a:t> companies must be registered in the Commercial Register and are regarded as entrepreneurs</a:t>
            </a:r>
            <a:endParaRPr lang="cs-CZ" sz="2000" dirty="0"/>
          </a:p>
          <a:p>
            <a:pPr lvl="1"/>
            <a:r>
              <a:rPr lang="cs-CZ" sz="2000" dirty="0"/>
              <a:t>may</a:t>
            </a:r>
            <a:r>
              <a:rPr lang="en-GB" sz="2000" dirty="0"/>
              <a:t> be established for purposes other than business or the management of their own assets</a:t>
            </a:r>
            <a:endParaRPr lang="cs-CZ" sz="2000" dirty="0"/>
          </a:p>
          <a:p>
            <a:pPr lvl="1"/>
            <a:r>
              <a:rPr lang="en-GB" sz="2000" b="1" dirty="0"/>
              <a:t>may be established by a sole founder</a:t>
            </a:r>
            <a:endParaRPr lang="cs-CZ" sz="2000" b="1" dirty="0"/>
          </a:p>
          <a:p>
            <a:pPr lvl="1"/>
            <a:r>
              <a:rPr lang="en-GB" sz="2000" dirty="0"/>
              <a:t>may start having a sole member during their lives</a:t>
            </a: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2DB269-C85C-4FCD-B1C8-44CB799C4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4255979-5CB6-4688-A142-11D0BE158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71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565C83-0F2A-4C86-8078-BB9E9ABF1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Establishment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08D918-26C8-4567-A535-88B1D9D8D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established by a memorandum of association</a:t>
            </a:r>
            <a:endParaRPr lang="cs-CZ" dirty="0"/>
          </a:p>
          <a:p>
            <a:pPr lvl="1"/>
            <a:r>
              <a:rPr lang="en-GB" dirty="0"/>
              <a:t>must be furnished as an authentic instrument</a:t>
            </a:r>
            <a:endParaRPr lang="cs-CZ" dirty="0"/>
          </a:p>
          <a:p>
            <a:pPr lvl="1"/>
            <a:r>
              <a:rPr lang="cs-CZ" dirty="0"/>
              <a:t>w</a:t>
            </a:r>
            <a:r>
              <a:rPr lang="en-GB" dirty="0"/>
              <a:t>here the company is established by a sole founder</a:t>
            </a:r>
            <a:endParaRPr lang="cs-CZ" dirty="0"/>
          </a:p>
          <a:p>
            <a:pPr lvl="2"/>
            <a:r>
              <a:rPr lang="en-GB" dirty="0"/>
              <a:t>the memorandum of association is replaced by a deed of foundation</a:t>
            </a:r>
            <a:endParaRPr lang="cs-CZ" dirty="0"/>
          </a:p>
          <a:p>
            <a:pPr lvl="1"/>
            <a:r>
              <a:rPr lang="cs-CZ" dirty="0"/>
              <a:t>joint</a:t>
            </a:r>
            <a:r>
              <a:rPr lang="en-GB" dirty="0"/>
              <a:t> stock companies use articles of association as their constitutive instrument</a:t>
            </a:r>
            <a:endParaRPr lang="cs-CZ" dirty="0"/>
          </a:p>
          <a:p>
            <a:r>
              <a:rPr lang="cs-CZ" dirty="0"/>
              <a:t>t</a:t>
            </a:r>
            <a:r>
              <a:rPr lang="en-GB" dirty="0"/>
              <a:t>he company must file an application to register in the Commercial Register within 6 months of its establishment</a:t>
            </a:r>
            <a:endParaRPr lang="cs-CZ" dirty="0"/>
          </a:p>
          <a:p>
            <a:pPr lvl="1"/>
            <a:r>
              <a:rPr lang="en-GB" dirty="0"/>
              <a:t> failure to do so has the same effects as a rescission of the memorandum</a:t>
            </a:r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A91AD05-54B5-4391-A1B3-75555526C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2AB92A3-8A31-4062-95B9-390E2295F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556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6399C4-7AC8-4038-839E-64F8FDAB3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Contribution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2DE7A2-5598-42C4-A25E-671C59423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t</a:t>
            </a:r>
            <a:r>
              <a:rPr lang="en-GB" sz="2400" dirty="0"/>
              <a:t>he contribution </a:t>
            </a:r>
            <a:r>
              <a:rPr lang="cs-CZ" sz="2400" dirty="0"/>
              <a:t>may be </a:t>
            </a:r>
          </a:p>
          <a:p>
            <a:pPr lvl="1"/>
            <a:r>
              <a:rPr lang="en-GB" sz="2400" dirty="0"/>
              <a:t>in cash </a:t>
            </a:r>
            <a:endParaRPr lang="cs-CZ" sz="2400" dirty="0"/>
          </a:p>
          <a:p>
            <a:pPr lvl="1"/>
            <a:r>
              <a:rPr lang="en-GB" sz="2400" dirty="0"/>
              <a:t>in kind </a:t>
            </a:r>
            <a:endParaRPr lang="cs-CZ" sz="2400" dirty="0"/>
          </a:p>
          <a:p>
            <a:pPr lvl="2"/>
            <a:r>
              <a:rPr lang="en-GB" sz="2000" dirty="0"/>
              <a:t>a movable or immovable property, a</a:t>
            </a:r>
            <a:r>
              <a:rPr lang="cs-CZ" sz="2000" dirty="0"/>
              <a:t>n </a:t>
            </a:r>
            <a:r>
              <a:rPr lang="en-US" sz="2000" dirty="0"/>
              <a:t>enterprise</a:t>
            </a:r>
            <a:r>
              <a:rPr lang="en-GB" sz="2000" dirty="0"/>
              <a:t> or a part thereof or a receivable from another person</a:t>
            </a:r>
            <a:endParaRPr lang="cs-CZ" sz="2000" dirty="0"/>
          </a:p>
          <a:p>
            <a:pPr lvl="2"/>
            <a:r>
              <a:rPr lang="en-GB" sz="2000" dirty="0"/>
              <a:t>must be paid up before the company can be incorporated</a:t>
            </a:r>
            <a:endParaRPr lang="cs-CZ" sz="2000" dirty="0"/>
          </a:p>
          <a:p>
            <a:pPr lvl="1"/>
            <a:r>
              <a:rPr lang="cs-CZ" sz="2400" dirty="0"/>
              <a:t>t</a:t>
            </a:r>
            <a:r>
              <a:rPr lang="en-GB" sz="2400" dirty="0"/>
              <a:t>he law expressly forbids regarding work or services as a contribution</a:t>
            </a:r>
            <a:endParaRPr lang="en-US" sz="2400" dirty="0"/>
          </a:p>
          <a:p>
            <a:r>
              <a:rPr lang="en-GB" sz="2400" dirty="0"/>
              <a:t>the memorandum of association must indicate a contribution administrator </a:t>
            </a:r>
            <a:endParaRPr lang="cs-CZ" sz="2400" dirty="0"/>
          </a:p>
          <a:p>
            <a:pPr lvl="1"/>
            <a:r>
              <a:rPr lang="en-US" sz="2400" dirty="0"/>
              <a:t>who</a:t>
            </a:r>
            <a:r>
              <a:rPr lang="cs-CZ" sz="2400" dirty="0"/>
              <a:t> </a:t>
            </a:r>
            <a:r>
              <a:rPr lang="en-GB" sz="2400" dirty="0"/>
              <a:t>will be in charge of receiving and administering the contributions or parts </a:t>
            </a:r>
            <a:endParaRPr lang="en-US" sz="2400" dirty="0"/>
          </a:p>
          <a:p>
            <a:r>
              <a:rPr lang="cs-CZ" sz="2400" dirty="0"/>
              <a:t>t</a:t>
            </a:r>
            <a:r>
              <a:rPr lang="en-GB" sz="2400" dirty="0"/>
              <a:t>he sum of all contributions represents the registered capital </a:t>
            </a:r>
            <a:endParaRPr lang="cs-CZ" sz="2400" dirty="0"/>
          </a:p>
          <a:p>
            <a:r>
              <a:rPr lang="cs-CZ" sz="2400" b="1" dirty="0"/>
              <a:t>t</a:t>
            </a:r>
            <a:r>
              <a:rPr lang="en-GB" sz="2400" b="1" dirty="0"/>
              <a:t>he proportion of an individual member’s contribution determines the extent to which the member will share in the profits</a:t>
            </a:r>
            <a:r>
              <a:rPr lang="en-GB" sz="2400" dirty="0"/>
              <a:t>, liquidation balance or decision-making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9AA796-0A52-4573-9AC7-734CAF76D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581A56C-D082-4531-887C-1E3E247D8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2200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3B2F6E-B974-400F-A1A2-1EDC35062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Contribution </a:t>
            </a:r>
            <a:r>
              <a:rPr lang="cs-CZ" dirty="0"/>
              <a:t>Premium </a:t>
            </a:r>
            <a:r>
              <a:rPr lang="en-US" dirty="0"/>
              <a:t>and Share Premium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C54C5B-02A2-46C6-90CD-6AC823905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en-GB" dirty="0"/>
              <a:t>he memorandum of association</a:t>
            </a:r>
            <a:r>
              <a:rPr lang="cs-CZ" dirty="0"/>
              <a:t> </a:t>
            </a:r>
            <a:r>
              <a:rPr lang="en-GB" dirty="0"/>
              <a:t>and the supreme body </a:t>
            </a:r>
            <a:endParaRPr lang="cs-CZ" dirty="0"/>
          </a:p>
          <a:p>
            <a:pPr lvl="1"/>
            <a:r>
              <a:rPr lang="en-GB" dirty="0"/>
              <a:t>may impose on the founders or new members an obligation to pay up the </a:t>
            </a:r>
            <a:endParaRPr lang="cs-CZ" dirty="0"/>
          </a:p>
          <a:p>
            <a:pPr lvl="2"/>
            <a:r>
              <a:rPr lang="en-GB" dirty="0"/>
              <a:t>contribution premium (for </a:t>
            </a:r>
            <a:r>
              <a:rPr lang="cs-CZ" dirty="0"/>
              <a:t>limited </a:t>
            </a:r>
            <a:r>
              <a:rPr lang="en-US" dirty="0"/>
              <a:t>liability companies</a:t>
            </a:r>
            <a:r>
              <a:rPr lang="cs-CZ" dirty="0"/>
              <a:t>)</a:t>
            </a:r>
          </a:p>
          <a:p>
            <a:pPr lvl="2"/>
            <a:r>
              <a:rPr lang="en-GB" dirty="0"/>
              <a:t>or share premium (for joint stock companies)</a:t>
            </a:r>
            <a:endParaRPr lang="cs-CZ" dirty="0"/>
          </a:p>
          <a:p>
            <a:pPr lvl="1"/>
            <a:r>
              <a:rPr lang="cs-CZ" dirty="0"/>
              <a:t>t</a:t>
            </a:r>
            <a:r>
              <a:rPr lang="en-GB" dirty="0"/>
              <a:t>his amount has no bearing on the registered capital </a:t>
            </a:r>
            <a:endParaRPr lang="cs-CZ" dirty="0"/>
          </a:p>
          <a:p>
            <a:pPr lvl="1"/>
            <a:r>
              <a:rPr lang="en-GB" dirty="0"/>
              <a:t>it is not considered in determining each member’s share</a:t>
            </a:r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E391F4-9695-4C83-A9AA-91B124035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C6966B5-9228-4102-BB8C-1673BBA25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760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C20BC5-E6D3-4555-BFFC-B6988D02D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cs-CZ" dirty="0"/>
              <a:t>M</a:t>
            </a:r>
            <a:r>
              <a:rPr lang="en-GB" dirty="0"/>
              <a:t>ember’s</a:t>
            </a:r>
            <a:r>
              <a:rPr lang="cs-CZ" dirty="0"/>
              <a:t> Business </a:t>
            </a:r>
            <a:r>
              <a:rPr lang="en-US" dirty="0"/>
              <a:t>Share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6C4738-CD69-4FB2-A3D7-796F2A1CE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represents</a:t>
            </a:r>
            <a:endParaRPr lang="cs-CZ" sz="2800" dirty="0"/>
          </a:p>
          <a:p>
            <a:pPr lvl="1"/>
            <a:r>
              <a:rPr lang="en-GB" sz="2400" dirty="0"/>
              <a:t>a member’s participation in the company </a:t>
            </a:r>
            <a:endParaRPr lang="cs-CZ" sz="2400" dirty="0"/>
          </a:p>
          <a:p>
            <a:pPr lvl="1"/>
            <a:r>
              <a:rPr lang="en-GB" sz="2400" dirty="0"/>
              <a:t>their rights and obligations attached thereto</a:t>
            </a:r>
            <a:endParaRPr lang="cs-CZ" sz="2400" dirty="0"/>
          </a:p>
          <a:p>
            <a:r>
              <a:rPr lang="en-GB" sz="2800" dirty="0"/>
              <a:t>may consist in a security</a:t>
            </a:r>
            <a:endParaRPr lang="cs-CZ" sz="2800" dirty="0"/>
          </a:p>
          <a:p>
            <a:pPr lvl="1"/>
            <a:r>
              <a:rPr lang="en-GB" sz="2400" dirty="0"/>
              <a:t>a share for a joint stock company</a:t>
            </a:r>
            <a:endParaRPr lang="cs-CZ" sz="2400" dirty="0"/>
          </a:p>
          <a:p>
            <a:pPr lvl="1"/>
            <a:r>
              <a:rPr lang="en-GB" sz="2400" dirty="0"/>
              <a:t>a common certificate for a limited liability company</a:t>
            </a:r>
            <a:endParaRPr lang="en-US" sz="2400" dirty="0"/>
          </a:p>
          <a:p>
            <a:r>
              <a:rPr lang="cs-CZ" sz="2800" b="1" dirty="0"/>
              <a:t>e</a:t>
            </a:r>
            <a:r>
              <a:rPr lang="en-GB" sz="2800" b="1" dirty="0"/>
              <a:t>ach member has the right to a profit share in connection with their business share in the company</a:t>
            </a:r>
            <a:endParaRPr lang="cs-CZ" sz="2800" b="1" dirty="0"/>
          </a:p>
          <a:p>
            <a:pPr lvl="1"/>
            <a:r>
              <a:rPr lang="cs-CZ" sz="2400" dirty="0"/>
              <a:t>t</a:t>
            </a:r>
            <a:r>
              <a:rPr lang="en-GB" sz="2400" dirty="0"/>
              <a:t>he decision to distribute any profit is taken by the supreme body with reference to the approved ordinary or extraordinary financial statements</a:t>
            </a:r>
            <a:endParaRPr lang="cs-CZ" sz="2400" dirty="0"/>
          </a:p>
          <a:p>
            <a:pPr lvl="1"/>
            <a:r>
              <a:rPr lang="en-US" sz="2400" dirty="0"/>
              <a:t>profit</a:t>
            </a:r>
            <a:r>
              <a:rPr lang="en-GB" sz="2400" dirty="0"/>
              <a:t> shares, including advance payments, may not be paid out by a company if the same could result in its insolvency under the Insolvency Act</a:t>
            </a:r>
            <a:endParaRPr lang="en-US" sz="24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429712-301E-4EE4-9BDA-4090C6A6B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2E4B5A7-7F60-40FE-A655-C516E72B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220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7E5D36-CD56-47BA-B6A8-CA78E695D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</a:t>
            </a:r>
            <a:r>
              <a:rPr lang="en-GB" dirty="0"/>
              <a:t>ember’s</a:t>
            </a:r>
            <a:r>
              <a:rPr lang="cs-CZ" dirty="0"/>
              <a:t> Business </a:t>
            </a:r>
            <a:r>
              <a:rPr lang="en-US" dirty="0"/>
              <a:t>Share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7FF685-52D9-4760-8992-C46D4F4CA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1" dirty="0"/>
              <a:t>the member is entitled to a settlement share</a:t>
            </a:r>
            <a:endParaRPr lang="cs-CZ" sz="2800" b="1" dirty="0"/>
          </a:p>
          <a:p>
            <a:pPr lvl="1"/>
            <a:r>
              <a:rPr lang="cs-CZ" sz="2400" b="1" dirty="0"/>
              <a:t>i</a:t>
            </a:r>
            <a:r>
              <a:rPr lang="en-GB" sz="2400" b="1" dirty="0"/>
              <a:t>f a member’s participation in the company is terminated</a:t>
            </a:r>
            <a:endParaRPr lang="cs-CZ" sz="2400" b="1" dirty="0"/>
          </a:p>
          <a:p>
            <a:pPr lvl="1"/>
            <a:r>
              <a:rPr lang="en-GB" sz="2400" dirty="0"/>
              <a:t>this rule does not apply where the business share has been transferred or where the company winds up at the same time</a:t>
            </a:r>
            <a:endParaRPr lang="en-US" sz="2400" dirty="0"/>
          </a:p>
          <a:p>
            <a:r>
              <a:rPr lang="cs-CZ" sz="2800" b="1" dirty="0"/>
              <a:t>a</a:t>
            </a:r>
            <a:r>
              <a:rPr lang="en-GB" sz="2800" b="1" dirty="0"/>
              <a:t> member also has the right to a share of liquidation balance </a:t>
            </a:r>
            <a:endParaRPr lang="cs-CZ" sz="2800" b="1" dirty="0"/>
          </a:p>
          <a:p>
            <a:pPr lvl="1"/>
            <a:r>
              <a:rPr lang="en-GB" sz="2400" b="1" dirty="0"/>
              <a:t>if the company is dissolved with liquidation</a:t>
            </a:r>
            <a:endParaRPr lang="cs-CZ" sz="2400" b="1" dirty="0"/>
          </a:p>
          <a:p>
            <a:pPr lvl="1"/>
            <a:r>
              <a:rPr lang="cs-CZ" sz="2400" dirty="0"/>
              <a:t>t</a:t>
            </a:r>
            <a:r>
              <a:rPr lang="en-GB" sz="2400" dirty="0"/>
              <a:t>he liquidation balance shall be first distributed among the members up to the level at which they met their contribution obligation </a:t>
            </a:r>
            <a:endParaRPr lang="cs-CZ" sz="2400" dirty="0"/>
          </a:p>
          <a:p>
            <a:pPr lvl="1"/>
            <a:r>
              <a:rPr lang="cs-CZ" sz="2400" dirty="0"/>
              <a:t>w</a:t>
            </a:r>
            <a:r>
              <a:rPr lang="en-GB" sz="2400" dirty="0"/>
              <a:t>here the liquidation balance is insufficient for such distribution, it shall be distributed among the members according to the proportion of their paid-up contributions </a:t>
            </a:r>
            <a:endParaRPr lang="en-US" sz="2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17BCAF8-87F8-4204-8C6F-EC6C62C77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5BE476C-4AFE-45CF-AC2B-98545ABAF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742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7AF1A7-D8DE-458E-82BB-C9F839E06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Members of Corporate Bodies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1E004C-AD1C-4198-8C6D-BE7BC8672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</a:t>
            </a:r>
            <a:r>
              <a:rPr lang="en-GB" dirty="0"/>
              <a:t> person wishing to become a member of a corporate body must</a:t>
            </a:r>
            <a:endParaRPr lang="cs-CZ" dirty="0"/>
          </a:p>
          <a:p>
            <a:pPr lvl="1"/>
            <a:r>
              <a:rPr lang="en-GB" dirty="0"/>
              <a:t>have full legal capacity </a:t>
            </a:r>
            <a:endParaRPr lang="cs-CZ" dirty="0"/>
          </a:p>
          <a:p>
            <a:pPr lvl="1"/>
            <a:r>
              <a:rPr lang="en-GB" dirty="0"/>
              <a:t>possess integrity within the meaning of the Trade Licensing Act </a:t>
            </a:r>
            <a:endParaRPr lang="cs-CZ" dirty="0"/>
          </a:p>
          <a:p>
            <a:pPr lvl="1"/>
            <a:r>
              <a:rPr lang="en-GB" dirty="0"/>
              <a:t>must not face an obstacle to a trade</a:t>
            </a:r>
            <a:endParaRPr lang="cs-CZ" dirty="0"/>
          </a:p>
          <a:p>
            <a:r>
              <a:rPr lang="cs-CZ" dirty="0"/>
              <a:t>both</a:t>
            </a:r>
            <a:r>
              <a:rPr lang="en-GB" dirty="0"/>
              <a:t> a natural person or a legal entity may be a member of a corporate body</a:t>
            </a:r>
            <a:endParaRPr lang="cs-CZ" dirty="0"/>
          </a:p>
          <a:p>
            <a:pPr lvl="1"/>
            <a:r>
              <a:rPr lang="en-GB" dirty="0"/>
              <a:t>a legal entity</a:t>
            </a:r>
            <a:r>
              <a:rPr lang="cs-CZ" dirty="0"/>
              <a:t> -</a:t>
            </a:r>
            <a:r>
              <a:rPr lang="en-GB" dirty="0"/>
              <a:t> the office is exercised through a representative</a:t>
            </a:r>
            <a:endParaRPr lang="cs-CZ" dirty="0"/>
          </a:p>
          <a:p>
            <a:pPr lvl="2"/>
            <a:r>
              <a:rPr lang="cs-CZ" dirty="0"/>
              <a:t>t</a:t>
            </a:r>
            <a:r>
              <a:rPr lang="en-GB" dirty="0"/>
              <a:t>he representative must meet all the requirements and conditions laid down for actual body members</a:t>
            </a:r>
            <a:endParaRPr lang="en-US" dirty="0"/>
          </a:p>
          <a:p>
            <a:r>
              <a:rPr lang="en-GB" dirty="0"/>
              <a:t> </a:t>
            </a:r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3FED87-7F6C-4EEF-9A94-4A5EBF768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B19EF0A-F5E6-408D-8678-8B62293A3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9935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517</TotalTime>
  <Words>2199</Words>
  <Application>Microsoft Office PowerPoint</Application>
  <PresentationFormat>Vlastní</PresentationFormat>
  <Paragraphs>250</Paragraphs>
  <Slides>25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9" baseType="lpstr">
      <vt:lpstr>Arial</vt:lpstr>
      <vt:lpstr>Calibri</vt:lpstr>
      <vt:lpstr>Clara Sans</vt:lpstr>
      <vt:lpstr>JU_OPVVV</vt:lpstr>
      <vt:lpstr>Capital Companies, Limited Liability Company</vt:lpstr>
      <vt:lpstr>Capital Companies</vt:lpstr>
      <vt:lpstr>Capital Companies</vt:lpstr>
      <vt:lpstr>Establishment</vt:lpstr>
      <vt:lpstr>Contribution</vt:lpstr>
      <vt:lpstr>Contribution Premium and Share Premium</vt:lpstr>
      <vt:lpstr>Member’s Business Share</vt:lpstr>
      <vt:lpstr>Member’s Business Share</vt:lpstr>
      <vt:lpstr>Members of Corporate Bodies </vt:lpstr>
      <vt:lpstr>Members of Corporate Bodies </vt:lpstr>
      <vt:lpstr>Members of Corporate Bodies </vt:lpstr>
      <vt:lpstr>Members of Corporate Bodies </vt:lpstr>
      <vt:lpstr>Rights and Obligations of the Owners/Members</vt:lpstr>
      <vt:lpstr>Rights and Obligations of the Owners/Members</vt:lpstr>
      <vt:lpstr>Limited Liability Company</vt:lpstr>
      <vt:lpstr>Member’s Contribution and Contribution Obligation</vt:lpstr>
      <vt:lpstr>Bodies</vt:lpstr>
      <vt:lpstr>The General Meeting</vt:lpstr>
      <vt:lpstr>The General Meeting</vt:lpstr>
      <vt:lpstr>The Statutory Body</vt:lpstr>
      <vt:lpstr>The Supervisory Board</vt:lpstr>
      <vt:lpstr>Election of the Members</vt:lpstr>
      <vt:lpstr>Profit Share and Share in Loss</vt:lpstr>
      <vt:lpstr>Common Certificate</vt:lpstr>
      <vt:lpstr>Additional Payment Obligation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Kateřina Navrátilová</cp:lastModifiedBy>
  <cp:revision>33</cp:revision>
  <dcterms:created xsi:type="dcterms:W3CDTF">2017-07-17T18:52:59Z</dcterms:created>
  <dcterms:modified xsi:type="dcterms:W3CDTF">2020-04-09T17:16:20Z</dcterms:modified>
</cp:coreProperties>
</file>