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2" r:id="rId10"/>
    <p:sldId id="265" r:id="rId11"/>
    <p:sldId id="266" r:id="rId12"/>
    <p:sldId id="269" r:id="rId13"/>
    <p:sldId id="268" r:id="rId14"/>
    <p:sldId id="270" r:id="rId15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0" y="4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29.03.2020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29.03.2020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29.03.2020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29.03.2020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29.03.2020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err="1" smtClean="0"/>
              <a:t>Break-even</a:t>
            </a:r>
            <a:r>
              <a:rPr lang="cs-CZ" b="1" dirty="0" smtClean="0"/>
              <a:t> </a:t>
            </a:r>
            <a:r>
              <a:rPr lang="cs-CZ" b="1" dirty="0" err="1" smtClean="0"/>
              <a:t>Analysis</a:t>
            </a:r>
            <a:r>
              <a:rPr lang="cs-CZ" b="1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Break-Even</a:t>
            </a:r>
            <a:r>
              <a:rPr lang="cs-CZ" sz="2800" dirty="0"/>
              <a:t> </a:t>
            </a:r>
            <a:r>
              <a:rPr lang="cs-CZ" sz="2800" dirty="0"/>
              <a:t>Point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Break-Even Point analysis allows to determine primarily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what minimum production volume the production becomes profitable</a:t>
            </a:r>
            <a:r>
              <a:rPr lang="en-US" dirty="0" smtClean="0"/>
              <a:t>,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what production volume the enterprise starts showing a profit etc.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44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Break-Even</a:t>
            </a:r>
            <a:r>
              <a:rPr lang="cs-CZ" sz="2800" dirty="0"/>
              <a:t> Point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>
                <a:solidFill>
                  <a:srgbClr val="FF0000"/>
                </a:solidFill>
              </a:rPr>
              <a:t>Break-Even </a:t>
            </a:r>
            <a:r>
              <a:rPr lang="en-US" dirty="0" smtClean="0">
                <a:solidFill>
                  <a:srgbClr val="FF0000"/>
                </a:solidFill>
              </a:rPr>
              <a:t>Point</a:t>
            </a:r>
            <a:r>
              <a:rPr lang="cs-CZ" dirty="0" smtClean="0">
                <a:solidFill>
                  <a:srgbClr val="FF0000"/>
                </a:solidFill>
              </a:rPr>
              <a:t> - </a:t>
            </a:r>
            <a:r>
              <a:rPr lang="en-US" dirty="0" smtClean="0">
                <a:solidFill>
                  <a:srgbClr val="FF0000"/>
                </a:solidFill>
              </a:rPr>
              <a:t>Q(BEP</a:t>
            </a:r>
            <a:r>
              <a:rPr lang="en-US" dirty="0">
                <a:solidFill>
                  <a:srgbClr val="FF0000"/>
                </a:solidFill>
              </a:rPr>
              <a:t>)  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at </a:t>
            </a:r>
            <a:r>
              <a:rPr lang="en-US" dirty="0">
                <a:solidFill>
                  <a:srgbClr val="FF0000"/>
                </a:solidFill>
              </a:rPr>
              <a:t>constant price and linear development of </a:t>
            </a:r>
            <a:r>
              <a:rPr lang="en-US" dirty="0" smtClean="0">
                <a:solidFill>
                  <a:srgbClr val="FF0000"/>
                </a:solidFill>
              </a:rPr>
              <a:t>costs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A breakeven quantity is a zero profit activity level. 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855587"/>
              </p:ext>
            </p:extLst>
          </p:nvPr>
        </p:nvGraphicFramePr>
        <p:xfrm>
          <a:off x="3667432" y="3962399"/>
          <a:ext cx="1371596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Rovnice" r:id="rId3" imgW="571004" imgH="177646" progId="Equation.3">
                  <p:embed/>
                </p:oleObj>
              </mc:Choice>
              <mc:Fallback>
                <p:oleObj name="Rovnice" r:id="rId3" imgW="571004" imgH="177646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432" y="3962399"/>
                        <a:ext cx="1371596" cy="438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0032999"/>
              </p:ext>
            </p:extLst>
          </p:nvPr>
        </p:nvGraphicFramePr>
        <p:xfrm>
          <a:off x="3089531" y="4532216"/>
          <a:ext cx="4221454" cy="571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Rovnice" r:id="rId5" imgW="1396394" imgH="203112" progId="Equation.3">
                  <p:embed/>
                </p:oleObj>
              </mc:Choice>
              <mc:Fallback>
                <p:oleObj name="Rovnice" r:id="rId5" imgW="1396394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531" y="4532216"/>
                        <a:ext cx="4221454" cy="571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0208803"/>
              </p:ext>
            </p:extLst>
          </p:nvPr>
        </p:nvGraphicFramePr>
        <p:xfrm>
          <a:off x="3030538" y="5403188"/>
          <a:ext cx="2983235" cy="93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Rovnice" r:id="rId7" imgW="1333500" imgH="419100" progId="Equation.3">
                  <p:embed/>
                </p:oleObj>
              </mc:Choice>
              <mc:Fallback>
                <p:oleObj name="Rovnice" r:id="rId7" imgW="1333500" imgH="419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0538" y="5403188"/>
                        <a:ext cx="2983235" cy="93758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0623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 smtClean="0"/>
              <a:t>Linear</a:t>
            </a:r>
            <a:r>
              <a:rPr lang="cs-CZ" sz="2800" dirty="0" smtClean="0"/>
              <a:t> </a:t>
            </a:r>
            <a:r>
              <a:rPr lang="cs-CZ" sz="2800" dirty="0" err="1" smtClean="0"/>
              <a:t>Cost</a:t>
            </a:r>
            <a:r>
              <a:rPr lang="cs-CZ" sz="2800" dirty="0" smtClean="0"/>
              <a:t>-</a:t>
            </a:r>
            <a:r>
              <a:rPr lang="cs-CZ" sz="2800" dirty="0" err="1" smtClean="0"/>
              <a:t>Volume</a:t>
            </a:r>
            <a:r>
              <a:rPr lang="cs-CZ" sz="2800" dirty="0" smtClean="0"/>
              <a:t>-Profit Chart</a:t>
            </a:r>
            <a:endParaRPr lang="cs-CZ" sz="280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91" y="1422651"/>
            <a:ext cx="9446181" cy="515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522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Break-Even</a:t>
            </a:r>
            <a:r>
              <a:rPr lang="cs-CZ" sz="2800" dirty="0"/>
              <a:t> Point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Break-Even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Point 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changing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and non-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linear</a:t>
            </a:r>
            <a:r>
              <a:rPr lang="cs-CZ" b="1" dirty="0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rgbClr val="FF0000"/>
                </a:solidFill>
                <a:latin typeface="Clara Sans"/>
                <a:ea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endParaRPr lang="cs-CZ" dirty="0">
              <a:solidFill>
                <a:srgbClr val="FF0000"/>
              </a:solidFill>
              <a:latin typeface="Clara San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smtClean="0"/>
              <a:t>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situation</a:t>
            </a:r>
            <a:r>
              <a:rPr lang="cs-CZ" dirty="0"/>
              <a:t>, </a:t>
            </a:r>
            <a:r>
              <a:rPr lang="cs-CZ" dirty="0" err="1"/>
              <a:t>there</a:t>
            </a:r>
            <a:r>
              <a:rPr lang="cs-CZ" dirty="0"/>
              <a:t> are:</a:t>
            </a:r>
          </a:p>
          <a:p>
            <a:pPr lvl="0"/>
            <a:r>
              <a:rPr lang="cs-CZ" b="1" dirty="0" err="1"/>
              <a:t>two</a:t>
            </a:r>
            <a:r>
              <a:rPr lang="cs-CZ" b="1" dirty="0"/>
              <a:t> </a:t>
            </a:r>
            <a:r>
              <a:rPr lang="cs-CZ" b="1" dirty="0" err="1"/>
              <a:t>Break-Even</a:t>
            </a:r>
            <a:r>
              <a:rPr lang="cs-CZ" b="1" dirty="0"/>
              <a:t> </a:t>
            </a:r>
            <a:r>
              <a:rPr lang="cs-CZ" b="1" dirty="0" err="1"/>
              <a:t>Points</a:t>
            </a:r>
            <a:r>
              <a:rPr lang="cs-CZ" dirty="0"/>
              <a:t> </a:t>
            </a:r>
            <a:endParaRPr lang="cs-CZ" dirty="0" smtClean="0"/>
          </a:p>
          <a:p>
            <a:pPr lvl="0"/>
            <a:endParaRPr lang="cs-CZ" dirty="0"/>
          </a:p>
          <a:p>
            <a:r>
              <a:rPr lang="cs-CZ" dirty="0" smtClean="0"/>
              <a:t> </a:t>
            </a:r>
            <a:r>
              <a:rPr lang="cs-CZ" dirty="0" err="1">
                <a:solidFill>
                  <a:srgbClr val="FF0000"/>
                </a:solidFill>
              </a:rPr>
              <a:t>first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Break-Even</a:t>
            </a:r>
            <a:r>
              <a:rPr lang="cs-CZ" dirty="0">
                <a:solidFill>
                  <a:srgbClr val="FF0000"/>
                </a:solidFill>
              </a:rPr>
              <a:t> Point</a:t>
            </a:r>
            <a:r>
              <a:rPr lang="cs-CZ" dirty="0"/>
              <a:t>,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becomes</a:t>
            </a:r>
            <a:r>
              <a:rPr lang="cs-CZ" dirty="0"/>
              <a:t> </a:t>
            </a:r>
            <a:r>
              <a:rPr lang="cs-CZ" dirty="0" err="1"/>
              <a:t>profitable</a:t>
            </a:r>
            <a:r>
              <a:rPr lang="cs-CZ" dirty="0"/>
              <a:t>,</a:t>
            </a:r>
          </a:p>
          <a:p>
            <a:r>
              <a:rPr lang="cs-CZ" dirty="0" smtClean="0"/>
              <a:t> </a:t>
            </a:r>
            <a:r>
              <a:rPr lang="cs-CZ" dirty="0">
                <a:solidFill>
                  <a:srgbClr val="FF0000"/>
                </a:solidFill>
              </a:rPr>
              <a:t>second </a:t>
            </a:r>
            <a:r>
              <a:rPr lang="cs-CZ" dirty="0" err="1">
                <a:solidFill>
                  <a:srgbClr val="FF0000"/>
                </a:solidFill>
              </a:rPr>
              <a:t>Break-Even</a:t>
            </a:r>
            <a:r>
              <a:rPr lang="cs-CZ" dirty="0">
                <a:solidFill>
                  <a:srgbClr val="FF0000"/>
                </a:solidFill>
              </a:rPr>
              <a:t> Point</a:t>
            </a:r>
            <a:r>
              <a:rPr lang="cs-CZ" dirty="0"/>
              <a:t>,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production</a:t>
            </a:r>
            <a:r>
              <a:rPr lang="cs-CZ" dirty="0"/>
              <a:t> </a:t>
            </a:r>
            <a:r>
              <a:rPr lang="cs-CZ" dirty="0" err="1"/>
              <a:t>again</a:t>
            </a:r>
            <a:r>
              <a:rPr lang="cs-CZ" dirty="0"/>
              <a:t> </a:t>
            </a:r>
            <a:r>
              <a:rPr lang="cs-CZ" dirty="0" err="1"/>
              <a:t>becomes</a:t>
            </a:r>
            <a:r>
              <a:rPr lang="cs-CZ" dirty="0"/>
              <a:t> </a:t>
            </a:r>
            <a:r>
              <a:rPr lang="cs-CZ" dirty="0" err="1"/>
              <a:t>loss-making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667432" y="3421625"/>
            <a:ext cx="122974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175819" y="3962399"/>
            <a:ext cx="1485113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993411" y="4684311"/>
            <a:ext cx="18614508" cy="50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06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/>
              <a:t>The</a:t>
            </a:r>
            <a:r>
              <a:rPr lang="cs-CZ" sz="3200" dirty="0"/>
              <a:t> profit-</a:t>
            </a:r>
            <a:r>
              <a:rPr lang="cs-CZ" sz="3200" dirty="0" err="1"/>
              <a:t>maximizing</a:t>
            </a:r>
            <a:r>
              <a:rPr lang="cs-CZ" sz="3200" dirty="0"/>
              <a:t> output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12" y="1172200"/>
            <a:ext cx="10140238" cy="6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272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18687" cy="566094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Cost Functions (CF) express relationship between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costs</a:t>
            </a:r>
            <a:r>
              <a:rPr lang="en-US" dirty="0" smtClean="0"/>
              <a:t> </a:t>
            </a:r>
            <a:r>
              <a:rPr lang="en-US" dirty="0"/>
              <a:t>(dependent variable) and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production </a:t>
            </a:r>
            <a:r>
              <a:rPr lang="en-US" dirty="0">
                <a:solidFill>
                  <a:srgbClr val="FF0000"/>
                </a:solidFill>
              </a:rPr>
              <a:t>volume</a:t>
            </a:r>
            <a:r>
              <a:rPr lang="en-US" dirty="0"/>
              <a:t>, (independent variable);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/>
              <a:t>where:	</a:t>
            </a:r>
            <a:endParaRPr lang="cs-CZ" dirty="0" smtClean="0"/>
          </a:p>
          <a:p>
            <a:pPr marL="0" indent="0">
              <a:buNone/>
            </a:pPr>
            <a:r>
              <a:rPr lang="en-US" dirty="0" smtClean="0"/>
              <a:t>TC </a:t>
            </a:r>
            <a:r>
              <a:rPr lang="en-US" dirty="0"/>
              <a:t>– costs in monetary terms,</a:t>
            </a:r>
          </a:p>
          <a:p>
            <a:pPr marL="0" indent="0">
              <a:buNone/>
            </a:pPr>
            <a:r>
              <a:rPr lang="en-US" dirty="0" smtClean="0"/>
              <a:t>Q </a:t>
            </a:r>
            <a:r>
              <a:rPr lang="en-US" dirty="0"/>
              <a:t>– production volume in </a:t>
            </a:r>
            <a:r>
              <a:rPr lang="en-US" dirty="0" smtClean="0"/>
              <a:t>natural</a:t>
            </a:r>
            <a:r>
              <a:rPr lang="cs-CZ" dirty="0" smtClean="0"/>
              <a:t> </a:t>
            </a:r>
            <a:r>
              <a:rPr lang="en-US" dirty="0" smtClean="0"/>
              <a:t>units</a:t>
            </a:r>
            <a:r>
              <a:rPr lang="en-US" dirty="0"/>
              <a:t>.</a:t>
            </a:r>
          </a:p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29.03.2020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76675" y="39909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041018"/>
              </p:ext>
            </p:extLst>
          </p:nvPr>
        </p:nvGraphicFramePr>
        <p:xfrm>
          <a:off x="3529208" y="3895726"/>
          <a:ext cx="2119117" cy="58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Rovnice" r:id="rId4" imgW="723586" imgH="203112" progId="Equation.3">
                  <p:embed/>
                </p:oleObj>
              </mc:Choice>
              <mc:Fallback>
                <p:oleObj name="Rovnice" r:id="rId4" imgW="723586" imgH="20311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9208" y="3895726"/>
                        <a:ext cx="2119117" cy="5809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srgbClr val="151515"/>
                </a:solidFill>
              </a:rPr>
              <a:t>We distinguish</a:t>
            </a:r>
            <a:r>
              <a:rPr lang="en-US" dirty="0" smtClean="0">
                <a:solidFill>
                  <a:srgbClr val="151515"/>
                </a:solidFill>
              </a:rPr>
              <a:t>:</a:t>
            </a:r>
            <a:endParaRPr lang="cs-CZ" dirty="0" smtClean="0">
              <a:solidFill>
                <a:srgbClr val="151515"/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rgbClr val="151515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Short-term</a:t>
            </a:r>
            <a:r>
              <a:rPr lang="en-US" dirty="0" smtClean="0">
                <a:solidFill>
                  <a:srgbClr val="151515"/>
                </a:solidFill>
              </a:rPr>
              <a:t> </a:t>
            </a:r>
            <a:r>
              <a:rPr lang="en-US" dirty="0">
                <a:solidFill>
                  <a:srgbClr val="151515"/>
                </a:solidFill>
              </a:rPr>
              <a:t>Cost Function </a:t>
            </a:r>
            <a:r>
              <a:rPr lang="en-US" dirty="0" smtClean="0">
                <a:solidFill>
                  <a:srgbClr val="151515"/>
                </a:solidFill>
              </a:rPr>
              <a:t>and</a:t>
            </a:r>
            <a:endParaRPr lang="cs-CZ" dirty="0" smtClean="0">
              <a:solidFill>
                <a:srgbClr val="151515"/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rgbClr val="151515"/>
              </a:solidFill>
            </a:endParaRPr>
          </a:p>
          <a:p>
            <a:pPr lvl="0"/>
            <a:r>
              <a:rPr lang="en-US" dirty="0" smtClean="0">
                <a:solidFill>
                  <a:srgbClr val="FF0000"/>
                </a:solidFill>
              </a:rPr>
              <a:t>Long-term</a:t>
            </a:r>
            <a:r>
              <a:rPr lang="en-US" dirty="0" smtClean="0">
                <a:solidFill>
                  <a:srgbClr val="151515"/>
                </a:solidFill>
              </a:rPr>
              <a:t> </a:t>
            </a:r>
            <a:r>
              <a:rPr lang="en-US" dirty="0">
                <a:solidFill>
                  <a:srgbClr val="151515"/>
                </a:solidFill>
              </a:rPr>
              <a:t>Cost Function.</a:t>
            </a:r>
            <a:endParaRPr lang="en-US" dirty="0">
              <a:solidFill>
                <a:srgbClr val="151515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/>
          <a:p>
            <a:r>
              <a:rPr lang="cs-CZ" dirty="0" err="1" smtClean="0"/>
              <a:t>Cost</a:t>
            </a:r>
            <a:r>
              <a:rPr lang="cs-CZ" dirty="0" smtClean="0"/>
              <a:t> </a:t>
            </a:r>
            <a:r>
              <a:rPr lang="cs-CZ" dirty="0" err="1" smtClean="0"/>
              <a:t>function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4660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Basic </a:t>
            </a:r>
            <a:r>
              <a:rPr lang="cs-CZ" b="1" dirty="0" err="1" smtClean="0"/>
              <a:t>Characteristics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Basic characteristics of a Short-term Cost Function are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	Total Costs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Average </a:t>
            </a:r>
            <a:r>
              <a:rPr lang="en-US" dirty="0">
                <a:solidFill>
                  <a:srgbClr val="FF0000"/>
                </a:solidFill>
              </a:rPr>
              <a:t>Costs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Marginal </a:t>
            </a:r>
            <a:r>
              <a:rPr lang="en-US" dirty="0">
                <a:solidFill>
                  <a:srgbClr val="FF0000"/>
                </a:solidFill>
              </a:rPr>
              <a:t>Costs.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094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 err="1" smtClean="0"/>
              <a:t>Total</a:t>
            </a:r>
            <a:r>
              <a:rPr lang="cs-CZ" sz="3200" dirty="0" smtClean="0"/>
              <a:t> </a:t>
            </a:r>
            <a:r>
              <a:rPr lang="cs-CZ" sz="3200" dirty="0" err="1" smtClean="0"/>
              <a:t>Cost</a:t>
            </a:r>
            <a:r>
              <a:rPr lang="cs-CZ" sz="3200" dirty="0" smtClean="0"/>
              <a:t> (TC)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894887" cy="565141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Total Costs (TC ) are all cost expended on the total volume of </a:t>
            </a:r>
            <a:r>
              <a:rPr lang="en-US" dirty="0" smtClean="0"/>
              <a:t>output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Cost Classification by </a:t>
            </a:r>
            <a:r>
              <a:rPr lang="en-US" dirty="0" err="1"/>
              <a:t>Behaviour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	Fixed </a:t>
            </a:r>
            <a:r>
              <a:rPr lang="en-US" dirty="0" smtClean="0">
                <a:solidFill>
                  <a:srgbClr val="FF0000"/>
                </a:solidFill>
              </a:rPr>
              <a:t>Costs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cs-CZ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rgbClr val="FF0000"/>
                </a:solidFill>
              </a:rPr>
              <a:t>Variable </a:t>
            </a:r>
            <a:r>
              <a:rPr lang="en-US" dirty="0">
                <a:solidFill>
                  <a:srgbClr val="FF0000"/>
                </a:solidFill>
              </a:rPr>
              <a:t>Costs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Total </a:t>
            </a:r>
            <a:r>
              <a:rPr lang="en-US" dirty="0"/>
              <a:t>cost = Fixed cost + Variable cost</a:t>
            </a:r>
          </a:p>
          <a:p>
            <a:pPr marL="0" indent="0">
              <a:buNone/>
            </a:pPr>
            <a:r>
              <a:rPr lang="cs-CZ" dirty="0" smtClean="0"/>
              <a:t>          </a:t>
            </a:r>
            <a:r>
              <a:rPr lang="en-US" dirty="0" smtClean="0">
                <a:solidFill>
                  <a:srgbClr val="FF0000"/>
                </a:solidFill>
              </a:rPr>
              <a:t>TC </a:t>
            </a:r>
            <a:r>
              <a:rPr lang="en-US" dirty="0">
                <a:solidFill>
                  <a:srgbClr val="FF0000"/>
                </a:solidFill>
              </a:rPr>
              <a:t>= FC + VC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73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 smtClean="0"/>
              <a:t>Variable</a:t>
            </a:r>
            <a:r>
              <a:rPr lang="cs-CZ" sz="2800" dirty="0" smtClean="0"/>
              <a:t> </a:t>
            </a:r>
            <a:r>
              <a:rPr lang="cs-CZ" sz="2800" dirty="0" err="1" smtClean="0"/>
              <a:t>Costs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T</a:t>
            </a:r>
            <a:r>
              <a:rPr lang="en-US" dirty="0" err="1" smtClean="0"/>
              <a:t>ypes</a:t>
            </a:r>
            <a:r>
              <a:rPr lang="en-US" dirty="0" smtClean="0"/>
              <a:t> </a:t>
            </a:r>
            <a:r>
              <a:rPr lang="en-US" dirty="0"/>
              <a:t>of Variable Costs </a:t>
            </a:r>
            <a:r>
              <a:rPr lang="en-US" dirty="0" smtClean="0"/>
              <a:t>:</a:t>
            </a:r>
            <a:endParaRPr lang="cs-CZ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Variable </a:t>
            </a:r>
            <a:r>
              <a:rPr lang="en-US" dirty="0">
                <a:solidFill>
                  <a:srgbClr val="FF0000"/>
                </a:solidFill>
              </a:rPr>
              <a:t>Costs linear– </a:t>
            </a:r>
            <a:r>
              <a:rPr lang="en-US" dirty="0" err="1">
                <a:solidFill>
                  <a:srgbClr val="FF0000"/>
                </a:solidFill>
              </a:rPr>
              <a:t>VCl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/>
              <a:t>– change in direct proportion to production volume,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Variable </a:t>
            </a:r>
            <a:r>
              <a:rPr lang="en-US" dirty="0">
                <a:solidFill>
                  <a:srgbClr val="FF0000"/>
                </a:solidFill>
              </a:rPr>
              <a:t>Costs progressive – </a:t>
            </a:r>
            <a:r>
              <a:rPr lang="en-US" dirty="0" err="1">
                <a:solidFill>
                  <a:srgbClr val="FF0000"/>
                </a:solidFill>
              </a:rPr>
              <a:t>VCp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grow faster than production </a:t>
            </a:r>
            <a:r>
              <a:rPr lang="en-US" dirty="0" smtClean="0"/>
              <a:t>volume</a:t>
            </a:r>
            <a:r>
              <a:rPr lang="cs-CZ" dirty="0" smtClean="0"/>
              <a:t>,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>
                <a:solidFill>
                  <a:srgbClr val="FF0000"/>
                </a:solidFill>
              </a:rPr>
              <a:t>Variable </a:t>
            </a:r>
            <a:r>
              <a:rPr lang="en-US" dirty="0">
                <a:solidFill>
                  <a:srgbClr val="FF0000"/>
                </a:solidFill>
              </a:rPr>
              <a:t>Costs </a:t>
            </a:r>
            <a:r>
              <a:rPr lang="en-US" dirty="0" err="1">
                <a:solidFill>
                  <a:srgbClr val="FF0000"/>
                </a:solidFill>
              </a:rPr>
              <a:t>degressive</a:t>
            </a:r>
            <a:r>
              <a:rPr lang="en-US" dirty="0">
                <a:solidFill>
                  <a:srgbClr val="FF0000"/>
                </a:solidFill>
              </a:rPr>
              <a:t> – </a:t>
            </a:r>
            <a:r>
              <a:rPr lang="en-US" dirty="0" err="1">
                <a:solidFill>
                  <a:srgbClr val="FF0000"/>
                </a:solidFill>
              </a:rPr>
              <a:t>VCd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grow slower than production </a:t>
            </a:r>
            <a:r>
              <a:rPr lang="en-US" dirty="0" smtClean="0"/>
              <a:t>volume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809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 smtClean="0">
                <a:solidFill>
                  <a:srgbClr val="E00034"/>
                </a:solidFill>
              </a:rPr>
              <a:t>Average</a:t>
            </a:r>
            <a:r>
              <a:rPr lang="cs-CZ" sz="2800" dirty="0" smtClean="0">
                <a:solidFill>
                  <a:srgbClr val="E00034"/>
                </a:solidFill>
              </a:rPr>
              <a:t> </a:t>
            </a:r>
            <a:r>
              <a:rPr lang="cs-CZ" sz="2800" dirty="0" err="1" smtClean="0">
                <a:solidFill>
                  <a:srgbClr val="E00034"/>
                </a:solidFill>
              </a:rPr>
              <a:t>Costs</a:t>
            </a:r>
            <a:r>
              <a:rPr lang="cs-CZ" sz="2800" dirty="0" smtClean="0">
                <a:solidFill>
                  <a:srgbClr val="E00034"/>
                </a:solidFill>
              </a:rPr>
              <a:t> (AC)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measure of variable costs on a per-unit basis; </a:t>
            </a:r>
          </a:p>
          <a:p>
            <a:r>
              <a:rPr lang="en-US" dirty="0" smtClean="0"/>
              <a:t>is </a:t>
            </a:r>
            <a:r>
              <a:rPr lang="en-US" dirty="0"/>
              <a:t>defined as variable cost (VC) divided by the number of units of output</a:t>
            </a:r>
            <a:r>
              <a:rPr lang="en-US" dirty="0" smtClean="0"/>
              <a:t>: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en-US" dirty="0" smtClean="0"/>
              <a:t>Average </a:t>
            </a:r>
            <a:r>
              <a:rPr lang="en-US" dirty="0"/>
              <a:t>cost = Average fixed costs + Average variable costs</a:t>
            </a:r>
          </a:p>
          <a:p>
            <a:pPr marL="0" indent="0">
              <a:buNone/>
            </a:pPr>
            <a:r>
              <a:rPr lang="cs-CZ" dirty="0" smtClean="0"/>
              <a:t>          </a:t>
            </a:r>
            <a:r>
              <a:rPr lang="cs-CZ" dirty="0" smtClean="0">
                <a:solidFill>
                  <a:srgbClr val="FF0000"/>
                </a:solidFill>
              </a:rPr>
              <a:t>AC </a:t>
            </a:r>
            <a:r>
              <a:rPr lang="cs-CZ" dirty="0">
                <a:solidFill>
                  <a:srgbClr val="FF0000"/>
                </a:solidFill>
              </a:rPr>
              <a:t>= AFC + AVC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142232" y="363931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43325" y="4486275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5963263"/>
              </p:ext>
            </p:extLst>
          </p:nvPr>
        </p:nvGraphicFramePr>
        <p:xfrm>
          <a:off x="3190875" y="3471996"/>
          <a:ext cx="1524000" cy="99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Rovnice" r:id="rId3" imgW="634725" imgH="418918" progId="Equation.3">
                  <p:embed/>
                </p:oleObj>
              </mc:Choice>
              <mc:Fallback>
                <p:oleObj name="Rovnice" r:id="rId3" imgW="634725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875" y="3471996"/>
                        <a:ext cx="1524000" cy="99835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0202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>
                <a:solidFill>
                  <a:srgbClr val="E00034"/>
                </a:solidFill>
              </a:rPr>
              <a:t>Average</a:t>
            </a:r>
            <a:r>
              <a:rPr lang="cs-CZ" sz="2800" dirty="0">
                <a:solidFill>
                  <a:srgbClr val="E00034"/>
                </a:solidFill>
              </a:rPr>
              <a:t> </a:t>
            </a:r>
            <a:r>
              <a:rPr lang="cs-CZ" sz="2800" dirty="0" err="1">
                <a:solidFill>
                  <a:srgbClr val="E00034"/>
                </a:solidFill>
              </a:rPr>
              <a:t>Variable</a:t>
            </a:r>
            <a:r>
              <a:rPr lang="cs-CZ" sz="2800" dirty="0">
                <a:solidFill>
                  <a:srgbClr val="E00034"/>
                </a:solidFill>
              </a:rPr>
              <a:t> </a:t>
            </a:r>
            <a:r>
              <a:rPr lang="cs-CZ" sz="2800" dirty="0" err="1">
                <a:solidFill>
                  <a:srgbClr val="E00034"/>
                </a:solidFill>
              </a:rPr>
              <a:t>Costs</a:t>
            </a:r>
            <a:r>
              <a:rPr lang="cs-CZ" sz="2800" dirty="0">
                <a:solidFill>
                  <a:srgbClr val="E00034"/>
                </a:solidFill>
              </a:rPr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Average </a:t>
            </a:r>
            <a:r>
              <a:rPr lang="en-US" dirty="0">
                <a:solidFill>
                  <a:srgbClr val="FF0000"/>
                </a:solidFill>
              </a:rPr>
              <a:t>Variable Costs linear</a:t>
            </a:r>
            <a:r>
              <a:rPr lang="en-US" dirty="0"/>
              <a:t>– </a:t>
            </a:r>
            <a:r>
              <a:rPr lang="en-US" dirty="0" err="1"/>
              <a:t>AVCl</a:t>
            </a:r>
            <a:r>
              <a:rPr lang="en-US" dirty="0"/>
              <a:t>  – do not change with production growth</a:t>
            </a:r>
            <a:r>
              <a:rPr lang="en-US" dirty="0" smtClean="0"/>
              <a:t>,</a:t>
            </a:r>
            <a:endParaRPr lang="cs-CZ" dirty="0" smtClean="0"/>
          </a:p>
          <a:p>
            <a:pPr marL="0" indent="0">
              <a:buNone/>
            </a:pPr>
            <a:endParaRPr lang="en-US" sz="1800" dirty="0"/>
          </a:p>
          <a:p>
            <a:r>
              <a:rPr lang="en-US" dirty="0" smtClean="0">
                <a:solidFill>
                  <a:srgbClr val="FF0000"/>
                </a:solidFill>
              </a:rPr>
              <a:t>Average </a:t>
            </a:r>
            <a:r>
              <a:rPr lang="en-US" dirty="0">
                <a:solidFill>
                  <a:srgbClr val="FF0000"/>
                </a:solidFill>
              </a:rPr>
              <a:t>Variable Costs progressive</a:t>
            </a:r>
            <a:r>
              <a:rPr lang="en-US" dirty="0"/>
              <a:t> – </a:t>
            </a:r>
            <a:r>
              <a:rPr lang="en-US" dirty="0" err="1"/>
              <a:t>AVCp</a:t>
            </a:r>
            <a:r>
              <a:rPr lang="en-US" dirty="0"/>
              <a:t> – grow with growing production volume</a:t>
            </a:r>
            <a:r>
              <a:rPr lang="en-US" dirty="0" smtClean="0"/>
              <a:t>,</a:t>
            </a:r>
            <a:endParaRPr lang="cs-CZ" dirty="0" smtClean="0"/>
          </a:p>
          <a:p>
            <a:pPr marL="0" indent="0">
              <a:buNone/>
            </a:pPr>
            <a:endParaRPr lang="en-US" sz="1800" dirty="0"/>
          </a:p>
          <a:p>
            <a:r>
              <a:rPr lang="en-US" dirty="0" smtClean="0">
                <a:solidFill>
                  <a:srgbClr val="FF0000"/>
                </a:solidFill>
              </a:rPr>
              <a:t>Average </a:t>
            </a:r>
            <a:r>
              <a:rPr lang="en-US" dirty="0">
                <a:solidFill>
                  <a:srgbClr val="FF0000"/>
                </a:solidFill>
              </a:rPr>
              <a:t>Variable Costs </a:t>
            </a:r>
            <a:r>
              <a:rPr lang="en-US" dirty="0" err="1">
                <a:solidFill>
                  <a:srgbClr val="FF0000"/>
                </a:solidFill>
              </a:rPr>
              <a:t>degressive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AVCd</a:t>
            </a:r>
            <a:r>
              <a:rPr lang="en-US" dirty="0"/>
              <a:t> – decrease with growing production volume.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63D660-356F-4B7B-9477-B5CEBBE7ED6F}" type="datetime1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29.03.2020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5B7347-35A8-416A-A6BF-14F7C64C136A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151515">
                    <a:tint val="75000"/>
                  </a:srgbClr>
                </a:solidFill>
                <a:effectLst/>
                <a:uLnTx/>
                <a:uFillTx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151515">
                  <a:tint val="75000"/>
                </a:srgbClr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2549683" y="2666688"/>
            <a:ext cx="1284917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srgbClr val="151515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740656" y="5522131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38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err="1"/>
              <a:t>Marginal</a:t>
            </a:r>
            <a:r>
              <a:rPr lang="cs-CZ" sz="2800" dirty="0"/>
              <a:t> </a:t>
            </a:r>
            <a:r>
              <a:rPr lang="cs-CZ" sz="2800" dirty="0" err="1"/>
              <a:t>Costs</a:t>
            </a:r>
            <a:r>
              <a:rPr lang="cs-CZ" sz="2800" dirty="0"/>
              <a:t> (</a:t>
            </a:r>
            <a:r>
              <a:rPr lang="cs-CZ" sz="2800" dirty="0" smtClean="0"/>
              <a:t>MC)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Is the extra cost of producing another unit (the cost of producing an additional unit of output):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29.03.2020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50976" y="4507992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1323975" y="3238500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560825"/>
              </p:ext>
            </p:extLst>
          </p:nvPr>
        </p:nvGraphicFramePr>
        <p:xfrm>
          <a:off x="1323974" y="3238500"/>
          <a:ext cx="4377589" cy="802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Rovnice" r:id="rId3" imgW="2286000" imgH="419100" progId="Equation.3">
                  <p:embed/>
                </p:oleObj>
              </mc:Choice>
              <mc:Fallback>
                <p:oleObj name="Rovnice" r:id="rId3" imgW="2286000" imgH="4191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3974" y="3238500"/>
                        <a:ext cx="4377589" cy="802558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6455265" y="3540560"/>
            <a:ext cx="1473254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6651552"/>
              </p:ext>
            </p:extLst>
          </p:nvPr>
        </p:nvGraphicFramePr>
        <p:xfrm>
          <a:off x="6455266" y="3540559"/>
          <a:ext cx="2568077" cy="4669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Rovnice" r:id="rId5" imgW="787058" imgH="203112" progId="Equation.3">
                  <p:embed/>
                </p:oleObj>
              </mc:Choice>
              <mc:Fallback>
                <p:oleObj name="Rovnice" r:id="rId5" imgW="787058" imgH="203112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5266" y="3540559"/>
                        <a:ext cx="2568077" cy="466935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4286864" y="4798939"/>
            <a:ext cx="10693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2476172"/>
              </p:ext>
            </p:extLst>
          </p:nvPr>
        </p:nvGraphicFramePr>
        <p:xfrm>
          <a:off x="4119716" y="4706040"/>
          <a:ext cx="1510202" cy="839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Rovnice" r:id="rId7" imgW="749300" imgH="419100" progId="Equation.3">
                  <p:embed/>
                </p:oleObj>
              </mc:Choice>
              <mc:Fallback>
                <p:oleObj name="Rovnice" r:id="rId7" imgW="749300" imgH="419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9716" y="4706040"/>
                        <a:ext cx="1510202" cy="839354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380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168</TotalTime>
  <Words>375</Words>
  <Application>Microsoft Office PowerPoint</Application>
  <PresentationFormat>Vlastní</PresentationFormat>
  <Paragraphs>101</Paragraphs>
  <Slides>14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Clara Sans</vt:lpstr>
      <vt:lpstr>Times New Roman</vt:lpstr>
      <vt:lpstr>JU_OPVVV</vt:lpstr>
      <vt:lpstr>Editor rovnic 3.0</vt:lpstr>
      <vt:lpstr>Cost function</vt:lpstr>
      <vt:lpstr>Cost function</vt:lpstr>
      <vt:lpstr>Cost function</vt:lpstr>
      <vt:lpstr>Basic Characteristics</vt:lpstr>
      <vt:lpstr>Total Cost (TC)</vt:lpstr>
      <vt:lpstr>Variable Costs</vt:lpstr>
      <vt:lpstr>Average Costs (AC)</vt:lpstr>
      <vt:lpstr>Average Variable Costs </vt:lpstr>
      <vt:lpstr>Marginal Costs (MC) </vt:lpstr>
      <vt:lpstr>The Break-Even Point</vt:lpstr>
      <vt:lpstr>The Break-Even Point</vt:lpstr>
      <vt:lpstr>Linear Cost-Volume-Profit Chart</vt:lpstr>
      <vt:lpstr>The Break-Even Point</vt:lpstr>
      <vt:lpstr>The profit-maximizing output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Novotná Martina Ing. Ph.D.</cp:lastModifiedBy>
  <cp:revision>13</cp:revision>
  <dcterms:created xsi:type="dcterms:W3CDTF">2017-07-17T18:52:59Z</dcterms:created>
  <dcterms:modified xsi:type="dcterms:W3CDTF">2020-03-29T17:30:09Z</dcterms:modified>
</cp:coreProperties>
</file>