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50" d="100"/>
          <a:sy n="50" d="100"/>
        </p:scale>
        <p:origin x="-1444" y="-2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14.06.2021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14.06.2021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14.06.2021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14.06.2021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14.06.2021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Old</a:t>
            </a:r>
            <a:r>
              <a:rPr lang="cs-CZ" dirty="0" smtClean="0"/>
              <a:t> Testament </a:t>
            </a:r>
            <a:r>
              <a:rPr lang="cs-CZ" dirty="0" err="1" smtClean="0"/>
              <a:t>Exegesis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1477982"/>
          </a:xfrm>
        </p:spPr>
        <p:txBody>
          <a:bodyPr/>
          <a:lstStyle/>
          <a:p>
            <a:r>
              <a:rPr lang="cs-CZ" dirty="0" smtClean="0"/>
              <a:t>Step </a:t>
            </a:r>
            <a:r>
              <a:rPr lang="en-GB" dirty="0" smtClean="0"/>
              <a:t>5</a:t>
            </a:r>
            <a:endParaRPr lang="cs-CZ" dirty="0" smtClean="0"/>
          </a:p>
          <a:p>
            <a:r>
              <a:rPr lang="cs-CZ" dirty="0" err="1" smtClean="0"/>
              <a:t>Biblical</a:t>
            </a:r>
            <a:r>
              <a:rPr lang="cs-CZ" dirty="0" smtClean="0"/>
              <a:t> text as </a:t>
            </a:r>
            <a:r>
              <a:rPr lang="cs-CZ" dirty="0" err="1" smtClean="0"/>
              <a:t>an</a:t>
            </a:r>
            <a:r>
              <a:rPr lang="cs-CZ" dirty="0" smtClean="0"/>
              <a:t> impuls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 (</a:t>
            </a:r>
            <a:r>
              <a:rPr lang="en-GB" dirty="0" err="1" smtClean="0"/>
              <a:t>Wirkungsgeschichte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313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Bible (and </a:t>
            </a:r>
            <a:r>
              <a:rPr lang="cs-CZ" sz="2400" dirty="0" err="1" smtClean="0"/>
              <a:t>its</a:t>
            </a:r>
            <a:r>
              <a:rPr lang="cs-CZ" sz="2400" dirty="0" smtClean="0"/>
              <a:t> </a:t>
            </a:r>
            <a:r>
              <a:rPr lang="cs-CZ" sz="2400" dirty="0" err="1" smtClean="0"/>
              <a:t>parts</a:t>
            </a:r>
            <a:r>
              <a:rPr lang="cs-CZ" sz="2400" dirty="0" smtClean="0"/>
              <a:t>) has </a:t>
            </a:r>
            <a:r>
              <a:rPr lang="cs-CZ" sz="2400" dirty="0" err="1" smtClean="0"/>
              <a:t>been</a:t>
            </a:r>
            <a:r>
              <a:rPr lang="cs-CZ" sz="2400" dirty="0" smtClean="0"/>
              <a:t> </a:t>
            </a:r>
            <a:r>
              <a:rPr lang="cs-CZ" sz="2400" dirty="0" err="1" smtClean="0"/>
              <a:t>read</a:t>
            </a:r>
            <a:r>
              <a:rPr lang="cs-CZ" sz="2400" dirty="0" smtClean="0"/>
              <a:t> (and </a:t>
            </a:r>
            <a:r>
              <a:rPr lang="cs-CZ" sz="2400" dirty="0" err="1" smtClean="0"/>
              <a:t>interpreted</a:t>
            </a:r>
            <a:r>
              <a:rPr lang="cs-CZ" sz="2400" dirty="0" smtClean="0"/>
              <a:t>) </a:t>
            </a:r>
            <a:r>
              <a:rPr lang="cs-CZ" sz="2400" dirty="0" err="1" smtClean="0"/>
              <a:t>for</a:t>
            </a:r>
            <a:r>
              <a:rPr lang="cs-CZ" sz="2400" dirty="0" smtClean="0"/>
              <a:t> </a:t>
            </a:r>
            <a:r>
              <a:rPr lang="cs-CZ" sz="2400" dirty="0" err="1" smtClean="0"/>
              <a:t>over</a:t>
            </a:r>
            <a:r>
              <a:rPr lang="cs-CZ" sz="2400" dirty="0" smtClean="0"/>
              <a:t> 2500 </a:t>
            </a:r>
            <a:r>
              <a:rPr lang="cs-CZ" sz="2400" dirty="0" err="1" smtClean="0"/>
              <a:t>years</a:t>
            </a:r>
            <a:r>
              <a:rPr lang="cs-CZ" sz="2400" dirty="0" smtClean="0"/>
              <a:t>. </a:t>
            </a:r>
            <a:r>
              <a:rPr lang="cs-CZ" sz="2400" dirty="0" err="1" smtClean="0"/>
              <a:t>Thus</a:t>
            </a:r>
            <a:r>
              <a:rPr lang="cs-CZ" sz="2400" dirty="0" smtClean="0"/>
              <a:t>, </a:t>
            </a:r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 smtClean="0"/>
              <a:t>can</a:t>
            </a:r>
            <a:r>
              <a:rPr lang="cs-CZ" sz="2400" dirty="0" smtClean="0"/>
              <a:t> </a:t>
            </a:r>
            <a:r>
              <a:rPr lang="cs-CZ" sz="2400" dirty="0" err="1" smtClean="0"/>
              <a:t>ask</a:t>
            </a:r>
            <a:r>
              <a:rPr lang="cs-CZ" sz="2400" dirty="0" smtClean="0"/>
              <a:t> </a:t>
            </a:r>
            <a:r>
              <a:rPr lang="cs-CZ" sz="2400" dirty="0" err="1" smtClean="0"/>
              <a:t>the</a:t>
            </a:r>
            <a:r>
              <a:rPr lang="cs-CZ" sz="2400" dirty="0" smtClean="0"/>
              <a:t> </a:t>
            </a:r>
            <a:r>
              <a:rPr lang="cs-CZ" sz="2400" dirty="0" err="1" smtClean="0"/>
              <a:t>following</a:t>
            </a:r>
            <a:r>
              <a:rPr lang="it-IT" sz="2400" dirty="0" smtClean="0"/>
              <a:t> questions: </a:t>
            </a:r>
            <a:endParaRPr lang="cs-CZ" sz="2400" dirty="0" smtClean="0"/>
          </a:p>
          <a:p>
            <a:endParaRPr lang="it-IT" sz="2400" dirty="0" smtClean="0"/>
          </a:p>
          <a:p>
            <a:pPr lvl="1"/>
            <a:r>
              <a:rPr lang="it-IT" sz="2400" dirty="0" smtClean="0"/>
              <a:t>How was the text interpreted in other </a:t>
            </a:r>
            <a:r>
              <a:rPr lang="it-IT" sz="2400" b="1" dirty="0" smtClean="0"/>
              <a:t>Old Testament </a:t>
            </a:r>
            <a:r>
              <a:rPr lang="it-IT" sz="2400" dirty="0" smtClean="0"/>
              <a:t>texts?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dirty="0"/>
              <a:t>How was the text interpreted in </a:t>
            </a:r>
            <a:r>
              <a:rPr lang="it-IT" sz="2400" dirty="0" smtClean="0"/>
              <a:t>the </a:t>
            </a:r>
            <a:r>
              <a:rPr lang="it-IT" sz="2400" b="1" dirty="0" smtClean="0"/>
              <a:t>New Testament</a:t>
            </a:r>
            <a:r>
              <a:rPr lang="it-IT" sz="2400" dirty="0" smtClean="0"/>
              <a:t>?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b="1" dirty="0" smtClean="0"/>
              <a:t>Within Christianity</a:t>
            </a:r>
            <a:r>
              <a:rPr lang="it-IT" sz="2400" dirty="0" smtClean="0"/>
              <a:t>, throughout its history? </a:t>
            </a:r>
            <a:r>
              <a:rPr lang="cs-CZ" sz="2400" dirty="0" smtClean="0"/>
              <a:t>And in </a:t>
            </a:r>
            <a:r>
              <a:rPr lang="cs-CZ" sz="2400" dirty="0" err="1" smtClean="0"/>
              <a:t>Jewish</a:t>
            </a:r>
            <a:r>
              <a:rPr lang="cs-CZ" sz="2400" dirty="0" smtClean="0"/>
              <a:t> </a:t>
            </a:r>
            <a:r>
              <a:rPr lang="cs-CZ" sz="2400" dirty="0" err="1" smtClean="0"/>
              <a:t>history</a:t>
            </a:r>
            <a:r>
              <a:rPr lang="cs-CZ" sz="2400" dirty="0" smtClean="0"/>
              <a:t>? </a:t>
            </a:r>
          </a:p>
          <a:p>
            <a:pPr lvl="1"/>
            <a:endParaRPr lang="it-IT" sz="2400" dirty="0" smtClean="0"/>
          </a:p>
          <a:p>
            <a:pPr lvl="1"/>
            <a:r>
              <a:rPr lang="it-IT" sz="2400" dirty="0" smtClean="0"/>
              <a:t>In </a:t>
            </a:r>
            <a:r>
              <a:rPr lang="it-IT" sz="2400" b="1" dirty="0" smtClean="0"/>
              <a:t>modern scholarly tradition</a:t>
            </a:r>
            <a:r>
              <a:rPr lang="it-IT" sz="2400" dirty="0" smtClean="0"/>
              <a:t>?</a:t>
            </a:r>
            <a:endParaRPr lang="it-IT" sz="2400" dirty="0"/>
          </a:p>
          <a:p>
            <a:pPr lvl="1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4159615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Which</a:t>
            </a:r>
            <a:r>
              <a:rPr lang="it-IT" sz="2400" dirty="0" smtClean="0"/>
              <a:t> </a:t>
            </a:r>
            <a:r>
              <a:rPr lang="it-IT" sz="2400" b="1" dirty="0" smtClean="0"/>
              <a:t>interpretation</a:t>
            </a:r>
            <a:r>
              <a:rPr lang="cs-CZ" sz="2400" dirty="0" smtClean="0"/>
              <a:t> are </a:t>
            </a:r>
            <a:r>
              <a:rPr lang="cs-CZ" sz="2400" dirty="0" err="1" smtClean="0"/>
              <a:t>we</a:t>
            </a:r>
            <a:r>
              <a:rPr lang="cs-CZ" sz="2400" dirty="0" smtClean="0"/>
              <a:t> </a:t>
            </a:r>
            <a:r>
              <a:rPr lang="cs-CZ" sz="2400" dirty="0" err="1" smtClean="0"/>
              <a:t>interested</a:t>
            </a:r>
            <a:r>
              <a:rPr lang="cs-CZ" sz="2400" dirty="0" smtClean="0"/>
              <a:t> in</a:t>
            </a:r>
            <a:r>
              <a:rPr lang="it-IT" sz="2400" dirty="0" smtClean="0"/>
              <a:t>? </a:t>
            </a:r>
          </a:p>
          <a:p>
            <a:pPr lvl="1"/>
            <a:r>
              <a:rPr lang="cs-CZ" sz="2400" dirty="0"/>
              <a:t>t</a:t>
            </a:r>
            <a:r>
              <a:rPr lang="it-IT" sz="2400" dirty="0" smtClean="0"/>
              <a:t>heological («serious») </a:t>
            </a:r>
          </a:p>
          <a:p>
            <a:pPr lvl="1"/>
            <a:r>
              <a:rPr lang="cs-CZ" sz="2400" dirty="0"/>
              <a:t>p</a:t>
            </a:r>
            <a:r>
              <a:rPr lang="it-IT" sz="2400" dirty="0" smtClean="0"/>
              <a:t>opular </a:t>
            </a:r>
          </a:p>
          <a:p>
            <a:pPr lvl="1"/>
            <a:r>
              <a:rPr lang="cs-CZ" sz="2400" dirty="0" smtClean="0"/>
              <a:t>in</a:t>
            </a:r>
            <a:r>
              <a:rPr lang="it-IT" sz="2400" dirty="0" smtClean="0"/>
              <a:t> art, politics, history... </a:t>
            </a:r>
          </a:p>
          <a:p>
            <a:pPr lvl="1"/>
            <a:endParaRPr lang="it-IT" sz="2400" dirty="0"/>
          </a:p>
          <a:p>
            <a:r>
              <a:rPr lang="it-IT" sz="2400" b="1" dirty="0" smtClean="0"/>
              <a:t>Why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should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we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engage</a:t>
            </a:r>
            <a:r>
              <a:rPr lang="cs-CZ" sz="2400" b="1" dirty="0" smtClean="0"/>
              <a:t> in such </a:t>
            </a:r>
            <a:r>
              <a:rPr lang="cs-CZ" sz="2400" b="1" dirty="0" err="1" smtClean="0"/>
              <a:t>asking</a:t>
            </a:r>
            <a:r>
              <a:rPr lang="it-IT" sz="2400" b="1" dirty="0" smtClean="0"/>
              <a:t>?</a:t>
            </a:r>
            <a:r>
              <a:rPr lang="it-IT" sz="2400" dirty="0" smtClean="0"/>
              <a:t> </a:t>
            </a:r>
          </a:p>
          <a:p>
            <a:pPr lvl="1"/>
            <a:r>
              <a:rPr lang="cs-CZ" sz="2400" dirty="0"/>
              <a:t>w</a:t>
            </a:r>
            <a:r>
              <a:rPr lang="it-IT" sz="2400" dirty="0" smtClean="0"/>
              <a:t>e can find answers to our question about the text </a:t>
            </a:r>
          </a:p>
          <a:p>
            <a:pPr lvl="1"/>
            <a:r>
              <a:rPr lang="cs-CZ" sz="2400" dirty="0"/>
              <a:t>i</a:t>
            </a:r>
            <a:r>
              <a:rPr lang="it-IT" sz="2400" dirty="0" smtClean="0"/>
              <a:t>t warns us in our own endeavour and helps us be consious of our own pre-understanding </a:t>
            </a:r>
          </a:p>
          <a:p>
            <a:pPr lvl="1"/>
            <a:r>
              <a:rPr lang="cs-CZ" sz="2400" dirty="0" err="1"/>
              <a:t>i</a:t>
            </a:r>
            <a:r>
              <a:rPr lang="cs-CZ" sz="2400" dirty="0" err="1" smtClean="0"/>
              <a:t>t</a:t>
            </a:r>
            <a:r>
              <a:rPr lang="cs-CZ" sz="2400" dirty="0" smtClean="0"/>
              <a:t> h</a:t>
            </a:r>
            <a:r>
              <a:rPr lang="it-IT" sz="2400" dirty="0" smtClean="0"/>
              <a:t>elps us understand better the history and development of Christian theology </a:t>
            </a:r>
          </a:p>
          <a:p>
            <a:pPr lvl="1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43850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In the Old Testament </a:t>
            </a:r>
            <a:endParaRPr lang="cs-CZ" sz="2400" b="1" dirty="0" smtClean="0"/>
          </a:p>
          <a:p>
            <a:endParaRPr lang="it-IT" sz="2400" b="1" dirty="0" smtClean="0"/>
          </a:p>
          <a:p>
            <a:pPr lvl="1"/>
            <a:r>
              <a:rPr lang="it-IT" sz="2400" dirty="0" smtClean="0"/>
              <a:t>The Old Testament writings were written in a long timespan</a:t>
            </a:r>
            <a:r>
              <a:rPr lang="cs-CZ" sz="2400" dirty="0" smtClean="0"/>
              <a:t> (</a:t>
            </a:r>
            <a:r>
              <a:rPr lang="cs-CZ" sz="2400" dirty="0" err="1" smtClean="0"/>
              <a:t>over</a:t>
            </a:r>
            <a:r>
              <a:rPr lang="cs-CZ" sz="2400" dirty="0" smtClean="0"/>
              <a:t> 500 </a:t>
            </a:r>
            <a:r>
              <a:rPr lang="cs-CZ" sz="2400" dirty="0" err="1" smtClean="0"/>
              <a:t>years</a:t>
            </a:r>
            <a:r>
              <a:rPr lang="cs-CZ" sz="2400" dirty="0" smtClean="0"/>
              <a:t>)</a:t>
            </a:r>
            <a:r>
              <a:rPr lang="it-IT" sz="2400" dirty="0" smtClean="0"/>
              <a:t>. When the younger text were being written, the older ones already existed</a:t>
            </a:r>
            <a:r>
              <a:rPr lang="cs-CZ" sz="2400" dirty="0" smtClean="0"/>
              <a:t>;</a:t>
            </a:r>
            <a:r>
              <a:rPr lang="it-IT" sz="2400" dirty="0" smtClean="0"/>
              <a:t> sometimes </a:t>
            </a:r>
            <a:r>
              <a:rPr lang="cs-CZ" sz="2400" dirty="0" err="1" smtClean="0"/>
              <a:t>they</a:t>
            </a:r>
            <a:r>
              <a:rPr lang="cs-CZ" sz="2400" dirty="0" smtClean="0"/>
              <a:t> </a:t>
            </a:r>
            <a:r>
              <a:rPr lang="it-IT" sz="2400" dirty="0" smtClean="0"/>
              <a:t>are quoted, sometimes hinted at, developed, contradicted...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dirty="0" smtClean="0"/>
              <a:t>A nice example (among many others) is offered by the Books of Chronic</a:t>
            </a:r>
            <a:r>
              <a:rPr lang="cs-CZ" sz="2400" dirty="0" err="1" smtClean="0"/>
              <a:t>le</a:t>
            </a:r>
            <a:r>
              <a:rPr lang="it-IT" sz="2400" dirty="0" smtClean="0"/>
              <a:t>s. </a:t>
            </a:r>
          </a:p>
        </p:txBody>
      </p:sp>
    </p:spTree>
    <p:extLst>
      <p:ext uri="{BB962C8B-B14F-4D97-AF65-F5344CB8AC3E}">
        <p14:creationId xmlns:p14="http://schemas.microsoft.com/office/powerpoint/2010/main" val="23499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784768"/>
          </a:xfrm>
        </p:spPr>
        <p:txBody>
          <a:bodyPr>
            <a:normAutofit/>
          </a:bodyPr>
          <a:lstStyle/>
          <a:p>
            <a:r>
              <a:rPr lang="it-IT" sz="2400" b="1" dirty="0" smtClean="0"/>
              <a:t>In the NewTestament </a:t>
            </a:r>
            <a:endParaRPr lang="cs-CZ" sz="2400" b="1" dirty="0" smtClean="0"/>
          </a:p>
          <a:p>
            <a:endParaRPr lang="it-IT" sz="2400" dirty="0" smtClean="0"/>
          </a:p>
          <a:p>
            <a:pPr lvl="1"/>
            <a:r>
              <a:rPr lang="it-IT" sz="2400" dirty="0" smtClean="0"/>
              <a:t>The New Testament represents a specific way of reading of the Old Testament </a:t>
            </a:r>
            <a:r>
              <a:rPr lang="cs-CZ" sz="2400" dirty="0" err="1" smtClean="0"/>
              <a:t>texts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dirty="0" smtClean="0"/>
              <a:t>It reflects a rich hermeneutical heritage of Judaism of that time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cs-CZ" sz="2400" dirty="0" err="1" smtClean="0"/>
              <a:t>It</a:t>
            </a:r>
            <a:r>
              <a:rPr lang="cs-CZ" sz="2400" dirty="0" smtClean="0"/>
              <a:t> </a:t>
            </a:r>
            <a:r>
              <a:rPr lang="cs-CZ" sz="2400" dirty="0" err="1" smtClean="0"/>
              <a:t>contains</a:t>
            </a:r>
            <a:r>
              <a:rPr lang="cs-CZ" sz="2400" dirty="0" smtClean="0"/>
              <a:t> a</a:t>
            </a:r>
            <a:r>
              <a:rPr lang="it-IT" sz="2400" dirty="0" smtClean="0"/>
              <a:t> clear religious/theological pre-understanding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dirty="0" smtClean="0"/>
              <a:t>It often differs from the early Christian interpretation of the Old Testament (cf. </a:t>
            </a:r>
            <a:r>
              <a:rPr lang="it-IT" sz="2400" dirty="0"/>
              <a:t>t</a:t>
            </a:r>
            <a:r>
              <a:rPr lang="it-IT" sz="2400" dirty="0" smtClean="0"/>
              <a:t>he use of Isaiah in the NT according to Sawyer).</a:t>
            </a:r>
          </a:p>
        </p:txBody>
      </p:sp>
    </p:spTree>
    <p:extLst>
      <p:ext uri="{BB962C8B-B14F-4D97-AF65-F5344CB8AC3E}">
        <p14:creationId xmlns:p14="http://schemas.microsoft.com/office/powerpoint/2010/main" val="1794707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6373731"/>
          </a:xfrm>
        </p:spPr>
        <p:txBody>
          <a:bodyPr>
            <a:noAutofit/>
          </a:bodyPr>
          <a:lstStyle/>
          <a:p>
            <a:r>
              <a:rPr lang="it-IT" sz="2400" b="1" dirty="0" smtClean="0"/>
              <a:t>Old Testament in </a:t>
            </a:r>
            <a:r>
              <a:rPr lang="cs-CZ" sz="2400" b="1" dirty="0" smtClean="0"/>
              <a:t>A</a:t>
            </a:r>
            <a:r>
              <a:rPr lang="it-IT" sz="2400" b="1" dirty="0" smtClean="0"/>
              <a:t>ntiquity </a:t>
            </a:r>
            <a:endParaRPr lang="cs-CZ" sz="2400" b="1" dirty="0" smtClean="0"/>
          </a:p>
          <a:p>
            <a:endParaRPr lang="it-IT" sz="2400" dirty="0" smtClean="0"/>
          </a:p>
          <a:p>
            <a:pPr lvl="1"/>
            <a:r>
              <a:rPr lang="cs-CZ" sz="2400" dirty="0"/>
              <a:t>a</a:t>
            </a:r>
            <a:r>
              <a:rPr lang="cs-CZ" sz="2400" dirty="0" smtClean="0"/>
              <a:t> s</a:t>
            </a:r>
            <a:r>
              <a:rPr lang="it-IT" sz="2400" dirty="0" smtClean="0"/>
              <a:t>pecific,</a:t>
            </a:r>
            <a:r>
              <a:rPr lang="cs-CZ" sz="2400" dirty="0" smtClean="0"/>
              <a:t> </a:t>
            </a:r>
            <a:r>
              <a:rPr lang="cs-CZ" sz="2400" dirty="0" err="1" smtClean="0"/>
              <a:t>typically</a:t>
            </a:r>
            <a:r>
              <a:rPr lang="it-IT" sz="2400" dirty="0" smtClean="0"/>
              <a:t> Christian understanding of the Old Testament </a:t>
            </a:r>
            <a:endParaRPr lang="cs-CZ" sz="2400" dirty="0" smtClean="0"/>
          </a:p>
          <a:p>
            <a:pPr lvl="1"/>
            <a:r>
              <a:rPr lang="cs-CZ" sz="2400" dirty="0" err="1" smtClean="0"/>
              <a:t>there</a:t>
            </a:r>
            <a:r>
              <a:rPr lang="cs-CZ" sz="2400" dirty="0" smtClean="0"/>
              <a:t> </a:t>
            </a:r>
            <a:r>
              <a:rPr lang="cs-CZ" sz="2400" dirty="0" err="1" smtClean="0"/>
              <a:t>were</a:t>
            </a:r>
            <a:r>
              <a:rPr lang="cs-CZ" sz="2400" dirty="0" smtClean="0"/>
              <a:t> </a:t>
            </a:r>
            <a:r>
              <a:rPr lang="cs-CZ" sz="2400" dirty="0" err="1" smtClean="0"/>
              <a:t>various</a:t>
            </a:r>
            <a:r>
              <a:rPr lang="cs-CZ" sz="2400" dirty="0" smtClean="0"/>
              <a:t> (Christian) </a:t>
            </a:r>
            <a:r>
              <a:rPr lang="it-IT" sz="2400" dirty="0" smtClean="0"/>
              <a:t>ways how to interpret the Old Testament </a:t>
            </a:r>
            <a:endParaRPr lang="cs-CZ" sz="2400" dirty="0" smtClean="0"/>
          </a:p>
          <a:p>
            <a:pPr lvl="1"/>
            <a:r>
              <a:rPr lang="cs-CZ" sz="2400" dirty="0" smtClean="0"/>
              <a:t>s</a:t>
            </a:r>
            <a:r>
              <a:rPr lang="it-IT" sz="2400" dirty="0" smtClean="0"/>
              <a:t>ee, e.g., the use of Deuteronomy in Clement, Tertullian, Origen, Augustin, Chrysostomos, etc. </a:t>
            </a:r>
            <a:endParaRPr lang="cs-CZ" sz="2400" dirty="0" smtClean="0"/>
          </a:p>
          <a:p>
            <a:pPr lvl="1"/>
            <a:r>
              <a:rPr lang="cs-CZ" sz="2400" dirty="0" smtClean="0"/>
              <a:t>s</a:t>
            </a:r>
            <a:r>
              <a:rPr lang="it-IT" sz="2400" dirty="0" smtClean="0"/>
              <a:t>ee the interpretation of 1S 28 in Pseudo-Philo, among Rabbis, and among Christian authors. </a:t>
            </a:r>
            <a:endParaRPr lang="cs-CZ" sz="2400" dirty="0" smtClean="0"/>
          </a:p>
          <a:p>
            <a:pPr lvl="1"/>
            <a:r>
              <a:rPr lang="cs-CZ" sz="2400" dirty="0" smtClean="0"/>
              <a:t>t</a:t>
            </a:r>
            <a:r>
              <a:rPr lang="it-IT" sz="2400" dirty="0" smtClean="0"/>
              <a:t>he </a:t>
            </a:r>
            <a:r>
              <a:rPr lang="it-IT" sz="2400" dirty="0"/>
              <a:t>way </a:t>
            </a:r>
            <a:r>
              <a:rPr lang="it-IT" sz="2400" dirty="0" smtClean="0"/>
              <a:t>Christian</a:t>
            </a:r>
            <a:r>
              <a:rPr lang="cs-CZ" sz="2400" dirty="0" smtClean="0"/>
              <a:t>s</a:t>
            </a:r>
            <a:r>
              <a:rPr lang="it-IT" sz="2400" dirty="0" smtClean="0"/>
              <a:t> </a:t>
            </a:r>
            <a:r>
              <a:rPr lang="it-IT" sz="2400" dirty="0"/>
              <a:t>interpreted Old Testament </a:t>
            </a:r>
            <a:r>
              <a:rPr lang="it-IT" sz="2400" dirty="0" smtClean="0"/>
              <a:t>texts </a:t>
            </a:r>
            <a:r>
              <a:rPr lang="it-IT" sz="2400" dirty="0"/>
              <a:t>differ according to the period of theology and (later) confession. </a:t>
            </a:r>
          </a:p>
          <a:p>
            <a:pPr lvl="1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727944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b="1" dirty="0" smtClean="0"/>
              <a:t>Old Testament in moder scholarly tradition </a:t>
            </a:r>
            <a:endParaRPr lang="cs-CZ" sz="2400" b="1" dirty="0" smtClean="0"/>
          </a:p>
          <a:p>
            <a:endParaRPr lang="it-IT" sz="2400" dirty="0" smtClean="0"/>
          </a:p>
          <a:p>
            <a:pPr lvl="1"/>
            <a:r>
              <a:rPr lang="it-IT" sz="2400" dirty="0" smtClean="0"/>
              <a:t>Close to our understanding of the Old Testament (regarding exegetical approaches): they use the same methods and points of view.  </a:t>
            </a:r>
            <a:endParaRPr lang="cs-CZ" sz="2400" dirty="0" smtClean="0"/>
          </a:p>
          <a:p>
            <a:pPr lvl="1"/>
            <a:endParaRPr lang="it-IT" sz="2400" dirty="0" smtClean="0"/>
          </a:p>
          <a:p>
            <a:pPr lvl="1"/>
            <a:r>
              <a:rPr lang="it-IT" sz="2400" dirty="0" smtClean="0"/>
              <a:t>We have at our disposal </a:t>
            </a:r>
            <a:r>
              <a:rPr lang="cs-CZ" sz="2400" dirty="0" smtClean="0"/>
              <a:t>(and </a:t>
            </a:r>
            <a:r>
              <a:rPr lang="cs-CZ" sz="2400" dirty="0" err="1" smtClean="0"/>
              <a:t>we</a:t>
            </a:r>
            <a:r>
              <a:rPr lang="cs-CZ" sz="2400" dirty="0" smtClean="0"/>
              <a:t> use) </a:t>
            </a:r>
            <a:r>
              <a:rPr lang="it-IT" sz="2400" dirty="0" smtClean="0"/>
              <a:t>mainly commentaries and translations. </a:t>
            </a:r>
          </a:p>
          <a:p>
            <a:pPr lvl="1"/>
            <a:endParaRPr lang="it-IT" sz="2400" dirty="0" smtClean="0"/>
          </a:p>
        </p:txBody>
      </p:sp>
    </p:spTree>
    <p:extLst>
      <p:ext uri="{BB962C8B-B14F-4D97-AF65-F5344CB8AC3E}">
        <p14:creationId xmlns:p14="http://schemas.microsoft.com/office/powerpoint/2010/main" val="339437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274</TotalTime>
  <Words>411</Words>
  <Application>Microsoft Office PowerPoint</Application>
  <PresentationFormat>Vlastní</PresentationFormat>
  <Paragraphs>47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JU_OPVVV</vt:lpstr>
      <vt:lpstr>Old Testament Exegesis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mackerle</cp:lastModifiedBy>
  <cp:revision>36</cp:revision>
  <dcterms:created xsi:type="dcterms:W3CDTF">2017-07-17T18:52:59Z</dcterms:created>
  <dcterms:modified xsi:type="dcterms:W3CDTF">2021-06-14T07:17:35Z</dcterms:modified>
</cp:coreProperties>
</file>