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75" r:id="rId5"/>
    <p:sldId id="267" r:id="rId6"/>
    <p:sldId id="276" r:id="rId7"/>
    <p:sldId id="277" r:id="rId8"/>
    <p:sldId id="278" r:id="rId9"/>
    <p:sldId id="279" r:id="rId10"/>
    <p:sldId id="281" r:id="rId11"/>
    <p:sldId id="282" r:id="rId12"/>
    <p:sldId id="283" r:id="rId13"/>
    <p:sldId id="284" r:id="rId14"/>
    <p:sldId id="285" r:id="rId15"/>
    <p:sldId id="286" r:id="rId16"/>
    <p:sldId id="287" r:id="rId1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E7CE"/>
    <a:srgbClr val="B88C00"/>
    <a:srgbClr val="E8E438"/>
    <a:srgbClr val="C6E917"/>
    <a:srgbClr val="BFFD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38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05.06.2021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05.06.2021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05.06.2021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05.06.2021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05.06.2021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05.06.2021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05.06.2021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05.06.2021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05.06.2021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05.06.2021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05.06.2021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05.06.2021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Vývojový diagram: dokument 4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rgbClr val="B88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C6E917"/>
              </a:solidFill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cs-CZ" dirty="0" err="1" smtClean="0">
                <a:latin typeface="Aharoni" panose="02010803020104030203" pitchFamily="2" charset="-79"/>
                <a:cs typeface="Aharoni" panose="02010803020104030203" pitchFamily="2" charset="-79"/>
              </a:rPr>
              <a:t>Old</a:t>
            </a:r>
            <a:r>
              <a:rPr lang="cs-CZ" dirty="0" smtClean="0">
                <a:latin typeface="Aharoni" panose="02010803020104030203" pitchFamily="2" charset="-79"/>
                <a:cs typeface="Aharoni" panose="02010803020104030203" pitchFamily="2" charset="-79"/>
              </a:rPr>
              <a:t> Testament 2 – </a:t>
            </a:r>
            <a:r>
              <a:rPr lang="en-GB" dirty="0" smtClean="0">
                <a:latin typeface="Aharoni" panose="02010803020104030203" pitchFamily="2" charset="-79"/>
                <a:cs typeface="Aharoni" panose="02010803020104030203" pitchFamily="2" charset="-79"/>
              </a:rPr>
              <a:t>Wisdom </a:t>
            </a:r>
            <a:endParaRPr lang="cs-CZ" dirty="0" smtClean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Starý zákon 2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B88C00"/>
                </a:solidFill>
              </a:rPr>
              <a:t>Moudrost</a:t>
            </a:r>
          </a:p>
        </p:txBody>
      </p:sp>
      <p:sp>
        <p:nvSpPr>
          <p:cNvPr id="8" name="TextovéPole 6"/>
          <p:cNvSpPr txBox="1"/>
          <p:nvPr/>
        </p:nvSpPr>
        <p:spPr>
          <a:xfrm>
            <a:off x="80477" y="332656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Aharoni" panose="02010803020104030203" pitchFamily="2" charset="-79"/>
                <a:cs typeface="Aharoni" panose="02010803020104030203" pitchFamily="2" charset="-79"/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888872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ástupný symbol pro obsah 1"/>
          <p:cNvSpPr>
            <a:spLocks noGrp="1"/>
          </p:cNvSpPr>
          <p:nvPr>
            <p:ph idx="1"/>
          </p:nvPr>
        </p:nvSpPr>
        <p:spPr>
          <a:xfrm>
            <a:off x="755576" y="836712"/>
            <a:ext cx="8388424" cy="6021288"/>
          </a:xfrm>
        </p:spPr>
        <p:txBody>
          <a:bodyPr>
            <a:normAutofit/>
          </a:bodyPr>
          <a:lstStyle/>
          <a:p>
            <a:endParaRPr lang="cs-CZ" sz="2200" dirty="0" smtClean="0"/>
          </a:p>
          <a:p>
            <a:pPr marL="0" indent="0">
              <a:buNone/>
            </a:pPr>
            <a:r>
              <a:rPr lang="cs-CZ" sz="2200" b="1" dirty="0" smtClean="0">
                <a:solidFill>
                  <a:schemeClr val="accent6">
                    <a:lumMod val="50000"/>
                  </a:schemeClr>
                </a:solidFill>
              </a:rPr>
              <a:t>Kazatel</a:t>
            </a:r>
          </a:p>
          <a:p>
            <a:pPr marL="0" indent="0">
              <a:buNone/>
            </a:pPr>
            <a:endParaRPr lang="cs-CZ" sz="2200" dirty="0"/>
          </a:p>
          <a:p>
            <a:pPr marL="457200" indent="-457200">
              <a:buAutoNum type="arabicParenBoth"/>
            </a:pPr>
            <a:r>
              <a:rPr lang="cs-CZ" sz="2200" dirty="0" smtClean="0"/>
              <a:t>Lidský život je plný protikladů. </a:t>
            </a:r>
            <a:r>
              <a:rPr lang="cs-CZ" sz="2200" b="1" dirty="0" smtClean="0"/>
              <a:t>Všechno je pomíjivé</a:t>
            </a:r>
            <a:r>
              <a:rPr lang="cs-CZ" sz="2200" dirty="0" smtClean="0"/>
              <a:t>, dočasné, nestálé, a tedy zbytečné. Smrt obírá člověka o vše co vytvořil a nashromáždil a maří jeho plány. Poslední úděl člověka je nejistý. </a:t>
            </a:r>
            <a:endParaRPr lang="en-US" sz="2200" dirty="0" smtClean="0"/>
          </a:p>
          <a:p>
            <a:pPr marL="457200" indent="-457200">
              <a:buAutoNum type="arabicParenBoth"/>
            </a:pPr>
            <a:r>
              <a:rPr lang="cs-CZ" sz="2200" dirty="0" smtClean="0"/>
              <a:t>Jen Bůh, pán stvoření a tvůrce světového pořádku, zná smysl věcí a života; tajemství, které člověku zůstává skryto. Jedinou moudrostí je </a:t>
            </a:r>
            <a:r>
              <a:rPr lang="cs-CZ" sz="2200" b="1" dirty="0" smtClean="0"/>
              <a:t>podřídit se v bázni Božímu zákonu</a:t>
            </a:r>
            <a:r>
              <a:rPr lang="cs-CZ" sz="2200" dirty="0" smtClean="0"/>
              <a:t>.</a:t>
            </a:r>
          </a:p>
          <a:p>
            <a:pPr marL="457200" indent="-457200">
              <a:buAutoNum type="arabicParenBoth"/>
            </a:pPr>
            <a:r>
              <a:rPr lang="cs-CZ" sz="2200" dirty="0" smtClean="0"/>
              <a:t>Jelikož člověk je podřízen Bohu v celém svém bytí e nemůže porozumět jeho plánům nebo posmrtnému životu, musí </a:t>
            </a:r>
            <a:r>
              <a:rPr lang="cs-CZ" sz="2200" b="1" dirty="0" smtClean="0"/>
              <a:t>přijmout život a Boží dary</a:t>
            </a:r>
            <a:r>
              <a:rPr lang="cs-CZ" sz="2200" dirty="0" smtClean="0"/>
              <a:t> tak, jak je dostává, ovšem s vědomím, že jednoho dne předstoupí před Boží soud. </a:t>
            </a:r>
            <a:endParaRPr lang="en-GB" sz="2200" dirty="0"/>
          </a:p>
          <a:p>
            <a:pPr marL="0" indent="0">
              <a:buNone/>
            </a:pPr>
            <a:endParaRPr lang="en-GB" sz="2200" dirty="0" smtClean="0"/>
          </a:p>
          <a:p>
            <a:pPr marL="0" indent="0">
              <a:buNone/>
            </a:pPr>
            <a:r>
              <a:rPr lang="en-GB" sz="2200" dirty="0" smtClean="0"/>
              <a:t>(</a:t>
            </a:r>
            <a:r>
              <a:rPr lang="cs-CZ" sz="2200" dirty="0" smtClean="0"/>
              <a:t>Zdroj: Jozef </a:t>
            </a:r>
            <a:r>
              <a:rPr lang="en-GB" sz="2200" dirty="0" err="1" smtClean="0"/>
              <a:t>Heriban</a:t>
            </a:r>
            <a:r>
              <a:rPr lang="en-GB" sz="2200" dirty="0" smtClean="0"/>
              <a:t>) </a:t>
            </a:r>
          </a:p>
          <a:p>
            <a:pPr marL="0" indent="0">
              <a:buNone/>
            </a:pPr>
            <a:endParaRPr lang="cs-CZ" sz="2200" dirty="0"/>
          </a:p>
        </p:txBody>
      </p:sp>
      <p:sp>
        <p:nvSpPr>
          <p:cNvPr id="16" name="Vývojový diagram: dokument 15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rgbClr val="B88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C6E917"/>
              </a:solidFill>
            </a:endParaRPr>
          </a:p>
        </p:txBody>
      </p:sp>
      <p:sp>
        <p:nvSpPr>
          <p:cNvPr id="17" name="Obdélník 16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8" name="TextovéPole 17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cs-CZ" dirty="0" err="1" smtClean="0">
                <a:latin typeface="Aharoni" panose="02010803020104030203" pitchFamily="2" charset="-79"/>
                <a:cs typeface="Aharoni" panose="02010803020104030203" pitchFamily="2" charset="-79"/>
              </a:rPr>
              <a:t>Old</a:t>
            </a:r>
            <a:r>
              <a:rPr lang="cs-CZ" dirty="0" smtClean="0">
                <a:latin typeface="Aharoni" panose="02010803020104030203" pitchFamily="2" charset="-79"/>
                <a:cs typeface="Aharoni" panose="02010803020104030203" pitchFamily="2" charset="-79"/>
              </a:rPr>
              <a:t> Testament 2 – </a:t>
            </a:r>
            <a:r>
              <a:rPr lang="en-GB" dirty="0" smtClean="0">
                <a:latin typeface="Aharoni" panose="02010803020104030203" pitchFamily="2" charset="-79"/>
                <a:cs typeface="Aharoni" panose="02010803020104030203" pitchFamily="2" charset="-79"/>
              </a:rPr>
              <a:t>Wisdom </a:t>
            </a:r>
            <a:endParaRPr lang="cs-CZ" dirty="0" smtClean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9" name="TextovéPole 6"/>
          <p:cNvSpPr txBox="1"/>
          <p:nvPr/>
        </p:nvSpPr>
        <p:spPr>
          <a:xfrm>
            <a:off x="80477" y="332656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Aharoni" panose="02010803020104030203" pitchFamily="2" charset="-79"/>
                <a:cs typeface="Aharoni" panose="02010803020104030203" pitchFamily="2" charset="-79"/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1056550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ástupný symbol pro obsah 1"/>
          <p:cNvSpPr>
            <a:spLocks noGrp="1"/>
          </p:cNvSpPr>
          <p:nvPr>
            <p:ph idx="1"/>
          </p:nvPr>
        </p:nvSpPr>
        <p:spPr>
          <a:xfrm>
            <a:off x="755576" y="836712"/>
            <a:ext cx="8388424" cy="6021288"/>
          </a:xfrm>
        </p:spPr>
        <p:txBody>
          <a:bodyPr>
            <a:normAutofit/>
          </a:bodyPr>
          <a:lstStyle/>
          <a:p>
            <a:endParaRPr lang="cs-CZ" sz="2200" dirty="0" smtClean="0"/>
          </a:p>
          <a:p>
            <a:pPr marL="0" indent="0">
              <a:buNone/>
            </a:pPr>
            <a:r>
              <a:rPr lang="cs-CZ" sz="2200" b="1" dirty="0" smtClean="0">
                <a:solidFill>
                  <a:schemeClr val="accent6">
                    <a:lumMod val="50000"/>
                  </a:schemeClr>
                </a:solidFill>
              </a:rPr>
              <a:t>Jób</a:t>
            </a:r>
          </a:p>
          <a:p>
            <a:pPr marL="0" indent="0">
              <a:buNone/>
            </a:pPr>
            <a:endParaRPr lang="en-GB" sz="2200" b="1" dirty="0"/>
          </a:p>
          <a:p>
            <a:pPr marL="0" indent="0">
              <a:buNone/>
            </a:pPr>
            <a:r>
              <a:rPr lang="cs-CZ" sz="2200" b="1" dirty="0" smtClean="0"/>
              <a:t>Datum</a:t>
            </a:r>
            <a:r>
              <a:rPr lang="en-GB" sz="2200" b="1" dirty="0" smtClean="0"/>
              <a:t>: </a:t>
            </a:r>
            <a:r>
              <a:rPr lang="cs-CZ" sz="2200" dirty="0" smtClean="0"/>
              <a:t>po exilu, před 200 př. Kr. </a:t>
            </a:r>
            <a:endParaRPr lang="en-GB" sz="2200" dirty="0" smtClean="0"/>
          </a:p>
          <a:p>
            <a:pPr marL="0" indent="0">
              <a:buNone/>
            </a:pPr>
            <a:r>
              <a:rPr lang="en-GB" sz="2200" dirty="0" smtClean="0"/>
              <a:t>(</a:t>
            </a:r>
            <a:r>
              <a:rPr lang="cs-CZ" sz="2200" dirty="0" smtClean="0"/>
              <a:t>ačkoli postava je zmíněna už u Ezechiela</a:t>
            </a:r>
            <a:r>
              <a:rPr lang="en-GB" sz="2200" dirty="0" smtClean="0"/>
              <a:t>) </a:t>
            </a:r>
            <a:endParaRPr lang="en-GB" sz="2200" dirty="0"/>
          </a:p>
          <a:p>
            <a:pPr marL="0" indent="0">
              <a:buNone/>
            </a:pPr>
            <a:endParaRPr lang="en-GB" sz="2200" dirty="0"/>
          </a:p>
          <a:p>
            <a:pPr marL="0" indent="0">
              <a:buNone/>
            </a:pPr>
            <a:r>
              <a:rPr lang="en-GB" sz="2200" b="1" dirty="0" err="1" smtClean="0"/>
              <a:t>Autor</a:t>
            </a:r>
            <a:r>
              <a:rPr lang="en-GB" sz="2200" b="1" dirty="0" smtClean="0"/>
              <a:t>: </a:t>
            </a:r>
            <a:r>
              <a:rPr lang="cs-CZ" sz="2200" dirty="0" smtClean="0"/>
              <a:t>neznámý </a:t>
            </a:r>
            <a:endParaRPr lang="cs-CZ" sz="2200" dirty="0"/>
          </a:p>
          <a:p>
            <a:pPr marL="0" indent="0">
              <a:buNone/>
            </a:pPr>
            <a:endParaRPr lang="en-GB" sz="2200" dirty="0"/>
          </a:p>
          <a:p>
            <a:pPr marL="0" indent="0">
              <a:buNone/>
            </a:pPr>
            <a:r>
              <a:rPr lang="cs-CZ" sz="2200" b="1" dirty="0" smtClean="0"/>
              <a:t>Jazyk</a:t>
            </a:r>
            <a:r>
              <a:rPr lang="en-GB" sz="2200" b="1" dirty="0" smtClean="0"/>
              <a:t>: </a:t>
            </a:r>
            <a:r>
              <a:rPr lang="cs-CZ" sz="2200" dirty="0" smtClean="0"/>
              <a:t>hebrejština</a:t>
            </a:r>
            <a:r>
              <a:rPr lang="en-GB" sz="2200" dirty="0" smtClean="0"/>
              <a:t> </a:t>
            </a:r>
            <a:endParaRPr lang="cs-CZ" sz="2200" dirty="0" smtClean="0"/>
          </a:p>
          <a:p>
            <a:pPr marL="0" indent="0">
              <a:buNone/>
            </a:pPr>
            <a:r>
              <a:rPr lang="cs-CZ" sz="2200" dirty="0" smtClean="0"/>
              <a:t>Jeden z jazykově nejobtížnějších, ale také nejpoetičtějších a nekrásnějších příkladů hebrejského jazyka. </a:t>
            </a:r>
            <a:endParaRPr lang="cs-CZ" sz="2200" dirty="0"/>
          </a:p>
          <a:p>
            <a:pPr marL="0" indent="0">
              <a:buNone/>
            </a:pPr>
            <a:endParaRPr lang="cs-CZ" sz="2200" dirty="0"/>
          </a:p>
        </p:txBody>
      </p:sp>
      <p:sp>
        <p:nvSpPr>
          <p:cNvPr id="20" name="Vývojový diagram: dokument 19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rgbClr val="B88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C6E917"/>
              </a:solidFill>
            </a:endParaRPr>
          </a:p>
        </p:txBody>
      </p:sp>
      <p:sp>
        <p:nvSpPr>
          <p:cNvPr id="21" name="Obdélník 20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2" name="TextovéPole 21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cs-CZ" dirty="0" err="1" smtClean="0">
                <a:latin typeface="Aharoni" panose="02010803020104030203" pitchFamily="2" charset="-79"/>
                <a:cs typeface="Aharoni" panose="02010803020104030203" pitchFamily="2" charset="-79"/>
              </a:rPr>
              <a:t>Old</a:t>
            </a:r>
            <a:r>
              <a:rPr lang="cs-CZ" dirty="0" smtClean="0">
                <a:latin typeface="Aharoni" panose="02010803020104030203" pitchFamily="2" charset="-79"/>
                <a:cs typeface="Aharoni" panose="02010803020104030203" pitchFamily="2" charset="-79"/>
              </a:rPr>
              <a:t> Testament 2 – </a:t>
            </a:r>
            <a:r>
              <a:rPr lang="en-GB" dirty="0" smtClean="0">
                <a:latin typeface="Aharoni" panose="02010803020104030203" pitchFamily="2" charset="-79"/>
                <a:cs typeface="Aharoni" panose="02010803020104030203" pitchFamily="2" charset="-79"/>
              </a:rPr>
              <a:t>Wisdom </a:t>
            </a:r>
            <a:endParaRPr lang="cs-CZ" dirty="0" smtClean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23" name="TextovéPole 6"/>
          <p:cNvSpPr txBox="1"/>
          <p:nvPr/>
        </p:nvSpPr>
        <p:spPr>
          <a:xfrm>
            <a:off x="80477" y="332656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Aharoni" panose="02010803020104030203" pitchFamily="2" charset="-79"/>
                <a:cs typeface="Aharoni" panose="02010803020104030203" pitchFamily="2" charset="-79"/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2290644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ástupný symbol pro obsah 1"/>
          <p:cNvSpPr>
            <a:spLocks noGrp="1"/>
          </p:cNvSpPr>
          <p:nvPr>
            <p:ph idx="1"/>
          </p:nvPr>
        </p:nvSpPr>
        <p:spPr>
          <a:xfrm>
            <a:off x="755576" y="836712"/>
            <a:ext cx="8388424" cy="6021288"/>
          </a:xfrm>
        </p:spPr>
        <p:txBody>
          <a:bodyPr>
            <a:normAutofit/>
          </a:bodyPr>
          <a:lstStyle/>
          <a:p>
            <a:endParaRPr lang="cs-CZ" sz="2200" dirty="0" smtClean="0"/>
          </a:p>
          <a:p>
            <a:pPr marL="0" indent="0">
              <a:buNone/>
            </a:pPr>
            <a:r>
              <a:rPr lang="cs-CZ" sz="2200" b="1" dirty="0" smtClean="0">
                <a:solidFill>
                  <a:schemeClr val="accent6">
                    <a:lumMod val="50000"/>
                  </a:schemeClr>
                </a:solidFill>
              </a:rPr>
              <a:t>Jób</a:t>
            </a:r>
          </a:p>
          <a:p>
            <a:pPr marL="0" indent="0">
              <a:buNone/>
            </a:pPr>
            <a:endParaRPr lang="cs-CZ" sz="2200" dirty="0"/>
          </a:p>
          <a:p>
            <a:pPr marL="0" indent="0">
              <a:buNone/>
            </a:pPr>
            <a:r>
              <a:rPr lang="cs-CZ" sz="2200" b="1" dirty="0" smtClean="0"/>
              <a:t>Struktura</a:t>
            </a:r>
            <a:endParaRPr lang="en-GB" sz="2200" b="1" dirty="0" smtClean="0"/>
          </a:p>
          <a:p>
            <a:pPr marL="0" indent="0">
              <a:buNone/>
            </a:pPr>
            <a:r>
              <a:rPr lang="it-IT" sz="2200" dirty="0" smtClean="0"/>
              <a:t>1-2 		Prolog (</a:t>
            </a:r>
            <a:r>
              <a:rPr lang="cs-CZ" sz="2200" dirty="0" smtClean="0"/>
              <a:t>v próze</a:t>
            </a:r>
            <a:r>
              <a:rPr lang="it-IT" sz="2200" dirty="0" smtClean="0"/>
              <a:t>)</a:t>
            </a:r>
          </a:p>
          <a:p>
            <a:pPr marL="0" indent="0">
              <a:buNone/>
            </a:pPr>
            <a:r>
              <a:rPr lang="en-GB" sz="2200" dirty="0" smtClean="0"/>
              <a:t>3-14		</a:t>
            </a:r>
            <a:r>
              <a:rPr lang="cs-CZ" sz="2200" dirty="0" smtClean="0"/>
              <a:t>První cyklus rozhovorů</a:t>
            </a:r>
            <a:endParaRPr lang="en-GB" sz="2200" dirty="0" smtClean="0"/>
          </a:p>
          <a:p>
            <a:pPr marL="0" indent="0">
              <a:buNone/>
            </a:pPr>
            <a:r>
              <a:rPr lang="en-GB" sz="2200" dirty="0" smtClean="0"/>
              <a:t>15-21 		</a:t>
            </a:r>
            <a:r>
              <a:rPr lang="cs-CZ" sz="2200" dirty="0" smtClean="0"/>
              <a:t>Druhý cyklus rozhovorů</a:t>
            </a:r>
            <a:endParaRPr lang="en-GB" sz="2200" dirty="0" smtClean="0"/>
          </a:p>
          <a:p>
            <a:pPr marL="0" indent="0">
              <a:buNone/>
            </a:pPr>
            <a:r>
              <a:rPr lang="en-GB" sz="2200" dirty="0" smtClean="0"/>
              <a:t>22-27 		</a:t>
            </a:r>
            <a:r>
              <a:rPr lang="cs-CZ" sz="2200" dirty="0" smtClean="0"/>
              <a:t>Třetí cyklus rozhovorů</a:t>
            </a:r>
            <a:endParaRPr lang="en-GB" sz="2200" dirty="0" smtClean="0"/>
          </a:p>
          <a:p>
            <a:pPr marL="0" indent="0">
              <a:buNone/>
            </a:pPr>
            <a:r>
              <a:rPr lang="en-GB" sz="2200" dirty="0" smtClean="0"/>
              <a:t>28 		</a:t>
            </a:r>
            <a:r>
              <a:rPr lang="cs-CZ" sz="2200" dirty="0" smtClean="0"/>
              <a:t>Chvála moudrosti</a:t>
            </a:r>
            <a:endParaRPr lang="en-GB" sz="2200" dirty="0" smtClean="0"/>
          </a:p>
          <a:p>
            <a:pPr marL="0" indent="0">
              <a:buNone/>
            </a:pPr>
            <a:r>
              <a:rPr lang="en-GB" sz="2200" dirty="0" smtClean="0"/>
              <a:t>29-31 		</a:t>
            </a:r>
            <a:r>
              <a:rPr lang="cs-CZ" sz="2200" dirty="0" smtClean="0"/>
              <a:t>Poslední </a:t>
            </a:r>
            <a:r>
              <a:rPr lang="cs-CZ" sz="2200" dirty="0" err="1" smtClean="0"/>
              <a:t>Jóbova</a:t>
            </a:r>
            <a:r>
              <a:rPr lang="cs-CZ" sz="2200" dirty="0" smtClean="0"/>
              <a:t> řeč</a:t>
            </a:r>
            <a:endParaRPr lang="en-GB" sz="2200" dirty="0" smtClean="0"/>
          </a:p>
          <a:p>
            <a:pPr marL="0" indent="0">
              <a:buNone/>
            </a:pPr>
            <a:r>
              <a:rPr lang="en-GB" sz="2200" dirty="0" smtClean="0"/>
              <a:t>32-37 		</a:t>
            </a:r>
            <a:r>
              <a:rPr lang="cs-CZ" sz="2200" dirty="0" smtClean="0"/>
              <a:t>Elíhúova řeč</a:t>
            </a:r>
            <a:endParaRPr lang="en-GB" sz="2200" dirty="0" smtClean="0"/>
          </a:p>
          <a:p>
            <a:pPr marL="0" indent="0">
              <a:buNone/>
            </a:pPr>
            <a:r>
              <a:rPr lang="en-GB" sz="2200" dirty="0" smtClean="0"/>
              <a:t>38:1-42:9 	</a:t>
            </a:r>
            <a:r>
              <a:rPr lang="cs-CZ" sz="2200" dirty="0" smtClean="0"/>
              <a:t>Dvě Boží řeči a </a:t>
            </a:r>
            <a:r>
              <a:rPr lang="cs-CZ" sz="2200" dirty="0" err="1" smtClean="0"/>
              <a:t>Jóbovy</a:t>
            </a:r>
            <a:r>
              <a:rPr lang="cs-CZ" sz="2200" dirty="0" smtClean="0"/>
              <a:t> odpovědi</a:t>
            </a:r>
            <a:endParaRPr lang="en-GB" sz="2200" dirty="0" smtClean="0"/>
          </a:p>
          <a:p>
            <a:pPr marL="0" indent="0">
              <a:buNone/>
            </a:pPr>
            <a:r>
              <a:rPr lang="en-GB" sz="2200" dirty="0" smtClean="0"/>
              <a:t>42:10-17 	</a:t>
            </a:r>
            <a:r>
              <a:rPr lang="en-GB" sz="2200" dirty="0" err="1" smtClean="0"/>
              <a:t>Epilog</a:t>
            </a:r>
            <a:r>
              <a:rPr lang="cs-CZ" sz="2200" dirty="0" smtClean="0"/>
              <a:t> </a:t>
            </a:r>
            <a:r>
              <a:rPr lang="en-GB" sz="2200" dirty="0" smtClean="0"/>
              <a:t>(</a:t>
            </a:r>
            <a:r>
              <a:rPr lang="cs-CZ" sz="2200" dirty="0" smtClean="0"/>
              <a:t>v próze</a:t>
            </a:r>
            <a:r>
              <a:rPr lang="en-GB" sz="2200" dirty="0" smtClean="0"/>
              <a:t>) </a:t>
            </a:r>
            <a:endParaRPr lang="en-GB" sz="2200" dirty="0"/>
          </a:p>
          <a:p>
            <a:pPr marL="0" indent="0">
              <a:buNone/>
            </a:pPr>
            <a:endParaRPr lang="en-GB" sz="2200" dirty="0" smtClean="0"/>
          </a:p>
        </p:txBody>
      </p:sp>
      <p:sp>
        <p:nvSpPr>
          <p:cNvPr id="11" name="Vývojový diagram: dokument 10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rgbClr val="B88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C6E917"/>
              </a:solidFill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cs-CZ" dirty="0" err="1" smtClean="0">
                <a:latin typeface="Aharoni" panose="02010803020104030203" pitchFamily="2" charset="-79"/>
                <a:cs typeface="Aharoni" panose="02010803020104030203" pitchFamily="2" charset="-79"/>
              </a:rPr>
              <a:t>Old</a:t>
            </a:r>
            <a:r>
              <a:rPr lang="cs-CZ" dirty="0" smtClean="0">
                <a:latin typeface="Aharoni" panose="02010803020104030203" pitchFamily="2" charset="-79"/>
                <a:cs typeface="Aharoni" panose="02010803020104030203" pitchFamily="2" charset="-79"/>
              </a:rPr>
              <a:t> Testament 2 – </a:t>
            </a:r>
            <a:r>
              <a:rPr lang="en-GB" dirty="0" smtClean="0">
                <a:latin typeface="Aharoni" panose="02010803020104030203" pitchFamily="2" charset="-79"/>
                <a:cs typeface="Aharoni" panose="02010803020104030203" pitchFamily="2" charset="-79"/>
              </a:rPr>
              <a:t>Wisdom </a:t>
            </a:r>
            <a:endParaRPr lang="cs-CZ" dirty="0" smtClean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4" name="TextovéPole 6"/>
          <p:cNvSpPr txBox="1"/>
          <p:nvPr/>
        </p:nvSpPr>
        <p:spPr>
          <a:xfrm>
            <a:off x="80477" y="332656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Aharoni" panose="02010803020104030203" pitchFamily="2" charset="-79"/>
                <a:cs typeface="Aharoni" panose="02010803020104030203" pitchFamily="2" charset="-79"/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2196092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ástupný symbol pro obsah 1"/>
          <p:cNvSpPr>
            <a:spLocks noGrp="1"/>
          </p:cNvSpPr>
          <p:nvPr>
            <p:ph idx="1"/>
          </p:nvPr>
        </p:nvSpPr>
        <p:spPr>
          <a:xfrm>
            <a:off x="755576" y="836712"/>
            <a:ext cx="8388424" cy="6021288"/>
          </a:xfrm>
        </p:spPr>
        <p:txBody>
          <a:bodyPr>
            <a:normAutofit/>
          </a:bodyPr>
          <a:lstStyle/>
          <a:p>
            <a:endParaRPr lang="cs-CZ" sz="2200" dirty="0" smtClean="0"/>
          </a:p>
          <a:p>
            <a:pPr marL="0" indent="0">
              <a:buNone/>
            </a:pPr>
            <a:r>
              <a:rPr lang="en-GB" sz="2200" b="1" dirty="0" smtClean="0">
                <a:solidFill>
                  <a:schemeClr val="accent6">
                    <a:lumMod val="50000"/>
                  </a:schemeClr>
                </a:solidFill>
              </a:rPr>
              <a:t>J</a:t>
            </a:r>
            <a:r>
              <a:rPr lang="cs-CZ" sz="2200" b="1" dirty="0" smtClean="0">
                <a:solidFill>
                  <a:schemeClr val="accent6">
                    <a:lumMod val="50000"/>
                  </a:schemeClr>
                </a:solidFill>
              </a:rPr>
              <a:t>ó</a:t>
            </a:r>
            <a:r>
              <a:rPr lang="en-GB" sz="2200" b="1" dirty="0" smtClean="0">
                <a:solidFill>
                  <a:schemeClr val="accent6">
                    <a:lumMod val="50000"/>
                  </a:schemeClr>
                </a:solidFill>
              </a:rPr>
              <a:t>b </a:t>
            </a:r>
            <a:endParaRPr lang="cs-CZ" sz="22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cs-CZ" sz="2200" dirty="0"/>
          </a:p>
          <a:p>
            <a:pPr>
              <a:buFontTx/>
              <a:buChar char="-"/>
            </a:pPr>
            <a:r>
              <a:rPr lang="cs-CZ" sz="2200" b="1" dirty="0" smtClean="0"/>
              <a:t>Próza a poezie </a:t>
            </a:r>
            <a:r>
              <a:rPr lang="en-GB" sz="2200" dirty="0" smtClean="0"/>
              <a:t>– </a:t>
            </a:r>
            <a:r>
              <a:rPr lang="cs-CZ" sz="2200" dirty="0" smtClean="0"/>
              <a:t>prolog a epilog jsou napsány v próze, zbytek (rozhovory a řeči) v poezii. Znamená to něco pro dějiny vzniku knihy? </a:t>
            </a:r>
            <a:endParaRPr lang="en-GB" sz="2200" dirty="0" smtClean="0"/>
          </a:p>
          <a:p>
            <a:pPr>
              <a:buFontTx/>
              <a:buChar char="-"/>
            </a:pPr>
            <a:r>
              <a:rPr lang="cs-CZ" sz="2200" dirty="0" smtClean="0"/>
              <a:t>Hlavním tématem je nezasloužené (nebo spíše příliš tvrdé?) </a:t>
            </a:r>
            <a:r>
              <a:rPr lang="cs-CZ" sz="2200" b="1" dirty="0" smtClean="0"/>
              <a:t>utrpení člověka </a:t>
            </a:r>
            <a:r>
              <a:rPr lang="cs-CZ" sz="2200" dirty="0" smtClean="0"/>
              <a:t>a</a:t>
            </a:r>
            <a:r>
              <a:rPr lang="en-GB" sz="2200" dirty="0" smtClean="0"/>
              <a:t> – </a:t>
            </a:r>
            <a:r>
              <a:rPr lang="cs-CZ" sz="2200" dirty="0" smtClean="0"/>
              <a:t>v tomto smyslu – smysl života. </a:t>
            </a:r>
            <a:endParaRPr lang="en-GB" sz="2200" dirty="0" smtClean="0"/>
          </a:p>
          <a:p>
            <a:pPr>
              <a:buFontTx/>
              <a:buChar char="-"/>
            </a:pPr>
            <a:r>
              <a:rPr lang="cs-CZ" sz="2200" dirty="0" smtClean="0"/>
              <a:t>V knize je několik </a:t>
            </a:r>
            <a:r>
              <a:rPr lang="cs-CZ" sz="2200" b="1" dirty="0" smtClean="0"/>
              <a:t>úhlů pohledu </a:t>
            </a:r>
            <a:r>
              <a:rPr lang="cs-CZ" sz="2200" dirty="0" smtClean="0"/>
              <a:t>na problém: </a:t>
            </a:r>
            <a:r>
              <a:rPr lang="cs-CZ" sz="2200" dirty="0" err="1" smtClean="0"/>
              <a:t>Jóbův</a:t>
            </a:r>
            <a:r>
              <a:rPr lang="cs-CZ" sz="2200" dirty="0" smtClean="0"/>
              <a:t> (</a:t>
            </a:r>
            <a:r>
              <a:rPr lang="cs-CZ" sz="2200" dirty="0" err="1" smtClean="0"/>
              <a:t>sebeobhajovací</a:t>
            </a:r>
            <a:r>
              <a:rPr lang="cs-CZ" sz="2200" dirty="0" smtClean="0"/>
              <a:t>), jeho přátel (tradiční), </a:t>
            </a:r>
            <a:r>
              <a:rPr lang="cs-CZ" sz="2200" dirty="0" err="1" smtClean="0"/>
              <a:t>Elíhúův</a:t>
            </a:r>
            <a:r>
              <a:rPr lang="cs-CZ" sz="2200" dirty="0" smtClean="0"/>
              <a:t>, Boží. </a:t>
            </a:r>
            <a:endParaRPr lang="en-GB" sz="2200" dirty="0" smtClean="0"/>
          </a:p>
          <a:p>
            <a:pPr>
              <a:buFontTx/>
              <a:buChar char="-"/>
            </a:pPr>
            <a:r>
              <a:rPr lang="cs-CZ" sz="2200" dirty="0" smtClean="0"/>
              <a:t>Závěrečná </a:t>
            </a:r>
            <a:r>
              <a:rPr lang="cs-CZ" sz="2200" b="1" dirty="0" smtClean="0"/>
              <a:t>Boží odpověď</a:t>
            </a:r>
            <a:r>
              <a:rPr lang="en-GB" sz="2200" dirty="0" smtClean="0"/>
              <a:t>: </a:t>
            </a:r>
            <a:r>
              <a:rPr lang="cs-CZ" sz="2200" dirty="0" smtClean="0"/>
              <a:t>Člověk není s to porozumět stvoření a jeho smyslu; na druhou stranu člověk může využít utrpení, aby se přiblížil Bohu. </a:t>
            </a:r>
            <a:endParaRPr lang="en-GB" sz="2200" dirty="0" smtClean="0"/>
          </a:p>
          <a:p>
            <a:pPr marL="0" indent="0">
              <a:buNone/>
            </a:pPr>
            <a:endParaRPr lang="cs-CZ" sz="2200" dirty="0"/>
          </a:p>
        </p:txBody>
      </p:sp>
      <p:sp>
        <p:nvSpPr>
          <p:cNvPr id="11" name="Vývojový diagram: dokument 10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rgbClr val="B88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C6E917"/>
              </a:solidFill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cs-CZ" dirty="0" err="1" smtClean="0">
                <a:latin typeface="Aharoni" panose="02010803020104030203" pitchFamily="2" charset="-79"/>
                <a:cs typeface="Aharoni" panose="02010803020104030203" pitchFamily="2" charset="-79"/>
              </a:rPr>
              <a:t>Old</a:t>
            </a:r>
            <a:r>
              <a:rPr lang="cs-CZ" dirty="0" smtClean="0">
                <a:latin typeface="Aharoni" panose="02010803020104030203" pitchFamily="2" charset="-79"/>
                <a:cs typeface="Aharoni" panose="02010803020104030203" pitchFamily="2" charset="-79"/>
              </a:rPr>
              <a:t> Testament 2 – </a:t>
            </a:r>
            <a:r>
              <a:rPr lang="en-GB" dirty="0" smtClean="0">
                <a:latin typeface="Aharoni" panose="02010803020104030203" pitchFamily="2" charset="-79"/>
                <a:cs typeface="Aharoni" panose="02010803020104030203" pitchFamily="2" charset="-79"/>
              </a:rPr>
              <a:t>Wisdom </a:t>
            </a:r>
            <a:endParaRPr lang="cs-CZ" dirty="0" smtClean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4" name="TextovéPole 6"/>
          <p:cNvSpPr txBox="1"/>
          <p:nvPr/>
        </p:nvSpPr>
        <p:spPr>
          <a:xfrm>
            <a:off x="80477" y="332656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Aharoni" panose="02010803020104030203" pitchFamily="2" charset="-79"/>
                <a:cs typeface="Aharoni" panose="02010803020104030203" pitchFamily="2" charset="-79"/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3554095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ástupný symbol pro obsah 1"/>
          <p:cNvSpPr>
            <a:spLocks noGrp="1"/>
          </p:cNvSpPr>
          <p:nvPr>
            <p:ph idx="1"/>
          </p:nvPr>
        </p:nvSpPr>
        <p:spPr>
          <a:xfrm>
            <a:off x="755576" y="836712"/>
            <a:ext cx="8388424" cy="6021288"/>
          </a:xfrm>
        </p:spPr>
        <p:txBody>
          <a:bodyPr>
            <a:normAutofit/>
          </a:bodyPr>
          <a:lstStyle/>
          <a:p>
            <a:endParaRPr lang="cs-CZ" sz="2200" dirty="0" smtClean="0"/>
          </a:p>
          <a:p>
            <a:pPr marL="0" indent="0">
              <a:buNone/>
            </a:pPr>
            <a:r>
              <a:rPr lang="cs-CZ" sz="2200" b="1" dirty="0" smtClean="0">
                <a:solidFill>
                  <a:schemeClr val="accent6">
                    <a:lumMod val="50000"/>
                  </a:schemeClr>
                </a:solidFill>
              </a:rPr>
              <a:t>Kniha moudrosti</a:t>
            </a:r>
          </a:p>
          <a:p>
            <a:pPr marL="0" indent="0">
              <a:buNone/>
            </a:pPr>
            <a:endParaRPr lang="en-GB" sz="2200" b="1" dirty="0"/>
          </a:p>
          <a:p>
            <a:pPr marL="0" indent="0">
              <a:buNone/>
            </a:pPr>
            <a:r>
              <a:rPr lang="cs-CZ" sz="2200" b="1" dirty="0" smtClean="0"/>
              <a:t>Název</a:t>
            </a:r>
            <a:r>
              <a:rPr lang="en-GB" sz="2200" b="1" dirty="0" smtClean="0"/>
              <a:t>: 	</a:t>
            </a:r>
            <a:r>
              <a:rPr lang="cs-CZ" sz="2200" dirty="0" smtClean="0"/>
              <a:t>Řecky</a:t>
            </a:r>
            <a:r>
              <a:rPr lang="en-GB" sz="2200" dirty="0" smtClean="0"/>
              <a:t>: </a:t>
            </a:r>
            <a:r>
              <a:rPr lang="el-GR" sz="2200" dirty="0"/>
              <a:t>Σοφια </a:t>
            </a:r>
            <a:r>
              <a:rPr lang="el-GR" sz="2200" dirty="0" smtClean="0"/>
              <a:t>Σαλωμωνος</a:t>
            </a:r>
            <a:r>
              <a:rPr lang="en-GB" sz="2200" dirty="0" smtClean="0"/>
              <a:t> (</a:t>
            </a:r>
            <a:r>
              <a:rPr lang="cs-CZ" sz="2200" dirty="0" smtClean="0"/>
              <a:t>Šalomounova moudrost</a:t>
            </a:r>
            <a:r>
              <a:rPr lang="en-GB" sz="2200" dirty="0" smtClean="0"/>
              <a:t>) </a:t>
            </a:r>
          </a:p>
          <a:p>
            <a:pPr marL="0" indent="0">
              <a:buNone/>
            </a:pPr>
            <a:r>
              <a:rPr lang="en-GB" sz="2200" dirty="0"/>
              <a:t>	</a:t>
            </a:r>
            <a:r>
              <a:rPr lang="en-GB" sz="2200" dirty="0" smtClean="0"/>
              <a:t>Latin</a:t>
            </a:r>
            <a:r>
              <a:rPr lang="cs-CZ" sz="2200" dirty="0" err="1" smtClean="0"/>
              <a:t>sky</a:t>
            </a:r>
            <a:r>
              <a:rPr lang="en-GB" sz="2200" dirty="0" smtClean="0"/>
              <a:t>: </a:t>
            </a:r>
            <a:r>
              <a:rPr lang="en-GB" sz="2200" i="1" dirty="0" smtClean="0"/>
              <a:t>Liber </a:t>
            </a:r>
            <a:r>
              <a:rPr lang="en-GB" sz="2200" i="1" dirty="0" err="1" smtClean="0"/>
              <a:t>sapientiae</a:t>
            </a:r>
            <a:r>
              <a:rPr lang="en-GB" sz="2200" i="1" dirty="0" smtClean="0"/>
              <a:t> </a:t>
            </a:r>
            <a:r>
              <a:rPr lang="en-GB" sz="2200" dirty="0" smtClean="0"/>
              <a:t>(</a:t>
            </a:r>
            <a:r>
              <a:rPr lang="cs-CZ" sz="2200" dirty="0" smtClean="0"/>
              <a:t>Kniha moudrosti</a:t>
            </a:r>
            <a:r>
              <a:rPr lang="en-GB" sz="2200" dirty="0" smtClean="0"/>
              <a:t>) </a:t>
            </a:r>
          </a:p>
          <a:p>
            <a:pPr marL="0" indent="0">
              <a:buNone/>
            </a:pPr>
            <a:endParaRPr lang="en-GB" sz="2200" b="1" dirty="0"/>
          </a:p>
          <a:p>
            <a:pPr marL="0" indent="0">
              <a:buNone/>
            </a:pPr>
            <a:r>
              <a:rPr lang="cs-CZ" sz="2200" b="1" dirty="0" smtClean="0"/>
              <a:t>Datum</a:t>
            </a:r>
            <a:r>
              <a:rPr lang="en-GB" sz="2200" b="1" dirty="0" smtClean="0"/>
              <a:t>: </a:t>
            </a:r>
            <a:r>
              <a:rPr lang="en-GB" sz="2200" dirty="0" smtClean="0"/>
              <a:t>80-30 </a:t>
            </a:r>
            <a:r>
              <a:rPr lang="cs-CZ" sz="2200" dirty="0" smtClean="0"/>
              <a:t>př. Kr.</a:t>
            </a:r>
            <a:r>
              <a:rPr lang="en-GB" sz="2200" dirty="0" smtClean="0"/>
              <a:t> </a:t>
            </a:r>
          </a:p>
          <a:p>
            <a:pPr marL="0" indent="0">
              <a:buNone/>
            </a:pPr>
            <a:r>
              <a:rPr lang="en-GB" sz="2200" dirty="0" smtClean="0"/>
              <a:t>(</a:t>
            </a:r>
            <a:r>
              <a:rPr lang="cs-CZ" sz="2200" dirty="0" smtClean="0"/>
              <a:t>podle některých dokonce po Kr.!</a:t>
            </a:r>
            <a:r>
              <a:rPr lang="en-GB" sz="2200" dirty="0" smtClean="0"/>
              <a:t>) </a:t>
            </a:r>
            <a:endParaRPr lang="en-GB" sz="2200" dirty="0"/>
          </a:p>
          <a:p>
            <a:pPr marL="0" indent="0">
              <a:buNone/>
            </a:pPr>
            <a:endParaRPr lang="en-GB" sz="2200" dirty="0"/>
          </a:p>
          <a:p>
            <a:pPr marL="0" indent="0">
              <a:buNone/>
            </a:pPr>
            <a:r>
              <a:rPr lang="en-GB" sz="2200" b="1" dirty="0" err="1" smtClean="0"/>
              <a:t>Autor</a:t>
            </a:r>
            <a:r>
              <a:rPr lang="en-GB" sz="2200" b="1" dirty="0" smtClean="0"/>
              <a:t>: 	</a:t>
            </a:r>
            <a:r>
              <a:rPr lang="cs-CZ" sz="2200" dirty="0" smtClean="0"/>
              <a:t>Šalomoun (tradičně)</a:t>
            </a:r>
            <a:endParaRPr lang="en-GB" sz="2200" dirty="0" smtClean="0"/>
          </a:p>
          <a:p>
            <a:pPr marL="0" indent="0">
              <a:buNone/>
            </a:pPr>
            <a:r>
              <a:rPr lang="en-GB" sz="2200" dirty="0"/>
              <a:t>	</a:t>
            </a:r>
            <a:r>
              <a:rPr lang="cs-CZ" sz="2200" dirty="0" smtClean="0"/>
              <a:t>Helenistický Žid z Alexandrie</a:t>
            </a:r>
            <a:endParaRPr lang="cs-CZ" sz="2200" dirty="0"/>
          </a:p>
          <a:p>
            <a:pPr marL="0" indent="0">
              <a:buNone/>
            </a:pPr>
            <a:endParaRPr lang="en-GB" sz="2200" dirty="0"/>
          </a:p>
          <a:p>
            <a:pPr marL="0" indent="0">
              <a:buNone/>
            </a:pPr>
            <a:r>
              <a:rPr lang="cs-CZ" sz="2200" b="1" dirty="0" smtClean="0"/>
              <a:t>Jazyk</a:t>
            </a:r>
            <a:r>
              <a:rPr lang="en-GB" sz="2200" b="1" dirty="0" smtClean="0"/>
              <a:t>: </a:t>
            </a:r>
            <a:r>
              <a:rPr lang="cs-CZ" sz="2200" dirty="0" smtClean="0"/>
              <a:t>řečtina</a:t>
            </a:r>
          </a:p>
          <a:p>
            <a:pPr marL="0" indent="0">
              <a:buNone/>
            </a:pPr>
            <a:r>
              <a:rPr lang="cs-CZ" sz="2200" dirty="0" smtClean="0"/>
              <a:t>Snad nejhezčí příklad starozákonní řečtiny</a:t>
            </a:r>
            <a:endParaRPr lang="cs-CZ" sz="2200" dirty="0"/>
          </a:p>
          <a:p>
            <a:pPr marL="0" indent="0">
              <a:buNone/>
            </a:pPr>
            <a:endParaRPr lang="cs-CZ" sz="2200" dirty="0"/>
          </a:p>
        </p:txBody>
      </p:sp>
      <p:sp>
        <p:nvSpPr>
          <p:cNvPr id="11" name="Vývojový diagram: dokument 10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rgbClr val="B88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C6E917"/>
              </a:solidFill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cs-CZ" dirty="0" err="1" smtClean="0">
                <a:latin typeface="Aharoni" panose="02010803020104030203" pitchFamily="2" charset="-79"/>
                <a:cs typeface="Aharoni" panose="02010803020104030203" pitchFamily="2" charset="-79"/>
              </a:rPr>
              <a:t>Old</a:t>
            </a:r>
            <a:r>
              <a:rPr lang="cs-CZ" dirty="0" smtClean="0">
                <a:latin typeface="Aharoni" panose="02010803020104030203" pitchFamily="2" charset="-79"/>
                <a:cs typeface="Aharoni" panose="02010803020104030203" pitchFamily="2" charset="-79"/>
              </a:rPr>
              <a:t> Testament 2 – </a:t>
            </a:r>
            <a:r>
              <a:rPr lang="en-GB" dirty="0" smtClean="0">
                <a:latin typeface="Aharoni" panose="02010803020104030203" pitchFamily="2" charset="-79"/>
                <a:cs typeface="Aharoni" panose="02010803020104030203" pitchFamily="2" charset="-79"/>
              </a:rPr>
              <a:t>Wisdom </a:t>
            </a:r>
            <a:endParaRPr lang="cs-CZ" dirty="0" smtClean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4" name="TextovéPole 6"/>
          <p:cNvSpPr txBox="1"/>
          <p:nvPr/>
        </p:nvSpPr>
        <p:spPr>
          <a:xfrm>
            <a:off x="80477" y="332656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Aharoni" panose="02010803020104030203" pitchFamily="2" charset="-79"/>
                <a:cs typeface="Aharoni" panose="02010803020104030203" pitchFamily="2" charset="-79"/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2906666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ástupný symbol pro obsah 1"/>
          <p:cNvSpPr>
            <a:spLocks noGrp="1"/>
          </p:cNvSpPr>
          <p:nvPr>
            <p:ph idx="1"/>
          </p:nvPr>
        </p:nvSpPr>
        <p:spPr>
          <a:xfrm>
            <a:off x="755576" y="836712"/>
            <a:ext cx="8388424" cy="6021288"/>
          </a:xfrm>
        </p:spPr>
        <p:txBody>
          <a:bodyPr>
            <a:normAutofit/>
          </a:bodyPr>
          <a:lstStyle/>
          <a:p>
            <a:endParaRPr lang="cs-CZ" sz="2200" dirty="0" smtClean="0"/>
          </a:p>
          <a:p>
            <a:pPr marL="0" indent="0">
              <a:buNone/>
            </a:pPr>
            <a:r>
              <a:rPr lang="cs-CZ" sz="2200" b="1" dirty="0" smtClean="0">
                <a:solidFill>
                  <a:schemeClr val="accent6">
                    <a:lumMod val="50000"/>
                  </a:schemeClr>
                </a:solidFill>
              </a:rPr>
              <a:t>Kniha moudrosti</a:t>
            </a:r>
            <a:endParaRPr lang="cs-CZ" sz="22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cs-CZ" sz="2200" dirty="0"/>
          </a:p>
          <a:p>
            <a:pPr marL="0" indent="0">
              <a:buNone/>
            </a:pPr>
            <a:r>
              <a:rPr lang="cs-CZ" sz="2200" b="1" dirty="0" smtClean="0"/>
              <a:t>Struktura</a:t>
            </a:r>
            <a:endParaRPr lang="en-GB" sz="2200" b="1" dirty="0" smtClean="0"/>
          </a:p>
          <a:p>
            <a:pPr marL="0" indent="0">
              <a:buNone/>
            </a:pPr>
            <a:r>
              <a:rPr lang="it-IT" sz="2200" dirty="0" smtClean="0"/>
              <a:t>1-5 	</a:t>
            </a:r>
            <a:r>
              <a:rPr lang="cs-CZ" sz="2200" dirty="0" smtClean="0"/>
              <a:t>Moudrost a odplata </a:t>
            </a:r>
            <a:r>
              <a:rPr lang="it-IT" sz="2200" dirty="0" smtClean="0"/>
              <a:t>(</a:t>
            </a:r>
            <a:r>
              <a:rPr lang="cs-CZ" sz="2200" dirty="0" smtClean="0"/>
              <a:t>moudrost jako ctnost</a:t>
            </a:r>
            <a:r>
              <a:rPr lang="it-IT" sz="2200" dirty="0" smtClean="0"/>
              <a:t>) </a:t>
            </a:r>
          </a:p>
          <a:p>
            <a:pPr marL="896938" indent="-896938">
              <a:buNone/>
            </a:pPr>
            <a:r>
              <a:rPr lang="it-IT" sz="2200" dirty="0" smtClean="0"/>
              <a:t>6-9 	</a:t>
            </a:r>
            <a:r>
              <a:rPr lang="cs-CZ" sz="2200" dirty="0" smtClean="0"/>
              <a:t>Chvála a povaha moudrosti a jak ji získat </a:t>
            </a:r>
            <a:r>
              <a:rPr lang="it-IT" sz="2200" dirty="0" smtClean="0"/>
              <a:t>(</a:t>
            </a:r>
            <a:r>
              <a:rPr lang="cs-CZ" sz="2200" dirty="0" smtClean="0"/>
              <a:t>moudrost jako prostředník mezi Bohem a lidmi) </a:t>
            </a:r>
            <a:endParaRPr lang="it-IT" sz="2200" dirty="0" smtClean="0"/>
          </a:p>
          <a:p>
            <a:pPr marL="896938" indent="-896938">
              <a:buNone/>
            </a:pPr>
            <a:r>
              <a:rPr lang="it-IT" sz="2200" dirty="0" smtClean="0"/>
              <a:t>10-19 	</a:t>
            </a:r>
            <a:r>
              <a:rPr lang="cs-CZ" sz="2200" dirty="0" smtClean="0"/>
              <a:t>Boží moudrost v dějinách Izraele, resp. při vyjití z Egypta </a:t>
            </a:r>
            <a:r>
              <a:rPr lang="it-IT" sz="2200" dirty="0" smtClean="0"/>
              <a:t>(</a:t>
            </a:r>
            <a:r>
              <a:rPr lang="cs-CZ" sz="2200" dirty="0" smtClean="0"/>
              <a:t>moudrost jako nástroj Boží prozřetelnosti v dějinách Izraele</a:t>
            </a:r>
            <a:r>
              <a:rPr lang="it-IT" sz="2200" dirty="0" smtClean="0"/>
              <a:t>) </a:t>
            </a:r>
          </a:p>
        </p:txBody>
      </p:sp>
      <p:sp>
        <p:nvSpPr>
          <p:cNvPr id="11" name="Vývojový diagram: dokument 10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rgbClr val="B88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C6E917"/>
              </a:solidFill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cs-CZ" dirty="0" err="1" smtClean="0">
                <a:latin typeface="Aharoni" panose="02010803020104030203" pitchFamily="2" charset="-79"/>
                <a:cs typeface="Aharoni" panose="02010803020104030203" pitchFamily="2" charset="-79"/>
              </a:rPr>
              <a:t>Old</a:t>
            </a:r>
            <a:r>
              <a:rPr lang="cs-CZ" dirty="0" smtClean="0">
                <a:latin typeface="Aharoni" panose="02010803020104030203" pitchFamily="2" charset="-79"/>
                <a:cs typeface="Aharoni" panose="02010803020104030203" pitchFamily="2" charset="-79"/>
              </a:rPr>
              <a:t> Testament 2 – </a:t>
            </a:r>
            <a:r>
              <a:rPr lang="en-GB" dirty="0" smtClean="0">
                <a:latin typeface="Aharoni" panose="02010803020104030203" pitchFamily="2" charset="-79"/>
                <a:cs typeface="Aharoni" panose="02010803020104030203" pitchFamily="2" charset="-79"/>
              </a:rPr>
              <a:t>Wisdom </a:t>
            </a:r>
            <a:endParaRPr lang="cs-CZ" dirty="0" smtClean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4" name="TextovéPole 6"/>
          <p:cNvSpPr txBox="1"/>
          <p:nvPr/>
        </p:nvSpPr>
        <p:spPr>
          <a:xfrm>
            <a:off x="80477" y="332656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Aharoni" panose="02010803020104030203" pitchFamily="2" charset="-79"/>
                <a:cs typeface="Aharoni" panose="02010803020104030203" pitchFamily="2" charset="-79"/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719714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ástupný symbol pro obsah 1"/>
          <p:cNvSpPr>
            <a:spLocks noGrp="1"/>
          </p:cNvSpPr>
          <p:nvPr>
            <p:ph idx="1"/>
          </p:nvPr>
        </p:nvSpPr>
        <p:spPr>
          <a:xfrm>
            <a:off x="755576" y="836712"/>
            <a:ext cx="8388424" cy="6021288"/>
          </a:xfrm>
        </p:spPr>
        <p:txBody>
          <a:bodyPr>
            <a:normAutofit/>
          </a:bodyPr>
          <a:lstStyle/>
          <a:p>
            <a:endParaRPr lang="cs-CZ" sz="2200" dirty="0" smtClean="0"/>
          </a:p>
          <a:p>
            <a:pPr marL="0" indent="0">
              <a:buNone/>
            </a:pPr>
            <a:r>
              <a:rPr lang="cs-CZ" sz="2200" b="1" dirty="0" smtClean="0">
                <a:solidFill>
                  <a:schemeClr val="accent6">
                    <a:lumMod val="50000"/>
                  </a:schemeClr>
                </a:solidFill>
              </a:rPr>
              <a:t>Kniha moudrosti </a:t>
            </a:r>
            <a:endParaRPr lang="cs-CZ" sz="22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cs-CZ" sz="22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FontTx/>
              <a:buChar char="-"/>
            </a:pPr>
            <a:r>
              <a:rPr lang="cs-CZ" sz="2200" dirty="0" smtClean="0"/>
              <a:t>Příklad </a:t>
            </a:r>
            <a:r>
              <a:rPr lang="cs-CZ" sz="2200" b="1" dirty="0" smtClean="0"/>
              <a:t>interkulturního dialogu </a:t>
            </a:r>
            <a:r>
              <a:rPr lang="cs-CZ" sz="2200" dirty="0" smtClean="0"/>
              <a:t>mezi judaismem a helénismem</a:t>
            </a:r>
            <a:endParaRPr lang="en-GB" sz="2200" dirty="0" smtClean="0"/>
          </a:p>
          <a:p>
            <a:pPr>
              <a:buFontTx/>
              <a:buChar char="-"/>
            </a:pPr>
            <a:r>
              <a:rPr lang="en-GB" sz="2200" b="1" dirty="0" smtClean="0"/>
              <a:t>R</a:t>
            </a:r>
            <a:r>
              <a:rPr lang="cs-CZ" sz="2200" b="1" dirty="0" err="1" smtClean="0"/>
              <a:t>evize</a:t>
            </a:r>
            <a:r>
              <a:rPr lang="cs-CZ" sz="2200" b="1" dirty="0" smtClean="0"/>
              <a:t> ustálených hodnot </a:t>
            </a:r>
            <a:r>
              <a:rPr lang="cs-CZ" sz="2200" dirty="0" smtClean="0"/>
              <a:t>tváří v tvář víře v posmrtný život (vzkříšení)</a:t>
            </a:r>
            <a:endParaRPr lang="en-GB" sz="2200" dirty="0" smtClean="0"/>
          </a:p>
          <a:p>
            <a:pPr>
              <a:buFontTx/>
              <a:buChar char="-"/>
            </a:pPr>
            <a:r>
              <a:rPr lang="cs-CZ" sz="2200" dirty="0" smtClean="0"/>
              <a:t>Téměř alegorická interpretace (</a:t>
            </a:r>
            <a:r>
              <a:rPr lang="cs-CZ" sz="2200" i="1" dirty="0" err="1" smtClean="0"/>
              <a:t>relektura</a:t>
            </a:r>
            <a:r>
              <a:rPr lang="cs-CZ" sz="2200" dirty="0" smtClean="0"/>
              <a:t>) starozákonních tradic (</a:t>
            </a:r>
            <a:r>
              <a:rPr lang="cs-CZ" sz="2200" b="1" dirty="0" smtClean="0"/>
              <a:t>východu z Egypta</a:t>
            </a:r>
            <a:r>
              <a:rPr lang="cs-CZ" sz="2200" dirty="0" smtClean="0"/>
              <a:t>) </a:t>
            </a:r>
            <a:endParaRPr lang="en-GB" sz="2200" dirty="0" smtClean="0"/>
          </a:p>
          <a:p>
            <a:pPr>
              <a:buFontTx/>
              <a:buChar char="-"/>
            </a:pPr>
            <a:r>
              <a:rPr lang="cs-CZ" sz="2200" b="1" dirty="0" smtClean="0"/>
              <a:t>Moudrost jako prostředník</a:t>
            </a:r>
            <a:r>
              <a:rPr lang="en-GB" sz="2200" dirty="0" smtClean="0"/>
              <a:t> </a:t>
            </a:r>
            <a:r>
              <a:rPr lang="cs-CZ" sz="2200" dirty="0" smtClean="0"/>
              <a:t>mezi člověkem a Bohem, největší dar Boha člověku</a:t>
            </a:r>
            <a:r>
              <a:rPr lang="en-GB" sz="2200" dirty="0" smtClean="0"/>
              <a:t>. </a:t>
            </a:r>
          </a:p>
          <a:p>
            <a:pPr>
              <a:buFontTx/>
              <a:buChar char="-"/>
            </a:pPr>
            <a:endParaRPr lang="en-GB" sz="2200" dirty="0" smtClean="0"/>
          </a:p>
          <a:p>
            <a:pPr>
              <a:buFontTx/>
              <a:buChar char="-"/>
            </a:pPr>
            <a:endParaRPr lang="cs-CZ" sz="2200" dirty="0"/>
          </a:p>
        </p:txBody>
      </p:sp>
      <p:sp>
        <p:nvSpPr>
          <p:cNvPr id="11" name="Vývojový diagram: dokument 10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rgbClr val="B88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C6E917"/>
              </a:solidFill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cs-CZ" dirty="0" err="1" smtClean="0">
                <a:latin typeface="Aharoni" panose="02010803020104030203" pitchFamily="2" charset="-79"/>
                <a:cs typeface="Aharoni" panose="02010803020104030203" pitchFamily="2" charset="-79"/>
              </a:rPr>
              <a:t>Old</a:t>
            </a:r>
            <a:r>
              <a:rPr lang="cs-CZ" dirty="0" smtClean="0">
                <a:latin typeface="Aharoni" panose="02010803020104030203" pitchFamily="2" charset="-79"/>
                <a:cs typeface="Aharoni" panose="02010803020104030203" pitchFamily="2" charset="-79"/>
              </a:rPr>
              <a:t> Testament 2 – </a:t>
            </a:r>
            <a:r>
              <a:rPr lang="en-GB" dirty="0" smtClean="0">
                <a:latin typeface="Aharoni" panose="02010803020104030203" pitchFamily="2" charset="-79"/>
                <a:cs typeface="Aharoni" panose="02010803020104030203" pitchFamily="2" charset="-79"/>
              </a:rPr>
              <a:t>Wisdom </a:t>
            </a:r>
            <a:endParaRPr lang="cs-CZ" dirty="0" smtClean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4" name="TextovéPole 6"/>
          <p:cNvSpPr txBox="1"/>
          <p:nvPr/>
        </p:nvSpPr>
        <p:spPr>
          <a:xfrm>
            <a:off x="80477" y="332656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Aharoni" panose="02010803020104030203" pitchFamily="2" charset="-79"/>
                <a:cs typeface="Aharoni" panose="02010803020104030203" pitchFamily="2" charset="-79"/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3563311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755576" y="836712"/>
            <a:ext cx="8388424" cy="6021288"/>
          </a:xfrm>
        </p:spPr>
        <p:txBody>
          <a:bodyPr>
            <a:normAutofit/>
          </a:bodyPr>
          <a:lstStyle/>
          <a:p>
            <a:endParaRPr lang="cs-CZ" sz="2200" dirty="0" smtClean="0"/>
          </a:p>
          <a:p>
            <a:pPr marL="0" indent="0">
              <a:buNone/>
            </a:pPr>
            <a:r>
              <a:rPr lang="cs-CZ" sz="2200" b="1" dirty="0" smtClean="0"/>
              <a:t>Moudrost: </a:t>
            </a:r>
          </a:p>
          <a:p>
            <a:pPr>
              <a:buFontTx/>
              <a:buChar char="-"/>
            </a:pPr>
            <a:r>
              <a:rPr lang="cs-CZ" sz="2200" dirty="0" smtClean="0"/>
              <a:t>Co je to „moudrý život“?</a:t>
            </a:r>
            <a:r>
              <a:rPr lang="en-GB" sz="2200" dirty="0" smtClean="0"/>
              <a:t> </a:t>
            </a:r>
          </a:p>
          <a:p>
            <a:pPr>
              <a:buFontTx/>
              <a:buChar char="-"/>
            </a:pPr>
            <a:r>
              <a:rPr lang="cs-CZ" sz="2200" dirty="0" smtClean="0"/>
              <a:t>Zaměřuje se na skutečný, každodenní život</a:t>
            </a:r>
            <a:endParaRPr lang="en-GB" sz="2200" dirty="0" smtClean="0"/>
          </a:p>
          <a:p>
            <a:pPr>
              <a:buFontTx/>
              <a:buChar char="-"/>
            </a:pPr>
            <a:r>
              <a:rPr lang="cs-CZ" sz="2200" dirty="0" smtClean="0"/>
              <a:t>Dějiny spásy jsou odsunuty do pozadí, jsou-li vůbec zmíněny, zvýrazněn je Bůh stvořitel (a garant stvoření) </a:t>
            </a:r>
          </a:p>
          <a:p>
            <a:pPr>
              <a:buFontTx/>
              <a:buChar char="-"/>
            </a:pPr>
            <a:endParaRPr lang="cs-CZ" sz="2200" dirty="0"/>
          </a:p>
          <a:p>
            <a:pPr>
              <a:buFontTx/>
              <a:buChar char="-"/>
            </a:pPr>
            <a:endParaRPr lang="cs-CZ" sz="2200" dirty="0" smtClean="0"/>
          </a:p>
        </p:txBody>
      </p:sp>
      <p:sp>
        <p:nvSpPr>
          <p:cNvPr id="16" name="Obdélník 15"/>
          <p:cNvSpPr/>
          <p:nvPr/>
        </p:nvSpPr>
        <p:spPr>
          <a:xfrm>
            <a:off x="928549" y="3964562"/>
            <a:ext cx="2851363" cy="1768694"/>
          </a:xfrm>
          <a:prstGeom prst="rect">
            <a:avLst/>
          </a:prstGeom>
          <a:solidFill>
            <a:srgbClr val="FAE7CE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200" b="1" dirty="0" smtClean="0">
                <a:solidFill>
                  <a:schemeClr val="tx1"/>
                </a:solidFill>
              </a:rPr>
              <a:t>Školská moudrost</a:t>
            </a:r>
          </a:p>
          <a:p>
            <a:pPr algn="ctr"/>
            <a:r>
              <a:rPr lang="cs-CZ" sz="2200" dirty="0" smtClean="0">
                <a:solidFill>
                  <a:schemeClr val="tx1"/>
                </a:solidFill>
              </a:rPr>
              <a:t>Učí, jak žít</a:t>
            </a:r>
          </a:p>
          <a:p>
            <a:pPr algn="ctr"/>
            <a:endParaRPr lang="cs-CZ" sz="2200" dirty="0">
              <a:solidFill>
                <a:schemeClr val="tx1"/>
              </a:solidFill>
            </a:endParaRPr>
          </a:p>
          <a:p>
            <a:pPr marL="895350" indent="-342900">
              <a:buFont typeface="Arial" panose="020B0604020202020204" pitchFamily="34" charset="0"/>
              <a:buChar char="•"/>
            </a:pPr>
            <a:r>
              <a:rPr lang="cs-CZ" sz="2200" dirty="0" smtClean="0">
                <a:solidFill>
                  <a:schemeClr val="tx1"/>
                </a:solidFill>
              </a:rPr>
              <a:t>Přísloví</a:t>
            </a:r>
          </a:p>
          <a:p>
            <a:pPr marL="895350" indent="-342900">
              <a:buFont typeface="Arial" panose="020B0604020202020204" pitchFamily="34" charset="0"/>
              <a:buChar char="•"/>
            </a:pPr>
            <a:r>
              <a:rPr lang="cs-CZ" sz="2200" dirty="0" err="1" smtClean="0">
                <a:solidFill>
                  <a:schemeClr val="tx1"/>
                </a:solidFill>
              </a:rPr>
              <a:t>Sírachovec</a:t>
            </a:r>
            <a:endParaRPr lang="cs-CZ" sz="2200" dirty="0">
              <a:solidFill>
                <a:schemeClr val="tx1"/>
              </a:solidFill>
            </a:endParaRPr>
          </a:p>
        </p:txBody>
      </p:sp>
      <p:sp>
        <p:nvSpPr>
          <p:cNvPr id="18" name="Obdélník 17"/>
          <p:cNvSpPr/>
          <p:nvPr/>
        </p:nvSpPr>
        <p:spPr>
          <a:xfrm>
            <a:off x="5940152" y="3932476"/>
            <a:ext cx="3096344" cy="2592868"/>
          </a:xfrm>
          <a:prstGeom prst="rect">
            <a:avLst/>
          </a:prstGeom>
          <a:solidFill>
            <a:srgbClr val="FAE7CE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200" b="1" dirty="0" smtClean="0">
                <a:solidFill>
                  <a:schemeClr val="tx1"/>
                </a:solidFill>
              </a:rPr>
              <a:t>Spekulativní moudrost</a:t>
            </a:r>
          </a:p>
          <a:p>
            <a:pPr algn="ctr"/>
            <a:r>
              <a:rPr lang="cs-CZ" sz="2200" dirty="0" smtClean="0">
                <a:solidFill>
                  <a:schemeClr val="tx1"/>
                </a:solidFill>
              </a:rPr>
              <a:t>Zpochybňují, co bylo naučeno</a:t>
            </a:r>
          </a:p>
          <a:p>
            <a:pPr algn="ctr"/>
            <a:endParaRPr lang="cs-CZ" sz="2200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200" dirty="0" smtClean="0">
                <a:solidFill>
                  <a:schemeClr val="tx1"/>
                </a:solidFill>
              </a:rPr>
              <a:t>Jób </a:t>
            </a:r>
            <a:endParaRPr lang="cs-CZ" sz="2200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200" dirty="0" smtClean="0">
                <a:solidFill>
                  <a:schemeClr val="tx1"/>
                </a:solidFill>
              </a:rPr>
              <a:t>Kazatel</a:t>
            </a:r>
            <a:endParaRPr lang="cs-CZ" sz="2200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200" dirty="0" smtClean="0">
                <a:solidFill>
                  <a:schemeClr val="tx1"/>
                </a:solidFill>
              </a:rPr>
              <a:t>Moudrost</a:t>
            </a:r>
            <a:endParaRPr lang="cs-CZ" sz="2200" dirty="0">
              <a:solidFill>
                <a:schemeClr val="tx1"/>
              </a:solidFill>
            </a:endParaRPr>
          </a:p>
        </p:txBody>
      </p:sp>
      <p:cxnSp>
        <p:nvCxnSpPr>
          <p:cNvPr id="20" name="Přímá spojnice se šipkou 19"/>
          <p:cNvCxnSpPr/>
          <p:nvPr/>
        </p:nvCxnSpPr>
        <p:spPr>
          <a:xfrm flipH="1">
            <a:off x="3851920" y="3732876"/>
            <a:ext cx="1008112" cy="92026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Přímá spojnice se šipkou 20"/>
          <p:cNvCxnSpPr/>
          <p:nvPr/>
        </p:nvCxnSpPr>
        <p:spPr>
          <a:xfrm>
            <a:off x="5072255" y="3732876"/>
            <a:ext cx="795889" cy="776244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bdélník 4"/>
          <p:cNvSpPr/>
          <p:nvPr/>
        </p:nvSpPr>
        <p:spPr>
          <a:xfrm>
            <a:off x="3707904" y="3301989"/>
            <a:ext cx="2438745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200" b="1" dirty="0" smtClean="0"/>
              <a:t>Mudroslovné knihy</a:t>
            </a:r>
            <a:endParaRPr lang="cs-CZ" sz="2200" b="1" dirty="0"/>
          </a:p>
        </p:txBody>
      </p:sp>
      <p:sp>
        <p:nvSpPr>
          <p:cNvPr id="13" name="Vývojový diagram: dokument 12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rgbClr val="B88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C6E917"/>
              </a:solidFill>
            </a:endParaRPr>
          </a:p>
        </p:txBody>
      </p:sp>
      <p:sp>
        <p:nvSpPr>
          <p:cNvPr id="14" name="Obdélník 13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cs-CZ" dirty="0" err="1" smtClean="0">
                <a:latin typeface="Aharoni" panose="02010803020104030203" pitchFamily="2" charset="-79"/>
                <a:cs typeface="Aharoni" panose="02010803020104030203" pitchFamily="2" charset="-79"/>
              </a:rPr>
              <a:t>Old</a:t>
            </a:r>
            <a:r>
              <a:rPr lang="cs-CZ" dirty="0" smtClean="0">
                <a:latin typeface="Aharoni" panose="02010803020104030203" pitchFamily="2" charset="-79"/>
                <a:cs typeface="Aharoni" panose="02010803020104030203" pitchFamily="2" charset="-79"/>
              </a:rPr>
              <a:t> Testament 2 – </a:t>
            </a:r>
            <a:r>
              <a:rPr lang="en-GB" dirty="0" smtClean="0">
                <a:latin typeface="Aharoni" panose="02010803020104030203" pitchFamily="2" charset="-79"/>
                <a:cs typeface="Aharoni" panose="02010803020104030203" pitchFamily="2" charset="-79"/>
              </a:rPr>
              <a:t>Wisdom </a:t>
            </a:r>
            <a:endParaRPr lang="cs-CZ" dirty="0" smtClean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7" name="TextovéPole 6"/>
          <p:cNvSpPr txBox="1"/>
          <p:nvPr/>
        </p:nvSpPr>
        <p:spPr>
          <a:xfrm>
            <a:off x="80477" y="332656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Aharoni" panose="02010803020104030203" pitchFamily="2" charset="-79"/>
                <a:cs typeface="Aharoni" panose="02010803020104030203" pitchFamily="2" charset="-79"/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55003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8" grpId="0" animBg="1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ástupný symbol pro obsah 1"/>
          <p:cNvSpPr>
            <a:spLocks noGrp="1"/>
          </p:cNvSpPr>
          <p:nvPr>
            <p:ph idx="1"/>
          </p:nvPr>
        </p:nvSpPr>
        <p:spPr>
          <a:xfrm>
            <a:off x="755576" y="836712"/>
            <a:ext cx="8388424" cy="6021288"/>
          </a:xfrm>
        </p:spPr>
        <p:txBody>
          <a:bodyPr>
            <a:normAutofit/>
          </a:bodyPr>
          <a:lstStyle/>
          <a:p>
            <a:endParaRPr lang="cs-CZ" sz="2200" dirty="0" smtClean="0"/>
          </a:p>
          <a:p>
            <a:pPr marL="0" indent="0">
              <a:buNone/>
            </a:pPr>
            <a:r>
              <a:rPr lang="cs-CZ" sz="2200" b="1" dirty="0" smtClean="0">
                <a:solidFill>
                  <a:schemeClr val="accent6">
                    <a:lumMod val="50000"/>
                  </a:schemeClr>
                </a:solidFill>
              </a:rPr>
              <a:t>Přísloví</a:t>
            </a:r>
          </a:p>
          <a:p>
            <a:pPr marL="0" indent="0">
              <a:buNone/>
            </a:pPr>
            <a:endParaRPr lang="cs-CZ" sz="2200" dirty="0"/>
          </a:p>
          <a:p>
            <a:pPr marL="0" indent="0">
              <a:buNone/>
            </a:pPr>
            <a:r>
              <a:rPr lang="cs-CZ" sz="2200" b="1" dirty="0" smtClean="0"/>
              <a:t>Datum</a:t>
            </a:r>
            <a:r>
              <a:rPr lang="en-GB" sz="2200" b="1" dirty="0" smtClean="0"/>
              <a:t>: </a:t>
            </a:r>
            <a:r>
              <a:rPr lang="cs-CZ" sz="2200" dirty="0" smtClean="0"/>
              <a:t>4. stol. př. Kr. </a:t>
            </a:r>
            <a:endParaRPr lang="en-GB" sz="2200" dirty="0" smtClean="0"/>
          </a:p>
          <a:p>
            <a:pPr marL="0" indent="0">
              <a:buNone/>
            </a:pPr>
            <a:r>
              <a:rPr lang="en-GB" sz="2200" dirty="0" smtClean="0"/>
              <a:t>(</a:t>
            </a:r>
            <a:r>
              <a:rPr lang="cs-CZ" sz="2200" dirty="0" smtClean="0"/>
              <a:t>ačkoli jednotlivé sbírky či přísloví mohou být mnohem starší, až z monarchických dob</a:t>
            </a:r>
            <a:r>
              <a:rPr lang="en-GB" sz="2200" dirty="0" smtClean="0"/>
              <a:t>)</a:t>
            </a:r>
            <a:endParaRPr lang="en-GB" sz="2200" dirty="0"/>
          </a:p>
          <a:p>
            <a:pPr marL="0" indent="0">
              <a:buNone/>
            </a:pPr>
            <a:endParaRPr lang="en-GB" sz="2200" dirty="0"/>
          </a:p>
          <a:p>
            <a:pPr marL="0" indent="0">
              <a:buNone/>
            </a:pPr>
            <a:r>
              <a:rPr lang="en-GB" sz="2200" b="1" dirty="0" err="1" smtClean="0"/>
              <a:t>Autor</a:t>
            </a:r>
            <a:r>
              <a:rPr lang="en-GB" sz="2200" b="1" dirty="0" smtClean="0"/>
              <a:t>: </a:t>
            </a:r>
            <a:r>
              <a:rPr lang="cs-CZ" sz="2200" dirty="0" smtClean="0"/>
              <a:t>Šalomoun (tradičně) </a:t>
            </a:r>
            <a:endParaRPr lang="cs-CZ" sz="2200" dirty="0"/>
          </a:p>
          <a:p>
            <a:pPr marL="0" indent="0">
              <a:buNone/>
            </a:pPr>
            <a:endParaRPr lang="en-GB" sz="2200" dirty="0"/>
          </a:p>
          <a:p>
            <a:pPr marL="0" indent="0">
              <a:buNone/>
            </a:pPr>
            <a:r>
              <a:rPr lang="cs-CZ" sz="2200" b="1" dirty="0" smtClean="0"/>
              <a:t>Jazyk</a:t>
            </a:r>
            <a:r>
              <a:rPr lang="en-GB" sz="2200" b="1" dirty="0" smtClean="0"/>
              <a:t>: </a:t>
            </a:r>
            <a:r>
              <a:rPr lang="cs-CZ" sz="2200" dirty="0" smtClean="0"/>
              <a:t>Hebrejština</a:t>
            </a:r>
            <a:endParaRPr lang="cs-CZ" sz="2200" dirty="0"/>
          </a:p>
          <a:p>
            <a:pPr marL="0" indent="0">
              <a:buNone/>
            </a:pPr>
            <a:endParaRPr lang="cs-CZ" sz="2200" dirty="0"/>
          </a:p>
        </p:txBody>
      </p:sp>
      <p:sp>
        <p:nvSpPr>
          <p:cNvPr id="11" name="Vývojový diagram: dokument 10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rgbClr val="B88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C6E917"/>
              </a:solidFill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cs-CZ" dirty="0" err="1" smtClean="0">
                <a:latin typeface="Aharoni" panose="02010803020104030203" pitchFamily="2" charset="-79"/>
                <a:cs typeface="Aharoni" panose="02010803020104030203" pitchFamily="2" charset="-79"/>
              </a:rPr>
              <a:t>Old</a:t>
            </a:r>
            <a:r>
              <a:rPr lang="cs-CZ" dirty="0" smtClean="0">
                <a:latin typeface="Aharoni" panose="02010803020104030203" pitchFamily="2" charset="-79"/>
                <a:cs typeface="Aharoni" panose="02010803020104030203" pitchFamily="2" charset="-79"/>
              </a:rPr>
              <a:t> Testament 2 – </a:t>
            </a:r>
            <a:r>
              <a:rPr lang="en-GB" dirty="0" smtClean="0">
                <a:latin typeface="Aharoni" panose="02010803020104030203" pitchFamily="2" charset="-79"/>
                <a:cs typeface="Aharoni" panose="02010803020104030203" pitchFamily="2" charset="-79"/>
              </a:rPr>
              <a:t>Wisdom </a:t>
            </a:r>
            <a:endParaRPr lang="cs-CZ" dirty="0" smtClean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4" name="TextovéPole 6"/>
          <p:cNvSpPr txBox="1"/>
          <p:nvPr/>
        </p:nvSpPr>
        <p:spPr>
          <a:xfrm>
            <a:off x="80477" y="332656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Aharoni" panose="02010803020104030203" pitchFamily="2" charset="-79"/>
                <a:cs typeface="Aharoni" panose="02010803020104030203" pitchFamily="2" charset="-79"/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2828341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ástupný symbol pro obsah 1"/>
          <p:cNvSpPr>
            <a:spLocks noGrp="1"/>
          </p:cNvSpPr>
          <p:nvPr>
            <p:ph idx="1"/>
          </p:nvPr>
        </p:nvSpPr>
        <p:spPr>
          <a:xfrm>
            <a:off x="755576" y="836712"/>
            <a:ext cx="8388424" cy="6021288"/>
          </a:xfrm>
        </p:spPr>
        <p:txBody>
          <a:bodyPr>
            <a:normAutofit lnSpcReduction="10000"/>
          </a:bodyPr>
          <a:lstStyle/>
          <a:p>
            <a:endParaRPr lang="cs-CZ" sz="2200" dirty="0" smtClean="0"/>
          </a:p>
          <a:p>
            <a:pPr marL="0" indent="0">
              <a:buNone/>
            </a:pPr>
            <a:r>
              <a:rPr lang="cs-CZ" sz="2200" b="1" dirty="0" smtClean="0">
                <a:solidFill>
                  <a:schemeClr val="accent6">
                    <a:lumMod val="50000"/>
                  </a:schemeClr>
                </a:solidFill>
              </a:rPr>
              <a:t>Přísloví</a:t>
            </a:r>
          </a:p>
          <a:p>
            <a:pPr marL="0" indent="0">
              <a:buNone/>
            </a:pPr>
            <a:endParaRPr lang="cs-CZ" sz="2200" dirty="0"/>
          </a:p>
          <a:p>
            <a:pPr marL="0" indent="0">
              <a:buNone/>
            </a:pPr>
            <a:r>
              <a:rPr lang="cs-CZ" sz="2200" b="1" dirty="0" smtClean="0"/>
              <a:t>Struktura</a:t>
            </a:r>
            <a:endParaRPr lang="en-GB" sz="2200" b="1" dirty="0" smtClean="0"/>
          </a:p>
          <a:p>
            <a:pPr marL="0" indent="0">
              <a:buNone/>
            </a:pPr>
            <a:r>
              <a:rPr lang="cs-CZ" sz="2200" dirty="0" smtClean="0"/>
              <a:t>Kniha sestává z 9 sbírek přísloví a rčení. </a:t>
            </a:r>
            <a:endParaRPr lang="en-GB" sz="2200" dirty="0"/>
          </a:p>
          <a:p>
            <a:pPr marL="0" indent="0">
              <a:buNone/>
            </a:pPr>
            <a:endParaRPr lang="en-GB" sz="2200" dirty="0"/>
          </a:p>
          <a:p>
            <a:pPr marL="0" indent="0">
              <a:buNone/>
            </a:pPr>
            <a:r>
              <a:rPr lang="en-GB" sz="2200" dirty="0" smtClean="0"/>
              <a:t>1-9 		</a:t>
            </a:r>
            <a:r>
              <a:rPr lang="cs-CZ" sz="2200" dirty="0" smtClean="0"/>
              <a:t>Úvod</a:t>
            </a:r>
            <a:endParaRPr lang="en-GB" sz="2200" dirty="0" smtClean="0"/>
          </a:p>
          <a:p>
            <a:pPr marL="0" indent="0">
              <a:buNone/>
            </a:pPr>
            <a:r>
              <a:rPr lang="en-GB" sz="2200" dirty="0" smtClean="0"/>
              <a:t>10:1-22:16	</a:t>
            </a:r>
            <a:r>
              <a:rPr lang="cs-CZ" sz="2200" dirty="0" smtClean="0"/>
              <a:t>1. sbírka Šalomounových přísloví</a:t>
            </a:r>
            <a:endParaRPr lang="en-GB" sz="2200" dirty="0" smtClean="0"/>
          </a:p>
          <a:p>
            <a:pPr marL="0" indent="0">
              <a:buNone/>
            </a:pPr>
            <a:r>
              <a:rPr lang="en-GB" sz="2200" dirty="0" smtClean="0"/>
              <a:t>22:17-24:22	</a:t>
            </a:r>
            <a:r>
              <a:rPr lang="cs-CZ" sz="2200" dirty="0" smtClean="0"/>
              <a:t>Výroky moudrého muže</a:t>
            </a:r>
            <a:endParaRPr lang="en-GB" sz="2200" dirty="0" smtClean="0"/>
          </a:p>
          <a:p>
            <a:pPr marL="0" indent="0">
              <a:buNone/>
            </a:pPr>
            <a:r>
              <a:rPr lang="en-GB" sz="2200" dirty="0" smtClean="0"/>
              <a:t>24:23-34 	</a:t>
            </a:r>
            <a:r>
              <a:rPr lang="cs-CZ" sz="2200" dirty="0" smtClean="0"/>
              <a:t>Pět výroků proti stranickosti na soudech</a:t>
            </a:r>
            <a:endParaRPr lang="en-GB" sz="2200" dirty="0" smtClean="0"/>
          </a:p>
          <a:p>
            <a:pPr marL="1882775" indent="-1882775">
              <a:buNone/>
            </a:pPr>
            <a:r>
              <a:rPr lang="en-GB" sz="2200" dirty="0" smtClean="0"/>
              <a:t>25-29 	</a:t>
            </a:r>
            <a:r>
              <a:rPr lang="cs-CZ" sz="2200" dirty="0" smtClean="0"/>
              <a:t>2. sbírka Šalomounových výroků (sebraná </a:t>
            </a:r>
            <a:r>
              <a:rPr lang="cs-CZ" sz="2200" dirty="0" err="1" smtClean="0"/>
              <a:t>Chizkijášovými</a:t>
            </a:r>
            <a:r>
              <a:rPr lang="cs-CZ" sz="2200" dirty="0" smtClean="0"/>
              <a:t> muži)</a:t>
            </a:r>
            <a:endParaRPr lang="en-GB" sz="2200" dirty="0" smtClean="0"/>
          </a:p>
          <a:p>
            <a:pPr marL="1882775" indent="-1882775">
              <a:buNone/>
            </a:pPr>
            <a:r>
              <a:rPr lang="en-GB" sz="2200" dirty="0" smtClean="0"/>
              <a:t>30:1-14 	</a:t>
            </a:r>
            <a:r>
              <a:rPr lang="cs-CZ" sz="2200" dirty="0" smtClean="0"/>
              <a:t>Slova </a:t>
            </a:r>
            <a:r>
              <a:rPr lang="cs-CZ" sz="2200" dirty="0" err="1" smtClean="0"/>
              <a:t>Agúra</a:t>
            </a:r>
            <a:endParaRPr lang="en-GB" sz="2200" dirty="0" smtClean="0"/>
          </a:p>
          <a:p>
            <a:pPr marL="1882775" indent="-1882775">
              <a:buNone/>
            </a:pPr>
            <a:r>
              <a:rPr lang="en-GB" sz="2200" dirty="0" smtClean="0"/>
              <a:t>30:15-33 	</a:t>
            </a:r>
            <a:r>
              <a:rPr lang="cs-CZ" sz="2200" dirty="0" smtClean="0"/>
              <a:t>Číselná přísloví</a:t>
            </a:r>
            <a:endParaRPr lang="en-GB" sz="2200" dirty="0" smtClean="0"/>
          </a:p>
          <a:p>
            <a:pPr marL="1882775" indent="-1882775">
              <a:buNone/>
            </a:pPr>
            <a:r>
              <a:rPr lang="en-GB" sz="2200" dirty="0" smtClean="0"/>
              <a:t>31:1-9 	</a:t>
            </a:r>
            <a:r>
              <a:rPr lang="cs-CZ" sz="2200" dirty="0" err="1" smtClean="0"/>
              <a:t>Lamúelova</a:t>
            </a:r>
            <a:r>
              <a:rPr lang="cs-CZ" sz="2200" dirty="0" smtClean="0"/>
              <a:t> naučení</a:t>
            </a:r>
            <a:endParaRPr lang="en-GB" sz="2200" dirty="0" smtClean="0"/>
          </a:p>
          <a:p>
            <a:pPr marL="1882775" indent="-1882775">
              <a:buNone/>
            </a:pPr>
            <a:r>
              <a:rPr lang="en-GB" sz="2200" dirty="0" smtClean="0"/>
              <a:t>31:10-31	</a:t>
            </a:r>
            <a:r>
              <a:rPr lang="cs-CZ" sz="2200" dirty="0" smtClean="0"/>
              <a:t>Chvála statečné ženy</a:t>
            </a:r>
            <a:endParaRPr lang="en-GB" sz="2200" dirty="0"/>
          </a:p>
        </p:txBody>
      </p:sp>
      <p:sp>
        <p:nvSpPr>
          <p:cNvPr id="11" name="Vývojový diagram: dokument 10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rgbClr val="B88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C6E917"/>
              </a:solidFill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cs-CZ" dirty="0" err="1" smtClean="0">
                <a:latin typeface="Aharoni" panose="02010803020104030203" pitchFamily="2" charset="-79"/>
                <a:cs typeface="Aharoni" panose="02010803020104030203" pitchFamily="2" charset="-79"/>
              </a:rPr>
              <a:t>Old</a:t>
            </a:r>
            <a:r>
              <a:rPr lang="cs-CZ" dirty="0" smtClean="0">
                <a:latin typeface="Aharoni" panose="02010803020104030203" pitchFamily="2" charset="-79"/>
                <a:cs typeface="Aharoni" panose="02010803020104030203" pitchFamily="2" charset="-79"/>
              </a:rPr>
              <a:t> Testament 2 – </a:t>
            </a:r>
            <a:r>
              <a:rPr lang="en-GB" dirty="0" smtClean="0">
                <a:latin typeface="Aharoni" panose="02010803020104030203" pitchFamily="2" charset="-79"/>
                <a:cs typeface="Aharoni" panose="02010803020104030203" pitchFamily="2" charset="-79"/>
              </a:rPr>
              <a:t>Wisdom </a:t>
            </a:r>
            <a:endParaRPr lang="cs-CZ" dirty="0" smtClean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4" name="TextovéPole 6"/>
          <p:cNvSpPr txBox="1"/>
          <p:nvPr/>
        </p:nvSpPr>
        <p:spPr>
          <a:xfrm>
            <a:off x="80477" y="332656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Aharoni" panose="02010803020104030203" pitchFamily="2" charset="-79"/>
                <a:cs typeface="Aharoni" panose="02010803020104030203" pitchFamily="2" charset="-79"/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3792139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ástupný symbol pro obsah 1"/>
          <p:cNvSpPr>
            <a:spLocks noGrp="1"/>
          </p:cNvSpPr>
          <p:nvPr>
            <p:ph idx="1"/>
          </p:nvPr>
        </p:nvSpPr>
        <p:spPr>
          <a:xfrm>
            <a:off x="755576" y="836712"/>
            <a:ext cx="8388424" cy="6021288"/>
          </a:xfrm>
        </p:spPr>
        <p:txBody>
          <a:bodyPr>
            <a:normAutofit lnSpcReduction="10000"/>
          </a:bodyPr>
          <a:lstStyle/>
          <a:p>
            <a:endParaRPr lang="cs-CZ" sz="2200" dirty="0" smtClean="0"/>
          </a:p>
          <a:p>
            <a:pPr marL="0" indent="0">
              <a:buNone/>
            </a:pPr>
            <a:r>
              <a:rPr lang="cs-CZ" sz="2200" b="1" dirty="0" smtClean="0">
                <a:solidFill>
                  <a:schemeClr val="accent6">
                    <a:lumMod val="50000"/>
                  </a:schemeClr>
                </a:solidFill>
              </a:rPr>
              <a:t>Přísloví</a:t>
            </a:r>
          </a:p>
          <a:p>
            <a:pPr>
              <a:buFontTx/>
              <a:buChar char="-"/>
            </a:pPr>
            <a:r>
              <a:rPr lang="cs-CZ" sz="2200" b="1" dirty="0" err="1" smtClean="0"/>
              <a:t>Př</a:t>
            </a:r>
            <a:r>
              <a:rPr lang="cs-CZ" sz="2200" b="1" dirty="0" smtClean="0"/>
              <a:t> </a:t>
            </a:r>
            <a:r>
              <a:rPr lang="en-GB" sz="2200" b="1" dirty="0" smtClean="0"/>
              <a:t>1-9</a:t>
            </a:r>
            <a:r>
              <a:rPr lang="cs-CZ" sz="2200" b="1" dirty="0" smtClean="0"/>
              <a:t> obsahuje</a:t>
            </a:r>
            <a:r>
              <a:rPr lang="en-GB" sz="2200" b="1" dirty="0" smtClean="0"/>
              <a:t> </a:t>
            </a:r>
            <a:r>
              <a:rPr lang="cs-CZ" sz="2200" dirty="0" smtClean="0"/>
              <a:t>úvod a pozvání k moudrosti a ponaučení personifikované „Paní Moudrosti“. Jsou to pravděpodobně nejmladší části knihy. </a:t>
            </a:r>
            <a:endParaRPr lang="en-GB" sz="2200" dirty="0" smtClean="0"/>
          </a:p>
          <a:p>
            <a:pPr>
              <a:buFontTx/>
              <a:buChar char="-"/>
            </a:pPr>
            <a:r>
              <a:rPr lang="cs-CZ" sz="2200" dirty="0" smtClean="0"/>
              <a:t>Následující přísloví v pravém smyslu se potýkají s protikladem mezi </a:t>
            </a:r>
            <a:r>
              <a:rPr lang="cs-CZ" sz="2200" b="1" dirty="0" smtClean="0"/>
              <a:t>pošetilcem a moudrým</a:t>
            </a:r>
            <a:r>
              <a:rPr lang="cs-CZ" sz="2200" dirty="0" smtClean="0"/>
              <a:t>, nebo mezi </a:t>
            </a:r>
            <a:r>
              <a:rPr lang="cs-CZ" sz="2200" b="1" dirty="0" smtClean="0"/>
              <a:t>spravedlivým a bezbožným</a:t>
            </a:r>
            <a:r>
              <a:rPr lang="cs-CZ" sz="2200" dirty="0" smtClean="0"/>
              <a:t>; později přistupuje i protiklad mezi </a:t>
            </a:r>
            <a:r>
              <a:rPr lang="cs-CZ" sz="2200" b="1" dirty="0" smtClean="0"/>
              <a:t>bohatý a chudým</a:t>
            </a:r>
            <a:r>
              <a:rPr lang="cs-CZ" sz="2200" dirty="0" smtClean="0"/>
              <a:t>. Na konci je připojeno několik sbírek </a:t>
            </a:r>
            <a:r>
              <a:rPr lang="cs-CZ" sz="2200" b="1" dirty="0" smtClean="0"/>
              <a:t>různých pozorování </a:t>
            </a:r>
            <a:r>
              <a:rPr lang="cs-CZ" sz="2200" dirty="0" smtClean="0"/>
              <a:t>lidského života a přírody. Kniha se uzavírá slavnou </a:t>
            </a:r>
            <a:r>
              <a:rPr lang="cs-CZ" sz="2200" b="1" dirty="0" smtClean="0"/>
              <a:t>chválou statečné ženy</a:t>
            </a:r>
            <a:r>
              <a:rPr lang="cs-CZ" sz="2200" dirty="0" smtClean="0"/>
              <a:t>. </a:t>
            </a:r>
            <a:endParaRPr lang="en-GB" sz="2200" dirty="0" smtClean="0"/>
          </a:p>
          <a:p>
            <a:pPr>
              <a:buFontTx/>
              <a:buChar char="-"/>
            </a:pPr>
            <a:r>
              <a:rPr lang="cs-CZ" sz="2200" dirty="0" smtClean="0"/>
              <a:t>Přísloví </a:t>
            </a:r>
            <a:r>
              <a:rPr lang="cs-CZ" sz="2200" b="1" dirty="0" smtClean="0"/>
              <a:t>čerpají z různých pramenů</a:t>
            </a:r>
            <a:r>
              <a:rPr lang="cs-CZ" sz="2200" dirty="0" smtClean="0"/>
              <a:t>, ne vždy izraelských. Např. </a:t>
            </a:r>
            <a:r>
              <a:rPr lang="en-GB" sz="2200" dirty="0" smtClean="0"/>
              <a:t>22:17-23:10 </a:t>
            </a:r>
            <a:r>
              <a:rPr lang="cs-CZ" sz="2200" dirty="0" smtClean="0"/>
              <a:t>vykazují výraznou podobnost s egyptskými „napomenutím </a:t>
            </a:r>
            <a:r>
              <a:rPr lang="cs-CZ" sz="2200" dirty="0" err="1" smtClean="0"/>
              <a:t>Amenemopa</a:t>
            </a:r>
            <a:r>
              <a:rPr lang="cs-CZ" sz="2200" dirty="0" smtClean="0"/>
              <a:t>“ z</a:t>
            </a:r>
            <a:r>
              <a:rPr lang="en-GB" sz="2200" dirty="0" smtClean="0"/>
              <a:t> </a:t>
            </a:r>
            <a:r>
              <a:rPr lang="cs-CZ" sz="2200" dirty="0" smtClean="0"/>
              <a:t>11.-10. stol. př. Kr. </a:t>
            </a:r>
            <a:r>
              <a:rPr lang="en-GB" sz="2200" dirty="0" smtClean="0"/>
              <a:t> </a:t>
            </a:r>
          </a:p>
          <a:p>
            <a:pPr>
              <a:buFontTx/>
              <a:buChar char="-"/>
            </a:pPr>
            <a:r>
              <a:rPr lang="cs-CZ" sz="2200" dirty="0" smtClean="0"/>
              <a:t>Hlavním tématem je – na první pohled – </a:t>
            </a:r>
            <a:r>
              <a:rPr lang="cs-CZ" sz="2200" b="1" dirty="0" smtClean="0"/>
              <a:t>„zjednodušený pohled na život“</a:t>
            </a:r>
            <a:r>
              <a:rPr lang="en-GB" sz="2200" dirty="0" smtClean="0"/>
              <a:t>: </a:t>
            </a:r>
            <a:r>
              <a:rPr lang="cs-CZ" sz="2200" dirty="0" smtClean="0"/>
              <a:t>kdo se řídí základními mravními pravidly, je odměněn, kdo je porušuje, bude čelit katastrofě. Právě tato pro Starý zákon tak důležitá teorie odplaty bude zpochybněna Kazatelem a zvláště pak </a:t>
            </a:r>
            <a:r>
              <a:rPr lang="cs-CZ" sz="2200" dirty="0" err="1" smtClean="0"/>
              <a:t>Jóbem</a:t>
            </a:r>
            <a:r>
              <a:rPr lang="cs-CZ" sz="2200" dirty="0" smtClean="0"/>
              <a:t>. </a:t>
            </a:r>
            <a:endParaRPr lang="en-GB" sz="2200" dirty="0"/>
          </a:p>
        </p:txBody>
      </p:sp>
      <p:sp>
        <p:nvSpPr>
          <p:cNvPr id="11" name="Vývojový diagram: dokument 10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rgbClr val="B88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C6E917"/>
              </a:solidFill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cs-CZ" dirty="0" err="1" smtClean="0">
                <a:latin typeface="Aharoni" panose="02010803020104030203" pitchFamily="2" charset="-79"/>
                <a:cs typeface="Aharoni" panose="02010803020104030203" pitchFamily="2" charset="-79"/>
              </a:rPr>
              <a:t>Old</a:t>
            </a:r>
            <a:r>
              <a:rPr lang="cs-CZ" dirty="0" smtClean="0">
                <a:latin typeface="Aharoni" panose="02010803020104030203" pitchFamily="2" charset="-79"/>
                <a:cs typeface="Aharoni" panose="02010803020104030203" pitchFamily="2" charset="-79"/>
              </a:rPr>
              <a:t> Testament 2 – </a:t>
            </a:r>
            <a:r>
              <a:rPr lang="en-GB" dirty="0" smtClean="0">
                <a:latin typeface="Aharoni" panose="02010803020104030203" pitchFamily="2" charset="-79"/>
                <a:cs typeface="Aharoni" panose="02010803020104030203" pitchFamily="2" charset="-79"/>
              </a:rPr>
              <a:t>Wisdom </a:t>
            </a:r>
            <a:endParaRPr lang="cs-CZ" dirty="0" smtClean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4" name="TextovéPole 6"/>
          <p:cNvSpPr txBox="1"/>
          <p:nvPr/>
        </p:nvSpPr>
        <p:spPr>
          <a:xfrm>
            <a:off x="80477" y="332656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Aharoni" panose="02010803020104030203" pitchFamily="2" charset="-79"/>
                <a:cs typeface="Aharoni" panose="02010803020104030203" pitchFamily="2" charset="-79"/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417042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ástupný symbol pro obsah 1"/>
          <p:cNvSpPr>
            <a:spLocks noGrp="1"/>
          </p:cNvSpPr>
          <p:nvPr>
            <p:ph idx="1"/>
          </p:nvPr>
        </p:nvSpPr>
        <p:spPr>
          <a:xfrm>
            <a:off x="755576" y="836712"/>
            <a:ext cx="8388424" cy="6021288"/>
          </a:xfrm>
        </p:spPr>
        <p:txBody>
          <a:bodyPr>
            <a:normAutofit/>
          </a:bodyPr>
          <a:lstStyle/>
          <a:p>
            <a:endParaRPr lang="cs-CZ" sz="2200" dirty="0" smtClean="0"/>
          </a:p>
          <a:p>
            <a:pPr marL="0" indent="0">
              <a:buNone/>
            </a:pPr>
            <a:r>
              <a:rPr lang="cs-CZ" sz="2200" b="1" dirty="0" err="1" smtClean="0">
                <a:solidFill>
                  <a:schemeClr val="accent6">
                    <a:lumMod val="50000"/>
                  </a:schemeClr>
                </a:solidFill>
              </a:rPr>
              <a:t>Sírachovec</a:t>
            </a:r>
            <a:endParaRPr lang="cs-CZ" sz="22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cs-CZ" sz="2200" dirty="0"/>
          </a:p>
          <a:p>
            <a:pPr marL="0" indent="0">
              <a:buNone/>
            </a:pPr>
            <a:r>
              <a:rPr lang="cs-CZ" sz="2200" b="1" dirty="0" smtClean="0"/>
              <a:t>Název</a:t>
            </a:r>
            <a:r>
              <a:rPr lang="en-GB" sz="2200" b="1" dirty="0" smtClean="0"/>
              <a:t>: </a:t>
            </a:r>
            <a:r>
              <a:rPr lang="cs-CZ" sz="2200" dirty="0" smtClean="0"/>
              <a:t>Moudrost </a:t>
            </a:r>
            <a:r>
              <a:rPr lang="cs-CZ" sz="2200" dirty="0" err="1" smtClean="0"/>
              <a:t>Sírachova</a:t>
            </a:r>
            <a:r>
              <a:rPr lang="cs-CZ" sz="2200" dirty="0" smtClean="0"/>
              <a:t>, </a:t>
            </a:r>
            <a:r>
              <a:rPr lang="cs-CZ" sz="2200" dirty="0" err="1" smtClean="0"/>
              <a:t>Sírachovec</a:t>
            </a:r>
            <a:r>
              <a:rPr lang="cs-CZ" sz="2200" dirty="0" smtClean="0"/>
              <a:t> apod.</a:t>
            </a:r>
            <a:r>
              <a:rPr lang="en-GB" sz="2200" dirty="0" smtClean="0"/>
              <a:t> </a:t>
            </a:r>
          </a:p>
          <a:p>
            <a:pPr marL="0" indent="0">
              <a:buNone/>
            </a:pPr>
            <a:r>
              <a:rPr lang="cs-CZ" sz="2200" dirty="0" smtClean="0"/>
              <a:t>Latinsky</a:t>
            </a:r>
            <a:r>
              <a:rPr lang="en-GB" sz="2200" dirty="0" smtClean="0"/>
              <a:t>: </a:t>
            </a:r>
            <a:r>
              <a:rPr lang="en-GB" sz="2200" i="1" dirty="0" smtClean="0"/>
              <a:t>Ecclesiasticus</a:t>
            </a:r>
            <a:r>
              <a:rPr lang="en-GB" sz="2200" dirty="0" smtClean="0"/>
              <a:t> (</a:t>
            </a:r>
            <a:r>
              <a:rPr lang="cs-CZ" sz="2200" dirty="0" smtClean="0"/>
              <a:t>nezaměňovat s </a:t>
            </a:r>
            <a:r>
              <a:rPr lang="cs-CZ" sz="2200" i="1" dirty="0" err="1" smtClean="0"/>
              <a:t>Ecclesiastes</a:t>
            </a:r>
            <a:r>
              <a:rPr lang="en-GB" sz="2200" dirty="0" smtClean="0"/>
              <a:t>!) </a:t>
            </a:r>
          </a:p>
          <a:p>
            <a:pPr marL="0" indent="0">
              <a:buNone/>
            </a:pPr>
            <a:endParaRPr lang="en-GB" sz="2200" b="1" dirty="0"/>
          </a:p>
          <a:p>
            <a:pPr marL="0" indent="0">
              <a:buNone/>
            </a:pPr>
            <a:r>
              <a:rPr lang="cs-CZ" sz="2200" b="1" dirty="0" smtClean="0"/>
              <a:t>Datum</a:t>
            </a:r>
            <a:r>
              <a:rPr lang="en-GB" sz="2200" b="1" dirty="0" smtClean="0"/>
              <a:t>: 	</a:t>
            </a:r>
            <a:r>
              <a:rPr lang="en-GB" sz="2200" dirty="0" smtClean="0"/>
              <a:t>200-175 </a:t>
            </a:r>
            <a:r>
              <a:rPr lang="cs-CZ" sz="2200" dirty="0" smtClean="0"/>
              <a:t>př. Kr. </a:t>
            </a:r>
            <a:r>
              <a:rPr lang="en-GB" sz="2200" dirty="0" smtClean="0"/>
              <a:t>(</a:t>
            </a:r>
            <a:r>
              <a:rPr lang="cs-CZ" sz="2200" dirty="0" smtClean="0"/>
              <a:t>hebrejský text</a:t>
            </a:r>
            <a:r>
              <a:rPr lang="en-GB" sz="2200" dirty="0" smtClean="0"/>
              <a:t>) </a:t>
            </a:r>
          </a:p>
          <a:p>
            <a:pPr marL="0" indent="0">
              <a:buNone/>
            </a:pPr>
            <a:r>
              <a:rPr lang="en-GB" sz="2200" dirty="0"/>
              <a:t>	</a:t>
            </a:r>
            <a:r>
              <a:rPr lang="en-GB" sz="2200" b="1" dirty="0"/>
              <a:t>	</a:t>
            </a:r>
            <a:r>
              <a:rPr lang="en-GB" sz="2200" dirty="0" smtClean="0"/>
              <a:t>132 </a:t>
            </a:r>
            <a:r>
              <a:rPr lang="cs-CZ" sz="2200" dirty="0" smtClean="0"/>
              <a:t>př. Kr. </a:t>
            </a:r>
            <a:r>
              <a:rPr lang="en-GB" sz="2200" dirty="0" smtClean="0"/>
              <a:t>(</a:t>
            </a:r>
            <a:r>
              <a:rPr lang="cs-CZ" sz="2200" dirty="0" smtClean="0"/>
              <a:t>řecký překlad autorovým vnukem</a:t>
            </a:r>
            <a:r>
              <a:rPr lang="en-GB" sz="2200" dirty="0" smtClean="0"/>
              <a:t>) </a:t>
            </a:r>
            <a:endParaRPr lang="en-GB" sz="2200" dirty="0"/>
          </a:p>
          <a:p>
            <a:pPr marL="0" indent="0">
              <a:buNone/>
            </a:pPr>
            <a:endParaRPr lang="en-GB" sz="2200" dirty="0"/>
          </a:p>
          <a:p>
            <a:pPr marL="0" indent="0">
              <a:buNone/>
            </a:pPr>
            <a:r>
              <a:rPr lang="en-GB" sz="2200" b="1" dirty="0" err="1" smtClean="0"/>
              <a:t>Autor</a:t>
            </a:r>
            <a:r>
              <a:rPr lang="en-GB" sz="2200" b="1" dirty="0" smtClean="0"/>
              <a:t>: </a:t>
            </a:r>
            <a:r>
              <a:rPr lang="cs-CZ" sz="2200" dirty="0" smtClean="0"/>
              <a:t>Šimon ben Ješua ben </a:t>
            </a:r>
            <a:r>
              <a:rPr lang="cs-CZ" sz="2200" dirty="0" err="1" smtClean="0"/>
              <a:t>Eliezer</a:t>
            </a:r>
            <a:r>
              <a:rPr lang="cs-CZ" sz="2200" dirty="0" smtClean="0"/>
              <a:t> Ben Sira </a:t>
            </a:r>
            <a:r>
              <a:rPr lang="en-GB" sz="2200" dirty="0" smtClean="0"/>
              <a:t>(</a:t>
            </a:r>
            <a:r>
              <a:rPr lang="cs-CZ" sz="2200" dirty="0" smtClean="0"/>
              <a:t>hebrejský text</a:t>
            </a:r>
            <a:r>
              <a:rPr lang="en-GB" sz="2200" dirty="0" smtClean="0"/>
              <a:t>) </a:t>
            </a:r>
            <a:endParaRPr lang="cs-CZ" sz="2200" dirty="0"/>
          </a:p>
          <a:p>
            <a:pPr marL="0" indent="0">
              <a:buNone/>
            </a:pPr>
            <a:endParaRPr lang="en-GB" sz="2200" dirty="0"/>
          </a:p>
          <a:p>
            <a:pPr marL="0" indent="0">
              <a:buNone/>
            </a:pPr>
            <a:r>
              <a:rPr lang="cs-CZ" sz="2200" b="1" dirty="0" smtClean="0"/>
              <a:t>Jazyk</a:t>
            </a:r>
            <a:r>
              <a:rPr lang="en-GB" sz="2200" b="1" dirty="0" smtClean="0"/>
              <a:t>: </a:t>
            </a:r>
            <a:r>
              <a:rPr lang="cs-CZ" sz="2200" dirty="0" smtClean="0"/>
              <a:t>hebrejština </a:t>
            </a:r>
            <a:r>
              <a:rPr lang="en-GB" sz="2200" dirty="0" smtClean="0"/>
              <a:t>(origin</a:t>
            </a:r>
            <a:r>
              <a:rPr lang="cs-CZ" sz="2200" dirty="0" smtClean="0"/>
              <a:t>á</a:t>
            </a:r>
            <a:r>
              <a:rPr lang="en-GB" sz="2200" dirty="0" smtClean="0"/>
              <a:t>l) </a:t>
            </a:r>
          </a:p>
          <a:p>
            <a:pPr marL="0" indent="0">
              <a:buNone/>
            </a:pPr>
            <a:r>
              <a:rPr lang="cs-CZ" sz="2200" dirty="0" smtClean="0"/>
              <a:t>Jediný úplný dochovaný text je řecký, hebrejský originál se dochoval jen částečně. Významné části hebrejského textu byly nalezeny v káhirské </a:t>
            </a:r>
            <a:r>
              <a:rPr lang="cs-CZ" sz="2200" dirty="0" err="1" smtClean="0"/>
              <a:t>genize</a:t>
            </a:r>
            <a:r>
              <a:rPr lang="cs-CZ" sz="2200" dirty="0" smtClean="0"/>
              <a:t> v roce 1896, další části později v </a:t>
            </a:r>
            <a:r>
              <a:rPr lang="cs-CZ" sz="2200" dirty="0" err="1" smtClean="0"/>
              <a:t>Kumránu</a:t>
            </a:r>
            <a:r>
              <a:rPr lang="cs-CZ" sz="2200" dirty="0" smtClean="0"/>
              <a:t> a </a:t>
            </a:r>
            <a:r>
              <a:rPr lang="cs-CZ" sz="2200" dirty="0" err="1" smtClean="0"/>
              <a:t>Masadě</a:t>
            </a:r>
            <a:r>
              <a:rPr lang="cs-CZ" sz="2200" dirty="0" smtClean="0"/>
              <a:t>. </a:t>
            </a:r>
            <a:endParaRPr lang="cs-CZ" sz="2200" dirty="0"/>
          </a:p>
          <a:p>
            <a:pPr marL="0" indent="0">
              <a:buNone/>
            </a:pPr>
            <a:endParaRPr lang="cs-CZ" sz="2200" dirty="0"/>
          </a:p>
        </p:txBody>
      </p:sp>
      <p:sp>
        <p:nvSpPr>
          <p:cNvPr id="11" name="Vývojový diagram: dokument 10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rgbClr val="B88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C6E917"/>
              </a:solidFill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cs-CZ" dirty="0" err="1" smtClean="0">
                <a:latin typeface="Aharoni" panose="02010803020104030203" pitchFamily="2" charset="-79"/>
                <a:cs typeface="Aharoni" panose="02010803020104030203" pitchFamily="2" charset="-79"/>
              </a:rPr>
              <a:t>Old</a:t>
            </a:r>
            <a:r>
              <a:rPr lang="cs-CZ" dirty="0" smtClean="0">
                <a:latin typeface="Aharoni" panose="02010803020104030203" pitchFamily="2" charset="-79"/>
                <a:cs typeface="Aharoni" panose="02010803020104030203" pitchFamily="2" charset="-79"/>
              </a:rPr>
              <a:t> Testament 2 – </a:t>
            </a:r>
            <a:r>
              <a:rPr lang="en-GB" dirty="0" smtClean="0">
                <a:latin typeface="Aharoni" panose="02010803020104030203" pitchFamily="2" charset="-79"/>
                <a:cs typeface="Aharoni" panose="02010803020104030203" pitchFamily="2" charset="-79"/>
              </a:rPr>
              <a:t>Wisdom </a:t>
            </a:r>
            <a:endParaRPr lang="cs-CZ" dirty="0" smtClean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4" name="TextovéPole 6"/>
          <p:cNvSpPr txBox="1"/>
          <p:nvPr/>
        </p:nvSpPr>
        <p:spPr>
          <a:xfrm>
            <a:off x="80477" y="332656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Aharoni" panose="02010803020104030203" pitchFamily="2" charset="-79"/>
                <a:cs typeface="Aharoni" panose="02010803020104030203" pitchFamily="2" charset="-79"/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3873001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ástupný symbol pro obsah 1"/>
          <p:cNvSpPr>
            <a:spLocks noGrp="1"/>
          </p:cNvSpPr>
          <p:nvPr>
            <p:ph idx="1"/>
          </p:nvPr>
        </p:nvSpPr>
        <p:spPr>
          <a:xfrm>
            <a:off x="755576" y="836712"/>
            <a:ext cx="8388424" cy="6120680"/>
          </a:xfrm>
        </p:spPr>
        <p:txBody>
          <a:bodyPr>
            <a:normAutofit lnSpcReduction="10000"/>
          </a:bodyPr>
          <a:lstStyle/>
          <a:p>
            <a:endParaRPr lang="cs-CZ" sz="2200" dirty="0" smtClean="0"/>
          </a:p>
          <a:p>
            <a:pPr marL="0" indent="0">
              <a:buNone/>
            </a:pPr>
            <a:r>
              <a:rPr lang="cs-CZ" sz="2200" b="1" dirty="0" err="1" smtClean="0">
                <a:solidFill>
                  <a:schemeClr val="accent6">
                    <a:lumMod val="50000"/>
                  </a:schemeClr>
                </a:solidFill>
              </a:rPr>
              <a:t>Sírachovec</a:t>
            </a:r>
            <a:endParaRPr lang="cs-CZ" sz="22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cs-CZ" sz="2200" dirty="0"/>
          </a:p>
          <a:p>
            <a:pPr marL="0" indent="0">
              <a:buNone/>
            </a:pPr>
            <a:r>
              <a:rPr lang="cs-CZ" sz="2200" b="1" dirty="0" smtClean="0"/>
              <a:t>Struktura</a:t>
            </a:r>
            <a:endParaRPr lang="en-GB" sz="2200" b="1" dirty="0" smtClean="0"/>
          </a:p>
          <a:p>
            <a:pPr marL="0" indent="0">
              <a:buNone/>
            </a:pPr>
            <a:r>
              <a:rPr lang="cs-CZ" sz="2200" dirty="0" smtClean="0"/>
              <a:t>Kniha sestává z tematicky řazených ponaučení pro každodenní život (s nadpisy v hebrejském textu)</a:t>
            </a:r>
            <a:r>
              <a:rPr lang="en-GB" sz="2200" dirty="0" smtClean="0"/>
              <a:t>. </a:t>
            </a:r>
            <a:endParaRPr lang="en-GB" sz="2200" dirty="0"/>
          </a:p>
          <a:p>
            <a:pPr marL="0" indent="0">
              <a:buNone/>
            </a:pPr>
            <a:endParaRPr lang="en-GB" sz="2200" dirty="0" smtClean="0"/>
          </a:p>
          <a:p>
            <a:pPr marL="0" indent="0">
              <a:buNone/>
            </a:pPr>
            <a:r>
              <a:rPr lang="en-GB" sz="2200" dirty="0" smtClean="0"/>
              <a:t>1:1-42:15 	</a:t>
            </a:r>
            <a:r>
              <a:rPr lang="cs-CZ" sz="2200" dirty="0" smtClean="0"/>
              <a:t>Ponaučení pro zbožný a ctnostný život</a:t>
            </a:r>
            <a:endParaRPr lang="en-GB" sz="2200" dirty="0" smtClean="0"/>
          </a:p>
          <a:p>
            <a:pPr marL="1792288" indent="-1792288">
              <a:buNone/>
            </a:pPr>
            <a:r>
              <a:rPr lang="en-GB" sz="2200" dirty="0" smtClean="0"/>
              <a:t>42:15-51:30 	</a:t>
            </a:r>
            <a:r>
              <a:rPr lang="cs-CZ" sz="2200" dirty="0" smtClean="0"/>
              <a:t>Chvála Božího stvoření a Božího jednání v dějinách, včetně</a:t>
            </a:r>
            <a:r>
              <a:rPr lang="en-GB" sz="2200" dirty="0" smtClean="0"/>
              <a:t>: </a:t>
            </a:r>
          </a:p>
          <a:p>
            <a:pPr marL="0" indent="0">
              <a:buNone/>
            </a:pPr>
            <a:r>
              <a:rPr lang="en-GB" sz="2200" dirty="0"/>
              <a:t>	</a:t>
            </a:r>
            <a:r>
              <a:rPr lang="en-GB" sz="2200" dirty="0" smtClean="0"/>
              <a:t>		</a:t>
            </a:r>
            <a:r>
              <a:rPr lang="cs-CZ" sz="2200" dirty="0" smtClean="0"/>
              <a:t>Chvály otců </a:t>
            </a:r>
            <a:r>
              <a:rPr lang="en-GB" sz="2200" dirty="0" smtClean="0"/>
              <a:t>(44:1-50:26) </a:t>
            </a:r>
          </a:p>
          <a:p>
            <a:pPr marL="0" indent="0">
              <a:buNone/>
            </a:pPr>
            <a:r>
              <a:rPr lang="en-GB" sz="2200" dirty="0"/>
              <a:t>	</a:t>
            </a:r>
            <a:r>
              <a:rPr lang="en-GB" sz="2200" dirty="0" smtClean="0"/>
              <a:t>		</a:t>
            </a:r>
            <a:r>
              <a:rPr lang="cs-CZ" sz="2200" dirty="0" smtClean="0"/>
              <a:t>Epilogu </a:t>
            </a:r>
            <a:r>
              <a:rPr lang="en-GB" sz="2200" dirty="0" smtClean="0"/>
              <a:t>(50:27-31) </a:t>
            </a:r>
          </a:p>
          <a:p>
            <a:pPr marL="0" indent="0">
              <a:buNone/>
            </a:pPr>
            <a:r>
              <a:rPr lang="en-GB" sz="2200" dirty="0"/>
              <a:t>	</a:t>
            </a:r>
            <a:r>
              <a:rPr lang="en-GB" sz="2200" dirty="0" smtClean="0"/>
              <a:t>		</a:t>
            </a:r>
            <a:r>
              <a:rPr lang="cs-CZ" sz="2200" dirty="0" smtClean="0"/>
              <a:t>Dodatku </a:t>
            </a:r>
            <a:r>
              <a:rPr lang="en-GB" sz="2200" dirty="0" smtClean="0"/>
              <a:t>(51) </a:t>
            </a:r>
          </a:p>
          <a:p>
            <a:pPr marL="0" indent="0">
              <a:buNone/>
            </a:pPr>
            <a:endParaRPr lang="en-GB" sz="2200" dirty="0" smtClean="0"/>
          </a:p>
          <a:p>
            <a:pPr marL="0" indent="0">
              <a:buNone/>
            </a:pPr>
            <a:r>
              <a:rPr lang="cs-CZ" sz="2200" dirty="0" smtClean="0"/>
              <a:t>Dle některých je kniha strukturovaná 6 básněmi na moudrost, rozesetými v knize: </a:t>
            </a:r>
            <a:r>
              <a:rPr lang="en-GB" sz="2200" dirty="0" smtClean="0"/>
              <a:t>(</a:t>
            </a:r>
            <a:r>
              <a:rPr lang="en-US" sz="2200" dirty="0"/>
              <a:t>1:1–10, 4:11–19; 6:18–37; 14:20–15:10; 24:1–33; and </a:t>
            </a:r>
            <a:r>
              <a:rPr lang="en-US" sz="2200" dirty="0" smtClean="0"/>
              <a:t>38:24–39:11). </a:t>
            </a:r>
            <a:endParaRPr lang="en-GB" sz="2200" dirty="0"/>
          </a:p>
        </p:txBody>
      </p:sp>
      <p:sp>
        <p:nvSpPr>
          <p:cNvPr id="11" name="Vývojový diagram: dokument 10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rgbClr val="B88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C6E917"/>
              </a:solidFill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cs-CZ" dirty="0" err="1" smtClean="0">
                <a:latin typeface="Aharoni" panose="02010803020104030203" pitchFamily="2" charset="-79"/>
                <a:cs typeface="Aharoni" panose="02010803020104030203" pitchFamily="2" charset="-79"/>
              </a:rPr>
              <a:t>Old</a:t>
            </a:r>
            <a:r>
              <a:rPr lang="cs-CZ" dirty="0" smtClean="0">
                <a:latin typeface="Aharoni" panose="02010803020104030203" pitchFamily="2" charset="-79"/>
                <a:cs typeface="Aharoni" panose="02010803020104030203" pitchFamily="2" charset="-79"/>
              </a:rPr>
              <a:t> Testament 2 – </a:t>
            </a:r>
            <a:r>
              <a:rPr lang="en-GB" dirty="0" smtClean="0">
                <a:latin typeface="Aharoni" panose="02010803020104030203" pitchFamily="2" charset="-79"/>
                <a:cs typeface="Aharoni" panose="02010803020104030203" pitchFamily="2" charset="-79"/>
              </a:rPr>
              <a:t>Wisdom </a:t>
            </a:r>
            <a:endParaRPr lang="cs-CZ" dirty="0" smtClean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4" name="TextovéPole 6"/>
          <p:cNvSpPr txBox="1"/>
          <p:nvPr/>
        </p:nvSpPr>
        <p:spPr>
          <a:xfrm>
            <a:off x="80477" y="332656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Aharoni" panose="02010803020104030203" pitchFamily="2" charset="-79"/>
                <a:cs typeface="Aharoni" panose="02010803020104030203" pitchFamily="2" charset="-79"/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1119871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ástupný symbol pro obsah 1"/>
          <p:cNvSpPr>
            <a:spLocks noGrp="1"/>
          </p:cNvSpPr>
          <p:nvPr>
            <p:ph idx="1"/>
          </p:nvPr>
        </p:nvSpPr>
        <p:spPr>
          <a:xfrm>
            <a:off x="755576" y="836712"/>
            <a:ext cx="8388424" cy="6021288"/>
          </a:xfrm>
        </p:spPr>
        <p:txBody>
          <a:bodyPr>
            <a:normAutofit/>
          </a:bodyPr>
          <a:lstStyle/>
          <a:p>
            <a:endParaRPr lang="cs-CZ" sz="2200" dirty="0" smtClean="0"/>
          </a:p>
          <a:p>
            <a:pPr marL="0" indent="0">
              <a:buNone/>
            </a:pPr>
            <a:r>
              <a:rPr lang="cs-CZ" sz="2200" b="1" dirty="0" err="1" smtClean="0">
                <a:solidFill>
                  <a:schemeClr val="accent6">
                    <a:lumMod val="50000"/>
                  </a:schemeClr>
                </a:solidFill>
              </a:rPr>
              <a:t>Sírachovec</a:t>
            </a:r>
            <a:endParaRPr lang="cs-CZ" sz="22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cs-CZ" sz="2200" dirty="0"/>
          </a:p>
          <a:p>
            <a:pPr>
              <a:buFontTx/>
              <a:buChar char="-"/>
            </a:pPr>
            <a:r>
              <a:rPr lang="cs-CZ" sz="2200" dirty="0" smtClean="0"/>
              <a:t>Kniha se zaměřuje na </a:t>
            </a:r>
            <a:r>
              <a:rPr lang="cs-CZ" sz="2200" b="1" dirty="0" smtClean="0"/>
              <a:t>několik opakujících se témat</a:t>
            </a:r>
            <a:r>
              <a:rPr lang="cs-CZ" sz="2200" dirty="0" smtClean="0"/>
              <a:t>: stvoření; smrt; přátelství; štěstí; čest a hanba; peníze; hřích; sociální spravedlnost; mluva; ženy. Jde o jakousi příručku etiky pokrývající širokou škálu oblastí života. </a:t>
            </a:r>
            <a:endParaRPr lang="en-US" sz="2200" dirty="0" smtClean="0"/>
          </a:p>
          <a:p>
            <a:pPr>
              <a:buFontTx/>
              <a:buChar char="-"/>
            </a:pPr>
            <a:r>
              <a:rPr lang="cs-CZ" sz="2200" b="1" dirty="0" smtClean="0"/>
              <a:t>Moudrost </a:t>
            </a:r>
            <a:r>
              <a:rPr lang="cs-CZ" sz="2200" dirty="0" smtClean="0"/>
              <a:t>je pro </a:t>
            </a:r>
            <a:r>
              <a:rPr lang="cs-CZ" sz="2200" dirty="0" err="1" smtClean="0"/>
              <a:t>Sírachovce</a:t>
            </a:r>
            <a:r>
              <a:rPr lang="cs-CZ" sz="2200" dirty="0" smtClean="0"/>
              <a:t> synonymem pro </a:t>
            </a:r>
            <a:r>
              <a:rPr lang="cs-CZ" sz="2200" b="1" dirty="0" smtClean="0"/>
              <a:t>bázeň Boží </a:t>
            </a:r>
            <a:r>
              <a:rPr lang="cs-CZ" sz="2200" dirty="0" smtClean="0"/>
              <a:t>a někdy se shoduje se </a:t>
            </a:r>
            <a:r>
              <a:rPr lang="cs-CZ" sz="2200" b="1" dirty="0" smtClean="0"/>
              <a:t>zachováváním zákona</a:t>
            </a:r>
            <a:r>
              <a:rPr lang="cs-CZ" sz="2200" dirty="0" smtClean="0"/>
              <a:t>. </a:t>
            </a:r>
            <a:endParaRPr lang="en-US" sz="2200" dirty="0" smtClean="0"/>
          </a:p>
          <a:p>
            <a:pPr>
              <a:buFontTx/>
              <a:buChar char="-"/>
            </a:pPr>
            <a:r>
              <a:rPr lang="cs-CZ" sz="2200" dirty="0" smtClean="0"/>
              <a:t>Závěrečná a dlouhá „</a:t>
            </a:r>
            <a:r>
              <a:rPr lang="cs-CZ" sz="2200" b="1" dirty="0" smtClean="0"/>
              <a:t>chvála otců</a:t>
            </a:r>
            <a:r>
              <a:rPr lang="cs-CZ" sz="2200" dirty="0" smtClean="0"/>
              <a:t>“ je zajímavým přehledem dějin Izraele, které jsou chápány jako seznam životních vzorů spíše než jako svědectví o Boží péči a zjevení. Překvapuje nepřítomnost </a:t>
            </a:r>
            <a:r>
              <a:rPr lang="cs-CZ" sz="2200" dirty="0" err="1" smtClean="0"/>
              <a:t>Ezdráše</a:t>
            </a:r>
            <a:r>
              <a:rPr lang="cs-CZ" sz="2200" dirty="0" smtClean="0"/>
              <a:t>, Daniela, Rút a Ester (a snad znalost celého Kronikářova díla). </a:t>
            </a:r>
            <a:endParaRPr lang="en-US" sz="2200" dirty="0" smtClean="0"/>
          </a:p>
          <a:p>
            <a:pPr>
              <a:buFontTx/>
              <a:buChar char="-"/>
            </a:pPr>
            <a:endParaRPr lang="en-US" sz="2200" dirty="0"/>
          </a:p>
          <a:p>
            <a:pPr marL="0" indent="0">
              <a:buNone/>
            </a:pPr>
            <a:endParaRPr lang="en-GB" sz="2200" dirty="0" smtClean="0"/>
          </a:p>
          <a:p>
            <a:pPr marL="0" indent="0">
              <a:buNone/>
            </a:pPr>
            <a:endParaRPr lang="cs-CZ" sz="2200" dirty="0"/>
          </a:p>
        </p:txBody>
      </p:sp>
      <p:sp>
        <p:nvSpPr>
          <p:cNvPr id="11" name="Vývojový diagram: dokument 10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rgbClr val="B88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C6E917"/>
              </a:solidFill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cs-CZ" dirty="0" err="1" smtClean="0">
                <a:latin typeface="Aharoni" panose="02010803020104030203" pitchFamily="2" charset="-79"/>
                <a:cs typeface="Aharoni" panose="02010803020104030203" pitchFamily="2" charset="-79"/>
              </a:rPr>
              <a:t>Old</a:t>
            </a:r>
            <a:r>
              <a:rPr lang="cs-CZ" dirty="0" smtClean="0">
                <a:latin typeface="Aharoni" panose="02010803020104030203" pitchFamily="2" charset="-79"/>
                <a:cs typeface="Aharoni" panose="02010803020104030203" pitchFamily="2" charset="-79"/>
              </a:rPr>
              <a:t> Testament 2 – </a:t>
            </a:r>
            <a:r>
              <a:rPr lang="en-GB" dirty="0" smtClean="0">
                <a:latin typeface="Aharoni" panose="02010803020104030203" pitchFamily="2" charset="-79"/>
                <a:cs typeface="Aharoni" panose="02010803020104030203" pitchFamily="2" charset="-79"/>
              </a:rPr>
              <a:t>Wisdom </a:t>
            </a:r>
            <a:endParaRPr lang="cs-CZ" dirty="0" smtClean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4" name="TextovéPole 6"/>
          <p:cNvSpPr txBox="1"/>
          <p:nvPr/>
        </p:nvSpPr>
        <p:spPr>
          <a:xfrm>
            <a:off x="80477" y="332656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Aharoni" panose="02010803020104030203" pitchFamily="2" charset="-79"/>
                <a:cs typeface="Aharoni" panose="02010803020104030203" pitchFamily="2" charset="-79"/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3255159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ástupný symbol pro obsah 1"/>
          <p:cNvSpPr>
            <a:spLocks noGrp="1"/>
          </p:cNvSpPr>
          <p:nvPr>
            <p:ph idx="1"/>
          </p:nvPr>
        </p:nvSpPr>
        <p:spPr>
          <a:xfrm>
            <a:off x="755576" y="836712"/>
            <a:ext cx="8388424" cy="6021288"/>
          </a:xfrm>
        </p:spPr>
        <p:txBody>
          <a:bodyPr>
            <a:normAutofit lnSpcReduction="10000"/>
          </a:bodyPr>
          <a:lstStyle/>
          <a:p>
            <a:endParaRPr lang="cs-CZ" sz="2200" dirty="0" smtClean="0"/>
          </a:p>
          <a:p>
            <a:pPr marL="0" indent="0">
              <a:buNone/>
            </a:pPr>
            <a:r>
              <a:rPr lang="cs-CZ" sz="2200" b="1" dirty="0" smtClean="0">
                <a:solidFill>
                  <a:schemeClr val="accent6">
                    <a:lumMod val="50000"/>
                  </a:schemeClr>
                </a:solidFill>
              </a:rPr>
              <a:t>Kazatel</a:t>
            </a:r>
          </a:p>
          <a:p>
            <a:pPr marL="0" indent="0">
              <a:buNone/>
            </a:pPr>
            <a:endParaRPr lang="cs-CZ" sz="2200" dirty="0"/>
          </a:p>
          <a:p>
            <a:pPr marL="0" indent="0">
              <a:buNone/>
            </a:pPr>
            <a:r>
              <a:rPr lang="cs-CZ" sz="2200" b="1" dirty="0" smtClean="0"/>
              <a:t>Název</a:t>
            </a:r>
            <a:r>
              <a:rPr lang="en-GB" sz="2200" b="1" dirty="0" smtClean="0"/>
              <a:t>: 	</a:t>
            </a:r>
            <a:r>
              <a:rPr lang="cs-CZ" sz="2200" b="1" dirty="0" smtClean="0"/>
              <a:t>Hebrejsky</a:t>
            </a:r>
            <a:r>
              <a:rPr lang="en-GB" sz="2200" b="1" dirty="0" smtClean="0"/>
              <a:t>: </a:t>
            </a:r>
            <a:r>
              <a:rPr lang="he-IL" sz="2200" dirty="0" smtClean="0">
                <a:cs typeface="+mj-cs"/>
              </a:rPr>
              <a:t>קֹהֶלֶת</a:t>
            </a:r>
            <a:r>
              <a:rPr lang="he-IL" sz="2200" dirty="0"/>
              <a:t> </a:t>
            </a:r>
            <a:r>
              <a:rPr lang="en-GB" sz="2200" dirty="0" smtClean="0"/>
              <a:t> </a:t>
            </a:r>
            <a:r>
              <a:rPr lang="cs-CZ" sz="2200" i="1" dirty="0" smtClean="0"/>
              <a:t>q</a:t>
            </a:r>
            <a:r>
              <a:rPr lang="en-GB" sz="2200" i="1" dirty="0" smtClean="0"/>
              <a:t>o</a:t>
            </a:r>
            <a:r>
              <a:rPr lang="cs-CZ" sz="2200" i="1" dirty="0" smtClean="0"/>
              <a:t>hele</a:t>
            </a:r>
            <a:r>
              <a:rPr lang="en-GB" sz="2200" i="1" dirty="0" smtClean="0"/>
              <a:t>t</a:t>
            </a:r>
            <a:r>
              <a:rPr lang="en-GB" sz="2200" dirty="0"/>
              <a:t> </a:t>
            </a:r>
            <a:endParaRPr lang="en-GB" sz="2200" dirty="0" smtClean="0"/>
          </a:p>
          <a:p>
            <a:pPr marL="0" indent="0">
              <a:buNone/>
            </a:pPr>
            <a:r>
              <a:rPr lang="en-GB" sz="2200" dirty="0"/>
              <a:t>	</a:t>
            </a:r>
            <a:r>
              <a:rPr lang="cs-CZ" sz="2200" b="1" dirty="0" smtClean="0"/>
              <a:t>Řecky</a:t>
            </a:r>
            <a:r>
              <a:rPr lang="en-GB" sz="2200" b="1" dirty="0" smtClean="0"/>
              <a:t>:</a:t>
            </a:r>
            <a:r>
              <a:rPr lang="en-GB" sz="2200" dirty="0" smtClean="0"/>
              <a:t> </a:t>
            </a:r>
            <a:r>
              <a:rPr lang="el-GR" sz="2200" dirty="0" smtClean="0"/>
              <a:t>Ἐκκλησιαστής</a:t>
            </a:r>
            <a:r>
              <a:rPr lang="el-GR" sz="2200" dirty="0"/>
              <a:t> </a:t>
            </a:r>
            <a:r>
              <a:rPr lang="cs-CZ" sz="2200" i="1" dirty="0" err="1" smtClean="0"/>
              <a:t>Ekklēsiastēs</a:t>
            </a:r>
            <a:endParaRPr lang="cs-CZ" sz="2200" i="1" dirty="0" smtClean="0"/>
          </a:p>
          <a:p>
            <a:pPr marL="0" indent="0">
              <a:buNone/>
            </a:pPr>
            <a:r>
              <a:rPr lang="cs-CZ" sz="2200" i="1" dirty="0"/>
              <a:t>	</a:t>
            </a:r>
            <a:r>
              <a:rPr lang="cs-CZ" sz="2200" b="1" dirty="0" smtClean="0"/>
              <a:t>Latinsky: </a:t>
            </a:r>
            <a:r>
              <a:rPr lang="cs-CZ" sz="2200" i="1" dirty="0" err="1" smtClean="0"/>
              <a:t>Ecclesiastes</a:t>
            </a:r>
            <a:endParaRPr lang="en-GB" sz="2200" i="1" dirty="0" smtClean="0"/>
          </a:p>
          <a:p>
            <a:pPr marL="0" indent="0">
              <a:buNone/>
            </a:pPr>
            <a:r>
              <a:rPr lang="en-GB" sz="2200" i="1" dirty="0"/>
              <a:t>	</a:t>
            </a:r>
            <a:r>
              <a:rPr lang="cs-CZ" sz="2200" b="1" dirty="0" smtClean="0"/>
              <a:t>Česky</a:t>
            </a:r>
            <a:r>
              <a:rPr lang="en-GB" sz="2200" b="1" dirty="0" smtClean="0"/>
              <a:t>:</a:t>
            </a:r>
            <a:r>
              <a:rPr lang="en-GB" sz="2200" i="1" dirty="0" smtClean="0"/>
              <a:t> </a:t>
            </a:r>
            <a:r>
              <a:rPr lang="cs-CZ" sz="2200" dirty="0" smtClean="0"/>
              <a:t>Kazatel</a:t>
            </a:r>
          </a:p>
          <a:p>
            <a:pPr marL="0" indent="0">
              <a:buNone/>
            </a:pPr>
            <a:endParaRPr lang="en-GB" sz="2200" b="1" dirty="0"/>
          </a:p>
          <a:p>
            <a:pPr marL="0" indent="0">
              <a:buNone/>
            </a:pPr>
            <a:r>
              <a:rPr lang="cs-CZ" sz="2200" b="1" dirty="0" smtClean="0"/>
              <a:t>Datum</a:t>
            </a:r>
            <a:r>
              <a:rPr lang="en-GB" sz="2200" b="1" dirty="0" smtClean="0"/>
              <a:t>: </a:t>
            </a:r>
            <a:r>
              <a:rPr lang="cs-CZ" sz="2200" dirty="0" smtClean="0"/>
              <a:t>3. stol. př. Kr. </a:t>
            </a:r>
            <a:endParaRPr lang="en-GB" sz="2200" dirty="0"/>
          </a:p>
          <a:p>
            <a:pPr marL="0" indent="0">
              <a:buNone/>
            </a:pPr>
            <a:endParaRPr lang="en-GB" sz="2200" dirty="0"/>
          </a:p>
          <a:p>
            <a:pPr marL="0" indent="0">
              <a:buNone/>
            </a:pPr>
            <a:r>
              <a:rPr lang="en-GB" sz="2200" b="1" dirty="0" err="1" smtClean="0"/>
              <a:t>Autor</a:t>
            </a:r>
            <a:r>
              <a:rPr lang="en-GB" sz="2200" b="1" dirty="0" smtClean="0"/>
              <a:t>: </a:t>
            </a:r>
            <a:r>
              <a:rPr lang="cs-CZ" sz="2200" dirty="0" smtClean="0"/>
              <a:t>palestinský Žid </a:t>
            </a:r>
            <a:r>
              <a:rPr lang="en-GB" sz="2200" dirty="0" smtClean="0"/>
              <a:t>  </a:t>
            </a:r>
            <a:endParaRPr lang="cs-CZ" sz="2200" dirty="0"/>
          </a:p>
          <a:p>
            <a:pPr marL="0" indent="0">
              <a:buNone/>
            </a:pPr>
            <a:endParaRPr lang="en-GB" sz="2200" dirty="0"/>
          </a:p>
          <a:p>
            <a:pPr marL="0" indent="0">
              <a:buNone/>
            </a:pPr>
            <a:r>
              <a:rPr lang="cs-CZ" sz="2200" b="1" dirty="0" smtClean="0"/>
              <a:t>Jazyk</a:t>
            </a:r>
            <a:r>
              <a:rPr lang="en-GB" sz="2200" b="1" dirty="0" smtClean="0"/>
              <a:t>: </a:t>
            </a:r>
            <a:r>
              <a:rPr lang="cs-CZ" sz="2200" dirty="0" err="1" smtClean="0"/>
              <a:t>hebrejšina</a:t>
            </a:r>
            <a:r>
              <a:rPr lang="cs-CZ" sz="2200" dirty="0" smtClean="0"/>
              <a:t> </a:t>
            </a:r>
            <a:r>
              <a:rPr lang="en-GB" sz="2200" dirty="0" smtClean="0"/>
              <a:t> </a:t>
            </a:r>
          </a:p>
          <a:p>
            <a:pPr marL="0" indent="0">
              <a:buNone/>
            </a:pPr>
            <a:endParaRPr lang="en-GB" sz="2200" dirty="0"/>
          </a:p>
          <a:p>
            <a:pPr marL="0" indent="0">
              <a:buNone/>
            </a:pPr>
            <a:r>
              <a:rPr lang="cs-CZ" sz="2200" b="1" dirty="0" smtClean="0"/>
              <a:t>Struktura</a:t>
            </a:r>
            <a:endParaRPr lang="en-GB" sz="2200" b="1" dirty="0"/>
          </a:p>
          <a:p>
            <a:pPr marL="0" indent="0">
              <a:buNone/>
            </a:pPr>
            <a:r>
              <a:rPr lang="cs-CZ" sz="2200" dirty="0" smtClean="0"/>
              <a:t>Kniha sestává z několika desítek myšlenek a úvah bez zjevného pořádku. </a:t>
            </a:r>
            <a:endParaRPr lang="en-GB" sz="2200" dirty="0"/>
          </a:p>
          <a:p>
            <a:pPr marL="0" indent="0">
              <a:buNone/>
            </a:pPr>
            <a:endParaRPr lang="cs-CZ" sz="2200" dirty="0"/>
          </a:p>
          <a:p>
            <a:pPr marL="0" indent="0">
              <a:buNone/>
            </a:pPr>
            <a:endParaRPr lang="cs-CZ" sz="2200" dirty="0"/>
          </a:p>
        </p:txBody>
      </p:sp>
      <p:sp>
        <p:nvSpPr>
          <p:cNvPr id="11" name="Vývojový diagram: dokument 10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rgbClr val="B88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C6E917"/>
              </a:solidFill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cs-CZ" dirty="0" err="1" smtClean="0">
                <a:latin typeface="Aharoni" panose="02010803020104030203" pitchFamily="2" charset="-79"/>
                <a:cs typeface="Aharoni" panose="02010803020104030203" pitchFamily="2" charset="-79"/>
              </a:rPr>
              <a:t>Old</a:t>
            </a:r>
            <a:r>
              <a:rPr lang="cs-CZ" dirty="0" smtClean="0">
                <a:latin typeface="Aharoni" panose="02010803020104030203" pitchFamily="2" charset="-79"/>
                <a:cs typeface="Aharoni" panose="02010803020104030203" pitchFamily="2" charset="-79"/>
              </a:rPr>
              <a:t> Testament 2 – </a:t>
            </a:r>
            <a:r>
              <a:rPr lang="en-GB" dirty="0" smtClean="0">
                <a:latin typeface="Aharoni" panose="02010803020104030203" pitchFamily="2" charset="-79"/>
                <a:cs typeface="Aharoni" panose="02010803020104030203" pitchFamily="2" charset="-79"/>
              </a:rPr>
              <a:t>Wisdom </a:t>
            </a:r>
            <a:endParaRPr lang="cs-CZ" dirty="0" smtClean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4" name="TextovéPole 6"/>
          <p:cNvSpPr txBox="1"/>
          <p:nvPr/>
        </p:nvSpPr>
        <p:spPr>
          <a:xfrm>
            <a:off x="80477" y="332656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Aharoni" panose="02010803020104030203" pitchFamily="2" charset="-79"/>
                <a:cs typeface="Aharoni" panose="02010803020104030203" pitchFamily="2" charset="-79"/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1677856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750</TotalTime>
  <Words>832</Words>
  <Application>Microsoft Office PowerPoint</Application>
  <PresentationFormat>Předvádění na obrazovce (4:3)</PresentationFormat>
  <Paragraphs>196</Paragraphs>
  <Slides>16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17" baseType="lpstr">
      <vt:lpstr>Motiv sady Office</vt:lpstr>
      <vt:lpstr>Starý zákon 2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Biblická etika</dc:title>
  <dc:creator>mackerle</dc:creator>
  <cp:lastModifiedBy>mackerle</cp:lastModifiedBy>
  <cp:revision>81</cp:revision>
  <dcterms:created xsi:type="dcterms:W3CDTF">2020-02-12T09:48:51Z</dcterms:created>
  <dcterms:modified xsi:type="dcterms:W3CDTF">2021-06-05T08:00:50Z</dcterms:modified>
</cp:coreProperties>
</file>