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1254" y="-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21. 9. 2020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21. 9. 2020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21. 9. 2020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21. 9. 2020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21. 9. 2020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21. 9. 2020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21. 9. 2020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21. 9. 2020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21. 9. 2020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21. 9. 2020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21. 9. 2020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21. 9. 2020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21. 9. 2020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6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5.emf"/><Relationship Id="rId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>
                <a:latin typeface="+mn-lt"/>
              </a:rPr>
              <a:t>Operating</a:t>
            </a:r>
            <a:r>
              <a:rPr lang="cs-CZ" dirty="0" smtClean="0">
                <a:latin typeface="+mn-lt"/>
              </a:rPr>
              <a:t> and </a:t>
            </a:r>
            <a:r>
              <a:rPr lang="cs-CZ" dirty="0" err="1" smtClean="0">
                <a:latin typeface="+mn-lt"/>
              </a:rPr>
              <a:t>finacial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leverage</a:t>
            </a:r>
            <a:endParaRPr lang="cs-CZ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>
                <a:latin typeface="+mn-lt"/>
              </a:rPr>
              <a:t>Financial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analysis</a:t>
            </a:r>
            <a:r>
              <a:rPr lang="cs-CZ" dirty="0" smtClean="0">
                <a:latin typeface="+mn-lt"/>
              </a:rPr>
              <a:t> and </a:t>
            </a:r>
            <a:r>
              <a:rPr lang="cs-CZ" dirty="0" err="1" smtClean="0">
                <a:latin typeface="+mn-lt"/>
              </a:rPr>
              <a:t>planning</a:t>
            </a:r>
            <a:endParaRPr lang="cs-CZ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n-lt"/>
              </a:rPr>
              <a:t>Total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leverage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latin typeface="+mn-lt"/>
            </a:endParaRPr>
          </a:p>
          <a:p>
            <a:endParaRPr lang="cs-CZ" dirty="0">
              <a:latin typeface="+mn-lt"/>
            </a:endParaRPr>
          </a:p>
          <a:p>
            <a:endParaRPr lang="cs-CZ" dirty="0" smtClean="0">
              <a:latin typeface="+mn-lt"/>
            </a:endParaRPr>
          </a:p>
          <a:p>
            <a:r>
              <a:rPr lang="cs-CZ" dirty="0" err="1">
                <a:latin typeface="+mn-lt"/>
              </a:rPr>
              <a:t>Degree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of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total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leverage</a:t>
            </a:r>
            <a:endParaRPr lang="cs-CZ" dirty="0">
              <a:latin typeface="+mn-lt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21. 9. 2020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896410"/>
              </p:ext>
            </p:extLst>
          </p:nvPr>
        </p:nvGraphicFramePr>
        <p:xfrm>
          <a:off x="1075765" y="1945341"/>
          <a:ext cx="43719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3" imgW="4368800" imgH="609600" progId="Equation.DSMT4">
                  <p:embed/>
                </p:oleObj>
              </mc:Choice>
              <mc:Fallback>
                <p:oleObj name="Equation" r:id="rId3" imgW="4368800" imgH="609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765" y="1945341"/>
                        <a:ext cx="437197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701570"/>
              </p:ext>
            </p:extLst>
          </p:nvPr>
        </p:nvGraphicFramePr>
        <p:xfrm>
          <a:off x="1084729" y="3621741"/>
          <a:ext cx="5076825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5" imgW="5067300" imgH="1346200" progId="Equation.DSMT4">
                  <p:embed/>
                </p:oleObj>
              </mc:Choice>
              <mc:Fallback>
                <p:oleObj name="Equation" r:id="rId5" imgW="5067300" imgH="1346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729" y="3621741"/>
                        <a:ext cx="5076825" cy="1343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742413"/>
              </p:ext>
            </p:extLst>
          </p:nvPr>
        </p:nvGraphicFramePr>
        <p:xfrm>
          <a:off x="1102659" y="5342964"/>
          <a:ext cx="7200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7" imgW="7200900" imgH="647700" progId="Equation.DSMT4">
                  <p:embed/>
                </p:oleObj>
              </mc:Choice>
              <mc:Fallback>
                <p:oleObj name="Equation" r:id="rId7" imgW="7200900" imgH="647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2659" y="5342964"/>
                        <a:ext cx="72009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3204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Operational and financial </a:t>
            </a:r>
            <a:r>
              <a:rPr lang="en-US" dirty="0" smtClean="0">
                <a:latin typeface="+mn-lt"/>
              </a:rPr>
              <a:t>risk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>
                <a:latin typeface="+mn-lt"/>
              </a:rPr>
              <a:t>Operational </a:t>
            </a:r>
            <a:r>
              <a:rPr lang="en-US" sz="1800" dirty="0">
                <a:latin typeface="+mn-lt"/>
              </a:rPr>
              <a:t>risk is associated with the industry in which the company operates and with the general conditions of the company.</a:t>
            </a:r>
          </a:p>
          <a:p>
            <a:r>
              <a:rPr lang="en-US" sz="1800" dirty="0">
                <a:latin typeface="+mn-lt"/>
              </a:rPr>
              <a:t>Operational risk is related to different economic results, </a:t>
            </a:r>
            <a:r>
              <a:rPr lang="en-US" sz="1800" dirty="0" err="1">
                <a:latin typeface="+mn-lt"/>
              </a:rPr>
              <a:t>eg</a:t>
            </a:r>
            <a:r>
              <a:rPr lang="en-US" sz="1800" dirty="0">
                <a:latin typeface="+mn-lt"/>
              </a:rPr>
              <a:t> new investments, while financial risk is related to the way this investment is financed.</a:t>
            </a:r>
          </a:p>
          <a:p>
            <a:endParaRPr lang="en-US" sz="1800" dirty="0">
              <a:latin typeface="+mn-lt"/>
            </a:endParaRPr>
          </a:p>
          <a:p>
            <a:r>
              <a:rPr lang="en-US" sz="1800" dirty="0">
                <a:latin typeface="+mn-lt"/>
              </a:rPr>
              <a:t>Operational risk depends on a number of factors:</a:t>
            </a:r>
          </a:p>
          <a:p>
            <a:pPr lvl="1">
              <a:buFont typeface="+mj-lt"/>
              <a:buAutoNum type="arabicPeriod"/>
            </a:pPr>
            <a:r>
              <a:rPr lang="en-US" sz="1400" dirty="0" smtClean="0">
                <a:latin typeface="+mn-lt"/>
              </a:rPr>
              <a:t>Variability </a:t>
            </a:r>
            <a:r>
              <a:rPr lang="en-US" sz="1400" dirty="0">
                <a:latin typeface="+mn-lt"/>
              </a:rPr>
              <a:t>of demand.</a:t>
            </a:r>
          </a:p>
          <a:p>
            <a:pPr lvl="1">
              <a:buFont typeface="+mj-lt"/>
              <a:buAutoNum type="arabicPeriod"/>
            </a:pPr>
            <a:r>
              <a:rPr lang="en-US" sz="1400" dirty="0" smtClean="0">
                <a:latin typeface="+mn-lt"/>
              </a:rPr>
              <a:t>Variability </a:t>
            </a:r>
            <a:r>
              <a:rPr lang="en-US" sz="1400" dirty="0">
                <a:latin typeface="+mn-lt"/>
              </a:rPr>
              <a:t>of sales prices, variability of purchase prices.</a:t>
            </a:r>
          </a:p>
          <a:p>
            <a:pPr lvl="1">
              <a:buFont typeface="+mj-lt"/>
              <a:buAutoNum type="arabicPeriod"/>
            </a:pPr>
            <a:r>
              <a:rPr lang="en-US" sz="1400" dirty="0" smtClean="0">
                <a:latin typeface="+mn-lt"/>
              </a:rPr>
              <a:t>Ability </a:t>
            </a:r>
            <a:r>
              <a:rPr lang="en-US" sz="1400" dirty="0">
                <a:latin typeface="+mn-lt"/>
              </a:rPr>
              <a:t>to adjust sales prices depending on the development of input prices.</a:t>
            </a:r>
          </a:p>
          <a:p>
            <a:pPr lvl="1">
              <a:buFont typeface="+mj-lt"/>
              <a:buAutoNum type="arabicPeriod"/>
            </a:pPr>
            <a:r>
              <a:rPr lang="en-US" sz="1400" dirty="0" smtClean="0">
                <a:latin typeface="+mn-lt"/>
              </a:rPr>
              <a:t>Ability </a:t>
            </a:r>
            <a:r>
              <a:rPr lang="en-US" sz="1400" dirty="0">
                <a:latin typeface="+mn-lt"/>
              </a:rPr>
              <a:t>to reduce costs in a period when demand for goods is declining.</a:t>
            </a:r>
          </a:p>
          <a:p>
            <a:pPr lvl="1">
              <a:buFont typeface="+mj-lt"/>
              <a:buAutoNum type="arabicPeriod"/>
            </a:pPr>
            <a:r>
              <a:rPr lang="en-US" sz="1400" dirty="0" smtClean="0">
                <a:latin typeface="+mn-lt"/>
              </a:rPr>
              <a:t>Operating lever</a:t>
            </a:r>
            <a:r>
              <a:rPr lang="cs-CZ" sz="1400" dirty="0" err="1" smtClean="0">
                <a:latin typeface="+mn-lt"/>
              </a:rPr>
              <a:t>age</a:t>
            </a:r>
            <a:r>
              <a:rPr lang="en-US" sz="1400" dirty="0" smtClean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stage</a:t>
            </a:r>
            <a:r>
              <a:rPr lang="en-US" sz="1400" dirty="0" smtClean="0">
                <a:latin typeface="+mn-lt"/>
              </a:rPr>
              <a:t>.</a:t>
            </a:r>
            <a:endParaRPr lang="cs-CZ" sz="1400" dirty="0" smtClean="0">
              <a:latin typeface="+mn-lt"/>
            </a:endParaRPr>
          </a:p>
          <a:p>
            <a:pPr indent="-285750"/>
            <a:endParaRPr lang="cs-CZ" sz="1800" smtClean="0">
              <a:latin typeface="+mn-lt"/>
            </a:endParaRPr>
          </a:p>
          <a:p>
            <a:pPr indent="-285750"/>
            <a:r>
              <a:rPr lang="en-US" sz="1800" smtClean="0">
                <a:latin typeface="+mn-lt"/>
              </a:rPr>
              <a:t>3 </a:t>
            </a:r>
            <a:r>
              <a:rPr lang="en-US" sz="1800" dirty="0">
                <a:latin typeface="+mn-lt"/>
              </a:rPr>
              <a:t>situations:</a:t>
            </a:r>
          </a:p>
          <a:p>
            <a:pPr lvl="1"/>
            <a:r>
              <a:rPr lang="en-US" sz="1400" dirty="0" smtClean="0">
                <a:latin typeface="+mn-lt"/>
              </a:rPr>
              <a:t>Debt </a:t>
            </a:r>
            <a:r>
              <a:rPr lang="en-US" sz="1400" dirty="0">
                <a:latin typeface="+mn-lt"/>
              </a:rPr>
              <a:t>financing increases risk without changing the expected value of EPS.</a:t>
            </a:r>
          </a:p>
          <a:p>
            <a:pPr lvl="1"/>
            <a:r>
              <a:rPr lang="en-US" sz="1400" dirty="0" smtClean="0">
                <a:latin typeface="+mn-lt"/>
              </a:rPr>
              <a:t>Debt </a:t>
            </a:r>
            <a:r>
              <a:rPr lang="en-US" sz="1400" dirty="0">
                <a:latin typeface="+mn-lt"/>
              </a:rPr>
              <a:t>financing increases risk while reducing the value of EPS.</a:t>
            </a:r>
          </a:p>
          <a:p>
            <a:pPr lvl="1"/>
            <a:r>
              <a:rPr lang="en-US" sz="1400" dirty="0" smtClean="0">
                <a:latin typeface="+mn-lt"/>
              </a:rPr>
              <a:t>Debt </a:t>
            </a:r>
            <a:r>
              <a:rPr lang="en-US" sz="1400" dirty="0">
                <a:latin typeface="+mn-lt"/>
              </a:rPr>
              <a:t>financing increases risk while increasing the value of EPS.</a:t>
            </a:r>
            <a:endParaRPr lang="cs-CZ" sz="1400" dirty="0">
              <a:latin typeface="+mn-lt"/>
            </a:endParaRPr>
          </a:p>
          <a:p>
            <a:pPr lvl="1">
              <a:buFont typeface="+mj-lt"/>
              <a:buAutoNum type="arabicPeriod"/>
            </a:pPr>
            <a:endParaRPr lang="cs-CZ" sz="1400" dirty="0" smtClean="0">
              <a:latin typeface="+mn-lt"/>
            </a:endParaRPr>
          </a:p>
          <a:p>
            <a:endParaRPr lang="cs-CZ" sz="1800" dirty="0" smtClean="0">
              <a:latin typeface="+mn-lt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21. 9. 2020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3822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n-lt"/>
              </a:rPr>
              <a:t>Operating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leverage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Operating leverage (OL) expresses the change in operating profit (EBIT) with a unit change in total sales </a:t>
            </a:r>
            <a:r>
              <a:rPr lang="en-US" dirty="0" smtClean="0">
                <a:latin typeface="+mn-lt"/>
              </a:rPr>
              <a:t>(</a:t>
            </a:r>
            <a:r>
              <a:rPr lang="cs-CZ" dirty="0" smtClean="0">
                <a:latin typeface="+mn-lt"/>
              </a:rPr>
              <a:t>S</a:t>
            </a:r>
            <a:r>
              <a:rPr lang="en-US" dirty="0" smtClean="0">
                <a:latin typeface="+mn-lt"/>
              </a:rPr>
              <a:t>).</a:t>
            </a:r>
            <a:endParaRPr lang="cs-CZ" dirty="0" smtClean="0">
              <a:latin typeface="+mn-lt"/>
            </a:endParaRPr>
          </a:p>
          <a:p>
            <a:endParaRPr lang="cs-CZ" dirty="0">
              <a:latin typeface="+mn-lt"/>
            </a:endParaRPr>
          </a:p>
          <a:p>
            <a:endParaRPr lang="cs-CZ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D</a:t>
            </a:r>
            <a:r>
              <a:rPr lang="cs-CZ" dirty="0" err="1" smtClean="0">
                <a:latin typeface="+mn-lt"/>
              </a:rPr>
              <a:t>egree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of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operating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leverage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is a relative increase in operating profit corresponding to a 1% relative change in sales</a:t>
            </a:r>
            <a:r>
              <a:rPr lang="en-US" dirty="0" smtClean="0">
                <a:latin typeface="+mn-lt"/>
              </a:rPr>
              <a:t>.</a:t>
            </a:r>
            <a:endParaRPr lang="cs-CZ" dirty="0" smtClean="0">
              <a:latin typeface="+mn-lt"/>
            </a:endParaRPr>
          </a:p>
          <a:p>
            <a:endParaRPr lang="cs-CZ" dirty="0" smtClean="0">
              <a:latin typeface="+mn-lt"/>
            </a:endParaRPr>
          </a:p>
          <a:p>
            <a:endParaRPr lang="cs-CZ" dirty="0">
              <a:latin typeface="+mn-lt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21. 9. 2020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17614"/>
              </p:ext>
            </p:extLst>
          </p:nvPr>
        </p:nvGraphicFramePr>
        <p:xfrm>
          <a:off x="1640541" y="2940424"/>
          <a:ext cx="22574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4" imgW="2260600" imgH="685800" progId="Equation.DSMT4">
                  <p:embed/>
                </p:oleObj>
              </mc:Choice>
              <mc:Fallback>
                <p:oleObj name="Equation" r:id="rId4" imgW="2260600" imgH="685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0541" y="2940424"/>
                        <a:ext cx="22574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964098"/>
              </p:ext>
            </p:extLst>
          </p:nvPr>
        </p:nvGraphicFramePr>
        <p:xfrm>
          <a:off x="1667436" y="5154706"/>
          <a:ext cx="471487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6" imgW="4711700" imgH="1371600" progId="Equation.DSMT4">
                  <p:embed/>
                </p:oleObj>
              </mc:Choice>
              <mc:Fallback>
                <p:oleObj name="Equation" r:id="rId6" imgW="4711700" imgH="1371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7436" y="5154706"/>
                        <a:ext cx="4714875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Operating </a:t>
            </a:r>
            <a:r>
              <a:rPr lang="en-US" dirty="0" smtClean="0">
                <a:latin typeface="+mn-lt"/>
              </a:rPr>
              <a:t>lever</a:t>
            </a:r>
            <a:r>
              <a:rPr lang="cs-CZ" dirty="0" err="1" smtClean="0">
                <a:latin typeface="+mn-lt"/>
              </a:rPr>
              <a:t>age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of homogeneous production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>
              <a:latin typeface="+mn-lt"/>
            </a:endParaRPr>
          </a:p>
          <a:p>
            <a:pPr marL="0" indent="0">
              <a:buNone/>
            </a:pPr>
            <a:r>
              <a:rPr lang="cs-CZ" dirty="0" smtClean="0">
                <a:latin typeface="+mn-lt"/>
              </a:rPr>
              <a:t> </a:t>
            </a:r>
            <a:r>
              <a:rPr lang="cs-CZ" dirty="0">
                <a:latin typeface="+mn-lt"/>
              </a:rPr>
              <a:t>		 </a:t>
            </a:r>
          </a:p>
          <a:p>
            <a:pPr marL="0" indent="0">
              <a:buNone/>
            </a:pPr>
            <a:r>
              <a:rPr lang="cs-CZ" dirty="0">
                <a:latin typeface="+mn-lt"/>
              </a:rPr>
              <a:t> </a:t>
            </a:r>
          </a:p>
          <a:p>
            <a:endParaRPr lang="cs-CZ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D</a:t>
            </a:r>
            <a:r>
              <a:rPr lang="cs-CZ" dirty="0" err="1">
                <a:latin typeface="+mn-lt"/>
              </a:rPr>
              <a:t>egree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of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operating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leverage</a:t>
            </a:r>
            <a:r>
              <a:rPr lang="cs-CZ" dirty="0" smtClean="0">
                <a:latin typeface="+mn-lt"/>
              </a:rPr>
              <a:t> </a:t>
            </a:r>
            <a:endParaRPr lang="cs-CZ" dirty="0">
              <a:latin typeface="+mn-lt"/>
            </a:endParaRPr>
          </a:p>
          <a:p>
            <a:endParaRPr lang="cs-CZ" dirty="0">
              <a:latin typeface="+mn-lt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21. 9. 2020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45078"/>
              </p:ext>
            </p:extLst>
          </p:nvPr>
        </p:nvGraphicFramePr>
        <p:xfrm>
          <a:off x="959224" y="1389529"/>
          <a:ext cx="341947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4" imgW="3416300" imgH="812800" progId="Equation.DSMT4">
                  <p:embed/>
                </p:oleObj>
              </mc:Choice>
              <mc:Fallback>
                <p:oleObj name="Equation" r:id="rId4" imgW="3416300" imgH="812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9224" y="1389529"/>
                        <a:ext cx="3419475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2959157"/>
              </p:ext>
            </p:extLst>
          </p:nvPr>
        </p:nvGraphicFramePr>
        <p:xfrm>
          <a:off x="4796118" y="1425388"/>
          <a:ext cx="351472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6" imgW="3517900" imgH="812800" progId="Equation.DSMT4">
                  <p:embed/>
                </p:oleObj>
              </mc:Choice>
              <mc:Fallback>
                <p:oleObj name="Equation" r:id="rId6" imgW="3517900" imgH="812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6118" y="1425388"/>
                        <a:ext cx="3514725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807011"/>
              </p:ext>
            </p:extLst>
          </p:nvPr>
        </p:nvGraphicFramePr>
        <p:xfrm>
          <a:off x="941294" y="2456329"/>
          <a:ext cx="45720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8" imgW="4572000" imgH="749300" progId="Equation.DSMT4">
                  <p:embed/>
                </p:oleObj>
              </mc:Choice>
              <mc:Fallback>
                <p:oleObj name="Equation" r:id="rId8" imgW="4572000" imgH="749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294" y="2456329"/>
                        <a:ext cx="4572000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717934"/>
              </p:ext>
            </p:extLst>
          </p:nvPr>
        </p:nvGraphicFramePr>
        <p:xfrm>
          <a:off x="842682" y="4374776"/>
          <a:ext cx="7267575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10" imgW="7264400" imgH="2209800" progId="Equation.DSMT4">
                  <p:embed/>
                </p:oleObj>
              </mc:Choice>
              <mc:Fallback>
                <p:oleObj name="Equation" r:id="rId10" imgW="7264400" imgH="2209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682" y="4374776"/>
                        <a:ext cx="7267575" cy="220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790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Síla provozní páky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21. 9. 2020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512147"/>
              </p:ext>
            </p:extLst>
          </p:nvPr>
        </p:nvGraphicFramePr>
        <p:xfrm>
          <a:off x="1450975" y="1568824"/>
          <a:ext cx="779145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Document" r:id="rId3" imgW="7791594" imgH="4494663" progId="Word.Document.8">
                  <p:embed/>
                </p:oleObj>
              </mc:Choice>
              <mc:Fallback>
                <p:oleObj name="Document" r:id="rId3" imgW="7791594" imgH="4494663" progId="Word.Documen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975" y="1568824"/>
                        <a:ext cx="7791450" cy="449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4049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err="1" smtClean="0">
                <a:latin typeface="+mn-lt"/>
              </a:rPr>
              <a:t>Financial</a:t>
            </a:r>
            <a:r>
              <a:rPr lang="cs-CZ" sz="4000" dirty="0" smtClean="0">
                <a:latin typeface="+mn-lt"/>
              </a:rPr>
              <a:t> l</a:t>
            </a:r>
            <a:r>
              <a:rPr lang="en-US" sz="4000" dirty="0" err="1" smtClean="0">
                <a:latin typeface="+mn-lt"/>
              </a:rPr>
              <a:t>everage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The </a:t>
            </a:r>
            <a:r>
              <a:rPr lang="en-US" dirty="0">
                <a:latin typeface="+mn-lt"/>
              </a:rPr>
              <a:t>change in earnings per share that is caused by the use of securities with fixed payments (</a:t>
            </a:r>
            <a:r>
              <a:rPr lang="en-US" dirty="0" err="1">
                <a:latin typeface="+mn-lt"/>
              </a:rPr>
              <a:t>ie</a:t>
            </a:r>
            <a:r>
              <a:rPr lang="en-US" dirty="0">
                <a:latin typeface="+mn-lt"/>
              </a:rPr>
              <a:t> debt) in financing a business is called leverage. The leverage effect is due to the fact that fixed payment securities increase earnings per share at the same operating profit.</a:t>
            </a:r>
            <a:endParaRPr lang="cs-CZ" dirty="0">
              <a:latin typeface="+mn-lt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21. 9. 2020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523680"/>
              </p:ext>
            </p:extLst>
          </p:nvPr>
        </p:nvGraphicFramePr>
        <p:xfrm>
          <a:off x="1541929" y="4419600"/>
          <a:ext cx="1409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3" imgW="1409700" imgH="609600" progId="Equation.DSMT4">
                  <p:embed/>
                </p:oleObj>
              </mc:Choice>
              <mc:Fallback>
                <p:oleObj name="Equation" r:id="rId3" imgW="1409700" imgH="609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929" y="4419600"/>
                        <a:ext cx="1409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686578"/>
              </p:ext>
            </p:extLst>
          </p:nvPr>
        </p:nvGraphicFramePr>
        <p:xfrm>
          <a:off x="3594848" y="4464423"/>
          <a:ext cx="13620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5" imgW="1358900" imgH="609600" progId="Equation.DSMT4">
                  <p:embed/>
                </p:oleObj>
              </mc:Choice>
              <mc:Fallback>
                <p:oleObj name="Equation" r:id="rId5" imgW="1358900" imgH="609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848" y="4464423"/>
                        <a:ext cx="136207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243704"/>
              </p:ext>
            </p:extLst>
          </p:nvPr>
        </p:nvGraphicFramePr>
        <p:xfrm>
          <a:off x="1497106" y="5387788"/>
          <a:ext cx="14382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7" imgW="1435100" imgH="609600" progId="Equation.DSMT4">
                  <p:embed/>
                </p:oleObj>
              </mc:Choice>
              <mc:Fallback>
                <p:oleObj name="Equation" r:id="rId7" imgW="1435100" imgH="609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7106" y="5387788"/>
                        <a:ext cx="143827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7952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Relationship between EBIT and </a:t>
            </a:r>
            <a:r>
              <a:rPr lang="en-US" dirty="0" smtClean="0">
                <a:latin typeface="+mn-lt"/>
              </a:rPr>
              <a:t>I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+mn-lt"/>
              </a:rPr>
              <a:t>(</a:t>
            </a:r>
            <a:r>
              <a:rPr lang="en-US" dirty="0">
                <a:latin typeface="+mn-lt"/>
              </a:rPr>
              <a:t>a) zero earnings per share</a:t>
            </a:r>
          </a:p>
          <a:p>
            <a:pPr marL="400050" lvl="1" indent="0">
              <a:buNone/>
            </a:pPr>
            <a:r>
              <a:rPr lang="en-US" dirty="0">
                <a:latin typeface="+mn-lt"/>
              </a:rPr>
              <a:t>If the total profit after tax is fully deducted by taxed interest on foreign capital, then earnings per share are zero.</a:t>
            </a:r>
          </a:p>
          <a:p>
            <a:pPr marL="0" indent="0">
              <a:buNone/>
            </a:pPr>
            <a:r>
              <a:rPr lang="cs-CZ" dirty="0" smtClean="0">
                <a:latin typeface="+mn-lt"/>
              </a:rPr>
              <a:t>	</a:t>
            </a:r>
            <a:r>
              <a:rPr lang="en-US" dirty="0" smtClean="0">
                <a:latin typeface="+mn-lt"/>
              </a:rPr>
              <a:t>  </a:t>
            </a:r>
            <a:r>
              <a:rPr lang="cs-CZ" dirty="0" smtClean="0">
                <a:latin typeface="+mn-lt"/>
              </a:rPr>
              <a:t>			</a:t>
            </a:r>
            <a:r>
              <a:rPr lang="en-US" dirty="0" smtClean="0">
                <a:latin typeface="+mn-lt"/>
              </a:rPr>
              <a:t>; </a:t>
            </a:r>
            <a:r>
              <a:rPr lang="en-US" dirty="0">
                <a:latin typeface="+mn-lt"/>
              </a:rPr>
              <a:t>EBT = 0, EAT = 0, EPS = 0</a:t>
            </a:r>
            <a:r>
              <a:rPr lang="en-US" dirty="0" smtClean="0">
                <a:latin typeface="+mn-lt"/>
              </a:rPr>
              <a:t>.</a:t>
            </a:r>
            <a:endParaRPr lang="cs-CZ" dirty="0" smtClean="0">
              <a:latin typeface="+mn-lt"/>
            </a:endParaRPr>
          </a:p>
          <a:p>
            <a:pPr marL="0" indent="0">
              <a:buNone/>
            </a:pPr>
            <a:endParaRPr lang="cs-CZ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(b) positive earnings per share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  </a:t>
            </a:r>
            <a:r>
              <a:rPr lang="cs-CZ" dirty="0" smtClean="0">
                <a:latin typeface="+mn-lt"/>
              </a:rPr>
              <a:t>				</a:t>
            </a:r>
            <a:r>
              <a:rPr lang="en-US" dirty="0" smtClean="0">
                <a:latin typeface="+mn-lt"/>
              </a:rPr>
              <a:t>; </a:t>
            </a:r>
            <a:r>
              <a:rPr lang="en-US" dirty="0">
                <a:latin typeface="+mn-lt"/>
              </a:rPr>
              <a:t>EBT&gt; 0, EAT&gt; 0, EPS&gt; 0</a:t>
            </a:r>
            <a:r>
              <a:rPr lang="en-US" dirty="0" smtClean="0">
                <a:latin typeface="+mn-lt"/>
              </a:rPr>
              <a:t>.</a:t>
            </a:r>
            <a:endParaRPr lang="cs-CZ" dirty="0" smtClean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(c) negative earnings per share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 </a:t>
            </a:r>
            <a:r>
              <a:rPr lang="cs-CZ" dirty="0" smtClean="0">
                <a:latin typeface="+mn-lt"/>
              </a:rPr>
              <a:t>				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; EBT &lt;0, EAT &lt;0, EPS &lt;0.</a:t>
            </a:r>
            <a:endParaRPr lang="cs-CZ" dirty="0">
              <a:latin typeface="+mn-lt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21. 9. 2020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08996"/>
              </p:ext>
            </p:extLst>
          </p:nvPr>
        </p:nvGraphicFramePr>
        <p:xfrm>
          <a:off x="1030939" y="2743200"/>
          <a:ext cx="259080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3" imgW="2590800" imgH="1041400" progId="Equation.DSMT4">
                  <p:embed/>
                </p:oleObj>
              </mc:Choice>
              <mc:Fallback>
                <p:oleObj name="Equation" r:id="rId3" imgW="2590800" imgH="1041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0939" y="2743200"/>
                        <a:ext cx="2590800" cy="1038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762183"/>
              </p:ext>
            </p:extLst>
          </p:nvPr>
        </p:nvGraphicFramePr>
        <p:xfrm>
          <a:off x="1156447" y="4536142"/>
          <a:ext cx="1066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5" imgW="1066800" imgH="609600" progId="Equation.DSMT4">
                  <p:embed/>
                </p:oleObj>
              </mc:Choice>
              <mc:Fallback>
                <p:oleObj name="Equation" r:id="rId5" imgW="1066800" imgH="609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447" y="4536142"/>
                        <a:ext cx="1066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0174750"/>
              </p:ext>
            </p:extLst>
          </p:nvPr>
        </p:nvGraphicFramePr>
        <p:xfrm>
          <a:off x="1066800" y="5764306"/>
          <a:ext cx="1066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7" imgW="1066800" imgH="609600" progId="Equation.DSMT4">
                  <p:embed/>
                </p:oleObj>
              </mc:Choice>
              <mc:Fallback>
                <p:oleObj name="Equation" r:id="rId7" imgW="1066800" imgH="609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764306"/>
                        <a:ext cx="1066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95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n-lt"/>
              </a:rPr>
              <a:t>Degree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of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financial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leverage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latin typeface="+mn-lt"/>
            </a:endParaRPr>
          </a:p>
          <a:p>
            <a:endParaRPr lang="cs-CZ" dirty="0">
              <a:latin typeface="+mn-lt"/>
            </a:endParaRPr>
          </a:p>
          <a:p>
            <a:endParaRPr lang="cs-CZ" dirty="0" smtClean="0">
              <a:latin typeface="+mn-lt"/>
            </a:endParaRPr>
          </a:p>
          <a:p>
            <a:endParaRPr lang="cs-CZ" dirty="0">
              <a:latin typeface="+mn-lt"/>
            </a:endParaRPr>
          </a:p>
          <a:p>
            <a:endParaRPr lang="cs-CZ" dirty="0" smtClean="0">
              <a:latin typeface="+mn-lt"/>
            </a:endParaRPr>
          </a:p>
          <a:p>
            <a:endParaRPr lang="cs-CZ" dirty="0">
              <a:latin typeface="+mn-lt"/>
            </a:endParaRPr>
          </a:p>
          <a:p>
            <a:r>
              <a:rPr lang="en-US" dirty="0" smtClean="0">
                <a:latin typeface="+mn-lt"/>
              </a:rPr>
              <a:t>For </a:t>
            </a:r>
            <a:r>
              <a:rPr lang="en-US" dirty="0">
                <a:latin typeface="+mn-lt"/>
              </a:rPr>
              <a:t>CK = 0</a:t>
            </a:r>
          </a:p>
          <a:p>
            <a:r>
              <a:rPr lang="en-US" dirty="0">
                <a:latin typeface="+mn-lt"/>
              </a:rPr>
              <a:t>The degree of financial leverage is not defined for EBIT = I.</a:t>
            </a:r>
            <a:endParaRPr lang="cs-CZ" dirty="0">
              <a:latin typeface="+mn-lt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21. 9. 2020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4233225"/>
              </p:ext>
            </p:extLst>
          </p:nvPr>
        </p:nvGraphicFramePr>
        <p:xfrm>
          <a:off x="717176" y="1416424"/>
          <a:ext cx="2752725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3" imgW="2755900" imgH="1346200" progId="Equation.DSMT4">
                  <p:embed/>
                </p:oleObj>
              </mc:Choice>
              <mc:Fallback>
                <p:oleObj name="Equation" r:id="rId3" imgW="2755900" imgH="1346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176" y="1416424"/>
                        <a:ext cx="2752725" cy="1343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97464"/>
              </p:ext>
            </p:extLst>
          </p:nvPr>
        </p:nvGraphicFramePr>
        <p:xfrm>
          <a:off x="4303059" y="1353671"/>
          <a:ext cx="3400425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5" imgW="3403600" imgH="1397000" progId="Equation.DSMT4">
                  <p:embed/>
                </p:oleObj>
              </mc:Choice>
              <mc:Fallback>
                <p:oleObj name="Equation" r:id="rId5" imgW="3403600" imgH="1397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3059" y="1353671"/>
                        <a:ext cx="3400425" cy="1400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451481"/>
              </p:ext>
            </p:extLst>
          </p:nvPr>
        </p:nvGraphicFramePr>
        <p:xfrm>
          <a:off x="735106" y="2859741"/>
          <a:ext cx="651510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7" imgW="6515100" imgH="1422400" progId="Equation.DSMT4">
                  <p:embed/>
                </p:oleObj>
              </mc:Choice>
              <mc:Fallback>
                <p:oleObj name="Equation" r:id="rId7" imgW="6515100" imgH="1422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106" y="2859741"/>
                        <a:ext cx="6515100" cy="1419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639149"/>
              </p:ext>
            </p:extLst>
          </p:nvPr>
        </p:nvGraphicFramePr>
        <p:xfrm>
          <a:off x="2922494" y="4598894"/>
          <a:ext cx="27146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9" imgW="2717800" imgH="685800" progId="Equation.DSMT4">
                  <p:embed/>
                </p:oleObj>
              </mc:Choice>
              <mc:Fallback>
                <p:oleObj name="Equation" r:id="rId9" imgW="2717800" imgH="685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494" y="4598894"/>
                        <a:ext cx="27146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7909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</a:t>
            </a:r>
            <a:r>
              <a:rPr lang="cs-CZ" dirty="0" err="1" smtClean="0">
                <a:latin typeface="+mn-lt"/>
              </a:rPr>
              <a:t>break-even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point </a:t>
            </a:r>
            <a:r>
              <a:rPr lang="en-US" dirty="0">
                <a:latin typeface="+mn-lt"/>
              </a:rPr>
              <a:t>of financial </a:t>
            </a:r>
            <a:r>
              <a:rPr lang="en-US" dirty="0" smtClean="0">
                <a:latin typeface="+mn-lt"/>
              </a:rPr>
              <a:t>leverage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Return </a:t>
            </a:r>
            <a:r>
              <a:rPr lang="en-US" dirty="0">
                <a:latin typeface="+mn-lt"/>
              </a:rPr>
              <a:t>on equity for a non-indebted company</a:t>
            </a:r>
          </a:p>
          <a:p>
            <a:pPr marL="0" indent="0">
              <a:buNone/>
            </a:pPr>
            <a:endParaRPr lang="cs-CZ" dirty="0" smtClean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Return on equity for an indebted company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 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The </a:t>
            </a:r>
            <a:r>
              <a:rPr lang="cs-CZ" dirty="0" err="1" smtClean="0">
                <a:latin typeface="+mn-lt"/>
              </a:rPr>
              <a:t>break-even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point </a:t>
            </a:r>
            <a:r>
              <a:rPr lang="en-US" dirty="0">
                <a:latin typeface="+mn-lt"/>
              </a:rPr>
              <a:t>occurs when ROEZ = ROEN.</a:t>
            </a:r>
            <a:endParaRPr lang="cs-CZ" dirty="0">
              <a:latin typeface="+mn-lt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21. 9. 2020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386092"/>
              </p:ext>
            </p:extLst>
          </p:nvPr>
        </p:nvGraphicFramePr>
        <p:xfrm>
          <a:off x="1147482" y="1972236"/>
          <a:ext cx="55245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" imgW="5524500" imgH="660400" progId="Equation.DSMT4">
                  <p:embed/>
                </p:oleObj>
              </mc:Choice>
              <mc:Fallback>
                <p:oleObj name="Equation" r:id="rId3" imgW="5524500" imgH="660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482" y="1972236"/>
                        <a:ext cx="5524500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82282"/>
              </p:ext>
            </p:extLst>
          </p:nvPr>
        </p:nvGraphicFramePr>
        <p:xfrm>
          <a:off x="1129553" y="3729318"/>
          <a:ext cx="380047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5" imgW="3797300" imgH="660400" progId="Equation.DSMT4">
                  <p:embed/>
                </p:oleObj>
              </mc:Choice>
              <mc:Fallback>
                <p:oleObj name="Equation" r:id="rId5" imgW="3797300" imgH="660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9553" y="3729318"/>
                        <a:ext cx="3800475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1818866"/>
              </p:ext>
            </p:extLst>
          </p:nvPr>
        </p:nvGraphicFramePr>
        <p:xfrm>
          <a:off x="1129553" y="5468470"/>
          <a:ext cx="3724275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7" imgW="3721100" imgH="1041400" progId="Equation.DSMT4">
                  <p:embed/>
                </p:oleObj>
              </mc:Choice>
              <mc:Fallback>
                <p:oleObj name="Equation" r:id="rId7" imgW="3721100" imgH="1041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9553" y="5468470"/>
                        <a:ext cx="3724275" cy="1038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1596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latin typeface="+mn-lt"/>
            </a:endParaRPr>
          </a:p>
          <a:p>
            <a:endParaRPr lang="cs-CZ" dirty="0">
              <a:latin typeface="+mn-lt"/>
            </a:endParaRPr>
          </a:p>
          <a:p>
            <a:endParaRPr lang="cs-CZ" dirty="0" smtClean="0">
              <a:latin typeface="+mn-lt"/>
            </a:endParaRPr>
          </a:p>
          <a:p>
            <a:endParaRPr lang="cs-CZ" dirty="0">
              <a:latin typeface="+mn-lt"/>
            </a:endParaRPr>
          </a:p>
          <a:p>
            <a:endParaRPr lang="cs-CZ" dirty="0" smtClean="0">
              <a:latin typeface="+mn-lt"/>
            </a:endParaRPr>
          </a:p>
          <a:p>
            <a:endParaRPr lang="cs-CZ" dirty="0">
              <a:latin typeface="+mn-lt"/>
            </a:endParaRPr>
          </a:p>
          <a:p>
            <a:endParaRPr lang="cs-CZ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When</a:t>
            </a:r>
            <a:r>
              <a:rPr lang="cs-CZ" dirty="0" smtClean="0">
                <a:latin typeface="+mn-lt"/>
              </a:rPr>
              <a:t> EBIT/K &gt; i</a:t>
            </a:r>
            <a:r>
              <a:rPr lang="en-US" dirty="0" smtClean="0">
                <a:latin typeface="+mn-lt"/>
              </a:rPr>
              <a:t>, </a:t>
            </a:r>
            <a:r>
              <a:rPr lang="en-US" dirty="0">
                <a:latin typeface="+mn-lt"/>
              </a:rPr>
              <a:t>leverage acts positively, </a:t>
            </a:r>
            <a:r>
              <a:rPr lang="en-US" dirty="0" smtClean="0">
                <a:latin typeface="+mn-lt"/>
              </a:rPr>
              <a:t>when</a:t>
            </a:r>
            <a:r>
              <a:rPr lang="cs-CZ" dirty="0">
                <a:latin typeface="+mn-lt"/>
              </a:rPr>
              <a:t> EBIT/K </a:t>
            </a:r>
            <a:r>
              <a:rPr lang="cs-CZ" dirty="0" smtClean="0">
                <a:latin typeface="+mn-lt"/>
              </a:rPr>
              <a:t>&lt; </a:t>
            </a:r>
            <a:r>
              <a:rPr lang="cs-CZ" dirty="0">
                <a:latin typeface="+mn-lt"/>
              </a:rPr>
              <a:t>i</a:t>
            </a:r>
            <a:r>
              <a:rPr lang="en-US" dirty="0" smtClean="0">
                <a:latin typeface="+mn-lt"/>
              </a:rPr>
              <a:t>, </a:t>
            </a:r>
            <a:r>
              <a:rPr lang="en-US" dirty="0">
                <a:latin typeface="+mn-lt"/>
              </a:rPr>
              <a:t>leverage acts negatively.</a:t>
            </a:r>
            <a:endParaRPr lang="cs-CZ" dirty="0">
              <a:latin typeface="+mn-lt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21. 9. 2020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247964"/>
              </p:ext>
            </p:extLst>
          </p:nvPr>
        </p:nvGraphicFramePr>
        <p:xfrm>
          <a:off x="1021977" y="1506070"/>
          <a:ext cx="32385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3" imgW="3238500" imgH="2819400" progId="Equation.DSMT4">
                  <p:embed/>
                </p:oleObj>
              </mc:Choice>
              <mc:Fallback>
                <p:oleObj name="Equation" r:id="rId3" imgW="3238500" imgH="2819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1977" y="1506070"/>
                        <a:ext cx="3238500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obrázek 55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187" y="1199076"/>
            <a:ext cx="5244727" cy="38480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4692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84</TotalTime>
  <Words>396</Words>
  <Application>Microsoft Office PowerPoint</Application>
  <PresentationFormat>Vlastní</PresentationFormat>
  <Paragraphs>92</Paragraphs>
  <Slides>11</Slides>
  <Notes>2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JU_OPVVV</vt:lpstr>
      <vt:lpstr>MathType 5.0 Equation</vt:lpstr>
      <vt:lpstr>Microsoft Word 97 - 2003 Document</vt:lpstr>
      <vt:lpstr>Operating and finacial leverage</vt:lpstr>
      <vt:lpstr>Operating leverage</vt:lpstr>
      <vt:lpstr>Operating leverage of homogeneous production</vt:lpstr>
      <vt:lpstr>Síla provozní páky</vt:lpstr>
      <vt:lpstr>Financial leverage</vt:lpstr>
      <vt:lpstr>Relationship between EBIT and I</vt:lpstr>
      <vt:lpstr>Degree of financial leverage</vt:lpstr>
      <vt:lpstr>The break-even point of financial leverage</vt:lpstr>
      <vt:lpstr>Prezentace aplikace PowerPoint</vt:lpstr>
      <vt:lpstr>Total leverage</vt:lpstr>
      <vt:lpstr>Operational and financial risk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r</cp:lastModifiedBy>
  <cp:revision>9</cp:revision>
  <dcterms:created xsi:type="dcterms:W3CDTF">2017-07-17T18:52:59Z</dcterms:created>
  <dcterms:modified xsi:type="dcterms:W3CDTF">2020-09-21T11:54:09Z</dcterms:modified>
</cp:coreProperties>
</file>