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0"/>
  </p:notesMasterIdLst>
  <p:sldIdLst>
    <p:sldId id="256" r:id="rId2"/>
    <p:sldId id="257" r:id="rId3"/>
    <p:sldId id="267" r:id="rId4"/>
    <p:sldId id="268" r:id="rId5"/>
    <p:sldId id="269" r:id="rId6"/>
    <p:sldId id="258" r:id="rId7"/>
    <p:sldId id="271" r:id="rId8"/>
    <p:sldId id="259" r:id="rId9"/>
    <p:sldId id="260" r:id="rId10"/>
    <p:sldId id="261" r:id="rId11"/>
    <p:sldId id="262" r:id="rId12"/>
    <p:sldId id="263" r:id="rId13"/>
    <p:sldId id="264" r:id="rId14"/>
    <p:sldId id="270" r:id="rId15"/>
    <p:sldId id="265" r:id="rId16"/>
    <p:sldId id="266" r:id="rId17"/>
    <p:sldId id="272" r:id="rId18"/>
    <p:sldId id="273" r:id="rId19"/>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70" d="100"/>
          <a:sy n="70" d="100"/>
        </p:scale>
        <p:origin x="1068" y="72"/>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22.06.2021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22.06.2021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22.06.2021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22.06.2021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22.06.2021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a:t>Public contracts</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CAEE27-3C1A-44C6-9E5A-B300EA19219E}"/>
              </a:ext>
            </a:extLst>
          </p:cNvPr>
          <p:cNvSpPr>
            <a:spLocks noGrp="1"/>
          </p:cNvSpPr>
          <p:nvPr>
            <p:ph type="title"/>
          </p:nvPr>
        </p:nvSpPr>
        <p:spPr/>
        <p:txBody>
          <a:bodyPr/>
          <a:lstStyle/>
          <a:p>
            <a:r>
              <a:rPr lang="en-US" dirty="0"/>
              <a:t>Types of tender procedure</a:t>
            </a:r>
          </a:p>
        </p:txBody>
      </p:sp>
      <p:sp>
        <p:nvSpPr>
          <p:cNvPr id="3" name="Zástupný obsah 2">
            <a:extLst>
              <a:ext uri="{FF2B5EF4-FFF2-40B4-BE49-F238E27FC236}">
                <a16:creationId xmlns:a16="http://schemas.microsoft.com/office/drawing/2014/main" id="{C96AB20F-0C2E-4D37-8FAB-A766AC017F46}"/>
              </a:ext>
            </a:extLst>
          </p:cNvPr>
          <p:cNvSpPr>
            <a:spLocks noGrp="1"/>
          </p:cNvSpPr>
          <p:nvPr>
            <p:ph idx="1"/>
          </p:nvPr>
        </p:nvSpPr>
        <p:spPr/>
        <p:txBody>
          <a:bodyPr/>
          <a:lstStyle/>
          <a:p>
            <a:r>
              <a:rPr lang="en-US" sz="3200" dirty="0"/>
              <a:t>9 types of procurement procedures</a:t>
            </a:r>
            <a:endParaRPr lang="cs-CZ" sz="3200" dirty="0"/>
          </a:p>
          <a:p>
            <a:pPr lvl="1"/>
            <a:r>
              <a:rPr lang="en-US" dirty="0"/>
              <a:t>simplified below-limit procedure</a:t>
            </a:r>
            <a:endParaRPr lang="cs-CZ" dirty="0"/>
          </a:p>
          <a:p>
            <a:pPr lvl="1"/>
            <a:r>
              <a:rPr lang="en-US" dirty="0"/>
              <a:t>open procedure</a:t>
            </a:r>
            <a:endParaRPr lang="cs-CZ" dirty="0"/>
          </a:p>
          <a:p>
            <a:pPr lvl="1"/>
            <a:r>
              <a:rPr lang="en-US" dirty="0"/>
              <a:t>restricted procedure</a:t>
            </a:r>
            <a:endParaRPr lang="cs-CZ" dirty="0"/>
          </a:p>
          <a:p>
            <a:pPr lvl="1"/>
            <a:r>
              <a:rPr lang="en-US" dirty="0"/>
              <a:t>negotiated procedure with publication</a:t>
            </a:r>
            <a:endParaRPr lang="cs-CZ" dirty="0"/>
          </a:p>
          <a:p>
            <a:pPr lvl="1"/>
            <a:r>
              <a:rPr lang="en-US" dirty="0"/>
              <a:t>negotiated procedure without publication</a:t>
            </a:r>
            <a:endParaRPr lang="cs-CZ" dirty="0"/>
          </a:p>
          <a:p>
            <a:pPr lvl="1"/>
            <a:r>
              <a:rPr lang="en-US" dirty="0"/>
              <a:t>competitive dialogue procedure</a:t>
            </a:r>
            <a:endParaRPr lang="cs-CZ" dirty="0"/>
          </a:p>
          <a:p>
            <a:pPr lvl="1"/>
            <a:r>
              <a:rPr lang="en-US" dirty="0"/>
              <a:t>innovation partnership procedure</a:t>
            </a:r>
            <a:endParaRPr lang="cs-CZ" dirty="0"/>
          </a:p>
          <a:p>
            <a:pPr lvl="1"/>
            <a:r>
              <a:rPr lang="en-US" dirty="0"/>
              <a:t>concession procedure </a:t>
            </a:r>
            <a:endParaRPr lang="cs-CZ" dirty="0"/>
          </a:p>
          <a:p>
            <a:pPr lvl="1"/>
            <a:r>
              <a:rPr lang="en-US" dirty="0"/>
              <a:t>contract award procedure under simplified regime </a:t>
            </a:r>
            <a:endParaRPr lang="cs-CZ" dirty="0"/>
          </a:p>
          <a:p>
            <a:pPr lvl="1"/>
            <a:endParaRPr lang="cs-CZ" dirty="0"/>
          </a:p>
        </p:txBody>
      </p:sp>
      <p:sp>
        <p:nvSpPr>
          <p:cNvPr id="4" name="Zástupný symbol pro datum 3">
            <a:extLst>
              <a:ext uri="{FF2B5EF4-FFF2-40B4-BE49-F238E27FC236}">
                <a16:creationId xmlns:a16="http://schemas.microsoft.com/office/drawing/2014/main" id="{5F1835B0-3A4B-4E15-90C7-80F740D08E19}"/>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28228CD6-41A3-45D8-9000-8EDAC798E77A}"/>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dirty="0"/>
          </a:p>
        </p:txBody>
      </p:sp>
    </p:spTree>
    <p:extLst>
      <p:ext uri="{BB962C8B-B14F-4D97-AF65-F5344CB8AC3E}">
        <p14:creationId xmlns:p14="http://schemas.microsoft.com/office/powerpoint/2010/main" val="2078330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50D0CF-CA48-4B10-A52F-9A02675C3491}"/>
              </a:ext>
            </a:extLst>
          </p:cNvPr>
          <p:cNvSpPr>
            <a:spLocks noGrp="1"/>
          </p:cNvSpPr>
          <p:nvPr>
            <p:ph type="title"/>
          </p:nvPr>
        </p:nvSpPr>
        <p:spPr/>
        <p:txBody>
          <a:bodyPr/>
          <a:lstStyle/>
          <a:p>
            <a:r>
              <a:rPr lang="en-US" dirty="0"/>
              <a:t>Types of tender procedure</a:t>
            </a:r>
          </a:p>
        </p:txBody>
      </p:sp>
      <p:sp>
        <p:nvSpPr>
          <p:cNvPr id="3" name="Zástupný obsah 2">
            <a:extLst>
              <a:ext uri="{FF2B5EF4-FFF2-40B4-BE49-F238E27FC236}">
                <a16:creationId xmlns:a16="http://schemas.microsoft.com/office/drawing/2014/main" id="{C1F153EF-E414-4FA1-BB65-59F619E704E7}"/>
              </a:ext>
            </a:extLst>
          </p:cNvPr>
          <p:cNvSpPr>
            <a:spLocks noGrp="1"/>
          </p:cNvSpPr>
          <p:nvPr>
            <p:ph idx="1"/>
          </p:nvPr>
        </p:nvSpPr>
        <p:spPr/>
        <p:txBody>
          <a:bodyPr/>
          <a:lstStyle/>
          <a:p>
            <a:r>
              <a:rPr lang="en-US" sz="2800" dirty="0"/>
              <a:t>the law specifies </a:t>
            </a:r>
          </a:p>
          <a:p>
            <a:pPr lvl="1"/>
            <a:r>
              <a:rPr lang="en-US" sz="2400" dirty="0"/>
              <a:t>what public contract and under what conditions it is necessary to award in any of the procurement procedures</a:t>
            </a:r>
          </a:p>
          <a:p>
            <a:r>
              <a:rPr lang="en-US" sz="2800" dirty="0"/>
              <a:t>a public contract under the below-threshold regime</a:t>
            </a:r>
          </a:p>
          <a:p>
            <a:pPr lvl="1"/>
            <a:r>
              <a:rPr lang="en-US" sz="2400" dirty="0"/>
              <a:t>may be applied a simplified below-threshold procedure</a:t>
            </a:r>
          </a:p>
          <a:p>
            <a:pPr lvl="2"/>
            <a:r>
              <a:rPr lang="en-US" sz="2000" dirty="0"/>
              <a:t>with the exception of a public contract for construction works</a:t>
            </a:r>
          </a:p>
          <a:p>
            <a:pPr lvl="2"/>
            <a:r>
              <a:rPr lang="en-US" sz="2000" dirty="0"/>
              <a:t>the estimated value must not exceed CZK 50,000,000 </a:t>
            </a:r>
          </a:p>
          <a:p>
            <a:pPr lvl="1"/>
            <a:r>
              <a:rPr lang="en-US" sz="2400" dirty="0"/>
              <a:t>may also be applied some kind of tender procedure intended for the above-threshold regime</a:t>
            </a:r>
          </a:p>
          <a:p>
            <a:pPr lvl="2"/>
            <a:r>
              <a:rPr lang="en-US" sz="2000" dirty="0"/>
              <a:t>some conditions that apply to the above-threshold regime shall not apply</a:t>
            </a:r>
          </a:p>
          <a:p>
            <a:r>
              <a:rPr lang="en-US" sz="2800" dirty="0"/>
              <a:t>a public contract in an above-threshold regime</a:t>
            </a:r>
          </a:p>
          <a:p>
            <a:pPr lvl="1"/>
            <a:r>
              <a:rPr lang="en-US" sz="2400" dirty="0"/>
              <a:t>may be used an open procedure or a restricted procedure without publication, a competitive dialogue procedure or an innovation partnership procedure </a:t>
            </a:r>
          </a:p>
        </p:txBody>
      </p:sp>
      <p:sp>
        <p:nvSpPr>
          <p:cNvPr id="4" name="Zástupný symbol pro datum 3">
            <a:extLst>
              <a:ext uri="{FF2B5EF4-FFF2-40B4-BE49-F238E27FC236}">
                <a16:creationId xmlns:a16="http://schemas.microsoft.com/office/drawing/2014/main" id="{D0B443B0-1712-41DD-A022-10844CE68134}"/>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9F9B1FCB-CA9B-4574-BEAB-F376648ADC58}"/>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dirty="0"/>
          </a:p>
        </p:txBody>
      </p:sp>
    </p:spTree>
    <p:extLst>
      <p:ext uri="{BB962C8B-B14F-4D97-AF65-F5344CB8AC3E}">
        <p14:creationId xmlns:p14="http://schemas.microsoft.com/office/powerpoint/2010/main" val="39207918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00AA5F-4049-49CC-81A6-96C8CD7AA47A}"/>
              </a:ext>
            </a:extLst>
          </p:cNvPr>
          <p:cNvSpPr>
            <a:spLocks noGrp="1"/>
          </p:cNvSpPr>
          <p:nvPr>
            <p:ph type="title"/>
          </p:nvPr>
        </p:nvSpPr>
        <p:spPr/>
        <p:txBody>
          <a:bodyPr/>
          <a:lstStyle/>
          <a:p>
            <a:r>
              <a:rPr lang="en-US" dirty="0"/>
              <a:t>Types of tender procedure</a:t>
            </a:r>
          </a:p>
        </p:txBody>
      </p:sp>
      <p:sp>
        <p:nvSpPr>
          <p:cNvPr id="3" name="Zástupný obsah 2">
            <a:extLst>
              <a:ext uri="{FF2B5EF4-FFF2-40B4-BE49-F238E27FC236}">
                <a16:creationId xmlns:a16="http://schemas.microsoft.com/office/drawing/2014/main" id="{F14AAA8C-50E3-4136-8182-AD917026DD7F}"/>
              </a:ext>
            </a:extLst>
          </p:cNvPr>
          <p:cNvSpPr>
            <a:spLocks noGrp="1"/>
          </p:cNvSpPr>
          <p:nvPr>
            <p:ph idx="1"/>
          </p:nvPr>
        </p:nvSpPr>
        <p:spPr/>
        <p:txBody>
          <a:bodyPr/>
          <a:lstStyle/>
          <a:p>
            <a:r>
              <a:rPr lang="en-US" dirty="0"/>
              <a:t>simplified below-threshold procedure </a:t>
            </a:r>
          </a:p>
          <a:p>
            <a:pPr lvl="1"/>
            <a:r>
              <a:rPr lang="en-US" dirty="0"/>
              <a:t>the contracting authority initiates this procedure by publishing a call for tenders on the contracting authority’s profile </a:t>
            </a:r>
          </a:p>
          <a:p>
            <a:pPr lvl="2"/>
            <a:r>
              <a:rPr lang="en-US" dirty="0"/>
              <a:t>using the specified form to be sent to the Public Procurement Journal </a:t>
            </a:r>
          </a:p>
          <a:p>
            <a:pPr lvl="1"/>
            <a:r>
              <a:rPr lang="en-US" dirty="0"/>
              <a:t>calls for an unlimited number of suppliers to submit a tender bid</a:t>
            </a:r>
          </a:p>
          <a:p>
            <a:pPr lvl="1"/>
            <a:r>
              <a:rPr lang="en-US" dirty="0"/>
              <a:t>the contracting authority may, after publication, send the invitation directly to certain contractors</a:t>
            </a:r>
          </a:p>
          <a:p>
            <a:pPr lvl="2"/>
            <a:r>
              <a:rPr lang="en-US" dirty="0"/>
              <a:t>the invitation must be sent to at least 5 contractors</a:t>
            </a:r>
          </a:p>
          <a:p>
            <a:pPr lvl="1"/>
            <a:endParaRPr lang="en-US" sz="2400" dirty="0"/>
          </a:p>
          <a:p>
            <a:pPr lvl="1"/>
            <a:endParaRPr lang="cs-CZ" sz="2400" dirty="0"/>
          </a:p>
        </p:txBody>
      </p:sp>
      <p:sp>
        <p:nvSpPr>
          <p:cNvPr id="4" name="Zástupný symbol pro datum 3">
            <a:extLst>
              <a:ext uri="{FF2B5EF4-FFF2-40B4-BE49-F238E27FC236}">
                <a16:creationId xmlns:a16="http://schemas.microsoft.com/office/drawing/2014/main" id="{5EA52318-09D5-4D4F-B83C-E31EB5790D43}"/>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9349BB52-73AB-4391-8C53-530FC38FFC0F}"/>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dirty="0"/>
          </a:p>
        </p:txBody>
      </p:sp>
    </p:spTree>
    <p:extLst>
      <p:ext uri="{BB962C8B-B14F-4D97-AF65-F5344CB8AC3E}">
        <p14:creationId xmlns:p14="http://schemas.microsoft.com/office/powerpoint/2010/main" val="40439311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0B27D6-C619-40EA-B210-598671BA1C07}"/>
              </a:ext>
            </a:extLst>
          </p:cNvPr>
          <p:cNvSpPr>
            <a:spLocks noGrp="1"/>
          </p:cNvSpPr>
          <p:nvPr>
            <p:ph type="title"/>
          </p:nvPr>
        </p:nvSpPr>
        <p:spPr/>
        <p:txBody>
          <a:bodyPr/>
          <a:lstStyle/>
          <a:p>
            <a:r>
              <a:rPr lang="en-US" dirty="0"/>
              <a:t>Types of tender procedure</a:t>
            </a:r>
          </a:p>
        </p:txBody>
      </p:sp>
      <p:sp>
        <p:nvSpPr>
          <p:cNvPr id="3" name="Zástupný obsah 2">
            <a:extLst>
              <a:ext uri="{FF2B5EF4-FFF2-40B4-BE49-F238E27FC236}">
                <a16:creationId xmlns:a16="http://schemas.microsoft.com/office/drawing/2014/main" id="{43D5A5E2-6420-42E4-9880-F6E6987D3424}"/>
              </a:ext>
            </a:extLst>
          </p:cNvPr>
          <p:cNvSpPr>
            <a:spLocks noGrp="1"/>
          </p:cNvSpPr>
          <p:nvPr>
            <p:ph idx="1"/>
          </p:nvPr>
        </p:nvSpPr>
        <p:spPr/>
        <p:txBody>
          <a:bodyPr/>
          <a:lstStyle/>
          <a:p>
            <a:r>
              <a:rPr lang="en-US" dirty="0"/>
              <a:t>open procedure</a:t>
            </a:r>
          </a:p>
          <a:p>
            <a:pPr lvl="1"/>
            <a:r>
              <a:rPr lang="en-US" dirty="0"/>
              <a:t>the contracting authority  initiates this procedure by sending the initiated tender notice for publication </a:t>
            </a:r>
          </a:p>
          <a:p>
            <a:pPr lvl="2"/>
            <a:r>
              <a:rPr lang="en-US" dirty="0"/>
              <a:t>using a specified form to be sent to the Public Procurement Journal and the Official Journal of the European Union</a:t>
            </a:r>
          </a:p>
          <a:p>
            <a:pPr lvl="1"/>
            <a:r>
              <a:rPr lang="en-US" dirty="0"/>
              <a:t>calls for an unlimited number of contractors to submit a tender bid</a:t>
            </a:r>
          </a:p>
          <a:p>
            <a:pPr lvl="1"/>
            <a:r>
              <a:rPr lang="en-US" dirty="0"/>
              <a:t>contractors submit evidence of qualifications specified in the tender bid</a:t>
            </a:r>
          </a:p>
          <a:p>
            <a:pPr lvl="1"/>
            <a:r>
              <a:rPr lang="en-US" dirty="0"/>
              <a:t>the contracting authority provides a term for submission of tender bids within 30 days as of the tender commencement date</a:t>
            </a:r>
          </a:p>
          <a:p>
            <a:pPr lvl="2"/>
            <a:r>
              <a:rPr lang="en-US" dirty="0"/>
              <a:t>this term may be extended or shortened under the conditions laid down in the Public Procurement Act</a:t>
            </a:r>
          </a:p>
          <a:p>
            <a:endParaRPr lang="en-US" sz="2400" dirty="0"/>
          </a:p>
          <a:p>
            <a:endParaRPr lang="de-DE" sz="2400" dirty="0"/>
          </a:p>
        </p:txBody>
      </p:sp>
      <p:sp>
        <p:nvSpPr>
          <p:cNvPr id="4" name="Zástupný symbol pro datum 3">
            <a:extLst>
              <a:ext uri="{FF2B5EF4-FFF2-40B4-BE49-F238E27FC236}">
                <a16:creationId xmlns:a16="http://schemas.microsoft.com/office/drawing/2014/main" id="{B0EEA9C4-0563-4587-BD8A-7CC897683C45}"/>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AC3E781A-1EAD-4527-A911-30D767DA1DA6}"/>
              </a:ext>
            </a:extLst>
          </p:cNvPr>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7386387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E9A86E-A5C3-46AD-905B-2977CE585CE5}"/>
              </a:ext>
            </a:extLst>
          </p:cNvPr>
          <p:cNvSpPr>
            <a:spLocks noGrp="1"/>
          </p:cNvSpPr>
          <p:nvPr>
            <p:ph type="title"/>
          </p:nvPr>
        </p:nvSpPr>
        <p:spPr/>
        <p:txBody>
          <a:bodyPr/>
          <a:lstStyle/>
          <a:p>
            <a:r>
              <a:rPr lang="en-US" dirty="0"/>
              <a:t>Types of tender procedure</a:t>
            </a:r>
          </a:p>
        </p:txBody>
      </p:sp>
      <p:sp>
        <p:nvSpPr>
          <p:cNvPr id="3" name="Zástupný obsah 2">
            <a:extLst>
              <a:ext uri="{FF2B5EF4-FFF2-40B4-BE49-F238E27FC236}">
                <a16:creationId xmlns:a16="http://schemas.microsoft.com/office/drawing/2014/main" id="{88FF1CB1-78DD-4714-90A2-499033184BE5}"/>
              </a:ext>
            </a:extLst>
          </p:cNvPr>
          <p:cNvSpPr>
            <a:spLocks noGrp="1"/>
          </p:cNvSpPr>
          <p:nvPr>
            <p:ph idx="1"/>
          </p:nvPr>
        </p:nvSpPr>
        <p:spPr/>
        <p:txBody>
          <a:bodyPr/>
          <a:lstStyle/>
          <a:p>
            <a:r>
              <a:rPr lang="en-US" dirty="0"/>
              <a:t>restricted procedure</a:t>
            </a:r>
          </a:p>
          <a:p>
            <a:pPr lvl="1"/>
            <a:r>
              <a:rPr lang="en-US" dirty="0"/>
              <a:t>the contracting authority initiates this procedure by the tender opening notice </a:t>
            </a:r>
          </a:p>
          <a:p>
            <a:pPr lvl="2"/>
            <a:r>
              <a:rPr lang="en-US" sz="2000" dirty="0"/>
              <a:t>to be sent to the Public Procurement Journal and the Official Journal of the European Union</a:t>
            </a:r>
          </a:p>
          <a:p>
            <a:pPr lvl="1"/>
            <a:r>
              <a:rPr lang="en-US" dirty="0"/>
              <a:t>this type differs from the open procedure in the way the contractor is chosen</a:t>
            </a:r>
          </a:p>
          <a:p>
            <a:pPr lvl="1"/>
            <a:r>
              <a:rPr lang="en-US" dirty="0"/>
              <a:t>upon request of the contractors to participate, the contracting authority subsequently selects candidates who meet the qualification requirements and only invites them to submit a tender bid</a:t>
            </a:r>
          </a:p>
          <a:p>
            <a:pPr lvl="2"/>
            <a:r>
              <a:rPr lang="en-US" sz="2000" dirty="0"/>
              <a:t>no other tender bid may be submitted</a:t>
            </a:r>
            <a:endParaRPr lang="en-US" sz="1800" dirty="0"/>
          </a:p>
        </p:txBody>
      </p:sp>
      <p:sp>
        <p:nvSpPr>
          <p:cNvPr id="4" name="Zástupný symbol pro datum 3">
            <a:extLst>
              <a:ext uri="{FF2B5EF4-FFF2-40B4-BE49-F238E27FC236}">
                <a16:creationId xmlns:a16="http://schemas.microsoft.com/office/drawing/2014/main" id="{FE066983-1A4C-4FF4-AC03-C114D8F1BD75}"/>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8F7B45EA-5CCE-47EA-8165-3B8B0BBB7FCE}"/>
              </a:ext>
            </a:extLst>
          </p:cNvPr>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19952666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9416C7-6819-41B5-85EA-93A23FA7D03F}"/>
              </a:ext>
            </a:extLst>
          </p:cNvPr>
          <p:cNvSpPr>
            <a:spLocks noGrp="1"/>
          </p:cNvSpPr>
          <p:nvPr>
            <p:ph type="title"/>
          </p:nvPr>
        </p:nvSpPr>
        <p:spPr/>
        <p:txBody>
          <a:bodyPr/>
          <a:lstStyle/>
          <a:p>
            <a:r>
              <a:rPr lang="en-US" dirty="0"/>
              <a:t>Types of tender procedure</a:t>
            </a:r>
          </a:p>
        </p:txBody>
      </p:sp>
      <p:sp>
        <p:nvSpPr>
          <p:cNvPr id="3" name="Zástupný obsah 2">
            <a:extLst>
              <a:ext uri="{FF2B5EF4-FFF2-40B4-BE49-F238E27FC236}">
                <a16:creationId xmlns:a16="http://schemas.microsoft.com/office/drawing/2014/main" id="{75195382-035B-479B-ACEC-EA3C0E5C761D}"/>
              </a:ext>
            </a:extLst>
          </p:cNvPr>
          <p:cNvSpPr>
            <a:spLocks noGrp="1"/>
          </p:cNvSpPr>
          <p:nvPr>
            <p:ph idx="1"/>
          </p:nvPr>
        </p:nvSpPr>
        <p:spPr>
          <a:xfrm>
            <a:off x="534988" y="1187532"/>
            <a:ext cx="9796128" cy="5567281"/>
          </a:xfrm>
        </p:spPr>
        <p:txBody>
          <a:bodyPr/>
          <a:lstStyle/>
          <a:p>
            <a:r>
              <a:rPr lang="en-US" sz="2400" dirty="0"/>
              <a:t>negotiated procedure with publication</a:t>
            </a:r>
          </a:p>
          <a:p>
            <a:pPr lvl="1"/>
            <a:r>
              <a:rPr lang="en-US" sz="2000" dirty="0"/>
              <a:t>the contracting authority negotiates the contractual terms and conditions only with one or more contractors</a:t>
            </a:r>
          </a:p>
          <a:p>
            <a:pPr lvl="1"/>
            <a:r>
              <a:rPr lang="en-US" sz="2000" dirty="0"/>
              <a:t>shall be admissible only if the contracting authority has unsuccessfully attempted to award the contract in</a:t>
            </a:r>
          </a:p>
          <a:p>
            <a:pPr lvl="2"/>
            <a:r>
              <a:rPr lang="en-US" sz="1600" dirty="0"/>
              <a:t>a simplified below-threshold procedure, open procedure, restricted procedure or competitive dialogue</a:t>
            </a:r>
          </a:p>
          <a:p>
            <a:pPr lvl="1"/>
            <a:r>
              <a:rPr lang="en-US" sz="2000" dirty="0"/>
              <a:t>the contracting authority opens this procedure with publication by the tender opening procedure</a:t>
            </a:r>
          </a:p>
          <a:p>
            <a:pPr lvl="2"/>
            <a:r>
              <a:rPr lang="en-US" sz="1600" dirty="0"/>
              <a:t>to be sent to the Public Procurement Journal and the Official Journal of the European Union</a:t>
            </a:r>
          </a:p>
          <a:p>
            <a:pPr lvl="1"/>
            <a:r>
              <a:rPr lang="en-US" sz="2000" dirty="0"/>
              <a:t>calls for an unlimited number of contractors to submit an application for participation</a:t>
            </a:r>
          </a:p>
          <a:p>
            <a:pPr lvl="1"/>
            <a:r>
              <a:rPr lang="en-US" sz="2000" dirty="0"/>
              <a:t>the contracting authority</a:t>
            </a:r>
          </a:p>
          <a:p>
            <a:pPr lvl="2"/>
            <a:r>
              <a:rPr lang="en-US" sz="1600" dirty="0"/>
              <a:t>shall exclude from the participation in the tender the participants who have not demonstrated compliance with the qualification requirements </a:t>
            </a:r>
          </a:p>
          <a:p>
            <a:pPr lvl="2"/>
            <a:r>
              <a:rPr lang="en-US" sz="1600" dirty="0"/>
              <a:t>shall invite the non-excluded bidders to submit preliminary</a:t>
            </a:r>
            <a:r>
              <a:rPr lang="cs-CZ" sz="1600" dirty="0"/>
              <a:t> tender</a:t>
            </a:r>
            <a:r>
              <a:rPr lang="en-US" sz="1600" dirty="0"/>
              <a:t> bids</a:t>
            </a:r>
          </a:p>
          <a:p>
            <a:pPr lvl="1"/>
            <a:r>
              <a:rPr lang="en-US" sz="2000" dirty="0"/>
              <a:t>the contracting authority discusses with the candidates the final form of the tender bid</a:t>
            </a:r>
          </a:p>
          <a:p>
            <a:pPr lvl="2"/>
            <a:r>
              <a:rPr lang="en-US" sz="1600" dirty="0"/>
              <a:t>the candidates may modify it during the negotiations</a:t>
            </a:r>
          </a:p>
          <a:p>
            <a:pPr lvl="1"/>
            <a:r>
              <a:rPr lang="en-US" sz="2000" dirty="0"/>
              <a:t>the contracting authority then calls for</a:t>
            </a:r>
            <a:r>
              <a:rPr lang="cs-CZ" sz="2000" dirty="0"/>
              <a:t> tender</a:t>
            </a:r>
            <a:r>
              <a:rPr lang="en-US" sz="2000" dirty="0"/>
              <a:t> bid submission by the bidders</a:t>
            </a:r>
          </a:p>
          <a:p>
            <a:pPr lvl="1"/>
            <a:endParaRPr lang="de-DE" sz="1600" dirty="0"/>
          </a:p>
        </p:txBody>
      </p:sp>
      <p:sp>
        <p:nvSpPr>
          <p:cNvPr id="4" name="Zástupný symbol pro datum 3">
            <a:extLst>
              <a:ext uri="{FF2B5EF4-FFF2-40B4-BE49-F238E27FC236}">
                <a16:creationId xmlns:a16="http://schemas.microsoft.com/office/drawing/2014/main" id="{852C6377-4B78-4ECD-8AC4-6F63368031A0}"/>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116E69F6-4179-4F74-A853-C89A1AA993FD}"/>
              </a:ext>
            </a:extLst>
          </p:cNvPr>
          <p:cNvSpPr>
            <a:spLocks noGrp="1"/>
          </p:cNvSpPr>
          <p:nvPr>
            <p:ph type="sldNum" sz="quarter" idx="12"/>
          </p:nvPr>
        </p:nvSpPr>
        <p:spPr/>
        <p:txBody>
          <a:bodyPr/>
          <a:lstStyle/>
          <a:p>
            <a:pPr>
              <a:defRPr/>
            </a:pPr>
            <a:fld id="{005B7347-35A8-416A-A6BF-14F7C64C136A}" type="slidenum">
              <a:rPr lang="cs-CZ" smtClean="0"/>
              <a:pPr>
                <a:defRPr/>
              </a:pPr>
              <a:t>15</a:t>
            </a:fld>
            <a:endParaRPr lang="cs-CZ" dirty="0"/>
          </a:p>
        </p:txBody>
      </p:sp>
    </p:spTree>
    <p:extLst>
      <p:ext uri="{BB962C8B-B14F-4D97-AF65-F5344CB8AC3E}">
        <p14:creationId xmlns:p14="http://schemas.microsoft.com/office/powerpoint/2010/main" val="34285901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9E0B02-62A7-49A1-AC9D-122B7494EE08}"/>
              </a:ext>
            </a:extLst>
          </p:cNvPr>
          <p:cNvSpPr>
            <a:spLocks noGrp="1"/>
          </p:cNvSpPr>
          <p:nvPr>
            <p:ph type="title"/>
          </p:nvPr>
        </p:nvSpPr>
        <p:spPr/>
        <p:txBody>
          <a:bodyPr/>
          <a:lstStyle/>
          <a:p>
            <a:r>
              <a:rPr lang="en-US" dirty="0"/>
              <a:t>Types of tender procedure</a:t>
            </a:r>
          </a:p>
        </p:txBody>
      </p:sp>
      <p:sp>
        <p:nvSpPr>
          <p:cNvPr id="3" name="Zástupný obsah 2">
            <a:extLst>
              <a:ext uri="{FF2B5EF4-FFF2-40B4-BE49-F238E27FC236}">
                <a16:creationId xmlns:a16="http://schemas.microsoft.com/office/drawing/2014/main" id="{715D1BD4-B14E-44B1-92A1-0CF9AB479BB3}"/>
              </a:ext>
            </a:extLst>
          </p:cNvPr>
          <p:cNvSpPr>
            <a:spLocks noGrp="1"/>
          </p:cNvSpPr>
          <p:nvPr>
            <p:ph idx="1"/>
          </p:nvPr>
        </p:nvSpPr>
        <p:spPr/>
        <p:txBody>
          <a:bodyPr/>
          <a:lstStyle/>
          <a:p>
            <a:r>
              <a:rPr lang="en-US" sz="2400" dirty="0"/>
              <a:t>negotiated procedure without publication </a:t>
            </a:r>
          </a:p>
          <a:p>
            <a:pPr lvl="1"/>
            <a:r>
              <a:rPr lang="en-US" sz="2000" dirty="0"/>
              <a:t>the contracting authority may apply this procedure in three cases</a:t>
            </a:r>
          </a:p>
          <a:p>
            <a:pPr lvl="2"/>
            <a:r>
              <a:rPr lang="en-US" sz="1800" dirty="0"/>
              <a:t>the public contract has already been issued in an open, restricted or simplified below-t</a:t>
            </a:r>
            <a:r>
              <a:rPr lang="cs-CZ" sz="1800" dirty="0"/>
              <a:t>h</a:t>
            </a:r>
            <a:r>
              <a:rPr lang="en-US" sz="1800" dirty="0" err="1"/>
              <a:t>reshold</a:t>
            </a:r>
            <a:r>
              <a:rPr lang="en-US" sz="1800" dirty="0"/>
              <a:t> procedure</a:t>
            </a:r>
          </a:p>
          <a:p>
            <a:pPr lvl="3"/>
            <a:r>
              <a:rPr lang="en-US" sz="1600" dirty="0"/>
              <a:t>but no tender bids were submitted for it, or tender bids or participants did not comply with the tender conditions</a:t>
            </a:r>
          </a:p>
          <a:p>
            <a:pPr lvl="2"/>
            <a:r>
              <a:rPr lang="en-US" sz="1800" dirty="0"/>
              <a:t>the public contract can be performed by a single contractor</a:t>
            </a:r>
          </a:p>
          <a:p>
            <a:pPr lvl="3"/>
            <a:r>
              <a:rPr lang="en-US" sz="1600" dirty="0"/>
              <a:t>e.g., because the subject of performance is a unique work or performance</a:t>
            </a:r>
          </a:p>
          <a:p>
            <a:pPr lvl="2"/>
            <a:r>
              <a:rPr lang="en-US" sz="1800" dirty="0"/>
              <a:t>an urgent circumstance which the contracting entity could not have foreseen and did not cause </a:t>
            </a:r>
          </a:p>
          <a:p>
            <a:pPr lvl="3"/>
            <a:r>
              <a:rPr lang="en-US" sz="1600" dirty="0"/>
              <a:t>requires the performance of the contract as quickly as possible </a:t>
            </a:r>
          </a:p>
          <a:p>
            <a:pPr lvl="3"/>
            <a:r>
              <a:rPr lang="en-US" sz="1600" dirty="0"/>
              <a:t>and the time limit for the open procedure, the restricted procedure or the negotiated procedure with publication cannot be met</a:t>
            </a:r>
          </a:p>
          <a:p>
            <a:pPr lvl="1"/>
            <a:r>
              <a:rPr lang="en-US" sz="2000" dirty="0"/>
              <a:t>the contracting authority initiates this procedure by sending a call for negotiations</a:t>
            </a:r>
          </a:p>
          <a:p>
            <a:pPr lvl="2"/>
            <a:r>
              <a:rPr lang="en-US" sz="1800" dirty="0"/>
              <a:t>it addresses a limited number of candidates</a:t>
            </a:r>
          </a:p>
          <a:p>
            <a:pPr lvl="1"/>
            <a:r>
              <a:rPr lang="en-US" sz="2000" dirty="0"/>
              <a:t>the contracting authority have the right to modify the tender terms  and conditions during the course of negotiations</a:t>
            </a:r>
          </a:p>
          <a:p>
            <a:pPr lvl="1"/>
            <a:endParaRPr lang="en-US" sz="2000" dirty="0"/>
          </a:p>
          <a:p>
            <a:pPr lvl="1"/>
            <a:endParaRPr lang="cs-CZ" dirty="0"/>
          </a:p>
        </p:txBody>
      </p:sp>
      <p:sp>
        <p:nvSpPr>
          <p:cNvPr id="4" name="Zástupný symbol pro datum 3">
            <a:extLst>
              <a:ext uri="{FF2B5EF4-FFF2-40B4-BE49-F238E27FC236}">
                <a16:creationId xmlns:a16="http://schemas.microsoft.com/office/drawing/2014/main" id="{0365D6F5-FE37-4F4B-98C1-788D21C38982}"/>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4B854C0A-8583-4BA2-AAC6-F305693A958A}"/>
              </a:ext>
            </a:extLst>
          </p:cNvPr>
          <p:cNvSpPr>
            <a:spLocks noGrp="1"/>
          </p:cNvSpPr>
          <p:nvPr>
            <p:ph type="sldNum" sz="quarter" idx="12"/>
          </p:nvPr>
        </p:nvSpPr>
        <p:spPr/>
        <p:txBody>
          <a:bodyPr/>
          <a:lstStyle/>
          <a:p>
            <a:pPr>
              <a:defRPr/>
            </a:pPr>
            <a:fld id="{005B7347-35A8-416A-A6BF-14F7C64C136A}" type="slidenum">
              <a:rPr lang="cs-CZ" smtClean="0"/>
              <a:pPr>
                <a:defRPr/>
              </a:pPr>
              <a:t>16</a:t>
            </a:fld>
            <a:endParaRPr lang="cs-CZ" dirty="0"/>
          </a:p>
        </p:txBody>
      </p:sp>
    </p:spTree>
    <p:extLst>
      <p:ext uri="{BB962C8B-B14F-4D97-AF65-F5344CB8AC3E}">
        <p14:creationId xmlns:p14="http://schemas.microsoft.com/office/powerpoint/2010/main" val="40773485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D9E41F-F8CD-4E76-847A-E585E0F3D0CB}"/>
              </a:ext>
            </a:extLst>
          </p:cNvPr>
          <p:cNvSpPr>
            <a:spLocks noGrp="1"/>
          </p:cNvSpPr>
          <p:nvPr>
            <p:ph type="title"/>
          </p:nvPr>
        </p:nvSpPr>
        <p:spPr/>
        <p:txBody>
          <a:bodyPr/>
          <a:lstStyle/>
          <a:p>
            <a:r>
              <a:rPr lang="en-US" dirty="0"/>
              <a:t>Types of tender procedure</a:t>
            </a:r>
          </a:p>
        </p:txBody>
      </p:sp>
      <p:sp>
        <p:nvSpPr>
          <p:cNvPr id="3" name="Zástupný obsah 2">
            <a:extLst>
              <a:ext uri="{FF2B5EF4-FFF2-40B4-BE49-F238E27FC236}">
                <a16:creationId xmlns:a16="http://schemas.microsoft.com/office/drawing/2014/main" id="{D17EDAC6-B973-4BC4-948B-BBBEADE5ECFB}"/>
              </a:ext>
            </a:extLst>
          </p:cNvPr>
          <p:cNvSpPr>
            <a:spLocks noGrp="1"/>
          </p:cNvSpPr>
          <p:nvPr>
            <p:ph idx="1"/>
          </p:nvPr>
        </p:nvSpPr>
        <p:spPr>
          <a:xfrm>
            <a:off x="534988" y="1187532"/>
            <a:ext cx="9812170" cy="5567281"/>
          </a:xfrm>
        </p:spPr>
        <p:txBody>
          <a:bodyPr/>
          <a:lstStyle/>
          <a:p>
            <a:r>
              <a:rPr lang="en-US" sz="2400" dirty="0"/>
              <a:t>competition dialogue procedure</a:t>
            </a:r>
            <a:endParaRPr lang="cs-CZ" sz="2400" dirty="0"/>
          </a:p>
          <a:p>
            <a:pPr lvl="1"/>
            <a:r>
              <a:rPr lang="en-US" sz="2000" dirty="0"/>
              <a:t>is intended for particularly complex public contracts and it is actually applied rarely</a:t>
            </a:r>
            <a:endParaRPr lang="cs-CZ" sz="2000" dirty="0"/>
          </a:p>
          <a:p>
            <a:pPr lvl="1"/>
            <a:r>
              <a:rPr lang="en-US" sz="2000" dirty="0"/>
              <a:t>to allow the award of a public contract for which the contracting authority </a:t>
            </a:r>
            <a:endParaRPr lang="cs-CZ" sz="2000" dirty="0"/>
          </a:p>
          <a:p>
            <a:pPr lvl="2"/>
            <a:r>
              <a:rPr lang="en-US" sz="1800" dirty="0"/>
              <a:t>does not have clear ideas about the manner of its performance</a:t>
            </a:r>
            <a:endParaRPr lang="cs-CZ" sz="1800" dirty="0"/>
          </a:p>
          <a:p>
            <a:pPr lvl="2"/>
            <a:r>
              <a:rPr lang="en-US" sz="1800" dirty="0"/>
              <a:t>and in the context of the competitive dialogue seeks a suitable solution together with the contractor(s)</a:t>
            </a:r>
            <a:endParaRPr lang="cs-CZ" sz="1800" dirty="0"/>
          </a:p>
          <a:p>
            <a:pPr lvl="1"/>
            <a:r>
              <a:rPr lang="en-US" sz="2000" dirty="0"/>
              <a:t>an invitation to an unlimited number of participants</a:t>
            </a:r>
            <a:endParaRPr lang="cs-CZ" sz="2000" dirty="0"/>
          </a:p>
          <a:p>
            <a:pPr lvl="2"/>
            <a:r>
              <a:rPr lang="en-US" sz="1800" dirty="0"/>
              <a:t>through the Public Procurement Journal and the Official Journal of the European Union</a:t>
            </a:r>
            <a:endParaRPr lang="cs-CZ" sz="1800" dirty="0"/>
          </a:p>
          <a:p>
            <a:pPr lvl="1"/>
            <a:r>
              <a:rPr lang="en-US" sz="2000" dirty="0"/>
              <a:t>the contracting authority </a:t>
            </a:r>
            <a:endParaRPr lang="cs-CZ" sz="2000" dirty="0"/>
          </a:p>
          <a:p>
            <a:pPr lvl="2"/>
            <a:r>
              <a:rPr lang="en-US" sz="1800" dirty="0"/>
              <a:t>shall exclude those participants whose application for participation does not comply with the procurement procedure</a:t>
            </a:r>
            <a:endParaRPr lang="cs-CZ" sz="1800" dirty="0"/>
          </a:p>
          <a:p>
            <a:pPr lvl="2"/>
            <a:r>
              <a:rPr lang="en-US" sz="1800" dirty="0"/>
              <a:t>shall invite the participants not excluded to participate in the competitive dialogue</a:t>
            </a:r>
            <a:endParaRPr lang="cs-CZ" sz="1800" dirty="0"/>
          </a:p>
          <a:p>
            <a:pPr lvl="1"/>
            <a:r>
              <a:rPr lang="en-US" sz="2000" dirty="0"/>
              <a:t>the contracting authority then conducts a competitive dialogue with the participants </a:t>
            </a:r>
            <a:endParaRPr lang="cs-CZ" sz="2000" dirty="0"/>
          </a:p>
          <a:p>
            <a:pPr lvl="2"/>
            <a:r>
              <a:rPr lang="en-US" sz="1800" dirty="0"/>
              <a:t>in order to find a solution capable of meeting the contracting authority’s needs</a:t>
            </a:r>
            <a:endParaRPr lang="cs-CZ" sz="1800" dirty="0"/>
          </a:p>
          <a:p>
            <a:pPr lvl="1"/>
            <a:r>
              <a:rPr lang="en-US" sz="2000" dirty="0"/>
              <a:t>after finding a suitable solution</a:t>
            </a:r>
            <a:endParaRPr lang="cs-CZ" sz="2000" dirty="0"/>
          </a:p>
          <a:p>
            <a:pPr lvl="2"/>
            <a:r>
              <a:rPr lang="en-US" sz="1800" dirty="0"/>
              <a:t>the candidates are invited to submit their bids </a:t>
            </a:r>
            <a:endParaRPr lang="cs-CZ" sz="1800" dirty="0"/>
          </a:p>
          <a:p>
            <a:pPr lvl="2"/>
            <a:r>
              <a:rPr lang="en-US" sz="1800" dirty="0"/>
              <a:t>and then the contracting authority selects the best bid</a:t>
            </a:r>
          </a:p>
        </p:txBody>
      </p:sp>
      <p:sp>
        <p:nvSpPr>
          <p:cNvPr id="4" name="Zástupný symbol pro datum 3">
            <a:extLst>
              <a:ext uri="{FF2B5EF4-FFF2-40B4-BE49-F238E27FC236}">
                <a16:creationId xmlns:a16="http://schemas.microsoft.com/office/drawing/2014/main" id="{12F42F2F-28E0-45AD-ABBE-8192355EB2AB}"/>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0B5B2156-9368-4082-8AE6-BE0D5F8F4949}"/>
              </a:ext>
            </a:extLst>
          </p:cNvPr>
          <p:cNvSpPr>
            <a:spLocks noGrp="1"/>
          </p:cNvSpPr>
          <p:nvPr>
            <p:ph type="sldNum" sz="quarter" idx="12"/>
          </p:nvPr>
        </p:nvSpPr>
        <p:spPr/>
        <p:txBody>
          <a:bodyPr/>
          <a:lstStyle/>
          <a:p>
            <a:pPr>
              <a:defRPr/>
            </a:pPr>
            <a:fld id="{005B7347-35A8-416A-A6BF-14F7C64C136A}" type="slidenum">
              <a:rPr lang="cs-CZ" smtClean="0"/>
              <a:pPr>
                <a:defRPr/>
              </a:pPr>
              <a:t>17</a:t>
            </a:fld>
            <a:endParaRPr lang="cs-CZ" dirty="0"/>
          </a:p>
        </p:txBody>
      </p:sp>
    </p:spTree>
    <p:extLst>
      <p:ext uri="{BB962C8B-B14F-4D97-AF65-F5344CB8AC3E}">
        <p14:creationId xmlns:p14="http://schemas.microsoft.com/office/powerpoint/2010/main" val="30704157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203E62-900F-4046-BF9C-C16E99905230}"/>
              </a:ext>
            </a:extLst>
          </p:cNvPr>
          <p:cNvSpPr>
            <a:spLocks noGrp="1"/>
          </p:cNvSpPr>
          <p:nvPr>
            <p:ph type="title"/>
          </p:nvPr>
        </p:nvSpPr>
        <p:spPr/>
        <p:txBody>
          <a:bodyPr/>
          <a:lstStyle/>
          <a:p>
            <a:r>
              <a:rPr lang="en-US" dirty="0"/>
              <a:t>Types of tender procedure</a:t>
            </a:r>
          </a:p>
        </p:txBody>
      </p:sp>
      <p:sp>
        <p:nvSpPr>
          <p:cNvPr id="3" name="Zástupný obsah 2">
            <a:extLst>
              <a:ext uri="{FF2B5EF4-FFF2-40B4-BE49-F238E27FC236}">
                <a16:creationId xmlns:a16="http://schemas.microsoft.com/office/drawing/2014/main" id="{E33ECD8A-3B0B-4CD3-845D-5BDD5BAD07B6}"/>
              </a:ext>
            </a:extLst>
          </p:cNvPr>
          <p:cNvSpPr>
            <a:spLocks noGrp="1"/>
          </p:cNvSpPr>
          <p:nvPr>
            <p:ph idx="1"/>
          </p:nvPr>
        </p:nvSpPr>
        <p:spPr/>
        <p:txBody>
          <a:bodyPr/>
          <a:lstStyle/>
          <a:p>
            <a:r>
              <a:rPr lang="en-US" sz="2400" dirty="0"/>
              <a:t>innovation partnership procedure </a:t>
            </a:r>
          </a:p>
          <a:p>
            <a:pPr lvl="1"/>
            <a:r>
              <a:rPr lang="en-US" sz="2000" dirty="0"/>
              <a:t>the contracting authority is entitled to apply in cases where</a:t>
            </a:r>
          </a:p>
          <a:p>
            <a:pPr lvl="2"/>
            <a:r>
              <a:rPr lang="en-US" sz="1800" dirty="0"/>
              <a:t>it needs the development of an innovative supply, service or works and their subsequent purchase and acquisition</a:t>
            </a:r>
          </a:p>
          <a:p>
            <a:pPr lvl="3"/>
            <a:r>
              <a:rPr lang="en-US" sz="1600" dirty="0"/>
              <a:t>such performances that cannot be satisfied through solutions that are available in the market</a:t>
            </a:r>
          </a:p>
          <a:p>
            <a:pPr lvl="1"/>
            <a:r>
              <a:rPr lang="en-US" sz="2000" dirty="0"/>
              <a:t>an invitation to an unlimited number of participants</a:t>
            </a:r>
          </a:p>
          <a:p>
            <a:pPr lvl="2"/>
            <a:r>
              <a:rPr lang="en-US" sz="1800" dirty="0"/>
              <a:t>through the Public Procurement Journal and the Official Journal of the European Union</a:t>
            </a:r>
          </a:p>
          <a:p>
            <a:pPr lvl="1"/>
            <a:r>
              <a:rPr lang="en-US" sz="2000" dirty="0"/>
              <a:t>the contracting authority </a:t>
            </a:r>
          </a:p>
          <a:p>
            <a:pPr lvl="2"/>
            <a:r>
              <a:rPr lang="en-US" sz="1800" dirty="0"/>
              <a:t>shall exclude participants whose application for participation does not comply with the procurement procedure </a:t>
            </a:r>
          </a:p>
          <a:p>
            <a:pPr lvl="2"/>
            <a:r>
              <a:rPr lang="en-US" sz="1800" dirty="0"/>
              <a:t>shall invite the participants to deliver their preliminary bids</a:t>
            </a:r>
          </a:p>
          <a:p>
            <a:pPr lvl="1"/>
            <a:r>
              <a:rPr lang="en-US" sz="2000" dirty="0"/>
              <a:t>the contracting authority </a:t>
            </a:r>
          </a:p>
          <a:p>
            <a:pPr lvl="2"/>
            <a:r>
              <a:rPr lang="en-US" sz="1800" dirty="0"/>
              <a:t>negotiates about the preliminary bids with the participants with the aim to improve the preliminary bids in </a:t>
            </a:r>
            <a:r>
              <a:rPr lang="en-US" sz="1800" dirty="0" err="1"/>
              <a:t>favour</a:t>
            </a:r>
            <a:r>
              <a:rPr lang="en-US" sz="1800" dirty="0"/>
              <a:t> of the contracting authority</a:t>
            </a:r>
          </a:p>
          <a:p>
            <a:pPr lvl="1"/>
            <a:r>
              <a:rPr lang="en-US" sz="2000" dirty="0"/>
              <a:t> the contracting authority </a:t>
            </a:r>
          </a:p>
          <a:p>
            <a:pPr lvl="2"/>
            <a:r>
              <a:rPr lang="en-US" sz="1800" dirty="0"/>
              <a:t>may subsequently decide to establish an innovation partnership with one or more partners</a:t>
            </a:r>
          </a:p>
        </p:txBody>
      </p:sp>
      <p:sp>
        <p:nvSpPr>
          <p:cNvPr id="4" name="Zástupný symbol pro datum 3">
            <a:extLst>
              <a:ext uri="{FF2B5EF4-FFF2-40B4-BE49-F238E27FC236}">
                <a16:creationId xmlns:a16="http://schemas.microsoft.com/office/drawing/2014/main" id="{EBE2BE1E-6433-4A53-AA9B-55AFC3082CDE}"/>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818CD74F-04CC-46EC-9D76-F6C538AD4532}"/>
              </a:ext>
            </a:extLst>
          </p:cNvPr>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4106118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spcAft>
                <a:spcPts val="800"/>
              </a:spcAft>
            </a:pPr>
            <a:r>
              <a:rPr lang="en-US" dirty="0"/>
              <a:t>Public contract</a:t>
            </a:r>
          </a:p>
        </p:txBody>
      </p:sp>
      <p:sp>
        <p:nvSpPr>
          <p:cNvPr id="3" name="Zástupný symbol pro obsah 2"/>
          <p:cNvSpPr>
            <a:spLocks noGrp="1"/>
          </p:cNvSpPr>
          <p:nvPr>
            <p:ph idx="1"/>
          </p:nvPr>
        </p:nvSpPr>
        <p:spPr>
          <a:xfrm>
            <a:off x="534988" y="1191376"/>
            <a:ext cx="9623425" cy="5567281"/>
          </a:xfrm>
        </p:spPr>
        <p:txBody>
          <a:bodyPr/>
          <a:lstStyle/>
          <a:p>
            <a:r>
              <a:rPr lang="cs-CZ" dirty="0"/>
              <a:t>public</a:t>
            </a:r>
            <a:r>
              <a:rPr lang="en-US" dirty="0"/>
              <a:t> procurement is stipulated in Act No. 134/2016 Coll. on Public Procurement</a:t>
            </a:r>
            <a:endParaRPr lang="cs-CZ" dirty="0"/>
          </a:p>
          <a:p>
            <a:r>
              <a:rPr lang="en-US" dirty="0"/>
              <a:t>is not defined by law, but the law stipulates when a public contract is to be awarded</a:t>
            </a:r>
            <a:endParaRPr lang="cs-CZ" dirty="0"/>
          </a:p>
          <a:p>
            <a:r>
              <a:rPr lang="en-US" dirty="0"/>
              <a:t>can </a:t>
            </a:r>
            <a:r>
              <a:rPr lang="cs-CZ" dirty="0"/>
              <a:t>b</a:t>
            </a:r>
            <a:r>
              <a:rPr lang="en-US" dirty="0"/>
              <a:t>e defined as a supply, service or works contract that is awarded under the Public Procurement Act</a:t>
            </a:r>
            <a:endParaRPr lang="cs-CZ" dirty="0"/>
          </a:p>
          <a:p>
            <a:pPr marL="0" indent="0">
              <a:buNone/>
            </a:pPr>
            <a:endParaRPr lang="en-US" dirty="0"/>
          </a:p>
          <a:p>
            <a:endParaRPr lang="en-US" dirty="0"/>
          </a:p>
          <a:p>
            <a:endParaRPr lang="en-US"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22.06.2021</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38EE4F-8FEB-4EEB-A0C2-114D4CB5955B}"/>
              </a:ext>
            </a:extLst>
          </p:cNvPr>
          <p:cNvSpPr>
            <a:spLocks noGrp="1"/>
          </p:cNvSpPr>
          <p:nvPr>
            <p:ph type="title"/>
          </p:nvPr>
        </p:nvSpPr>
        <p:spPr/>
        <p:txBody>
          <a:bodyPr/>
          <a:lstStyle/>
          <a:p>
            <a:r>
              <a:rPr lang="en-US" dirty="0"/>
              <a:t>Awarding a public contract </a:t>
            </a:r>
          </a:p>
        </p:txBody>
      </p:sp>
      <p:sp>
        <p:nvSpPr>
          <p:cNvPr id="3" name="Zástupný obsah 2">
            <a:extLst>
              <a:ext uri="{FF2B5EF4-FFF2-40B4-BE49-F238E27FC236}">
                <a16:creationId xmlns:a16="http://schemas.microsoft.com/office/drawing/2014/main" id="{37DDAED8-3F4B-4D05-9618-AA278C1C7D72}"/>
              </a:ext>
            </a:extLst>
          </p:cNvPr>
          <p:cNvSpPr>
            <a:spLocks noGrp="1"/>
          </p:cNvSpPr>
          <p:nvPr>
            <p:ph idx="1"/>
          </p:nvPr>
        </p:nvSpPr>
        <p:spPr>
          <a:xfrm>
            <a:off x="534988" y="1187532"/>
            <a:ext cx="9861342" cy="5567281"/>
          </a:xfrm>
        </p:spPr>
        <p:txBody>
          <a:bodyPr/>
          <a:lstStyle/>
          <a:p>
            <a:r>
              <a:rPr lang="en-US" dirty="0"/>
              <a:t>the conclusion of a contract for consideration between the contracting authority and the supplier</a:t>
            </a:r>
          </a:p>
          <a:p>
            <a:pPr lvl="1"/>
            <a:r>
              <a:rPr lang="en-US" dirty="0"/>
              <a:t>implies the obligation of the supplier to provide precisely the supplies, services or construction works</a:t>
            </a:r>
          </a:p>
          <a:p>
            <a:r>
              <a:rPr lang="en-US" dirty="0"/>
              <a:t>the Public Procurement Act would not apply if</a:t>
            </a:r>
          </a:p>
          <a:p>
            <a:pPr lvl="1"/>
            <a:r>
              <a:rPr lang="en-US" dirty="0"/>
              <a:t>the subject of the contract was performance free of charge</a:t>
            </a:r>
          </a:p>
          <a:p>
            <a:pPr lvl="1"/>
            <a:r>
              <a:rPr lang="en-US" dirty="0"/>
              <a:t>the contracting authority was to provide the supplies, services or construction works</a:t>
            </a:r>
          </a:p>
          <a:p>
            <a:r>
              <a:rPr lang="en-US" dirty="0"/>
              <a:t>the main purpose of public procurement</a:t>
            </a:r>
          </a:p>
          <a:p>
            <a:pPr lvl="1"/>
            <a:r>
              <a:rPr lang="en-US" dirty="0"/>
              <a:t>to ensure competition in the award of a public contract between different suppliers with the aim of efficient spending of public funds</a:t>
            </a:r>
          </a:p>
        </p:txBody>
      </p:sp>
      <p:sp>
        <p:nvSpPr>
          <p:cNvPr id="4" name="Zástupný symbol pro datum 3">
            <a:extLst>
              <a:ext uri="{FF2B5EF4-FFF2-40B4-BE49-F238E27FC236}">
                <a16:creationId xmlns:a16="http://schemas.microsoft.com/office/drawing/2014/main" id="{1EE2AB8C-1936-4A79-9D04-2F8A70FD2822}"/>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7830BED2-8CDB-4CBB-A9DB-D7183C58693C}"/>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27919764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61DFF5-C85F-4F03-818D-E98EDA8A8982}"/>
              </a:ext>
            </a:extLst>
          </p:cNvPr>
          <p:cNvSpPr>
            <a:spLocks noGrp="1"/>
          </p:cNvSpPr>
          <p:nvPr>
            <p:ph type="title"/>
          </p:nvPr>
        </p:nvSpPr>
        <p:spPr>
          <a:xfrm>
            <a:off x="2731325" y="150813"/>
            <a:ext cx="7427088" cy="662917"/>
          </a:xfrm>
        </p:spPr>
        <p:txBody>
          <a:bodyPr/>
          <a:lstStyle/>
          <a:p>
            <a:r>
              <a:rPr lang="en-US" dirty="0"/>
              <a:t>Public procurement principles</a:t>
            </a:r>
          </a:p>
        </p:txBody>
      </p:sp>
      <p:sp>
        <p:nvSpPr>
          <p:cNvPr id="3" name="Zástupný obsah 2">
            <a:extLst>
              <a:ext uri="{FF2B5EF4-FFF2-40B4-BE49-F238E27FC236}">
                <a16:creationId xmlns:a16="http://schemas.microsoft.com/office/drawing/2014/main" id="{7D0EA6D5-1CFB-430A-8A7E-98DAA65C694D}"/>
              </a:ext>
            </a:extLst>
          </p:cNvPr>
          <p:cNvSpPr>
            <a:spLocks noGrp="1"/>
          </p:cNvSpPr>
          <p:nvPr>
            <p:ph idx="1"/>
          </p:nvPr>
        </p:nvSpPr>
        <p:spPr/>
        <p:txBody>
          <a:bodyPr/>
          <a:lstStyle/>
          <a:p>
            <a:r>
              <a:rPr lang="en-US" sz="2800" dirty="0"/>
              <a:t>the contracting authority must respect </a:t>
            </a:r>
            <a:endParaRPr lang="cs-CZ" sz="2800" dirty="0"/>
          </a:p>
          <a:p>
            <a:pPr lvl="1"/>
            <a:r>
              <a:rPr lang="en-US" sz="2400" dirty="0"/>
              <a:t>the principle of transparency </a:t>
            </a:r>
            <a:endParaRPr lang="cs-CZ" sz="2400" dirty="0"/>
          </a:p>
          <a:p>
            <a:pPr lvl="2"/>
            <a:r>
              <a:rPr lang="en-US" sz="2000" dirty="0"/>
              <a:t>means ensuring the maximum possible transparency of the procurement process </a:t>
            </a:r>
            <a:endParaRPr lang="cs-CZ" sz="2000" dirty="0"/>
          </a:p>
          <a:p>
            <a:pPr lvl="1"/>
            <a:r>
              <a:rPr lang="en-US" sz="2400" dirty="0"/>
              <a:t>the principle of proportionality </a:t>
            </a:r>
            <a:endParaRPr lang="cs-CZ" sz="2400" dirty="0"/>
          </a:p>
          <a:p>
            <a:pPr lvl="2"/>
            <a:r>
              <a:rPr lang="en-US" sz="2000" dirty="0"/>
              <a:t>is observed if the tender conditions and procedure are duly adapted to the subject, complexity and amount of the expected value of the contract</a:t>
            </a:r>
          </a:p>
          <a:p>
            <a:pPr lvl="1"/>
            <a:r>
              <a:rPr lang="en-US" sz="2400" dirty="0"/>
              <a:t>the principle of equal treatment </a:t>
            </a:r>
            <a:r>
              <a:rPr lang="cs-CZ" sz="2400" dirty="0"/>
              <a:t>and </a:t>
            </a:r>
            <a:r>
              <a:rPr lang="en-US" sz="2400" dirty="0"/>
              <a:t>the principle of non-discrimination</a:t>
            </a:r>
            <a:endParaRPr lang="cs-CZ" sz="2400" dirty="0"/>
          </a:p>
          <a:p>
            <a:pPr lvl="2"/>
            <a:r>
              <a:rPr lang="en-US" sz="2000" dirty="0"/>
              <a:t>assume setting of the tender conditions equally for all suppliers </a:t>
            </a:r>
            <a:endParaRPr lang="cs-CZ" sz="2000" dirty="0"/>
          </a:p>
          <a:p>
            <a:pPr lvl="2"/>
            <a:r>
              <a:rPr lang="en-US" sz="2000" dirty="0"/>
              <a:t>none of the suppliers can receive an advantage or disadvantage during the tender period</a:t>
            </a:r>
            <a:endParaRPr lang="cs-CZ" sz="2000" dirty="0"/>
          </a:p>
          <a:p>
            <a:r>
              <a:rPr lang="en-US" sz="2800" dirty="0"/>
              <a:t>the principle of restriction of participation in the tender</a:t>
            </a:r>
            <a:endParaRPr lang="cs-CZ" sz="2800" dirty="0"/>
          </a:p>
        </p:txBody>
      </p:sp>
      <p:sp>
        <p:nvSpPr>
          <p:cNvPr id="4" name="Zástupný symbol pro datum 3">
            <a:extLst>
              <a:ext uri="{FF2B5EF4-FFF2-40B4-BE49-F238E27FC236}">
                <a16:creationId xmlns:a16="http://schemas.microsoft.com/office/drawing/2014/main" id="{A0A3B2D2-7182-4780-BA36-BD864993ED67}"/>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BB369522-0B5F-407D-AA2D-A9F5A3608706}"/>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8688341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A08027-81E3-4959-9FD2-3A3578397FBF}"/>
              </a:ext>
            </a:extLst>
          </p:cNvPr>
          <p:cNvSpPr>
            <a:spLocks noGrp="1"/>
          </p:cNvSpPr>
          <p:nvPr>
            <p:ph type="title"/>
          </p:nvPr>
        </p:nvSpPr>
        <p:spPr/>
        <p:txBody>
          <a:bodyPr/>
          <a:lstStyle/>
          <a:p>
            <a:r>
              <a:rPr lang="en-US" dirty="0"/>
              <a:t>Public contracts by subject </a:t>
            </a:r>
          </a:p>
        </p:txBody>
      </p:sp>
      <p:sp>
        <p:nvSpPr>
          <p:cNvPr id="3" name="Zástupný obsah 2">
            <a:extLst>
              <a:ext uri="{FF2B5EF4-FFF2-40B4-BE49-F238E27FC236}">
                <a16:creationId xmlns:a16="http://schemas.microsoft.com/office/drawing/2014/main" id="{D74B49E6-32CE-4AC0-AD14-6C28150F2912}"/>
              </a:ext>
            </a:extLst>
          </p:cNvPr>
          <p:cNvSpPr>
            <a:spLocks noGrp="1"/>
          </p:cNvSpPr>
          <p:nvPr>
            <p:ph idx="1"/>
          </p:nvPr>
        </p:nvSpPr>
        <p:spPr/>
        <p:txBody>
          <a:bodyPr/>
          <a:lstStyle/>
          <a:p>
            <a:r>
              <a:rPr lang="en-US" sz="2400" dirty="0"/>
              <a:t>the public contract for supplies </a:t>
            </a:r>
          </a:p>
          <a:p>
            <a:pPr lvl="1"/>
            <a:r>
              <a:rPr lang="en-US" sz="2000" dirty="0"/>
              <a:t>the subject is the acquisition of things, animals or controllable natural elements</a:t>
            </a:r>
          </a:p>
          <a:p>
            <a:pPr lvl="2"/>
            <a:r>
              <a:rPr lang="en-US" sz="1800" dirty="0"/>
              <a:t>acquisition means purchase, rental or lease</a:t>
            </a:r>
          </a:p>
          <a:p>
            <a:pPr lvl="1"/>
            <a:r>
              <a:rPr lang="en-US" sz="2000" dirty="0"/>
              <a:t> the subject may also be provision of services</a:t>
            </a:r>
          </a:p>
          <a:p>
            <a:pPr lvl="2"/>
            <a:r>
              <a:rPr lang="en-US" sz="1800" dirty="0"/>
              <a:t>those activities may not be an essential purpose of the public contract, but only be a necessary complement thereto</a:t>
            </a:r>
          </a:p>
          <a:p>
            <a:r>
              <a:rPr lang="en-US" sz="2400" dirty="0"/>
              <a:t>the public contracts for service </a:t>
            </a:r>
          </a:p>
          <a:p>
            <a:pPr lvl="1"/>
            <a:r>
              <a:rPr lang="en-US" sz="2000" dirty="0"/>
              <a:t>the provision of activities other than those covered by the construction works</a:t>
            </a:r>
          </a:p>
          <a:p>
            <a:r>
              <a:rPr lang="en-US" sz="2400" dirty="0"/>
              <a:t>the public contract for construction works </a:t>
            </a:r>
          </a:p>
          <a:p>
            <a:pPr lvl="1"/>
            <a:r>
              <a:rPr lang="en-US" sz="2000" dirty="0"/>
              <a:t>the subject includes construction works</a:t>
            </a:r>
          </a:p>
          <a:p>
            <a:pPr lvl="2"/>
            <a:r>
              <a:rPr lang="en-US" sz="1800" dirty="0"/>
              <a:t>and the provision of activities, construction or provision of related project activities, provided they are awarded together with such construction works</a:t>
            </a:r>
          </a:p>
          <a:p>
            <a:r>
              <a:rPr lang="en-US" sz="2400" dirty="0"/>
              <a:t>the sectoral contract </a:t>
            </a:r>
          </a:p>
          <a:p>
            <a:pPr lvl="1"/>
            <a:r>
              <a:rPr lang="en-US" sz="2000" dirty="0"/>
              <a:t>awarded by the contracting authority in the performance of activities related the supply of gas, water, thermal energy, etc. </a:t>
            </a:r>
          </a:p>
          <a:p>
            <a:pPr lvl="2"/>
            <a:endParaRPr lang="cs-CZ" sz="2000" dirty="0"/>
          </a:p>
        </p:txBody>
      </p:sp>
      <p:sp>
        <p:nvSpPr>
          <p:cNvPr id="4" name="Zástupný symbol pro datum 3">
            <a:extLst>
              <a:ext uri="{FF2B5EF4-FFF2-40B4-BE49-F238E27FC236}">
                <a16:creationId xmlns:a16="http://schemas.microsoft.com/office/drawing/2014/main" id="{197525CF-5859-44BC-A022-BE73E147443D}"/>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4A044386-2A3F-41AB-AF98-0F88A09C5ADA}"/>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dirty="0"/>
          </a:p>
        </p:txBody>
      </p:sp>
    </p:spTree>
    <p:extLst>
      <p:ext uri="{BB962C8B-B14F-4D97-AF65-F5344CB8AC3E}">
        <p14:creationId xmlns:p14="http://schemas.microsoft.com/office/powerpoint/2010/main" val="861851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EB0B2E-AD56-4E3F-8345-55015300C4DF}"/>
              </a:ext>
            </a:extLst>
          </p:cNvPr>
          <p:cNvSpPr>
            <a:spLocks noGrp="1"/>
          </p:cNvSpPr>
          <p:nvPr>
            <p:ph type="title"/>
          </p:nvPr>
        </p:nvSpPr>
        <p:spPr/>
        <p:txBody>
          <a:bodyPr/>
          <a:lstStyle/>
          <a:p>
            <a:r>
              <a:rPr lang="en-US" dirty="0"/>
              <a:t>Public contracts by estimated value</a:t>
            </a:r>
          </a:p>
        </p:txBody>
      </p:sp>
      <p:sp>
        <p:nvSpPr>
          <p:cNvPr id="3" name="Zástupný obsah 2">
            <a:extLst>
              <a:ext uri="{FF2B5EF4-FFF2-40B4-BE49-F238E27FC236}">
                <a16:creationId xmlns:a16="http://schemas.microsoft.com/office/drawing/2014/main" id="{C08D0985-3B49-4F27-B052-88133B9F6CD8}"/>
              </a:ext>
            </a:extLst>
          </p:cNvPr>
          <p:cNvSpPr>
            <a:spLocks noGrp="1"/>
          </p:cNvSpPr>
          <p:nvPr>
            <p:ph idx="1"/>
          </p:nvPr>
        </p:nvSpPr>
        <p:spPr>
          <a:xfrm>
            <a:off x="534988" y="1187532"/>
            <a:ext cx="9623425" cy="5567281"/>
          </a:xfrm>
        </p:spPr>
        <p:txBody>
          <a:bodyPr/>
          <a:lstStyle/>
          <a:p>
            <a:r>
              <a:rPr lang="en-US" sz="2800" dirty="0"/>
              <a:t>a small-scale public contract </a:t>
            </a:r>
          </a:p>
          <a:p>
            <a:pPr lvl="2"/>
            <a:r>
              <a:rPr lang="en-US" dirty="0"/>
              <a:t>estimated value in the case of a public contract for supply or service is equal to or less than CZK 2,000,000 </a:t>
            </a:r>
          </a:p>
          <a:p>
            <a:pPr lvl="2"/>
            <a:r>
              <a:rPr lang="en-US" dirty="0"/>
              <a:t>estimated value in the case of a public contract for construction work is equal to or less than CZK 6,000,000</a:t>
            </a:r>
          </a:p>
          <a:p>
            <a:pPr lvl="1"/>
            <a:r>
              <a:rPr lang="en-US" sz="2400" dirty="0"/>
              <a:t>there is no need to proceed in accordance with the Public Procurement Act</a:t>
            </a:r>
          </a:p>
          <a:p>
            <a:pPr lvl="2"/>
            <a:r>
              <a:rPr lang="en-US" dirty="0"/>
              <a:t>however, principles of public procurement must be observed</a:t>
            </a:r>
          </a:p>
          <a:p>
            <a:r>
              <a:rPr lang="en-US" sz="2800" dirty="0"/>
              <a:t>a public contract below</a:t>
            </a:r>
            <a:r>
              <a:rPr lang="cs-CZ" sz="2800" dirty="0"/>
              <a:t>-</a:t>
            </a:r>
            <a:r>
              <a:rPr lang="en-US" sz="2800" dirty="0"/>
              <a:t>threshold </a:t>
            </a:r>
          </a:p>
          <a:p>
            <a:pPr lvl="1"/>
            <a:r>
              <a:rPr lang="en-US" sz="2400" dirty="0"/>
              <a:t>estimated value is below the limit of the public contract above threshold and exceeds the limits of the small-scale public contract</a:t>
            </a:r>
          </a:p>
          <a:p>
            <a:r>
              <a:rPr lang="en-US" sz="2800" dirty="0"/>
              <a:t>a public contract above</a:t>
            </a:r>
            <a:r>
              <a:rPr lang="cs-CZ" sz="2800" dirty="0"/>
              <a:t>-</a:t>
            </a:r>
            <a:r>
              <a:rPr lang="en-US" sz="2800" dirty="0"/>
              <a:t>threshold </a:t>
            </a:r>
          </a:p>
          <a:p>
            <a:pPr lvl="1"/>
            <a:r>
              <a:rPr lang="en-US" sz="2400" dirty="0"/>
              <a:t>estimated value is equal to or exceeds the financial limit set by the government decree</a:t>
            </a:r>
            <a:endParaRPr lang="en-US" dirty="0"/>
          </a:p>
          <a:p>
            <a:pPr lvl="1"/>
            <a:endParaRPr lang="en-US" dirty="0"/>
          </a:p>
          <a:p>
            <a:pPr lvl="1"/>
            <a:endParaRPr lang="cs-CZ" dirty="0"/>
          </a:p>
          <a:p>
            <a:endParaRPr lang="cs-CZ" dirty="0"/>
          </a:p>
        </p:txBody>
      </p:sp>
      <p:sp>
        <p:nvSpPr>
          <p:cNvPr id="4" name="Zástupný symbol pro datum 3">
            <a:extLst>
              <a:ext uri="{FF2B5EF4-FFF2-40B4-BE49-F238E27FC236}">
                <a16:creationId xmlns:a16="http://schemas.microsoft.com/office/drawing/2014/main" id="{733801C4-0941-43E9-9DA6-0FBA5292A55F}"/>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CC1D12C4-5CAC-4CFD-B211-EC1DA17F2336}"/>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580263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6A705F-E961-4BEE-8816-273EB70AEBBA}"/>
              </a:ext>
            </a:extLst>
          </p:cNvPr>
          <p:cNvSpPr>
            <a:spLocks noGrp="1"/>
          </p:cNvSpPr>
          <p:nvPr>
            <p:ph type="title"/>
          </p:nvPr>
        </p:nvSpPr>
        <p:spPr/>
        <p:txBody>
          <a:bodyPr/>
          <a:lstStyle/>
          <a:p>
            <a:r>
              <a:rPr lang="en-US" dirty="0"/>
              <a:t>Public contract entities</a:t>
            </a:r>
          </a:p>
        </p:txBody>
      </p:sp>
      <p:sp>
        <p:nvSpPr>
          <p:cNvPr id="3" name="Zástupný obsah 2">
            <a:extLst>
              <a:ext uri="{FF2B5EF4-FFF2-40B4-BE49-F238E27FC236}">
                <a16:creationId xmlns:a16="http://schemas.microsoft.com/office/drawing/2014/main" id="{E477A4FA-3D0A-43D9-B96A-FD6D4C8BE82A}"/>
              </a:ext>
            </a:extLst>
          </p:cNvPr>
          <p:cNvSpPr>
            <a:spLocks noGrp="1"/>
          </p:cNvSpPr>
          <p:nvPr>
            <p:ph idx="1"/>
          </p:nvPr>
        </p:nvSpPr>
        <p:spPr/>
        <p:txBody>
          <a:bodyPr/>
          <a:lstStyle/>
          <a:p>
            <a:r>
              <a:rPr lang="en-US" sz="2800" dirty="0"/>
              <a:t>the contracting authority </a:t>
            </a:r>
          </a:p>
          <a:p>
            <a:pPr lvl="1"/>
            <a:r>
              <a:rPr lang="en-US" sz="2400" dirty="0"/>
              <a:t>the party awarding the contract</a:t>
            </a:r>
          </a:p>
          <a:p>
            <a:r>
              <a:rPr lang="en-US" sz="2800" dirty="0"/>
              <a:t>the contractor </a:t>
            </a:r>
          </a:p>
          <a:p>
            <a:pPr lvl="1"/>
            <a:r>
              <a:rPr lang="en-US" sz="2400" dirty="0"/>
              <a:t>a person who offers the provision of supplies, services or construction works</a:t>
            </a:r>
          </a:p>
          <a:p>
            <a:r>
              <a:rPr lang="en-US" sz="2800" dirty="0"/>
              <a:t>the participant in the tender procedure</a:t>
            </a:r>
          </a:p>
          <a:p>
            <a:pPr lvl="1"/>
            <a:r>
              <a:rPr lang="en-US" sz="2400" dirty="0"/>
              <a:t>is the supplier who submitted the bid or a request for participation, expressed a preliminary interest or entered into negotiations</a:t>
            </a:r>
            <a:endParaRPr lang="cs-CZ" sz="2400" dirty="0"/>
          </a:p>
          <a:p>
            <a:pPr marL="457200" lvl="1" indent="0">
              <a:buNone/>
            </a:pPr>
            <a:endParaRPr lang="en-US" sz="2400" dirty="0"/>
          </a:p>
          <a:p>
            <a:r>
              <a:rPr lang="en-US" sz="2800" dirty="0"/>
              <a:t>communication between the contracting authority and contractors takes place in writing</a:t>
            </a:r>
          </a:p>
          <a:p>
            <a:pPr lvl="1"/>
            <a:r>
              <a:rPr lang="en-US" sz="2400" dirty="0"/>
              <a:t>unless expressly excluded by law, oral communication may also be used if the content is sufficiently documented</a:t>
            </a:r>
          </a:p>
        </p:txBody>
      </p:sp>
      <p:sp>
        <p:nvSpPr>
          <p:cNvPr id="4" name="Zástupný symbol pro datum 3">
            <a:extLst>
              <a:ext uri="{FF2B5EF4-FFF2-40B4-BE49-F238E27FC236}">
                <a16:creationId xmlns:a16="http://schemas.microsoft.com/office/drawing/2014/main" id="{3FAB9CD1-D7B5-43E3-A351-3008754CDB3D}"/>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717EFC36-702B-444A-A5F1-EDC2E5E49959}"/>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dirty="0"/>
          </a:p>
        </p:txBody>
      </p:sp>
    </p:spTree>
    <p:extLst>
      <p:ext uri="{BB962C8B-B14F-4D97-AF65-F5344CB8AC3E}">
        <p14:creationId xmlns:p14="http://schemas.microsoft.com/office/powerpoint/2010/main" val="25899755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225E70-5B7F-461A-BEE5-0413983EA2AE}"/>
              </a:ext>
            </a:extLst>
          </p:cNvPr>
          <p:cNvSpPr>
            <a:spLocks noGrp="1"/>
          </p:cNvSpPr>
          <p:nvPr>
            <p:ph type="title"/>
          </p:nvPr>
        </p:nvSpPr>
        <p:spPr/>
        <p:txBody>
          <a:bodyPr/>
          <a:lstStyle/>
          <a:p>
            <a:r>
              <a:rPr lang="en-US" dirty="0"/>
              <a:t>The</a:t>
            </a:r>
            <a:r>
              <a:rPr lang="en-US" sz="3600" dirty="0"/>
              <a:t> contracting authority </a:t>
            </a:r>
          </a:p>
        </p:txBody>
      </p:sp>
      <p:sp>
        <p:nvSpPr>
          <p:cNvPr id="3" name="Zástupný obsah 2">
            <a:extLst>
              <a:ext uri="{FF2B5EF4-FFF2-40B4-BE49-F238E27FC236}">
                <a16:creationId xmlns:a16="http://schemas.microsoft.com/office/drawing/2014/main" id="{C82EDD89-3025-4062-91B3-540910BE19D0}"/>
              </a:ext>
            </a:extLst>
          </p:cNvPr>
          <p:cNvSpPr>
            <a:spLocks noGrp="1"/>
          </p:cNvSpPr>
          <p:nvPr>
            <p:ph idx="1"/>
          </p:nvPr>
        </p:nvSpPr>
        <p:spPr>
          <a:xfrm>
            <a:off x="534988" y="1187532"/>
            <a:ext cx="9881221" cy="5567281"/>
          </a:xfrm>
        </p:spPr>
        <p:txBody>
          <a:bodyPr/>
          <a:lstStyle/>
          <a:p>
            <a:r>
              <a:rPr lang="en-US" sz="2800" dirty="0"/>
              <a:t>the contracting authority </a:t>
            </a:r>
          </a:p>
          <a:p>
            <a:pPr lvl="1"/>
            <a:r>
              <a:rPr lang="en-US" sz="2400" dirty="0"/>
              <a:t>e.g., the Czech Republic, the </a:t>
            </a:r>
            <a:r>
              <a:rPr lang="en-US" sz="2400" dirty="0" err="1"/>
              <a:t>organisational</a:t>
            </a:r>
            <a:r>
              <a:rPr lang="en-US" sz="2400" dirty="0"/>
              <a:t> unit of the state, other legal entities, if they have been established for the purpose of meeting the needs of the public interest and are not of an industrial or commercial nature</a:t>
            </a:r>
          </a:p>
          <a:p>
            <a:r>
              <a:rPr lang="en-US" sz="2800" dirty="0"/>
              <a:t>the </a:t>
            </a:r>
            <a:r>
              <a:rPr lang="en-US" sz="2800" dirty="0" err="1"/>
              <a:t>subsidised</a:t>
            </a:r>
            <a:r>
              <a:rPr lang="en-US" sz="2800" dirty="0"/>
              <a:t> contracting authority </a:t>
            </a:r>
          </a:p>
          <a:p>
            <a:pPr lvl="1"/>
            <a:r>
              <a:rPr lang="en-US" sz="2400" dirty="0"/>
              <a:t>legal </a:t>
            </a:r>
            <a:r>
              <a:rPr lang="cs-CZ" sz="2400" dirty="0"/>
              <a:t>entity </a:t>
            </a:r>
            <a:r>
              <a:rPr lang="en-US" sz="2400" dirty="0"/>
              <a:t>or natural person, who awards a public contract above or below threshold, 50% or more of which is financed from public funds, or if the funds CZK  exceed 200,000,000</a:t>
            </a:r>
          </a:p>
          <a:p>
            <a:r>
              <a:rPr lang="en-US" sz="2800" dirty="0"/>
              <a:t>the sectoral contracting authority</a:t>
            </a:r>
          </a:p>
          <a:p>
            <a:pPr lvl="1"/>
            <a:r>
              <a:rPr lang="en-US" sz="2400" dirty="0"/>
              <a:t>the contracting authority which awards the sectoral public contract </a:t>
            </a:r>
          </a:p>
          <a:p>
            <a:r>
              <a:rPr lang="en-US" sz="2800" dirty="0"/>
              <a:t>the voluntary contracting authority </a:t>
            </a:r>
          </a:p>
          <a:p>
            <a:pPr lvl="1"/>
            <a:r>
              <a:rPr lang="en-US" sz="2400" dirty="0"/>
              <a:t>any other person who commences the procurement procedure without having an obligation to do so</a:t>
            </a:r>
          </a:p>
        </p:txBody>
      </p:sp>
      <p:sp>
        <p:nvSpPr>
          <p:cNvPr id="4" name="Zástupný symbol pro datum 3">
            <a:extLst>
              <a:ext uri="{FF2B5EF4-FFF2-40B4-BE49-F238E27FC236}">
                <a16:creationId xmlns:a16="http://schemas.microsoft.com/office/drawing/2014/main" id="{7A405692-F4B9-4B06-A6A6-944F071F31ED}"/>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4F951B9D-25A2-48F6-8874-F04E6B5D7CBC}"/>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dirty="0"/>
          </a:p>
        </p:txBody>
      </p:sp>
    </p:spTree>
    <p:extLst>
      <p:ext uri="{BB962C8B-B14F-4D97-AF65-F5344CB8AC3E}">
        <p14:creationId xmlns:p14="http://schemas.microsoft.com/office/powerpoint/2010/main" val="25279644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96CEAA-41A1-44AE-B3D5-B3C3B0A50B5F}"/>
              </a:ext>
            </a:extLst>
          </p:cNvPr>
          <p:cNvSpPr>
            <a:spLocks noGrp="1"/>
          </p:cNvSpPr>
          <p:nvPr>
            <p:ph type="title"/>
          </p:nvPr>
        </p:nvSpPr>
        <p:spPr>
          <a:xfrm>
            <a:off x="2802834" y="180231"/>
            <a:ext cx="7355579" cy="662917"/>
          </a:xfrm>
        </p:spPr>
        <p:txBody>
          <a:bodyPr/>
          <a:lstStyle/>
          <a:p>
            <a:r>
              <a:rPr lang="en-US" dirty="0"/>
              <a:t>The contractor </a:t>
            </a:r>
          </a:p>
        </p:txBody>
      </p:sp>
      <p:sp>
        <p:nvSpPr>
          <p:cNvPr id="3" name="Zástupný obsah 2">
            <a:extLst>
              <a:ext uri="{FF2B5EF4-FFF2-40B4-BE49-F238E27FC236}">
                <a16:creationId xmlns:a16="http://schemas.microsoft.com/office/drawing/2014/main" id="{A6018100-DED8-42F0-8EA1-FA0E2936FA23}"/>
              </a:ext>
            </a:extLst>
          </p:cNvPr>
          <p:cNvSpPr>
            <a:spLocks noGrp="1"/>
          </p:cNvSpPr>
          <p:nvPr>
            <p:ph idx="1"/>
          </p:nvPr>
        </p:nvSpPr>
        <p:spPr>
          <a:xfrm>
            <a:off x="534988" y="1187532"/>
            <a:ext cx="9881220" cy="5567281"/>
          </a:xfrm>
        </p:spPr>
        <p:txBody>
          <a:bodyPr/>
          <a:lstStyle/>
          <a:p>
            <a:r>
              <a:rPr lang="en-US" sz="2800" dirty="0"/>
              <a:t>the successful contractor</a:t>
            </a:r>
          </a:p>
          <a:p>
            <a:pPr lvl="1"/>
            <a:r>
              <a:rPr lang="en-US" sz="2400" dirty="0"/>
              <a:t>is a participant in the tender procedure selected by the contracting authority to conclude the contract</a:t>
            </a:r>
          </a:p>
          <a:p>
            <a:r>
              <a:rPr lang="en-US" sz="2800" dirty="0"/>
              <a:t>the subcontractor </a:t>
            </a:r>
          </a:p>
          <a:p>
            <a:pPr lvl="1"/>
            <a:r>
              <a:rPr lang="en-US" sz="2400" dirty="0"/>
              <a:t>is another (third) party through which the contractor provides part of the performance to the customer</a:t>
            </a:r>
          </a:p>
          <a:p>
            <a:pPr lvl="2"/>
            <a:r>
              <a:rPr lang="en-US" sz="2000" dirty="0"/>
              <a:t>the contracting authority may require that the participant in the tender procedure submits a list of subcontractors</a:t>
            </a:r>
          </a:p>
          <a:p>
            <a:r>
              <a:rPr lang="en-US" sz="2800" dirty="0"/>
              <a:t>the complainant </a:t>
            </a:r>
          </a:p>
          <a:p>
            <a:pPr lvl="1"/>
            <a:r>
              <a:rPr lang="en-US" sz="2400" dirty="0"/>
              <a:t>the contractor that objects to the contracting authority</a:t>
            </a:r>
          </a:p>
          <a:p>
            <a:r>
              <a:rPr lang="en-US" sz="2800" dirty="0"/>
              <a:t>the submitter </a:t>
            </a:r>
          </a:p>
          <a:p>
            <a:pPr lvl="1"/>
            <a:r>
              <a:rPr lang="en-US" sz="2400" dirty="0"/>
              <a:t>is a complainant who filed a motion to initiate proceedings to examine the contracting authority’s tasks to the Office for the Protection of Competition (</a:t>
            </a:r>
            <a:r>
              <a:rPr lang="cs-CZ" sz="2400" dirty="0"/>
              <a:t>Ú</a:t>
            </a:r>
            <a:r>
              <a:rPr lang="en-US" sz="2400" dirty="0"/>
              <a:t>OHS)</a:t>
            </a:r>
          </a:p>
        </p:txBody>
      </p:sp>
      <p:sp>
        <p:nvSpPr>
          <p:cNvPr id="4" name="Zástupný symbol pro datum 3">
            <a:extLst>
              <a:ext uri="{FF2B5EF4-FFF2-40B4-BE49-F238E27FC236}">
                <a16:creationId xmlns:a16="http://schemas.microsoft.com/office/drawing/2014/main" id="{CA3C62FF-1DC3-46D1-9187-22F92FC69E1A}"/>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C0DD0053-79F9-4608-AAFF-AE082BDDF15D}"/>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dirty="0"/>
          </a:p>
        </p:txBody>
      </p:sp>
    </p:spTree>
    <p:extLst>
      <p:ext uri="{BB962C8B-B14F-4D97-AF65-F5344CB8AC3E}">
        <p14:creationId xmlns:p14="http://schemas.microsoft.com/office/powerpoint/2010/main" val="38348170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2197</TotalTime>
  <Words>1860</Words>
  <Application>Microsoft Office PowerPoint</Application>
  <PresentationFormat>Vlastní</PresentationFormat>
  <Paragraphs>213</Paragraphs>
  <Slides>18</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18</vt:i4>
      </vt:variant>
    </vt:vector>
  </HeadingPairs>
  <TitlesOfParts>
    <vt:vector size="22" baseType="lpstr">
      <vt:lpstr>Arial</vt:lpstr>
      <vt:lpstr>Calibri</vt:lpstr>
      <vt:lpstr>Clara Sans</vt:lpstr>
      <vt:lpstr>JU_OPVVV</vt:lpstr>
      <vt:lpstr>Public contracts</vt:lpstr>
      <vt:lpstr>Public contract</vt:lpstr>
      <vt:lpstr>Awarding a public contract </vt:lpstr>
      <vt:lpstr>Public procurement principles</vt:lpstr>
      <vt:lpstr>Public contracts by subject </vt:lpstr>
      <vt:lpstr>Public contracts by estimated value</vt:lpstr>
      <vt:lpstr>Public contract entities</vt:lpstr>
      <vt:lpstr>The contracting authority </vt:lpstr>
      <vt:lpstr>The contractor </vt:lpstr>
      <vt:lpstr>Types of tender procedure</vt:lpstr>
      <vt:lpstr>Types of tender procedure</vt:lpstr>
      <vt:lpstr>Types of tender procedure</vt:lpstr>
      <vt:lpstr>Types of tender procedure</vt:lpstr>
      <vt:lpstr>Types of tender procedure</vt:lpstr>
      <vt:lpstr>Types of tender procedure</vt:lpstr>
      <vt:lpstr>Types of tender procedure</vt:lpstr>
      <vt:lpstr>Types of tender procedure</vt:lpstr>
      <vt:lpstr>Types of tender procedure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Cech, Josef</cp:lastModifiedBy>
  <cp:revision>76</cp:revision>
  <dcterms:created xsi:type="dcterms:W3CDTF">2017-07-17T18:52:59Z</dcterms:created>
  <dcterms:modified xsi:type="dcterms:W3CDTF">2021-06-22T18:57:21Z</dcterms:modified>
</cp:coreProperties>
</file>