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30"/>
  </p:notesMasterIdLst>
  <p:handoutMasterIdLst>
    <p:handoutMasterId r:id="rId31"/>
  </p:handoutMasterIdLst>
  <p:sldIdLst>
    <p:sldId id="352" r:id="rId2"/>
    <p:sldId id="319" r:id="rId3"/>
    <p:sldId id="268" r:id="rId4"/>
    <p:sldId id="269" r:id="rId5"/>
    <p:sldId id="296" r:id="rId6"/>
    <p:sldId id="273" r:id="rId7"/>
    <p:sldId id="281" r:id="rId8"/>
    <p:sldId id="271" r:id="rId9"/>
    <p:sldId id="270" r:id="rId10"/>
    <p:sldId id="279" r:id="rId11"/>
    <p:sldId id="280" r:id="rId12"/>
    <p:sldId id="297" r:id="rId13"/>
    <p:sldId id="274" r:id="rId14"/>
    <p:sldId id="275" r:id="rId15"/>
    <p:sldId id="277" r:id="rId16"/>
    <p:sldId id="276" r:id="rId17"/>
    <p:sldId id="304" r:id="rId18"/>
    <p:sldId id="329" r:id="rId19"/>
    <p:sldId id="327" r:id="rId20"/>
    <p:sldId id="328" r:id="rId21"/>
    <p:sldId id="331" r:id="rId22"/>
    <p:sldId id="291" r:id="rId23"/>
    <p:sldId id="305" r:id="rId24"/>
    <p:sldId id="324" r:id="rId25"/>
    <p:sldId id="325" r:id="rId26"/>
    <p:sldId id="346" r:id="rId27"/>
    <p:sldId id="350" r:id="rId28"/>
    <p:sldId id="278" r:id="rId29"/>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kern="1200">
        <a:solidFill>
          <a:schemeClr val="tx1"/>
        </a:solidFill>
        <a:latin typeface="Palatino"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Palatino"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Palatino"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Palatino"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Palatino"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Palatino"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Palatino"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Palatino"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Palatino"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FF"/>
    <a:srgbClr val="00D5C6"/>
    <a:srgbClr val="00D564"/>
    <a:srgbClr val="FFFF00"/>
    <a:srgbClr val="D5000A"/>
    <a:srgbClr val="800000"/>
    <a:srgbClr val="FFFFFF"/>
    <a:srgbClr val="0C0C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888" y="10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13" Type="http://schemas.openxmlformats.org/officeDocument/2006/relationships/slide" Target="slides/slide15.xml"/><Relationship Id="rId18" Type="http://schemas.openxmlformats.org/officeDocument/2006/relationships/slide" Target="slides/slide20.xml"/><Relationship Id="rId3" Type="http://schemas.openxmlformats.org/officeDocument/2006/relationships/slide" Target="slides/slide4.xml"/><Relationship Id="rId21" Type="http://schemas.openxmlformats.org/officeDocument/2006/relationships/slide" Target="slides/slide25.xml"/><Relationship Id="rId7" Type="http://schemas.openxmlformats.org/officeDocument/2006/relationships/slide" Target="slides/slide9.xml"/><Relationship Id="rId12" Type="http://schemas.openxmlformats.org/officeDocument/2006/relationships/slide" Target="slides/slide14.xml"/><Relationship Id="rId17" Type="http://schemas.openxmlformats.org/officeDocument/2006/relationships/slide" Target="slides/slide19.xml"/><Relationship Id="rId2" Type="http://schemas.openxmlformats.org/officeDocument/2006/relationships/slide" Target="slides/slide3.xml"/><Relationship Id="rId16" Type="http://schemas.openxmlformats.org/officeDocument/2006/relationships/slide" Target="slides/slide18.xml"/><Relationship Id="rId20" Type="http://schemas.openxmlformats.org/officeDocument/2006/relationships/slide" Target="slides/slide24.xml"/><Relationship Id="rId1" Type="http://schemas.openxmlformats.org/officeDocument/2006/relationships/slide" Target="slides/slide2.xml"/><Relationship Id="rId6" Type="http://schemas.openxmlformats.org/officeDocument/2006/relationships/slide" Target="slides/slide8.xml"/><Relationship Id="rId11" Type="http://schemas.openxmlformats.org/officeDocument/2006/relationships/slide" Target="slides/slide13.xml"/><Relationship Id="rId5" Type="http://schemas.openxmlformats.org/officeDocument/2006/relationships/slide" Target="slides/slide7.xml"/><Relationship Id="rId15" Type="http://schemas.openxmlformats.org/officeDocument/2006/relationships/slide" Target="slides/slide17.xml"/><Relationship Id="rId23" Type="http://schemas.openxmlformats.org/officeDocument/2006/relationships/slide" Target="slides/slide28.xml"/><Relationship Id="rId10" Type="http://schemas.openxmlformats.org/officeDocument/2006/relationships/slide" Target="slides/slide12.xml"/><Relationship Id="rId19" Type="http://schemas.openxmlformats.org/officeDocument/2006/relationships/slide" Target="slides/slide21.xml"/><Relationship Id="rId4" Type="http://schemas.openxmlformats.org/officeDocument/2006/relationships/slide" Target="slides/slide5.xml"/><Relationship Id="rId9" Type="http://schemas.openxmlformats.org/officeDocument/2006/relationships/slide" Target="slides/slide11.xml"/><Relationship Id="rId14" Type="http://schemas.openxmlformats.org/officeDocument/2006/relationships/slide" Target="slides/slide16.xml"/><Relationship Id="rId22" Type="http://schemas.openxmlformats.org/officeDocument/2006/relationships/slide" Target="slides/slide2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13075" y="8704263"/>
            <a:ext cx="831850" cy="273050"/>
          </a:xfrm>
          <a:prstGeom prst="rect">
            <a:avLst/>
          </a:prstGeom>
          <a:noFill/>
          <a:ln w="12700">
            <a:noFill/>
            <a:miter lim="800000"/>
            <a:headEnd/>
            <a:tailEnd/>
          </a:ln>
          <a:effectLst/>
        </p:spPr>
        <p:txBody>
          <a:bodyPr wrap="none" lIns="87312" tIns="44450" rIns="87312" bIns="44450">
            <a:spAutoFit/>
          </a:bodyPr>
          <a:lstStyle>
            <a:lvl1pPr defTabSz="868363">
              <a:defRPr sz="2400">
                <a:solidFill>
                  <a:schemeClr val="tx1"/>
                </a:solidFill>
                <a:latin typeface="Palatino" charset="0"/>
                <a:ea typeface="ＭＳ Ｐゴシック" panose="020B0600070205080204" pitchFamily="34" charset="-128"/>
              </a:defRPr>
            </a:lvl1pPr>
            <a:lvl2pPr marL="37931725" indent="-37474525" defTabSz="868363">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lnSpc>
                <a:spcPct val="90000"/>
              </a:lnSpc>
            </a:pPr>
            <a:r>
              <a:rPr lang="en-US" altLang="cs-CZ" sz="1200">
                <a:latin typeface="Book Antiqua" panose="02040602050305030304" pitchFamily="18" charset="0"/>
              </a:rPr>
              <a:t>Page </a:t>
            </a:r>
            <a:fld id="{F963E7DA-017F-4F1C-ADCC-0C4D035D821B}" type="slidenum">
              <a:rPr lang="en-US" altLang="cs-CZ" sz="1200">
                <a:latin typeface="Book Antiqua" panose="02040602050305030304" pitchFamily="18" charset="0"/>
              </a:rPr>
              <a:pPr algn="ctr">
                <a:lnSpc>
                  <a:spcPct val="90000"/>
                </a:lnSpc>
              </a:pPr>
              <a:t>‹#›</a:t>
            </a:fld>
            <a:endParaRPr lang="en-US" altLang="cs-CZ" sz="1200">
              <a:latin typeface="Book Antiqua" panose="02040602050305030304" pitchFamily="18"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457200" y="3294063"/>
            <a:ext cx="5986463" cy="5240337"/>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US" altLang="cs-CZ" smtClean="0"/>
              <a:t>Body Text</a:t>
            </a:r>
          </a:p>
          <a:p>
            <a:pPr lvl="1"/>
            <a:r>
              <a:rPr lang="en-US" altLang="cs-CZ" smtClean="0"/>
              <a:t>Second Level</a:t>
            </a:r>
          </a:p>
          <a:p>
            <a:pPr lvl="2"/>
            <a:r>
              <a:rPr lang="en-US" altLang="cs-CZ" smtClean="0"/>
              <a:t>Third Level</a:t>
            </a:r>
          </a:p>
          <a:p>
            <a:pPr lvl="3"/>
            <a:r>
              <a:rPr lang="en-US" altLang="cs-CZ" smtClean="0"/>
              <a:t>Fourth Level</a:t>
            </a:r>
          </a:p>
          <a:p>
            <a:pPr lvl="4"/>
            <a:r>
              <a:rPr lang="en-US" altLang="cs-CZ" smtClean="0"/>
              <a:t>Fifth Level</a:t>
            </a:r>
          </a:p>
        </p:txBody>
      </p:sp>
      <p:sp>
        <p:nvSpPr>
          <p:cNvPr id="2051" name="Rectangle 3"/>
          <p:cNvSpPr>
            <a:spLocks noChangeArrowheads="1"/>
          </p:cNvSpPr>
          <p:nvPr/>
        </p:nvSpPr>
        <p:spPr bwMode="auto">
          <a:xfrm>
            <a:off x="3013075" y="8704263"/>
            <a:ext cx="831850" cy="273050"/>
          </a:xfrm>
          <a:prstGeom prst="rect">
            <a:avLst/>
          </a:prstGeom>
          <a:noFill/>
          <a:ln w="12700">
            <a:noFill/>
            <a:miter lim="800000"/>
            <a:headEnd/>
            <a:tailEnd/>
          </a:ln>
          <a:effectLst/>
        </p:spPr>
        <p:txBody>
          <a:bodyPr wrap="none" lIns="87312" tIns="44450" rIns="87312" bIns="44450">
            <a:spAutoFit/>
          </a:bodyPr>
          <a:lstStyle>
            <a:lvl1pPr defTabSz="868363">
              <a:defRPr sz="2400">
                <a:solidFill>
                  <a:schemeClr val="tx1"/>
                </a:solidFill>
                <a:latin typeface="Palatino" charset="0"/>
                <a:ea typeface="ＭＳ Ｐゴシック" panose="020B0600070205080204" pitchFamily="34" charset="-128"/>
              </a:defRPr>
            </a:lvl1pPr>
            <a:lvl2pPr marL="37931725" indent="-37474525" defTabSz="868363">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lnSpc>
                <a:spcPct val="90000"/>
              </a:lnSpc>
            </a:pPr>
            <a:r>
              <a:rPr lang="en-US" altLang="cs-CZ" sz="1200">
                <a:latin typeface="Book Antiqua" panose="02040602050305030304" pitchFamily="18" charset="0"/>
              </a:rPr>
              <a:t>Page </a:t>
            </a:r>
            <a:fld id="{9F3A97F2-27E3-41BF-8DBF-3FE3DB818F6F}" type="slidenum">
              <a:rPr lang="en-US" altLang="cs-CZ" sz="1200">
                <a:latin typeface="Book Antiqua" panose="02040602050305030304" pitchFamily="18" charset="0"/>
              </a:rPr>
              <a:pPr algn="ctr">
                <a:lnSpc>
                  <a:spcPct val="90000"/>
                </a:lnSpc>
              </a:pPr>
              <a:t>‹#›</a:t>
            </a:fld>
            <a:endParaRPr lang="en-US" altLang="cs-CZ" sz="1200">
              <a:latin typeface="Book Antiqua" panose="02040602050305030304" pitchFamily="18" charset="0"/>
            </a:endParaRPr>
          </a:p>
        </p:txBody>
      </p:sp>
      <p:sp>
        <p:nvSpPr>
          <p:cNvPr id="15364" name="Rectangle 4"/>
          <p:cNvSpPr>
            <a:spLocks noChangeArrowheads="1" noTextEdit="1"/>
          </p:cNvSpPr>
          <p:nvPr>
            <p:ph type="sldImg" idx="2"/>
          </p:nvPr>
        </p:nvSpPr>
        <p:spPr bwMode="auto">
          <a:xfrm>
            <a:off x="1057275" y="-144463"/>
            <a:ext cx="4632325" cy="3473451"/>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000" kern="1200">
        <a:solidFill>
          <a:schemeClr val="tx1"/>
        </a:solidFill>
        <a:latin typeface="Palatino" pitchFamily="-108"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000" kern="1200">
        <a:solidFill>
          <a:schemeClr val="tx1"/>
        </a:solidFill>
        <a:latin typeface="Palatino" pitchFamily="-108" charset="0"/>
        <a:ea typeface="ＭＳ Ｐゴシック" pitchFamily="-108" charset="-128"/>
        <a:cs typeface="+mn-cs"/>
      </a:defRPr>
    </a:lvl2pPr>
    <a:lvl3pPr marL="914400" algn="l" rtl="0" eaLnBrk="0" fontAlgn="base" hangingPunct="0">
      <a:lnSpc>
        <a:spcPct val="90000"/>
      </a:lnSpc>
      <a:spcBef>
        <a:spcPct val="40000"/>
      </a:spcBef>
      <a:spcAft>
        <a:spcPct val="0"/>
      </a:spcAft>
      <a:defRPr sz="1000" kern="1200">
        <a:solidFill>
          <a:schemeClr val="tx1"/>
        </a:solidFill>
        <a:latin typeface="Palatino" pitchFamily="-108" charset="0"/>
        <a:ea typeface="ＭＳ Ｐゴシック" pitchFamily="-108" charset="-128"/>
        <a:cs typeface="+mn-cs"/>
      </a:defRPr>
    </a:lvl3pPr>
    <a:lvl4pPr marL="1371600" algn="l" rtl="0" eaLnBrk="0" fontAlgn="base" hangingPunct="0">
      <a:lnSpc>
        <a:spcPct val="90000"/>
      </a:lnSpc>
      <a:spcBef>
        <a:spcPct val="40000"/>
      </a:spcBef>
      <a:spcAft>
        <a:spcPct val="0"/>
      </a:spcAft>
      <a:defRPr sz="1000" kern="1200">
        <a:solidFill>
          <a:schemeClr val="tx1"/>
        </a:solidFill>
        <a:latin typeface="Palatino" pitchFamily="-108" charset="0"/>
        <a:ea typeface="ＭＳ Ｐゴシック" pitchFamily="-108" charset="-128"/>
        <a:cs typeface="+mn-cs"/>
      </a:defRPr>
    </a:lvl4pPr>
    <a:lvl5pPr marL="1828800" algn="l" rtl="0" eaLnBrk="0" fontAlgn="base" hangingPunct="0">
      <a:lnSpc>
        <a:spcPct val="90000"/>
      </a:lnSpc>
      <a:spcBef>
        <a:spcPct val="40000"/>
      </a:spcBef>
      <a:spcAft>
        <a:spcPct val="0"/>
      </a:spcAft>
      <a:defRPr sz="1000" kern="1200">
        <a:solidFill>
          <a:schemeClr val="tx1"/>
        </a:solidFill>
        <a:latin typeface="Palatino" pitchFamily="-108" charset="0"/>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noTextEdit="1"/>
          </p:cNvSpPr>
          <p:nvPr>
            <p:ph type="sldImg"/>
          </p:nvPr>
        </p:nvSpPr>
        <p:spPr>
          <a:ln/>
        </p:spPr>
      </p:sp>
      <p:sp>
        <p:nvSpPr>
          <p:cNvPr id="1843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noTextEdit="1"/>
          </p:cNvSpPr>
          <p:nvPr>
            <p:ph type="sldImg"/>
          </p:nvPr>
        </p:nvSpPr>
        <p:spPr>
          <a:ln/>
        </p:spPr>
      </p:sp>
      <p:sp>
        <p:nvSpPr>
          <p:cNvPr id="3686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z="1200" i="1" smtClean="0">
                <a:latin typeface="Palatino" charset="0"/>
                <a:ea typeface="ＭＳ Ｐゴシック" panose="020B0600070205080204" pitchFamily="34" charset="-128"/>
              </a:rPr>
              <a:t>Entry Condition</a:t>
            </a:r>
            <a:endParaRPr lang="en-US" altLang="cs-CZ" sz="1200" smtClean="0">
              <a:latin typeface="Palatino" charset="0"/>
              <a:ea typeface="ＭＳ Ｐゴシック" panose="020B0600070205080204" pitchFamily="34" charset="-128"/>
            </a:endParaRPr>
          </a:p>
          <a:p>
            <a:pPr lvl="1"/>
            <a:r>
              <a:rPr lang="en-US" altLang="cs-CZ" sz="1200" smtClean="0">
                <a:latin typeface="Palatino" charset="0"/>
                <a:ea typeface="ＭＳ Ｐゴシック" panose="020B0600070205080204" pitchFamily="34" charset="-128"/>
              </a:rPr>
              <a:t>The Resource Allocator has selected an available resource.</a:t>
            </a:r>
          </a:p>
          <a:p>
            <a:r>
              <a:rPr lang="en-US" altLang="cs-CZ" sz="1200" smtClean="0">
                <a:latin typeface="Palatino" charset="0"/>
                <a:ea typeface="ＭＳ Ｐゴシック" panose="020B0600070205080204" pitchFamily="34" charset="-128"/>
              </a:rPr>
              <a:t>	The resource is currently not allocated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noTextEdit="1"/>
          </p:cNvSpPr>
          <p:nvPr>
            <p:ph type="sldImg"/>
          </p:nvPr>
        </p:nvSpPr>
        <p:spPr>
          <a:ln/>
        </p:spPr>
      </p:sp>
      <p:sp>
        <p:nvSpPr>
          <p:cNvPr id="4096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noTextEdit="1"/>
          </p:cNvSpPr>
          <p:nvPr>
            <p:ph type="sldImg"/>
          </p:nvPr>
        </p:nvSpPr>
        <p:spPr>
          <a:ln/>
        </p:spPr>
      </p:sp>
      <p:sp>
        <p:nvSpPr>
          <p:cNvPr id="4505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ct val="0"/>
              </a:spcBef>
            </a:pPr>
            <a:r>
              <a:rPr lang="en-US" altLang="cs-CZ" sz="2000" smtClean="0">
                <a:latin typeface="Verdana" panose="020B0604030504040204" pitchFamily="34" charset="0"/>
                <a:ea typeface="ＭＳ Ｐゴシック" panose="020B0600070205080204" pitchFamily="34" charset="-128"/>
              </a:rPr>
              <a:t>Note: The base case cannot exist alone. It is always called with the supplier use case</a:t>
            </a:r>
            <a:endParaRPr lang="en-US" altLang="cs-CZ" sz="2400" smtClean="0">
              <a:latin typeface="Times" panose="02020603050405020304" pitchFamily="18" charset="0"/>
              <a:ea typeface="ＭＳ Ｐゴシック" panose="020B0600070205080204" pitchFamily="34" charset="-128"/>
            </a:endParaRP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noTextEdit="1"/>
          </p:cNvSpPr>
          <p:nvPr>
            <p:ph type="sldImg"/>
          </p:nvPr>
        </p:nvSpPr>
        <p:spPr>
          <a:ln/>
        </p:spPr>
      </p:sp>
      <p:sp>
        <p:nvSpPr>
          <p:cNvPr id="4710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ct val="0"/>
              </a:spcBef>
            </a:pPr>
            <a:r>
              <a:rPr lang="en-US" altLang="cs-CZ" sz="2000" smtClean="0">
                <a:latin typeface="Verdana" panose="020B0604030504040204" pitchFamily="34" charset="0"/>
                <a:ea typeface="ＭＳ Ｐゴシック" panose="020B0600070205080204" pitchFamily="34" charset="-128"/>
              </a:rPr>
              <a:t>Note: The base use case can be executed without the use case extension in extend associations.</a:t>
            </a:r>
            <a:r>
              <a:rPr lang="en-US" altLang="cs-CZ" sz="2000" b="1" smtClean="0">
                <a:latin typeface="Times" panose="02020603050405020304" pitchFamily="18" charset="0"/>
                <a:ea typeface="ＭＳ Ｐゴシック" panose="020B0600070205080204" pitchFamily="34" charset="-128"/>
              </a:rPr>
              <a:t>  </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noTextEdit="1"/>
          </p:cNvSpPr>
          <p:nvPr>
            <p:ph type="sldImg"/>
          </p:nvPr>
        </p:nvSpPr>
        <p:spPr>
          <a:ln/>
        </p:spPr>
      </p:sp>
      <p:sp>
        <p:nvSpPr>
          <p:cNvPr id="4915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ln/>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noTextEdit="1"/>
          </p:cNvSpPr>
          <p:nvPr>
            <p:ph type="sldImg"/>
          </p:nvPr>
        </p:nvSpPr>
        <p:spPr>
          <a:ln/>
        </p:spPr>
      </p:sp>
      <p:sp>
        <p:nvSpPr>
          <p:cNvPr id="5325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noTextEdit="1"/>
          </p:cNvSpPr>
          <p:nvPr>
            <p:ph type="sldImg"/>
          </p:nvPr>
        </p:nvSpPr>
        <p:spPr>
          <a:ln/>
        </p:spPr>
      </p:sp>
      <p:sp>
        <p:nvSpPr>
          <p:cNvPr id="5529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noTextEdit="1"/>
          </p:cNvSpPr>
          <p:nvPr>
            <p:ph type="sldImg"/>
          </p:nvPr>
        </p:nvSpPr>
        <p:spPr>
          <a:ln/>
        </p:spPr>
      </p:sp>
      <p:sp>
        <p:nvSpPr>
          <p:cNvPr id="2048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noTextEdit="1"/>
          </p:cNvSpPr>
          <p:nvPr>
            <p:ph type="sldImg"/>
          </p:nvPr>
        </p:nvSpPr>
        <p:spPr>
          <a:ln/>
        </p:spPr>
      </p:sp>
      <p:sp>
        <p:nvSpPr>
          <p:cNvPr id="5734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noTextEdit="1"/>
          </p:cNvSpPr>
          <p:nvPr>
            <p:ph type="sldImg"/>
          </p:nvPr>
        </p:nvSpPr>
        <p:spPr>
          <a:ln/>
        </p:spPr>
      </p:sp>
      <p:sp>
        <p:nvSpPr>
          <p:cNvPr id="5939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noTextEdit="1"/>
          </p:cNvSpPr>
          <p:nvPr>
            <p:ph type="sldImg"/>
          </p:nvPr>
        </p:nvSpPr>
        <p:spPr>
          <a:ln/>
        </p:spPr>
      </p:sp>
      <p:sp>
        <p:nvSpPr>
          <p:cNvPr id="6349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Counter examples</a:t>
            </a:r>
          </a:p>
          <a:p>
            <a:pPr lvl="1"/>
            <a:r>
              <a:rPr lang="en-US" altLang="cs-CZ" smtClean="0">
                <a:latin typeface="Palatino" charset="0"/>
                <a:ea typeface="ＭＳ Ｐゴシック" panose="020B0600070205080204" pitchFamily="34" charset="-128"/>
              </a:rPr>
              <a:t>“Add Participants”,</a:t>
            </a:r>
          </a:p>
          <a:p>
            <a:pPr lvl="1"/>
            <a:r>
              <a:rPr lang="en-US" altLang="cs-CZ" smtClean="0">
                <a:latin typeface="Palatino" charset="0"/>
                <a:ea typeface="ＭＳ Ｐゴシック" panose="020B0600070205080204" pitchFamily="34" charset="-128"/>
              </a:rPr>
              <a:t> “Add Date To Exclusion Set”, ...</a:t>
            </a:r>
            <a:r>
              <a:rPr lang="en-US" altLang="cs-CZ" smtClean="0">
                <a:solidFill>
                  <a:srgbClr val="000000"/>
                </a:solidFill>
                <a:latin typeface="Helvetica" panose="020B0604020202020204" pitchFamily="34" charset="0"/>
                <a:ea typeface="ＭＳ Ｐゴシック" panose="020B0600070205080204" pitchFamily="34" charset="-128"/>
              </a:rPr>
              <a:t> </a:t>
            </a:r>
          </a:p>
          <a:p>
            <a:pPr lvl="1"/>
            <a:endParaRPr lang="en-US" altLang="cs-CZ" smtClean="0">
              <a:solidFill>
                <a:srgbClr val="000000"/>
              </a:solidFill>
              <a:latin typeface="Helvetica" panose="020B0604020202020204" pitchFamily="34" charset="0"/>
              <a:ea typeface="ＭＳ Ｐゴシック" panose="020B0600070205080204" pitchFamily="34" charset="-128"/>
            </a:endParaRPr>
          </a:p>
          <a:p>
            <a:pPr lvl="1"/>
            <a:r>
              <a:rPr lang="en-US" altLang="cs-CZ" smtClean="0">
                <a:solidFill>
                  <a:srgbClr val="000000"/>
                </a:solidFill>
                <a:latin typeface="Helvetica" panose="020B0604020202020204" pitchFamily="34" charset="0"/>
                <a:ea typeface="ＭＳ Ｐゴシック" panose="020B0600070205080204" pitchFamily="34" charset="-128"/>
              </a:rPr>
              <a:t>"Add Participants" is a counter example because it should be rewritten to cover both the actions for adding and removing participants to a meeting.</a:t>
            </a:r>
          </a:p>
          <a:p>
            <a:pPr>
              <a:lnSpc>
                <a:spcPct val="110000"/>
              </a:lnSpc>
              <a:buFontTx/>
              <a:buChar char="-"/>
            </a:pPr>
            <a:r>
              <a:rPr lang="en-US" altLang="cs-CZ" smtClean="0">
                <a:solidFill>
                  <a:srgbClr val="000000"/>
                </a:solidFill>
                <a:latin typeface="Helvetica" panose="020B0604020202020204" pitchFamily="34" charset="0"/>
                <a:ea typeface="ＭＳ Ｐゴシック" panose="020B0600070205080204" pitchFamily="34" charset="-128"/>
              </a:rPr>
              <a:t> "Add Date To Exclusion Set" is a counter example because it is too small of a use case to be described   in 1-2 A4 pages.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noTextEdit="1"/>
          </p:cNvSpPr>
          <p:nvPr>
            <p:ph type="sldImg"/>
          </p:nvPr>
        </p:nvSpPr>
        <p:spPr>
          <a:ln/>
        </p:spPr>
      </p:sp>
      <p:sp>
        <p:nvSpPr>
          <p:cNvPr id="6553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Instead of “The active voice should be used”</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noTextEdit="1"/>
          </p:cNvSpPr>
          <p:nvPr>
            <p:ph type="sldImg"/>
          </p:nvPr>
        </p:nvSpPr>
        <p:spPr>
          <a:ln/>
        </p:spPr>
      </p:sp>
      <p:sp>
        <p:nvSpPr>
          <p:cNvPr id="6758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What is wrong with this use case? It contains no actors and it</a:t>
            </a:r>
            <a:r>
              <a:rPr lang="en-US" altLang="cs-CZ" smtClean="0">
                <a:solidFill>
                  <a:srgbClr val="000000"/>
                </a:solidFill>
                <a:latin typeface="Helvetica" panose="020B0604020202020204" pitchFamily="34" charset="0"/>
                <a:ea typeface="ＭＳ Ｐゴシック" panose="020B0600070205080204" pitchFamily="34" charset="-128"/>
              </a:rPr>
              <a:t> is not a complete transaction.</a:t>
            </a:r>
          </a:p>
          <a:p>
            <a:r>
              <a:rPr lang="en-US" altLang="cs-CZ" smtClean="0">
                <a:solidFill>
                  <a:srgbClr val="000000"/>
                </a:solidFill>
                <a:latin typeface="Helvetica" panose="020B0604020202020204" pitchFamily="34" charset="0"/>
                <a:ea typeface="ＭＳ Ｐゴシック" panose="020B0600070205080204" pitchFamily="34" charset="-128"/>
              </a:rPr>
              <a:t>It is not clear which action triggered the ticket being issued</a:t>
            </a:r>
          </a:p>
          <a:p>
            <a:r>
              <a:rPr lang="en-US" altLang="cs-CZ" smtClean="0">
                <a:solidFill>
                  <a:srgbClr val="000000"/>
                </a:solidFill>
                <a:latin typeface="Helvetica" panose="020B0604020202020204" pitchFamily="34" charset="0"/>
                <a:ea typeface="ＭＳ Ｐゴシック" panose="020B0600070205080204" pitchFamily="34" charset="-128"/>
              </a:rPr>
              <a:t>Because of the passive form, it is not explicit who opens the gate  (The driver? The computer? A gate keeper?)</a:t>
            </a:r>
          </a:p>
          <a:p>
            <a:r>
              <a:rPr lang="en-US" altLang="cs-CZ" smtClean="0">
                <a:solidFill>
                  <a:srgbClr val="000000"/>
                </a:solidFill>
                <a:latin typeface="Helvetica" panose="020B0604020202020204" pitchFamily="34" charset="0"/>
                <a:ea typeface="ＭＳ Ｐゴシック" panose="020B0600070205080204" pitchFamily="34" charset="-128"/>
              </a:rPr>
              <a:t>A complete transaction would also describe the driver paying for the parking and riving out of the parking.</a:t>
            </a:r>
          </a:p>
          <a:p>
            <a:endParaRPr lang="en-US" altLang="cs-CZ" smtClean="0">
              <a:latin typeface="Palatino" charset="0"/>
              <a:ea typeface="ＭＳ Ｐゴシック" panose="020B0600070205080204" pitchFamily="34" charset="-128"/>
            </a:endParaRPr>
          </a:p>
          <a:p>
            <a:endParaRPr lang="en-US" altLang="cs-CZ" smtClean="0">
              <a:latin typeface="Palatino" charset="0"/>
              <a:ea typeface="ＭＳ Ｐゴシック" panose="020B0600070205080204" pitchFamily="34" charset="-128"/>
            </a:endParaRPr>
          </a:p>
          <a:p>
            <a:endParaRPr lang="en-US" altLang="cs-CZ" smtClean="0">
              <a:latin typeface="Palatino" charset="0"/>
              <a:ea typeface="ＭＳ Ｐゴシック" panose="020B0600070205080204" pitchFamily="34" charset="-128"/>
            </a:endParaRP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noTextEdit="1"/>
          </p:cNvSpPr>
          <p:nvPr>
            <p:ph type="sldImg"/>
          </p:nvPr>
        </p:nvSpPr>
        <p:spPr>
          <a:ln/>
        </p:spPr>
      </p:sp>
      <p:sp>
        <p:nvSpPr>
          <p:cNvPr id="6963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noTextEdit="1"/>
          </p:cNvSpPr>
          <p:nvPr>
            <p:ph type="sldImg"/>
          </p:nvPr>
        </p:nvSpPr>
        <p:spPr>
          <a:ln/>
        </p:spPr>
      </p:sp>
      <p:sp>
        <p:nvSpPr>
          <p:cNvPr id="7168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noTextEdit="1"/>
          </p:cNvSpPr>
          <p:nvPr>
            <p:ph type="sldImg"/>
          </p:nvPr>
        </p:nvSpPr>
        <p:spPr>
          <a:ln/>
        </p:spPr>
      </p:sp>
      <p:sp>
        <p:nvSpPr>
          <p:cNvPr id="2253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z="1200" smtClean="0">
                <a:latin typeface="Palatino" charset="0"/>
                <a:ea typeface="ＭＳ Ｐゴシック" panose="020B0600070205080204" pitchFamily="34" charset="-128"/>
              </a:rPr>
              <a:t>What type?</a:t>
            </a:r>
          </a:p>
          <a:p>
            <a:pPr lvl="1"/>
            <a:r>
              <a:rPr lang="en-US" altLang="cs-CZ" sz="1200" smtClean="0">
                <a:latin typeface="Palatino" charset="0"/>
                <a:ea typeface="ＭＳ Ｐゴシック" panose="020B0600070205080204" pitchFamily="34" charset="-128"/>
              </a:rPr>
              <a:t>As-is, visionary, evaluation, training?</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Next goal after all the scenarios are formulated is to find all the uses cases in the scnario</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cs-CZ" smtClean="0">
              <a:latin typeface="Palatino" charset="0"/>
              <a:ea typeface="ＭＳ Ｐゴシック" panose="020B0600070205080204" pitchFamily="34" charset="-128"/>
            </a:endParaRPr>
          </a:p>
        </p:txBody>
      </p:sp>
      <p:sp>
        <p:nvSpPr>
          <p:cNvPr id="26627" name="Rectangle 3"/>
          <p:cNvSpPr>
            <a:spLocks noChangeArrowheads="1" noTextEdit="1"/>
          </p:cNvSpPr>
          <p:nvPr>
            <p:ph type="sldImg"/>
          </p:nvPr>
        </p:nvSpPr>
        <p:spPr>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There are a couple of heuristics on how to find use cases. First, try to focus on a small vertical slice of the system.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noTextEdit="1"/>
          </p:cNvSpPr>
          <p:nvPr>
            <p:ph type="sldImg"/>
          </p:nvPr>
        </p:nvSpPr>
        <p:spPr>
          <a:ln/>
        </p:spPr>
      </p:sp>
      <p:sp>
        <p:nvSpPr>
          <p:cNvPr id="3072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noTextEdit="1"/>
          </p:cNvSpPr>
          <p:nvPr>
            <p:ph type="sldImg"/>
          </p:nvPr>
        </p:nvSpPr>
        <p:spPr>
          <a:ln/>
        </p:spPr>
      </p:sp>
      <p:sp>
        <p:nvSpPr>
          <p:cNvPr id="3277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noTextEdit="1"/>
          </p:cNvSpPr>
          <p:nvPr>
            <p:ph type="sldImg"/>
          </p:nvPr>
        </p:nvSpPr>
        <p:spPr>
          <a:ln/>
        </p:spPr>
      </p:sp>
      <p:sp>
        <p:nvSpPr>
          <p:cNvPr id="3481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Palatino"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Mastertitelformat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Master-Untertitelformat bearbeiten</a:t>
            </a:r>
          </a:p>
        </p:txBody>
      </p:sp>
    </p:spTree>
    <p:extLst>
      <p:ext uri="{BB962C8B-B14F-4D97-AF65-F5344CB8AC3E}">
        <p14:creationId xmlns:p14="http://schemas.microsoft.com/office/powerpoint/2010/main" val="2689053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Mastertitelformat bearbeiten</a:t>
            </a:r>
          </a:p>
        </p:txBody>
      </p:sp>
      <p:sp>
        <p:nvSpPr>
          <p:cNvPr id="3" name="Vertikaler Textplatzhalter 2"/>
          <p:cNvSpPr>
            <a:spLocks noGrp="1"/>
          </p:cNvSpPr>
          <p:nvPr>
            <p:ph type="body" orient="vert" idx="1"/>
          </p:nvPr>
        </p:nvSpPr>
        <p:spPr/>
        <p:txBody>
          <a:bodyPr vert="eaVert"/>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extLst>
      <p:ext uri="{BB962C8B-B14F-4D97-AF65-F5344CB8AC3E}">
        <p14:creationId xmlns:p14="http://schemas.microsoft.com/office/powerpoint/2010/main" val="367259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34150" y="222250"/>
            <a:ext cx="2038350" cy="5873750"/>
          </a:xfrm>
        </p:spPr>
        <p:txBody>
          <a:bodyPr vert="eaVert"/>
          <a:lstStyle/>
          <a:p>
            <a:r>
              <a:rPr lang="en-US"/>
              <a:t>Mastertitelformat bearbeiten</a:t>
            </a:r>
          </a:p>
        </p:txBody>
      </p:sp>
      <p:sp>
        <p:nvSpPr>
          <p:cNvPr id="3" name="Vertikaler Textplatzhalter 2"/>
          <p:cNvSpPr>
            <a:spLocks noGrp="1"/>
          </p:cNvSpPr>
          <p:nvPr>
            <p:ph type="body" orient="vert" idx="1"/>
          </p:nvPr>
        </p:nvSpPr>
        <p:spPr>
          <a:xfrm>
            <a:off x="419100" y="222250"/>
            <a:ext cx="5962650" cy="5873750"/>
          </a:xfrm>
        </p:spPr>
        <p:txBody>
          <a:bodyPr vert="eaVert"/>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extLst>
      <p:ext uri="{BB962C8B-B14F-4D97-AF65-F5344CB8AC3E}">
        <p14:creationId xmlns:p14="http://schemas.microsoft.com/office/powerpoint/2010/main" val="2312194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Mastertitelformat bearbeiten</a:t>
            </a:r>
          </a:p>
        </p:txBody>
      </p:sp>
      <p:sp>
        <p:nvSpPr>
          <p:cNvPr id="3" name="Inhaltsplatzhalter 2"/>
          <p:cNvSpPr>
            <a:spLocks noGrp="1"/>
          </p:cNvSpPr>
          <p:nvPr>
            <p:ph idx="1"/>
          </p:nvPr>
        </p:nvSpPr>
        <p:spPr/>
        <p:txBody>
          <a:body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extLst>
      <p:ext uri="{BB962C8B-B14F-4D97-AF65-F5344CB8AC3E}">
        <p14:creationId xmlns:p14="http://schemas.microsoft.com/office/powerpoint/2010/main" val="173754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Mastertitelformat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Mastertextformat bearbeiten</a:t>
            </a:r>
          </a:p>
        </p:txBody>
      </p:sp>
    </p:spTree>
    <p:extLst>
      <p:ext uri="{BB962C8B-B14F-4D97-AF65-F5344CB8AC3E}">
        <p14:creationId xmlns:p14="http://schemas.microsoft.com/office/powerpoint/2010/main" val="128065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Mastertitelformat bearbeiten</a:t>
            </a:r>
          </a:p>
        </p:txBody>
      </p:sp>
      <p:sp>
        <p:nvSpPr>
          <p:cNvPr id="3" name="Inhaltsplatzhalter 2"/>
          <p:cNvSpPr>
            <a:spLocks noGrp="1"/>
          </p:cNvSpPr>
          <p:nvPr>
            <p:ph sz="half" idx="1"/>
          </p:nvPr>
        </p:nvSpPr>
        <p:spPr>
          <a:xfrm>
            <a:off x="533400" y="1295400"/>
            <a:ext cx="39243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
        <p:nvSpPr>
          <p:cNvPr id="4" name="Inhaltsplatzhalter 3"/>
          <p:cNvSpPr>
            <a:spLocks noGrp="1"/>
          </p:cNvSpPr>
          <p:nvPr>
            <p:ph sz="half" idx="2"/>
          </p:nvPr>
        </p:nvSpPr>
        <p:spPr>
          <a:xfrm>
            <a:off x="4610100" y="1295400"/>
            <a:ext cx="39243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extLst>
      <p:ext uri="{BB962C8B-B14F-4D97-AF65-F5344CB8AC3E}">
        <p14:creationId xmlns:p14="http://schemas.microsoft.com/office/powerpoint/2010/main" val="497375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Mastertitelformat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extLst>
      <p:ext uri="{BB962C8B-B14F-4D97-AF65-F5344CB8AC3E}">
        <p14:creationId xmlns:p14="http://schemas.microsoft.com/office/powerpoint/2010/main" val="501039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Mastertitelformat bearbeiten</a:t>
            </a:r>
          </a:p>
        </p:txBody>
      </p:sp>
    </p:spTree>
    <p:extLst>
      <p:ext uri="{BB962C8B-B14F-4D97-AF65-F5344CB8AC3E}">
        <p14:creationId xmlns:p14="http://schemas.microsoft.com/office/powerpoint/2010/main" val="4084016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4588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Mastertitelformat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Mastertextformat bearbeiten</a:t>
            </a:r>
          </a:p>
        </p:txBody>
      </p:sp>
    </p:spTree>
    <p:extLst>
      <p:ext uri="{BB962C8B-B14F-4D97-AF65-F5344CB8AC3E}">
        <p14:creationId xmlns:p14="http://schemas.microsoft.com/office/powerpoint/2010/main" val="1331505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Mastertitelformat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Mastertextformat bearbeiten</a:t>
            </a:r>
          </a:p>
        </p:txBody>
      </p:sp>
    </p:spTree>
    <p:extLst>
      <p:ext uri="{BB962C8B-B14F-4D97-AF65-F5344CB8AC3E}">
        <p14:creationId xmlns:p14="http://schemas.microsoft.com/office/powerpoint/2010/main" val="1316022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p:cNvSpPr>
            <a:spLocks noGrp="1" noChangeArrowheads="1"/>
          </p:cNvSpPr>
          <p:nvPr>
            <p:ph type="body" idx="1"/>
          </p:nvPr>
        </p:nvSpPr>
        <p:spPr bwMode="auto">
          <a:xfrm>
            <a:off x="533400" y="1295400"/>
            <a:ext cx="8001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7" tIns="44450" rIns="90487" bIns="44450" numCol="1" anchor="t" anchorCtr="0" compatLnSpc="1">
            <a:prstTxWarp prst="textNoShape">
              <a:avLst/>
            </a:prstTxWarp>
          </a:bodyPr>
          <a:lstStyle/>
          <a:p>
            <a:pPr lvl="0"/>
            <a:r>
              <a:rPr lang="en-US" altLang="cs-CZ" smtClean="0"/>
              <a:t>Click to edit Master text styles</a:t>
            </a:r>
          </a:p>
          <a:p>
            <a:pPr lvl="1"/>
            <a:r>
              <a:rPr lang="en-US" altLang="cs-CZ" smtClean="0"/>
              <a:t>Second level</a:t>
            </a:r>
          </a:p>
          <a:p>
            <a:pPr lvl="2"/>
            <a:r>
              <a:rPr lang="en-US" altLang="cs-CZ" smtClean="0"/>
              <a:t>Third level</a:t>
            </a:r>
          </a:p>
          <a:p>
            <a:pPr lvl="3"/>
            <a:r>
              <a:rPr lang="en-US" altLang="cs-CZ" smtClean="0"/>
              <a:t>Fourth level</a:t>
            </a:r>
          </a:p>
          <a:p>
            <a:pPr lvl="4"/>
            <a:r>
              <a:rPr lang="en-US" altLang="cs-CZ" smtClean="0"/>
              <a:t>Fifth level</a:t>
            </a:r>
          </a:p>
        </p:txBody>
      </p:sp>
      <p:sp>
        <p:nvSpPr>
          <p:cNvPr id="1027" name="Rectangle 1027"/>
          <p:cNvSpPr>
            <a:spLocks noGrp="1" noChangeArrowheads="1"/>
          </p:cNvSpPr>
          <p:nvPr>
            <p:ph type="title"/>
          </p:nvPr>
        </p:nvSpPr>
        <p:spPr bwMode="auto">
          <a:xfrm>
            <a:off x="419100" y="222250"/>
            <a:ext cx="81534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7" tIns="44450" rIns="90487" bIns="44450" numCol="1" anchor="ctr" anchorCtr="0" compatLnSpc="1">
            <a:prstTxWarp prst="textNoShape">
              <a:avLst/>
            </a:prstTxWarp>
          </a:bodyPr>
          <a:lstStyle/>
          <a:p>
            <a:pPr lvl="0"/>
            <a:r>
              <a:rPr lang="en-US" altLang="cs-CZ" smtClean="0"/>
              <a:t>Click to edit Master title style</a:t>
            </a:r>
          </a:p>
        </p:txBody>
      </p:sp>
      <p:sp>
        <p:nvSpPr>
          <p:cNvPr id="6" name="Text Box 10"/>
          <p:cNvSpPr txBox="1">
            <a:spLocks noChangeArrowheads="1"/>
          </p:cNvSpPr>
          <p:nvPr userDrawn="1"/>
        </p:nvSpPr>
        <p:spPr bwMode="auto">
          <a:xfrm>
            <a:off x="360363" y="6400800"/>
            <a:ext cx="8382000" cy="230188"/>
          </a:xfrm>
          <a:prstGeom prst="rect">
            <a:avLst/>
          </a:prstGeom>
          <a:noFill/>
          <a:ln w="12700">
            <a:noFill/>
            <a:miter lim="800000"/>
            <a:headEnd/>
            <a:tailEnd/>
          </a:ln>
          <a:effectLst/>
        </p:spPr>
        <p:txBody>
          <a:bodyPr>
            <a:spAutoFit/>
          </a:bodyPr>
          <a:lstStyle>
            <a:lvl1pPr defTabSz="514350">
              <a:defRPr sz="2400">
                <a:solidFill>
                  <a:schemeClr val="tx1"/>
                </a:solidFill>
                <a:latin typeface="Palatino" charset="0"/>
                <a:ea typeface="ＭＳ Ｐゴシック" panose="020B0600070205080204" pitchFamily="34" charset="-128"/>
              </a:defRPr>
            </a:lvl1pPr>
            <a:lvl2pPr marL="37931725" indent="-37474525" defTabSz="51435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900"/>
              <a:t>Bernd Bruegge &amp; Allen H. Dutoit 	       	   Object-Oriented Software Engineering: Using UML, Patterns, and Java                                        </a:t>
            </a:r>
            <a:fld id="{4673725B-9477-41F9-B661-A6223BF8DAED}" type="slidenum">
              <a:rPr lang="en-US" altLang="cs-CZ" sz="900"/>
              <a:pPr/>
              <a:t>‹#›</a:t>
            </a:fld>
            <a:endParaRPr lang="en-US" altLang="cs-CZ" sz="900"/>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xStyles>
    <p:titleStyle>
      <a:lvl1pPr algn="l" rtl="0" eaLnBrk="0" fontAlgn="base" hangingPunct="0">
        <a:lnSpc>
          <a:spcPct val="90000"/>
        </a:lnSpc>
        <a:spcBef>
          <a:spcPct val="0"/>
        </a:spcBef>
        <a:spcAft>
          <a:spcPct val="0"/>
        </a:spcAft>
        <a:defRPr sz="30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000" b="1">
          <a:solidFill>
            <a:schemeClr val="tx2"/>
          </a:solidFill>
          <a:latin typeface="Century Gothic" pitchFamily="-108" charset="0"/>
          <a:ea typeface="ＭＳ Ｐゴシック" charset="-128"/>
          <a:cs typeface="ＭＳ Ｐゴシック" charset="-128"/>
        </a:defRPr>
      </a:lvl2pPr>
      <a:lvl3pPr algn="l" rtl="0" eaLnBrk="0" fontAlgn="base" hangingPunct="0">
        <a:lnSpc>
          <a:spcPct val="90000"/>
        </a:lnSpc>
        <a:spcBef>
          <a:spcPct val="0"/>
        </a:spcBef>
        <a:spcAft>
          <a:spcPct val="0"/>
        </a:spcAft>
        <a:defRPr sz="3000" b="1">
          <a:solidFill>
            <a:schemeClr val="tx2"/>
          </a:solidFill>
          <a:latin typeface="Century Gothic" pitchFamily="-108" charset="0"/>
          <a:ea typeface="ＭＳ Ｐゴシック" charset="-128"/>
          <a:cs typeface="ＭＳ Ｐゴシック" charset="-128"/>
        </a:defRPr>
      </a:lvl3pPr>
      <a:lvl4pPr algn="l" rtl="0" eaLnBrk="0" fontAlgn="base" hangingPunct="0">
        <a:lnSpc>
          <a:spcPct val="90000"/>
        </a:lnSpc>
        <a:spcBef>
          <a:spcPct val="0"/>
        </a:spcBef>
        <a:spcAft>
          <a:spcPct val="0"/>
        </a:spcAft>
        <a:defRPr sz="3000" b="1">
          <a:solidFill>
            <a:schemeClr val="tx2"/>
          </a:solidFill>
          <a:latin typeface="Century Gothic" pitchFamily="-108" charset="0"/>
          <a:ea typeface="ＭＳ Ｐゴシック" charset="-128"/>
          <a:cs typeface="ＭＳ Ｐゴシック" charset="-128"/>
        </a:defRPr>
      </a:lvl4pPr>
      <a:lvl5pPr algn="l" rtl="0" eaLnBrk="0" fontAlgn="base" hangingPunct="0">
        <a:lnSpc>
          <a:spcPct val="90000"/>
        </a:lnSpc>
        <a:spcBef>
          <a:spcPct val="0"/>
        </a:spcBef>
        <a:spcAft>
          <a:spcPct val="0"/>
        </a:spcAft>
        <a:defRPr sz="3000" b="1">
          <a:solidFill>
            <a:schemeClr val="tx2"/>
          </a:solidFill>
          <a:latin typeface="Century Gothic" pitchFamily="-108"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000" b="1">
          <a:solidFill>
            <a:schemeClr val="tx2"/>
          </a:solidFill>
          <a:latin typeface="Century Gothic" pitchFamily="-108" charset="0"/>
        </a:defRPr>
      </a:lvl6pPr>
      <a:lvl7pPr marL="914400" algn="l" rtl="0" eaLnBrk="0" fontAlgn="base" hangingPunct="0">
        <a:lnSpc>
          <a:spcPct val="90000"/>
        </a:lnSpc>
        <a:spcBef>
          <a:spcPct val="0"/>
        </a:spcBef>
        <a:spcAft>
          <a:spcPct val="0"/>
        </a:spcAft>
        <a:defRPr sz="3000" b="1">
          <a:solidFill>
            <a:schemeClr val="tx2"/>
          </a:solidFill>
          <a:latin typeface="Century Gothic" pitchFamily="-108" charset="0"/>
        </a:defRPr>
      </a:lvl7pPr>
      <a:lvl8pPr marL="1371600" algn="l" rtl="0" eaLnBrk="0" fontAlgn="base" hangingPunct="0">
        <a:lnSpc>
          <a:spcPct val="90000"/>
        </a:lnSpc>
        <a:spcBef>
          <a:spcPct val="0"/>
        </a:spcBef>
        <a:spcAft>
          <a:spcPct val="0"/>
        </a:spcAft>
        <a:defRPr sz="3000" b="1">
          <a:solidFill>
            <a:schemeClr val="tx2"/>
          </a:solidFill>
          <a:latin typeface="Century Gothic" pitchFamily="-108" charset="0"/>
        </a:defRPr>
      </a:lvl8pPr>
      <a:lvl9pPr marL="1828800" algn="l" rtl="0" eaLnBrk="0" fontAlgn="base" hangingPunct="0">
        <a:lnSpc>
          <a:spcPct val="90000"/>
        </a:lnSpc>
        <a:spcBef>
          <a:spcPct val="0"/>
        </a:spcBef>
        <a:spcAft>
          <a:spcPct val="0"/>
        </a:spcAft>
        <a:defRPr sz="3000" b="1">
          <a:solidFill>
            <a:schemeClr val="tx2"/>
          </a:solidFill>
          <a:latin typeface="Century Gothic" pitchFamily="-108" charset="0"/>
        </a:defRPr>
      </a:lvl9pPr>
    </p:titleStyle>
    <p:bodyStyle>
      <a:lvl1pPr marL="285750" indent="-285750" algn="l" rtl="0" eaLnBrk="0" fontAlgn="base" hangingPunct="0">
        <a:lnSpc>
          <a:spcPct val="90000"/>
        </a:lnSpc>
        <a:spcBef>
          <a:spcPct val="30000"/>
        </a:spcBef>
        <a:spcAft>
          <a:spcPct val="0"/>
        </a:spcAft>
        <a:buClr>
          <a:schemeClr val="tx2"/>
        </a:buClr>
        <a:buFont typeface="Times" panose="02020603050405020304" pitchFamily="18" charset="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Clr>
          <a:schemeClr val="hlink"/>
        </a:buClr>
        <a:buSzPct val="100000"/>
        <a:buFont typeface="Times" panose="02020603050405020304" pitchFamily="18" charset="0"/>
        <a:buChar char="•"/>
        <a:defRPr sz="2000">
          <a:solidFill>
            <a:schemeClr val="tx1"/>
          </a:solidFill>
          <a:latin typeface="+mn-lt"/>
          <a:ea typeface="ＭＳ Ｐゴシック" pitchFamily="-108" charset="-128"/>
        </a:defRPr>
      </a:lvl2pPr>
      <a:lvl3pPr marL="1143000" indent="-228600" algn="l" rtl="0" eaLnBrk="0" fontAlgn="base" hangingPunct="0">
        <a:lnSpc>
          <a:spcPct val="90000"/>
        </a:lnSpc>
        <a:spcBef>
          <a:spcPct val="30000"/>
        </a:spcBef>
        <a:spcAft>
          <a:spcPct val="0"/>
        </a:spcAft>
        <a:buClr>
          <a:schemeClr val="tx2"/>
        </a:buClr>
        <a:buFont typeface="Times" panose="02020603050405020304" pitchFamily="18" charset="0"/>
        <a:buChar char="•"/>
        <a:defRPr sz="2000">
          <a:solidFill>
            <a:schemeClr val="tx1"/>
          </a:solidFill>
          <a:latin typeface="+mn-lt"/>
          <a:ea typeface="ＭＳ Ｐゴシック" pitchFamily="-108" charset="-128"/>
        </a:defRPr>
      </a:lvl3pPr>
      <a:lvl4pPr marL="1543050" indent="-171450" algn="l" rtl="0" eaLnBrk="0" fontAlgn="base" hangingPunct="0">
        <a:lnSpc>
          <a:spcPct val="90000"/>
        </a:lnSpc>
        <a:spcBef>
          <a:spcPct val="30000"/>
        </a:spcBef>
        <a:spcAft>
          <a:spcPct val="0"/>
        </a:spcAft>
        <a:buSzPct val="100000"/>
        <a:buFont typeface="Times" panose="02020603050405020304" pitchFamily="18" charset="0"/>
        <a:buChar char="•"/>
        <a:defRPr sz="2000">
          <a:solidFill>
            <a:schemeClr val="tx1"/>
          </a:solidFill>
          <a:latin typeface="+mn-lt"/>
          <a:ea typeface="ＭＳ Ｐゴシック" pitchFamily="-108" charset="-128"/>
        </a:defRPr>
      </a:lvl4pPr>
      <a:lvl5pPr marL="2000250" indent="-171450" algn="l" rtl="0" eaLnBrk="0" fontAlgn="base" hangingPunct="0">
        <a:lnSpc>
          <a:spcPct val="90000"/>
        </a:lnSpc>
        <a:spcBef>
          <a:spcPct val="30000"/>
        </a:spcBef>
        <a:spcAft>
          <a:spcPct val="0"/>
        </a:spcAft>
        <a:buSzPct val="100000"/>
        <a:buFont typeface="Times" panose="02020603050405020304" pitchFamily="18" charset="0"/>
        <a:buChar char="•"/>
        <a:defRPr sz="2000">
          <a:solidFill>
            <a:schemeClr val="tx1"/>
          </a:solidFill>
          <a:latin typeface="+mn-lt"/>
          <a:ea typeface="ＭＳ Ｐゴシック" pitchFamily="-108" charset="-128"/>
        </a:defRPr>
      </a:lvl5pPr>
      <a:lvl6pPr marL="2457450" indent="-171450" algn="l" rtl="0" eaLnBrk="0" fontAlgn="base" hangingPunct="0">
        <a:lnSpc>
          <a:spcPct val="90000"/>
        </a:lnSpc>
        <a:spcBef>
          <a:spcPct val="30000"/>
        </a:spcBef>
        <a:spcAft>
          <a:spcPct val="0"/>
        </a:spcAft>
        <a:buSzPct val="100000"/>
        <a:buFont typeface="Times" pitchFamily="-108" charset="0"/>
        <a:buChar char="•"/>
        <a:defRPr sz="2000">
          <a:solidFill>
            <a:schemeClr val="tx1"/>
          </a:solidFill>
          <a:latin typeface="+mn-lt"/>
          <a:ea typeface="ＭＳ Ｐゴシック" pitchFamily="-108" charset="-128"/>
        </a:defRPr>
      </a:lvl6pPr>
      <a:lvl7pPr marL="2914650" indent="-171450" algn="l" rtl="0" eaLnBrk="0" fontAlgn="base" hangingPunct="0">
        <a:lnSpc>
          <a:spcPct val="90000"/>
        </a:lnSpc>
        <a:spcBef>
          <a:spcPct val="30000"/>
        </a:spcBef>
        <a:spcAft>
          <a:spcPct val="0"/>
        </a:spcAft>
        <a:buSzPct val="100000"/>
        <a:buFont typeface="Times" pitchFamily="-108" charset="0"/>
        <a:buChar char="•"/>
        <a:defRPr sz="2000">
          <a:solidFill>
            <a:schemeClr val="tx1"/>
          </a:solidFill>
          <a:latin typeface="+mn-lt"/>
          <a:ea typeface="ＭＳ Ｐゴシック" pitchFamily="-108" charset="-128"/>
        </a:defRPr>
      </a:lvl7pPr>
      <a:lvl8pPr marL="3371850" indent="-171450" algn="l" rtl="0" eaLnBrk="0" fontAlgn="base" hangingPunct="0">
        <a:lnSpc>
          <a:spcPct val="90000"/>
        </a:lnSpc>
        <a:spcBef>
          <a:spcPct val="30000"/>
        </a:spcBef>
        <a:spcAft>
          <a:spcPct val="0"/>
        </a:spcAft>
        <a:buSzPct val="100000"/>
        <a:buFont typeface="Times" pitchFamily="-108" charset="0"/>
        <a:buChar char="•"/>
        <a:defRPr sz="2000">
          <a:solidFill>
            <a:schemeClr val="tx1"/>
          </a:solidFill>
          <a:latin typeface="+mn-lt"/>
          <a:ea typeface="ＭＳ Ｐゴシック" pitchFamily="-108" charset="-128"/>
        </a:defRPr>
      </a:lvl8pPr>
      <a:lvl9pPr marL="3829050" indent="-171450" algn="l" rtl="0" eaLnBrk="0" fontAlgn="base" hangingPunct="0">
        <a:lnSpc>
          <a:spcPct val="90000"/>
        </a:lnSpc>
        <a:spcBef>
          <a:spcPct val="30000"/>
        </a:spcBef>
        <a:spcAft>
          <a:spcPct val="0"/>
        </a:spcAft>
        <a:buSzPct val="100000"/>
        <a:buFont typeface="Times" pitchFamily="-108" charset="0"/>
        <a:buChar char="•"/>
        <a:defRPr sz="2000">
          <a:solidFill>
            <a:schemeClr val="tx1"/>
          </a:solidFill>
          <a:latin typeface="+mn-lt"/>
          <a:ea typeface="ＭＳ Ｐゴシック" pitchFamily="-108" charset="-128"/>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altLang="cs-CZ" sz="3200" dirty="0" smtClean="0">
                <a:ea typeface="ＭＳ Ｐゴシック" panose="020B0600070205080204" pitchFamily="34" charset="-128"/>
              </a:rPr>
              <a:t>Requirements Elicitation: Functional Modeling</a:t>
            </a:r>
            <a:endParaRPr lang="cs-CZ" dirty="0"/>
          </a:p>
        </p:txBody>
      </p:sp>
      <p:sp>
        <p:nvSpPr>
          <p:cNvPr id="3" name="Podnadpis 2"/>
          <p:cNvSpPr>
            <a:spLocks noGrp="1"/>
          </p:cNvSpPr>
          <p:nvPr>
            <p:ph type="subTitle" idx="1"/>
          </p:nvPr>
        </p:nvSpPr>
        <p:spPr/>
        <p:txBody>
          <a:bodyPr/>
          <a:lstStyle/>
          <a:p>
            <a:r>
              <a:rPr lang="cs-CZ" dirty="0" smtClean="0"/>
              <a:t>Use case</a:t>
            </a:r>
            <a:endParaRPr lang="cs-CZ" dirty="0"/>
          </a:p>
        </p:txBody>
      </p:sp>
    </p:spTree>
    <p:extLst>
      <p:ext uri="{BB962C8B-B14F-4D97-AF65-F5344CB8AC3E}">
        <p14:creationId xmlns:p14="http://schemas.microsoft.com/office/powerpoint/2010/main" val="2685434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31800" y="398463"/>
            <a:ext cx="8153400" cy="704850"/>
          </a:xfrm>
          <a:noFill/>
        </p:spPr>
        <p:txBody>
          <a:bodyPr lIns="92407" tIns="45420" rIns="92407" bIns="45420"/>
          <a:lstStyle/>
          <a:p>
            <a:r>
              <a:rPr lang="en-US" altLang="cs-CZ" smtClean="0">
                <a:ea typeface="ＭＳ Ｐゴシック" panose="020B0600070205080204" pitchFamily="34" charset="-128"/>
              </a:rPr>
              <a:t>Another Example:  Allocate a Resource</a:t>
            </a:r>
          </a:p>
        </p:txBody>
      </p:sp>
      <p:sp>
        <p:nvSpPr>
          <p:cNvPr id="30723" name="Rectangle 3"/>
          <p:cNvSpPr>
            <a:spLocks noGrp="1" noChangeArrowheads="1"/>
          </p:cNvSpPr>
          <p:nvPr>
            <p:ph type="body" idx="1"/>
          </p:nvPr>
        </p:nvSpPr>
        <p:spPr>
          <a:xfrm>
            <a:off x="417513" y="1397000"/>
            <a:ext cx="8255000" cy="4919663"/>
          </a:xfrm>
          <a:noFill/>
        </p:spPr>
        <p:txBody>
          <a:bodyPr lIns="92407" tIns="45420" rIns="92407" bIns="45420"/>
          <a:lstStyle/>
          <a:p>
            <a:r>
              <a:rPr lang="en-US" altLang="cs-CZ" sz="2800" smtClean="0">
                <a:ea typeface="ＭＳ Ｐゴシック" panose="020B0600070205080204" pitchFamily="34" charset="-128"/>
              </a:rPr>
              <a:t>Actors:</a:t>
            </a:r>
            <a:r>
              <a:rPr lang="en-US" altLang="cs-CZ" sz="2800" u="sng" smtClean="0">
                <a:ea typeface="ＭＳ Ｐゴシック" panose="020B0600070205080204" pitchFamily="34" charset="-128"/>
              </a:rPr>
              <a:t> </a:t>
            </a:r>
          </a:p>
          <a:p>
            <a:pPr lvl="1"/>
            <a:r>
              <a:rPr lang="en-US" altLang="cs-CZ" sz="2400" b="1" i="1" smtClean="0">
                <a:ea typeface="ＭＳ Ｐゴシック" panose="020B0600070205080204" pitchFamily="34" charset="-128"/>
              </a:rPr>
              <a:t>Field Supervisor:</a:t>
            </a:r>
            <a:r>
              <a:rPr lang="en-US" altLang="cs-CZ" sz="2400" smtClean="0">
                <a:ea typeface="ＭＳ Ｐゴシック" panose="020B0600070205080204" pitchFamily="34" charset="-128"/>
              </a:rPr>
              <a:t> This is the official at the emergency site.</a:t>
            </a:r>
          </a:p>
          <a:p>
            <a:pPr lvl="1"/>
            <a:r>
              <a:rPr lang="en-US" altLang="cs-CZ" sz="2400" b="1" i="1" smtClean="0">
                <a:ea typeface="ＭＳ Ｐゴシック" panose="020B0600070205080204" pitchFamily="34" charset="-128"/>
              </a:rPr>
              <a:t>Resource Allocator:</a:t>
            </a:r>
            <a:r>
              <a:rPr lang="en-US" altLang="cs-CZ" sz="2400" smtClean="0">
                <a:ea typeface="ＭＳ Ｐゴシック" panose="020B0600070205080204" pitchFamily="34" charset="-128"/>
              </a:rPr>
              <a:t> The Resource Allocator is responsible for the commitment and decommitment of the Resources managed by the FRIEND system. </a:t>
            </a:r>
          </a:p>
          <a:p>
            <a:pPr lvl="1"/>
            <a:r>
              <a:rPr lang="en-US" altLang="cs-CZ" sz="2400" b="1" i="1" smtClean="0">
                <a:ea typeface="ＭＳ Ｐゴシック" panose="020B0600070205080204" pitchFamily="34" charset="-128"/>
              </a:rPr>
              <a:t>Dispatcher:</a:t>
            </a:r>
            <a:r>
              <a:rPr lang="en-US" altLang="cs-CZ" sz="2400" smtClean="0">
                <a:ea typeface="ＭＳ Ｐゴシック" panose="020B0600070205080204" pitchFamily="34" charset="-128"/>
              </a:rPr>
              <a:t> A Dispatcher enters, updates, and removes Emergency Incidents, Actions, and Requests in the system. The Dispatcher also closes Emergency Incidents.</a:t>
            </a:r>
          </a:p>
          <a:p>
            <a:pPr lvl="1"/>
            <a:r>
              <a:rPr lang="en-US" altLang="cs-CZ" sz="2400" b="1" i="1" smtClean="0">
                <a:ea typeface="ＭＳ Ｐゴシック" panose="020B0600070205080204" pitchFamily="34" charset="-128"/>
              </a:rPr>
              <a:t>Field Officer:</a:t>
            </a:r>
            <a:r>
              <a:rPr lang="en-US" altLang="cs-CZ" sz="2400" smtClean="0">
                <a:ea typeface="ＭＳ Ｐゴシック" panose="020B0600070205080204" pitchFamily="34" charset="-128"/>
              </a:rPr>
              <a:t> Reports accidents from the Field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07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07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19100" y="184150"/>
            <a:ext cx="8153400" cy="863600"/>
          </a:xfrm>
          <a:noFill/>
        </p:spPr>
        <p:txBody>
          <a:bodyPr lIns="92407" tIns="45420" rIns="92407" bIns="45420"/>
          <a:lstStyle/>
          <a:p>
            <a:r>
              <a:rPr lang="en-US" altLang="cs-CZ" smtClean="0">
                <a:ea typeface="ＭＳ Ｐゴシック" panose="020B0600070205080204" pitchFamily="34" charset="-128"/>
              </a:rPr>
              <a:t>Allocate a Resource (cont’d)</a:t>
            </a:r>
          </a:p>
        </p:txBody>
      </p:sp>
      <p:sp>
        <p:nvSpPr>
          <p:cNvPr id="31747" name="Rectangle 3"/>
          <p:cNvSpPr>
            <a:spLocks noGrp="1" noChangeArrowheads="1"/>
          </p:cNvSpPr>
          <p:nvPr>
            <p:ph type="body" idx="1"/>
          </p:nvPr>
        </p:nvSpPr>
        <p:spPr>
          <a:xfrm>
            <a:off x="304800" y="971550"/>
            <a:ext cx="8585200" cy="5545138"/>
          </a:xfrm>
          <a:noFill/>
        </p:spPr>
        <p:txBody>
          <a:bodyPr lIns="92407" tIns="45420" rIns="92407" bIns="45420"/>
          <a:lstStyle/>
          <a:p>
            <a:pPr marL="381000" indent="-381000">
              <a:lnSpc>
                <a:spcPct val="80000"/>
              </a:lnSpc>
            </a:pPr>
            <a:r>
              <a:rPr lang="en-US" altLang="cs-CZ" smtClean="0">
                <a:ea typeface="ＭＳ Ｐゴシック" panose="020B0600070205080204" pitchFamily="34" charset="-128"/>
              </a:rPr>
              <a:t>Use case name: AllocateResources</a:t>
            </a:r>
          </a:p>
          <a:p>
            <a:pPr marL="381000" indent="-381000">
              <a:lnSpc>
                <a:spcPct val="80000"/>
              </a:lnSpc>
            </a:pPr>
            <a:r>
              <a:rPr lang="en-US" altLang="cs-CZ" smtClean="0">
                <a:ea typeface="ＭＳ Ｐゴシック" panose="020B0600070205080204" pitchFamily="34" charset="-128"/>
              </a:rPr>
              <a:t>Participating Actors:</a:t>
            </a:r>
          </a:p>
          <a:p>
            <a:pPr marL="800100" lvl="1" indent="-342900">
              <a:lnSpc>
                <a:spcPct val="80000"/>
              </a:lnSpc>
              <a:buFont typeface="Times" panose="02020603050405020304" pitchFamily="18" charset="0"/>
              <a:buNone/>
            </a:pPr>
            <a:r>
              <a:rPr lang="en-US" altLang="cs-CZ" smtClean="0">
                <a:ea typeface="ＭＳ Ｐゴシック" panose="020B0600070205080204" pitchFamily="34" charset="-128"/>
              </a:rPr>
              <a:t>Field Officer (Bob and Alice in the Scenario)</a:t>
            </a:r>
          </a:p>
          <a:p>
            <a:pPr marL="800100" lvl="1" indent="-342900">
              <a:lnSpc>
                <a:spcPct val="80000"/>
              </a:lnSpc>
              <a:buFont typeface="Times" panose="02020603050405020304" pitchFamily="18" charset="0"/>
              <a:buNone/>
            </a:pPr>
            <a:r>
              <a:rPr lang="en-US" altLang="cs-CZ" smtClean="0">
                <a:ea typeface="ＭＳ Ｐゴシック" panose="020B0600070205080204" pitchFamily="34" charset="-128"/>
              </a:rPr>
              <a:t>Dispatcher (John in the Scenario)</a:t>
            </a:r>
            <a:r>
              <a:rPr lang="en-US" altLang="cs-CZ" u="sng" smtClean="0">
                <a:ea typeface="ＭＳ Ｐゴシック" panose="020B0600070205080204" pitchFamily="34" charset="-128"/>
              </a:rPr>
              <a:t> </a:t>
            </a:r>
          </a:p>
          <a:p>
            <a:pPr marL="800100" lvl="1" indent="-342900">
              <a:lnSpc>
                <a:spcPct val="80000"/>
              </a:lnSpc>
              <a:buFont typeface="Times" panose="02020603050405020304" pitchFamily="18" charset="0"/>
              <a:buNone/>
            </a:pPr>
            <a:r>
              <a:rPr lang="en-US" altLang="cs-CZ" smtClean="0">
                <a:ea typeface="ＭＳ Ｐゴシック" panose="020B0600070205080204" pitchFamily="34" charset="-128"/>
              </a:rPr>
              <a:t>Resource Allocator and Field Supervisor</a:t>
            </a:r>
            <a:endParaRPr lang="en-US" altLang="cs-CZ" u="sng" smtClean="0">
              <a:ea typeface="ＭＳ Ｐゴシック" panose="020B0600070205080204" pitchFamily="34" charset="-128"/>
            </a:endParaRPr>
          </a:p>
          <a:p>
            <a:pPr marL="381000" indent="-381000">
              <a:lnSpc>
                <a:spcPct val="80000"/>
              </a:lnSpc>
            </a:pPr>
            <a:r>
              <a:rPr lang="en-US" altLang="cs-CZ" smtClean="0">
                <a:ea typeface="ＭＳ Ｐゴシック" panose="020B0600070205080204" pitchFamily="34" charset="-128"/>
              </a:rPr>
              <a:t>Entry Condition:</a:t>
            </a:r>
          </a:p>
          <a:p>
            <a:pPr marL="800100" lvl="1" indent="-342900">
              <a:lnSpc>
                <a:spcPct val="80000"/>
              </a:lnSpc>
              <a:buFont typeface="Times" panose="02020603050405020304" pitchFamily="18" charset="0"/>
              <a:buNone/>
            </a:pPr>
            <a:r>
              <a:rPr lang="en-US" altLang="cs-CZ" smtClean="0">
                <a:ea typeface="ＭＳ Ｐゴシック" panose="020B0600070205080204" pitchFamily="34" charset="-128"/>
              </a:rPr>
              <a:t>The Resource Allocator has selected an available resource</a:t>
            </a:r>
          </a:p>
          <a:p>
            <a:pPr marL="381000" indent="-381000">
              <a:lnSpc>
                <a:spcPct val="80000"/>
              </a:lnSpc>
            </a:pPr>
            <a:r>
              <a:rPr lang="en-US" altLang="cs-CZ" smtClean="0">
                <a:ea typeface="ＭＳ Ｐゴシック" panose="020B0600070205080204" pitchFamily="34" charset="-128"/>
              </a:rPr>
              <a:t>Flow of Events:</a:t>
            </a:r>
            <a:endParaRPr lang="en-US" altLang="cs-CZ" u="sng" smtClean="0">
              <a:ea typeface="ＭＳ Ｐゴシック" panose="020B0600070205080204" pitchFamily="34" charset="-128"/>
            </a:endParaRPr>
          </a:p>
          <a:p>
            <a:pPr marL="800100" lvl="1" indent="-342900">
              <a:lnSpc>
                <a:spcPct val="80000"/>
              </a:lnSpc>
              <a:buFont typeface="Arial" panose="020B0604020202020204" pitchFamily="34" charset="0"/>
              <a:buAutoNum type="arabicPeriod"/>
            </a:pPr>
            <a:r>
              <a:rPr lang="en-US" altLang="cs-CZ" smtClean="0">
                <a:ea typeface="ＭＳ Ｐゴシック" panose="020B0600070205080204" pitchFamily="34" charset="-128"/>
              </a:rPr>
              <a:t>The Resource Allocator selects an Emergency Incident</a:t>
            </a:r>
            <a:endParaRPr lang="en-US" altLang="cs-CZ" u="sng" smtClean="0">
              <a:ea typeface="ＭＳ Ｐゴシック" panose="020B0600070205080204" pitchFamily="34" charset="-128"/>
            </a:endParaRPr>
          </a:p>
          <a:p>
            <a:pPr marL="800100" lvl="1" indent="-342900">
              <a:lnSpc>
                <a:spcPct val="80000"/>
              </a:lnSpc>
              <a:buFont typeface="Arial" panose="020B0604020202020204" pitchFamily="34" charset="0"/>
              <a:buNone/>
            </a:pPr>
            <a:r>
              <a:rPr lang="en-US" altLang="cs-CZ" smtClean="0">
                <a:ea typeface="ＭＳ Ｐゴシック" panose="020B0600070205080204" pitchFamily="34" charset="-128"/>
              </a:rPr>
              <a:t>2. The Resource is  committed to the Emergency Incident</a:t>
            </a:r>
          </a:p>
          <a:p>
            <a:pPr marL="381000" indent="-381000">
              <a:lnSpc>
                <a:spcPct val="80000"/>
              </a:lnSpc>
            </a:pPr>
            <a:r>
              <a:rPr lang="en-US" altLang="cs-CZ" smtClean="0">
                <a:ea typeface="ＭＳ Ｐゴシック" panose="020B0600070205080204" pitchFamily="34" charset="-128"/>
              </a:rPr>
              <a:t>Exit Condition:</a:t>
            </a:r>
          </a:p>
          <a:p>
            <a:pPr marL="800100" lvl="1" indent="-342900">
              <a:lnSpc>
                <a:spcPct val="80000"/>
              </a:lnSpc>
              <a:buFont typeface="Times" panose="02020603050405020304" pitchFamily="18" charset="0"/>
              <a:buNone/>
            </a:pPr>
            <a:r>
              <a:rPr lang="en-US" altLang="cs-CZ" smtClean="0">
                <a:ea typeface="ＭＳ Ｐゴシック" panose="020B0600070205080204" pitchFamily="34" charset="-128"/>
              </a:rPr>
              <a:t>The use case terminates when the resource is committed</a:t>
            </a:r>
          </a:p>
          <a:p>
            <a:pPr marL="800100" lvl="1" indent="-342900">
              <a:lnSpc>
                <a:spcPct val="80000"/>
              </a:lnSpc>
              <a:buFont typeface="Times" panose="02020603050405020304" pitchFamily="18" charset="0"/>
              <a:buNone/>
            </a:pPr>
            <a:r>
              <a:rPr lang="en-US" altLang="cs-CZ" smtClean="0">
                <a:ea typeface="ＭＳ Ｐゴシック" panose="020B0600070205080204" pitchFamily="34" charset="-128"/>
              </a:rPr>
              <a:t>The selected Resource is unavailable to other Requests. </a:t>
            </a:r>
          </a:p>
          <a:p>
            <a:pPr marL="381000" indent="-381000">
              <a:lnSpc>
                <a:spcPct val="80000"/>
              </a:lnSpc>
            </a:pPr>
            <a:r>
              <a:rPr lang="en-US" altLang="cs-CZ" smtClean="0">
                <a:ea typeface="ＭＳ Ｐゴシック" panose="020B0600070205080204" pitchFamily="34" charset="-128"/>
              </a:rPr>
              <a:t>Special Requirements:</a:t>
            </a:r>
          </a:p>
          <a:p>
            <a:pPr marL="800100" lvl="1" indent="-342900">
              <a:lnSpc>
                <a:spcPct val="80000"/>
              </a:lnSpc>
              <a:buFont typeface="Times" panose="02020603050405020304" pitchFamily="18" charset="0"/>
              <a:buNone/>
            </a:pPr>
            <a:r>
              <a:rPr lang="en-US" altLang="cs-CZ" smtClean="0">
                <a:ea typeface="ＭＳ Ｐゴシック" panose="020B0600070205080204" pitchFamily="34" charset="-128"/>
              </a:rPr>
              <a:t>The Field Supervisor is responsible for managing Resources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17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17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174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174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174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174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174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1747">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1747">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1747">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31747">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31747">
                                            <p:txEl>
                                              <p:pRg st="11" end="11"/>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31747">
                                            <p:txEl>
                                              <p:pRg st="12" end="12"/>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31747">
                                            <p:txEl>
                                              <p:pRg st="13" end="13"/>
                                            </p:txEl>
                                          </p:spTgt>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31747">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p:txBody>
          <a:bodyPr/>
          <a:lstStyle/>
          <a:p>
            <a:r>
              <a:rPr lang="en-US" altLang="cs-CZ" smtClean="0">
                <a:ea typeface="ＭＳ Ｐゴシック" panose="020B0600070205080204" pitchFamily="34" charset="-128"/>
              </a:rPr>
              <a:t>Order of steps when formulating use cases</a:t>
            </a:r>
          </a:p>
        </p:txBody>
      </p:sp>
      <p:sp>
        <p:nvSpPr>
          <p:cNvPr id="50181" name="Rectangle 5"/>
          <p:cNvSpPr>
            <a:spLocks noGrp="1" noChangeArrowheads="1"/>
          </p:cNvSpPr>
          <p:nvPr>
            <p:ph type="body" idx="1"/>
          </p:nvPr>
        </p:nvSpPr>
        <p:spPr/>
        <p:txBody>
          <a:bodyPr/>
          <a:lstStyle/>
          <a:p>
            <a:r>
              <a:rPr lang="en-US" altLang="cs-CZ" smtClean="0">
                <a:ea typeface="ＭＳ Ｐゴシック" panose="020B0600070205080204" pitchFamily="34" charset="-128"/>
              </a:rPr>
              <a:t>First step: Name the use case</a:t>
            </a:r>
          </a:p>
          <a:p>
            <a:pPr lvl="1"/>
            <a:r>
              <a:rPr lang="en-US" altLang="cs-CZ" smtClean="0">
                <a:ea typeface="ＭＳ Ｐゴシック" panose="020B0600070205080204" pitchFamily="34" charset="-128"/>
              </a:rPr>
              <a:t>Use case name: ReportEmergency	</a:t>
            </a:r>
          </a:p>
          <a:p>
            <a:pPr lvl="1"/>
            <a:endParaRPr lang="en-US" altLang="cs-CZ" smtClean="0">
              <a:ea typeface="ＭＳ Ｐゴシック" panose="020B0600070205080204" pitchFamily="34" charset="-128"/>
            </a:endParaRPr>
          </a:p>
          <a:p>
            <a:r>
              <a:rPr lang="en-US" altLang="cs-CZ" smtClean="0">
                <a:ea typeface="ＭＳ Ｐゴシック" panose="020B0600070205080204" pitchFamily="34" charset="-128"/>
              </a:rPr>
              <a:t>Second step: Find the actors</a:t>
            </a:r>
          </a:p>
          <a:p>
            <a:pPr lvl="1"/>
            <a:r>
              <a:rPr lang="en-US" altLang="cs-CZ" smtClean="0">
                <a:ea typeface="ＭＳ Ｐゴシック" panose="020B0600070205080204" pitchFamily="34" charset="-128"/>
              </a:rPr>
              <a:t>Generalize the concrete names (“Bob”) to participating actors (“Field officer”)</a:t>
            </a:r>
          </a:p>
          <a:p>
            <a:pPr lvl="1"/>
            <a:r>
              <a:rPr lang="en-US" altLang="cs-CZ" smtClean="0">
                <a:ea typeface="ＭＳ Ｐゴシック" panose="020B0600070205080204" pitchFamily="34" charset="-128"/>
              </a:rPr>
              <a:t>Participating Actors:</a:t>
            </a:r>
          </a:p>
          <a:p>
            <a:pPr lvl="2"/>
            <a:r>
              <a:rPr lang="en-US" altLang="cs-CZ" smtClean="0">
                <a:ea typeface="ＭＳ Ｐゴシック" panose="020B0600070205080204" pitchFamily="34" charset="-128"/>
              </a:rPr>
              <a:t>Field Officer (Bob and Alice in the Scenario)</a:t>
            </a:r>
          </a:p>
          <a:p>
            <a:pPr lvl="2"/>
            <a:r>
              <a:rPr lang="en-US" altLang="cs-CZ" smtClean="0">
                <a:ea typeface="ＭＳ Ｐゴシック" panose="020B0600070205080204" pitchFamily="34" charset="-128"/>
              </a:rPr>
              <a:t>Dispatcher (John in the Scenario)	</a:t>
            </a:r>
          </a:p>
          <a:p>
            <a:r>
              <a:rPr lang="en-US" altLang="cs-CZ" smtClean="0">
                <a:ea typeface="ＭＳ Ｐゴシック" panose="020B0600070205080204" pitchFamily="34" charset="-128"/>
              </a:rPr>
              <a:t>Third step: Concentrate on  the flow of events</a:t>
            </a:r>
          </a:p>
          <a:p>
            <a:pPr lvl="1"/>
            <a:r>
              <a:rPr lang="en-US" altLang="cs-CZ" smtClean="0">
                <a:ea typeface="ＭＳ Ｐゴシック" panose="020B0600070205080204" pitchFamily="34" charset="-128"/>
              </a:rPr>
              <a:t>Use informal natural language</a:t>
            </a:r>
          </a:p>
          <a:p>
            <a:pPr lvl="1"/>
            <a:endParaRPr lang="en-US" altLang="cs-CZ" smtClean="0">
              <a:ea typeface="ＭＳ Ｐゴシック" panose="020B0600070205080204" pitchFamily="34" charset="-128"/>
            </a:endParaRPr>
          </a:p>
          <a:p>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18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50181">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5018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50181">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50181">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50181">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50181">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50181">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5018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4"/>
          <p:cNvSpPr>
            <a:spLocks noGrp="1" noChangeArrowheads="1"/>
          </p:cNvSpPr>
          <p:nvPr>
            <p:ph type="title"/>
          </p:nvPr>
        </p:nvSpPr>
        <p:spPr/>
        <p:txBody>
          <a:bodyPr/>
          <a:lstStyle/>
          <a:p>
            <a:r>
              <a:rPr lang="en-US" altLang="cs-CZ" smtClean="0">
                <a:ea typeface="ＭＳ Ｐゴシック" panose="020B0600070205080204" pitchFamily="34" charset="-128"/>
              </a:rPr>
              <a:t>Use Case Associations </a:t>
            </a:r>
          </a:p>
        </p:txBody>
      </p:sp>
      <p:sp>
        <p:nvSpPr>
          <p:cNvPr id="25605" name="Rectangle 5"/>
          <p:cNvSpPr>
            <a:spLocks noGrp="1" noChangeArrowheads="1"/>
          </p:cNvSpPr>
          <p:nvPr>
            <p:ph type="body" idx="1"/>
          </p:nvPr>
        </p:nvSpPr>
        <p:spPr/>
        <p:txBody>
          <a:bodyPr/>
          <a:lstStyle/>
          <a:p>
            <a:r>
              <a:rPr lang="en-US" altLang="cs-CZ" smtClean="0">
                <a:ea typeface="ＭＳ Ｐゴシック" panose="020B0600070205080204" pitchFamily="34" charset="-128"/>
              </a:rPr>
              <a:t>Dependencies between use cases are represented with </a:t>
            </a:r>
            <a:r>
              <a:rPr lang="en-US" altLang="cs-CZ" smtClean="0">
                <a:solidFill>
                  <a:srgbClr val="0C0CCF"/>
                </a:solidFill>
                <a:ea typeface="ＭＳ Ｐゴシック" panose="020B0600070205080204" pitchFamily="34" charset="-128"/>
              </a:rPr>
              <a:t>use case associations</a:t>
            </a:r>
            <a:endParaRPr lang="en-US" altLang="cs-CZ" smtClean="0">
              <a:ea typeface="ＭＳ Ｐゴシック" panose="020B0600070205080204" pitchFamily="34" charset="-128"/>
            </a:endParaRPr>
          </a:p>
          <a:p>
            <a:r>
              <a:rPr lang="en-US" altLang="cs-CZ" smtClean="0">
                <a:ea typeface="ＭＳ Ｐゴシック" panose="020B0600070205080204" pitchFamily="34" charset="-128"/>
              </a:rPr>
              <a:t>Associations are used to reduce complexity</a:t>
            </a:r>
          </a:p>
          <a:p>
            <a:pPr lvl="1"/>
            <a:r>
              <a:rPr lang="en-US" altLang="cs-CZ" smtClean="0">
                <a:ea typeface="ＭＳ Ｐゴシック" panose="020B0600070205080204" pitchFamily="34" charset="-128"/>
              </a:rPr>
              <a:t>Decompose a long use case into shorter ones</a:t>
            </a:r>
          </a:p>
          <a:p>
            <a:pPr lvl="1"/>
            <a:r>
              <a:rPr lang="en-US" altLang="cs-CZ" smtClean="0">
                <a:ea typeface="ＭＳ Ｐゴシック" panose="020B0600070205080204" pitchFamily="34" charset="-128"/>
              </a:rPr>
              <a:t>Separate alternate flows of events</a:t>
            </a:r>
          </a:p>
          <a:p>
            <a:pPr lvl="1"/>
            <a:r>
              <a:rPr lang="en-US" altLang="cs-CZ" smtClean="0">
                <a:ea typeface="ＭＳ Ｐゴシック" panose="020B0600070205080204" pitchFamily="34" charset="-128"/>
              </a:rPr>
              <a:t>Refine abstract use cases</a:t>
            </a:r>
          </a:p>
          <a:p>
            <a:r>
              <a:rPr lang="en-US" altLang="cs-CZ" smtClean="0">
                <a:ea typeface="ＭＳ Ｐゴシック" panose="020B0600070205080204" pitchFamily="34" charset="-128"/>
              </a:rPr>
              <a:t>Types of use case associations</a:t>
            </a:r>
          </a:p>
          <a:p>
            <a:pPr lvl="1"/>
            <a:r>
              <a:rPr lang="en-US" altLang="cs-CZ" smtClean="0">
                <a:ea typeface="ＭＳ Ｐゴシック" panose="020B0600070205080204" pitchFamily="34" charset="-128"/>
              </a:rPr>
              <a:t>Includes</a:t>
            </a:r>
          </a:p>
          <a:p>
            <a:pPr lvl="1"/>
            <a:r>
              <a:rPr lang="en-US" altLang="cs-CZ" smtClean="0">
                <a:ea typeface="ＭＳ Ｐゴシック" panose="020B0600070205080204" pitchFamily="34" charset="-128"/>
              </a:rPr>
              <a:t>Extends</a:t>
            </a:r>
          </a:p>
          <a:p>
            <a:pPr lvl="1"/>
            <a:r>
              <a:rPr lang="en-US" altLang="cs-CZ" smtClean="0">
                <a:ea typeface="ＭＳ Ｐゴシック" panose="020B0600070205080204" pitchFamily="34" charset="-128"/>
              </a:rPr>
              <a:t>Generalization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60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560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2560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560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25605">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560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2560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25605">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2560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noFill/>
        </p:spPr>
        <p:txBody>
          <a:bodyPr lIns="92407" tIns="45420" rIns="92407" bIns="45420"/>
          <a:lstStyle/>
          <a:p>
            <a:r>
              <a:rPr lang="en-US" altLang="cs-CZ" smtClean="0">
                <a:ea typeface="ＭＳ Ｐゴシック" panose="020B0600070205080204" pitchFamily="34" charset="-128"/>
              </a:rPr>
              <a:t>&lt;&lt;include&gt;&gt;: Functional Decomposition</a:t>
            </a:r>
          </a:p>
        </p:txBody>
      </p:sp>
      <p:sp>
        <p:nvSpPr>
          <p:cNvPr id="26627" name="Rectangle 3"/>
          <p:cNvSpPr>
            <a:spLocks noGrp="1" noChangeArrowheads="1"/>
          </p:cNvSpPr>
          <p:nvPr>
            <p:ph type="body" idx="1"/>
          </p:nvPr>
        </p:nvSpPr>
        <p:spPr>
          <a:xfrm>
            <a:off x="381000" y="1069975"/>
            <a:ext cx="8253413" cy="4921250"/>
          </a:xfrm>
          <a:noFill/>
        </p:spPr>
        <p:txBody>
          <a:bodyPr lIns="92407" tIns="45420" rIns="92407" bIns="45420"/>
          <a:lstStyle/>
          <a:p>
            <a:r>
              <a:rPr lang="en-US" altLang="cs-CZ" smtClean="0">
                <a:ea typeface="ＭＳ Ｐゴシック" panose="020B0600070205080204" pitchFamily="34" charset="-128"/>
              </a:rPr>
              <a:t>Problem: </a:t>
            </a:r>
          </a:p>
          <a:p>
            <a:pPr lvl="1"/>
            <a:r>
              <a:rPr lang="en-US" altLang="cs-CZ" smtClean="0">
                <a:ea typeface="ＭＳ Ｐゴシック" panose="020B0600070205080204" pitchFamily="34" charset="-128"/>
              </a:rPr>
              <a:t>A function in the original problem statement is too complex</a:t>
            </a:r>
          </a:p>
          <a:p>
            <a:r>
              <a:rPr lang="en-US" altLang="cs-CZ" smtClean="0">
                <a:ea typeface="ＭＳ Ｐゴシック" panose="020B0600070205080204" pitchFamily="34" charset="-128"/>
              </a:rPr>
              <a:t>Solution: </a:t>
            </a:r>
          </a:p>
          <a:p>
            <a:pPr lvl="1"/>
            <a:r>
              <a:rPr lang="en-US" altLang="cs-CZ" smtClean="0">
                <a:ea typeface="ＭＳ Ｐゴシック" panose="020B0600070205080204" pitchFamily="34" charset="-128"/>
              </a:rPr>
              <a:t>Describe the function as the aggregation of a set of simpler functions. The associated use case is decomposed into shorter use cases</a:t>
            </a:r>
          </a:p>
        </p:txBody>
      </p:sp>
      <p:grpSp>
        <p:nvGrpSpPr>
          <p:cNvPr id="2" name="Group 18"/>
          <p:cNvGrpSpPr>
            <a:grpSpLocks/>
          </p:cNvGrpSpPr>
          <p:nvPr/>
        </p:nvGrpSpPr>
        <p:grpSpPr bwMode="auto">
          <a:xfrm>
            <a:off x="3636963" y="3543300"/>
            <a:ext cx="3622675" cy="603250"/>
            <a:chOff x="2291" y="2160"/>
            <a:chExt cx="2282" cy="380"/>
          </a:xfrm>
        </p:grpSpPr>
        <p:sp>
          <p:nvSpPr>
            <p:cNvPr id="42000" name="Oval 4"/>
            <p:cNvSpPr>
              <a:spLocks noChangeArrowheads="1"/>
            </p:cNvSpPr>
            <p:nvPr/>
          </p:nvSpPr>
          <p:spPr bwMode="auto">
            <a:xfrm>
              <a:off x="2291" y="2160"/>
              <a:ext cx="919" cy="38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2001" name="Rectangle 5"/>
            <p:cNvSpPr>
              <a:spLocks noChangeArrowheads="1"/>
            </p:cNvSpPr>
            <p:nvPr/>
          </p:nvSpPr>
          <p:spPr bwMode="auto">
            <a:xfrm>
              <a:off x="3314" y="2275"/>
              <a:ext cx="1259"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274" tIns="43854" rIns="89274" bIns="43854">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ManageIncident</a:t>
              </a:r>
            </a:p>
          </p:txBody>
        </p:sp>
      </p:grpSp>
      <p:grpSp>
        <p:nvGrpSpPr>
          <p:cNvPr id="3" name="Group 17"/>
          <p:cNvGrpSpPr>
            <a:grpSpLocks/>
          </p:cNvGrpSpPr>
          <p:nvPr/>
        </p:nvGrpSpPr>
        <p:grpSpPr bwMode="auto">
          <a:xfrm>
            <a:off x="1266825" y="4054475"/>
            <a:ext cx="6827838" cy="2222500"/>
            <a:chOff x="798" y="2554"/>
            <a:chExt cx="4301" cy="1400"/>
          </a:xfrm>
        </p:grpSpPr>
        <p:sp>
          <p:nvSpPr>
            <p:cNvPr id="41990" name="Oval 6"/>
            <p:cNvSpPr>
              <a:spLocks noChangeArrowheads="1"/>
            </p:cNvSpPr>
            <p:nvPr/>
          </p:nvSpPr>
          <p:spPr bwMode="auto">
            <a:xfrm>
              <a:off x="837" y="3297"/>
              <a:ext cx="920" cy="38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1991" name="Rectangle 7"/>
            <p:cNvSpPr>
              <a:spLocks noChangeArrowheads="1"/>
            </p:cNvSpPr>
            <p:nvPr/>
          </p:nvSpPr>
          <p:spPr bwMode="auto">
            <a:xfrm>
              <a:off x="798" y="3735"/>
              <a:ext cx="1259"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274" tIns="43854" rIns="89274" bIns="43854">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CreateIncident</a:t>
              </a:r>
            </a:p>
          </p:txBody>
        </p:sp>
        <p:sp>
          <p:nvSpPr>
            <p:cNvPr id="41992" name="Oval 8"/>
            <p:cNvSpPr>
              <a:spLocks noChangeArrowheads="1"/>
            </p:cNvSpPr>
            <p:nvPr/>
          </p:nvSpPr>
          <p:spPr bwMode="auto">
            <a:xfrm>
              <a:off x="2536" y="3225"/>
              <a:ext cx="920" cy="38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1993" name="Rectangle 9"/>
            <p:cNvSpPr>
              <a:spLocks noChangeArrowheads="1"/>
            </p:cNvSpPr>
            <p:nvPr/>
          </p:nvSpPr>
          <p:spPr bwMode="auto">
            <a:xfrm>
              <a:off x="2427" y="3699"/>
              <a:ext cx="1259"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274" tIns="43854" rIns="89274" bIns="43854">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HandleIncident</a:t>
              </a:r>
            </a:p>
          </p:txBody>
        </p:sp>
        <p:sp>
          <p:nvSpPr>
            <p:cNvPr id="41994" name="Oval 10"/>
            <p:cNvSpPr>
              <a:spLocks noChangeArrowheads="1"/>
            </p:cNvSpPr>
            <p:nvPr/>
          </p:nvSpPr>
          <p:spPr bwMode="auto">
            <a:xfrm>
              <a:off x="3882" y="3210"/>
              <a:ext cx="919" cy="38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1995" name="Rectangle 11"/>
            <p:cNvSpPr>
              <a:spLocks noChangeArrowheads="1"/>
            </p:cNvSpPr>
            <p:nvPr/>
          </p:nvSpPr>
          <p:spPr bwMode="auto">
            <a:xfrm>
              <a:off x="3922" y="3671"/>
              <a:ext cx="1177"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274" tIns="43854" rIns="89274" bIns="43854">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CloseIncident</a:t>
              </a:r>
            </a:p>
          </p:txBody>
        </p:sp>
        <p:sp>
          <p:nvSpPr>
            <p:cNvPr id="41996" name="Line 12"/>
            <p:cNvSpPr>
              <a:spLocks noChangeShapeType="1"/>
            </p:cNvSpPr>
            <p:nvPr/>
          </p:nvSpPr>
          <p:spPr bwMode="auto">
            <a:xfrm flipH="1">
              <a:off x="1489" y="2617"/>
              <a:ext cx="876" cy="569"/>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41997" name="Line 13"/>
            <p:cNvSpPr>
              <a:spLocks noChangeShapeType="1"/>
            </p:cNvSpPr>
            <p:nvPr/>
          </p:nvSpPr>
          <p:spPr bwMode="auto">
            <a:xfrm>
              <a:off x="2795" y="2657"/>
              <a:ext cx="119" cy="489"/>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41998" name="Line 14"/>
            <p:cNvSpPr>
              <a:spLocks noChangeShapeType="1"/>
            </p:cNvSpPr>
            <p:nvPr/>
          </p:nvSpPr>
          <p:spPr bwMode="auto">
            <a:xfrm>
              <a:off x="3158" y="2554"/>
              <a:ext cx="955" cy="569"/>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41999" name="Rectangle 16"/>
            <p:cNvSpPr>
              <a:spLocks noChangeArrowheads="1"/>
            </p:cNvSpPr>
            <p:nvPr/>
          </p:nvSpPr>
          <p:spPr bwMode="auto">
            <a:xfrm>
              <a:off x="4032" y="2880"/>
              <a:ext cx="95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&lt;&lt;include&gt;&gt;</a:t>
              </a:r>
              <a:endParaRPr lang="en-US" altLang="cs-CZ" sz="1800">
                <a:latin typeface="Lucida Sans Typewriter" panose="020B0602040502020304" pitchFamily="33"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6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2662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2662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662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19100" y="222250"/>
            <a:ext cx="8420100" cy="704850"/>
          </a:xfrm>
          <a:noFill/>
        </p:spPr>
        <p:txBody>
          <a:bodyPr lIns="92407" tIns="45420" rIns="92407" bIns="45420"/>
          <a:lstStyle/>
          <a:p>
            <a:r>
              <a:rPr lang="en-US" altLang="cs-CZ" smtClean="0">
                <a:ea typeface="ＭＳ Ｐゴシック" panose="020B0600070205080204" pitchFamily="34" charset="-128"/>
              </a:rPr>
              <a:t>&lt;&lt;include&gt;&gt;: Reuse of Existing Functionality</a:t>
            </a:r>
          </a:p>
        </p:txBody>
      </p:sp>
      <p:sp>
        <p:nvSpPr>
          <p:cNvPr id="28675" name="Rectangle 3"/>
          <p:cNvSpPr>
            <a:spLocks noGrp="1" noChangeArrowheads="1"/>
          </p:cNvSpPr>
          <p:nvPr>
            <p:ph type="body" idx="1"/>
          </p:nvPr>
        </p:nvSpPr>
        <p:spPr>
          <a:xfrm>
            <a:off x="525463" y="838200"/>
            <a:ext cx="8307387" cy="2895600"/>
          </a:xfrm>
          <a:noFill/>
        </p:spPr>
        <p:txBody>
          <a:bodyPr lIns="84576" tIns="42288" rIns="84576" bIns="42288"/>
          <a:lstStyle/>
          <a:p>
            <a:pPr marL="314325" indent="-314325" defTabSz="839788">
              <a:lnSpc>
                <a:spcPct val="80000"/>
              </a:lnSpc>
            </a:pPr>
            <a:r>
              <a:rPr lang="en-US" altLang="cs-CZ" smtClean="0">
                <a:solidFill>
                  <a:srgbClr val="0C0CCF"/>
                </a:solidFill>
                <a:ea typeface="ＭＳ Ｐゴシック" panose="020B0600070205080204" pitchFamily="34" charset="-128"/>
              </a:rPr>
              <a:t>Problem:</a:t>
            </a:r>
            <a:r>
              <a:rPr lang="en-US" altLang="cs-CZ" smtClean="0">
                <a:ea typeface="ＭＳ Ｐゴシック" panose="020B0600070205080204" pitchFamily="34" charset="-128"/>
              </a:rPr>
              <a:t>  There are overlaps among use cases. How can we </a:t>
            </a:r>
            <a:r>
              <a:rPr lang="en-US" altLang="cs-CZ" i="1" smtClean="0">
                <a:ea typeface="ＭＳ Ｐゴシック" panose="020B0600070205080204" pitchFamily="34" charset="-128"/>
              </a:rPr>
              <a:t>reuse</a:t>
            </a:r>
            <a:r>
              <a:rPr lang="en-US" altLang="cs-CZ" smtClean="0">
                <a:ea typeface="ＭＳ Ｐゴシック" panose="020B0600070205080204" pitchFamily="34" charset="-128"/>
              </a:rPr>
              <a:t> flows of events instead of duplicating them?</a:t>
            </a:r>
          </a:p>
          <a:p>
            <a:pPr marL="314325" indent="-314325" defTabSz="839788">
              <a:lnSpc>
                <a:spcPct val="80000"/>
              </a:lnSpc>
            </a:pPr>
            <a:r>
              <a:rPr lang="en-US" altLang="cs-CZ" smtClean="0">
                <a:solidFill>
                  <a:srgbClr val="0C0CCF"/>
                </a:solidFill>
                <a:ea typeface="ＭＳ Ｐゴシック" panose="020B0600070205080204" pitchFamily="34" charset="-128"/>
              </a:rPr>
              <a:t>Solution:</a:t>
            </a:r>
            <a:r>
              <a:rPr lang="en-US" altLang="cs-CZ" smtClean="0">
                <a:ea typeface="ＭＳ Ｐゴシック" panose="020B0600070205080204" pitchFamily="34" charset="-128"/>
              </a:rPr>
              <a:t>  The </a:t>
            </a:r>
            <a:r>
              <a:rPr lang="en-US" altLang="cs-CZ" i="1" smtClean="0">
                <a:ea typeface="ＭＳ Ｐゴシック" panose="020B0600070205080204" pitchFamily="34" charset="-128"/>
              </a:rPr>
              <a:t>includes association</a:t>
            </a:r>
            <a:r>
              <a:rPr lang="en-US" altLang="cs-CZ" smtClean="0">
                <a:ea typeface="ＭＳ Ｐゴシック" panose="020B0600070205080204" pitchFamily="34" charset="-128"/>
              </a:rPr>
              <a:t> from use case A to use case B indicates that an instance of use case A performs all the behavior described in use case B (“A delegates to B”)</a:t>
            </a:r>
          </a:p>
          <a:p>
            <a:pPr marL="314325" indent="-314325" defTabSz="839788">
              <a:lnSpc>
                <a:spcPct val="80000"/>
              </a:lnSpc>
            </a:pPr>
            <a:r>
              <a:rPr lang="en-US" altLang="cs-CZ" smtClean="0">
                <a:solidFill>
                  <a:srgbClr val="0C0CCF"/>
                </a:solidFill>
                <a:ea typeface="ＭＳ Ｐゴシック" panose="020B0600070205080204" pitchFamily="34" charset="-128"/>
              </a:rPr>
              <a:t>Example:</a:t>
            </a:r>
            <a:r>
              <a:rPr lang="en-US" altLang="cs-CZ" smtClean="0">
                <a:ea typeface="ＭＳ Ｐゴシック" panose="020B0600070205080204" pitchFamily="34" charset="-128"/>
              </a:rPr>
              <a:t>  Use case “ViewMap” describes behavior that can be used by use case “OpenIncident” (“ViewMap”  is factored out)</a:t>
            </a:r>
          </a:p>
        </p:txBody>
      </p:sp>
      <p:grpSp>
        <p:nvGrpSpPr>
          <p:cNvPr id="2" name="Group 24"/>
          <p:cNvGrpSpPr>
            <a:grpSpLocks/>
          </p:cNvGrpSpPr>
          <p:nvPr/>
        </p:nvGrpSpPr>
        <p:grpSpPr bwMode="auto">
          <a:xfrm>
            <a:off x="5715000" y="4667250"/>
            <a:ext cx="1398588" cy="884238"/>
            <a:chOff x="3648" y="2880"/>
            <a:chExt cx="881" cy="557"/>
          </a:xfrm>
        </p:grpSpPr>
        <p:sp>
          <p:nvSpPr>
            <p:cNvPr id="44053" name="Oval 5"/>
            <p:cNvSpPr>
              <a:spLocks noChangeArrowheads="1"/>
            </p:cNvSpPr>
            <p:nvPr/>
          </p:nvSpPr>
          <p:spPr bwMode="auto">
            <a:xfrm>
              <a:off x="3648" y="2880"/>
              <a:ext cx="881" cy="376"/>
            </a:xfrm>
            <a:prstGeom prst="ellipse">
              <a:avLst/>
            </a:pr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4054" name="Rectangle 6"/>
            <p:cNvSpPr>
              <a:spLocks noChangeArrowheads="1"/>
            </p:cNvSpPr>
            <p:nvPr/>
          </p:nvSpPr>
          <p:spPr bwMode="auto">
            <a:xfrm>
              <a:off x="3744" y="3264"/>
              <a:ext cx="60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ViewMap</a:t>
              </a:r>
              <a:endParaRPr lang="en-US" altLang="cs-CZ" sz="1800">
                <a:latin typeface="Lucida Sans Typewriter" panose="020B0602040502020304" pitchFamily="33" charset="0"/>
              </a:endParaRPr>
            </a:p>
          </p:txBody>
        </p:sp>
      </p:grpSp>
      <p:grpSp>
        <p:nvGrpSpPr>
          <p:cNvPr id="3" name="Group 22"/>
          <p:cNvGrpSpPr>
            <a:grpSpLocks/>
          </p:cNvGrpSpPr>
          <p:nvPr/>
        </p:nvGrpSpPr>
        <p:grpSpPr bwMode="auto">
          <a:xfrm>
            <a:off x="2162175" y="4378325"/>
            <a:ext cx="1662113" cy="904875"/>
            <a:chOff x="1410" y="2698"/>
            <a:chExt cx="1047" cy="570"/>
          </a:xfrm>
        </p:grpSpPr>
        <p:sp>
          <p:nvSpPr>
            <p:cNvPr id="44051" name="Oval 8"/>
            <p:cNvSpPr>
              <a:spLocks noChangeArrowheads="1"/>
            </p:cNvSpPr>
            <p:nvPr/>
          </p:nvSpPr>
          <p:spPr bwMode="auto">
            <a:xfrm>
              <a:off x="1410" y="2698"/>
              <a:ext cx="881" cy="376"/>
            </a:xfrm>
            <a:prstGeom prst="ellipse">
              <a:avLst/>
            </a:pr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4052" name="Rectangle 9"/>
            <p:cNvSpPr>
              <a:spLocks noChangeArrowheads="1"/>
            </p:cNvSpPr>
            <p:nvPr/>
          </p:nvSpPr>
          <p:spPr bwMode="auto">
            <a:xfrm>
              <a:off x="1416" y="3095"/>
              <a:ext cx="104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OpenIncident</a:t>
              </a:r>
              <a:endParaRPr lang="en-US" altLang="cs-CZ" sz="1800">
                <a:latin typeface="Lucida Sans Typewriter" panose="020B0602040502020304" pitchFamily="33" charset="0"/>
              </a:endParaRPr>
            </a:p>
          </p:txBody>
        </p:sp>
      </p:grpSp>
      <p:grpSp>
        <p:nvGrpSpPr>
          <p:cNvPr id="4" name="Group 27"/>
          <p:cNvGrpSpPr>
            <a:grpSpLocks/>
          </p:cNvGrpSpPr>
          <p:nvPr/>
        </p:nvGrpSpPr>
        <p:grpSpPr bwMode="auto">
          <a:xfrm>
            <a:off x="2895600" y="5200650"/>
            <a:ext cx="3419475" cy="1133475"/>
            <a:chOff x="1872" y="3216"/>
            <a:chExt cx="2154" cy="714"/>
          </a:xfrm>
        </p:grpSpPr>
        <p:grpSp>
          <p:nvGrpSpPr>
            <p:cNvPr id="44045" name="Group 25"/>
            <p:cNvGrpSpPr>
              <a:grpSpLocks/>
            </p:cNvGrpSpPr>
            <p:nvPr/>
          </p:nvGrpSpPr>
          <p:grpSpPr bwMode="auto">
            <a:xfrm>
              <a:off x="1872" y="3216"/>
              <a:ext cx="1776" cy="714"/>
              <a:chOff x="1872" y="3216"/>
              <a:chExt cx="1776" cy="714"/>
            </a:xfrm>
          </p:grpSpPr>
          <p:grpSp>
            <p:nvGrpSpPr>
              <p:cNvPr id="44047" name="Group 23"/>
              <p:cNvGrpSpPr>
                <a:grpSpLocks/>
              </p:cNvGrpSpPr>
              <p:nvPr/>
            </p:nvGrpSpPr>
            <p:grpSpPr bwMode="auto">
              <a:xfrm>
                <a:off x="1872" y="3360"/>
                <a:ext cx="1475" cy="570"/>
                <a:chOff x="1872" y="3360"/>
                <a:chExt cx="1475" cy="570"/>
              </a:xfrm>
            </p:grpSpPr>
            <p:sp>
              <p:nvSpPr>
                <p:cNvPr id="44049" name="Oval 10"/>
                <p:cNvSpPr>
                  <a:spLocks noChangeArrowheads="1"/>
                </p:cNvSpPr>
                <p:nvPr/>
              </p:nvSpPr>
              <p:spPr bwMode="auto">
                <a:xfrm>
                  <a:off x="2005" y="3360"/>
                  <a:ext cx="882" cy="376"/>
                </a:xfrm>
                <a:prstGeom prst="ellipse">
                  <a:avLst/>
                </a:pr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4050" name="Rectangle 11"/>
                <p:cNvSpPr>
                  <a:spLocks noChangeArrowheads="1"/>
                </p:cNvSpPr>
                <p:nvPr/>
              </p:nvSpPr>
              <p:spPr bwMode="auto">
                <a:xfrm>
                  <a:off x="1872" y="3757"/>
                  <a:ext cx="147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AllocateResources</a:t>
                  </a:r>
                  <a:endParaRPr lang="en-US" altLang="cs-CZ" sz="1800">
                    <a:latin typeface="Lucida Sans Typewriter" panose="020B0602040502020304" pitchFamily="33" charset="0"/>
                  </a:endParaRPr>
                </a:p>
              </p:txBody>
            </p:sp>
          </p:grpSp>
          <p:sp>
            <p:nvSpPr>
              <p:cNvPr id="44048" name="Line 17"/>
              <p:cNvSpPr>
                <a:spLocks noChangeShapeType="1"/>
              </p:cNvSpPr>
              <p:nvPr/>
            </p:nvSpPr>
            <p:spPr bwMode="auto">
              <a:xfrm flipV="1">
                <a:off x="2928" y="3216"/>
                <a:ext cx="720" cy="288"/>
              </a:xfrm>
              <a:prstGeom prst="line">
                <a:avLst/>
              </a:prstGeom>
              <a:noFill/>
              <a:ln w="22225">
                <a:solidFill>
                  <a:srgbClr val="000000"/>
                </a:solidFill>
                <a:round/>
                <a:headEnd/>
                <a:tailEnd type="arrow" w="med" len="med"/>
              </a:ln>
              <a:extLst>
                <a:ext uri="{909E8E84-426E-40DD-AFC4-6F175D3DCCD1}">
                  <a14:hiddenFill xmlns:a14="http://schemas.microsoft.com/office/drawing/2010/main">
                    <a:noFill/>
                  </a14:hiddenFill>
                </a:ext>
              </a:extLst>
            </p:spPr>
            <p:txBody>
              <a:bodyPr/>
              <a:lstStyle/>
              <a:p>
                <a:endParaRPr lang="cs-CZ"/>
              </a:p>
            </p:txBody>
          </p:sp>
        </p:grpSp>
        <p:sp>
          <p:nvSpPr>
            <p:cNvPr id="44046" name="Rectangle 18"/>
            <p:cNvSpPr>
              <a:spLocks noChangeArrowheads="1"/>
            </p:cNvSpPr>
            <p:nvPr/>
          </p:nvSpPr>
          <p:spPr bwMode="auto">
            <a:xfrm>
              <a:off x="3072" y="3504"/>
              <a:ext cx="95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&lt;&lt;include&gt;&gt;</a:t>
              </a:r>
              <a:endParaRPr lang="en-US" altLang="cs-CZ" sz="1800">
                <a:latin typeface="Lucida Sans Typewriter" panose="020B0602040502020304" pitchFamily="33" charset="0"/>
              </a:endParaRPr>
            </a:p>
          </p:txBody>
        </p:sp>
      </p:grpSp>
      <p:grpSp>
        <p:nvGrpSpPr>
          <p:cNvPr id="7" name="Group 26"/>
          <p:cNvGrpSpPr>
            <a:grpSpLocks/>
          </p:cNvGrpSpPr>
          <p:nvPr/>
        </p:nvGrpSpPr>
        <p:grpSpPr bwMode="auto">
          <a:xfrm>
            <a:off x="3760788" y="4362450"/>
            <a:ext cx="1944687" cy="609600"/>
            <a:chOff x="2417" y="2688"/>
            <a:chExt cx="1225" cy="384"/>
          </a:xfrm>
        </p:grpSpPr>
        <p:sp>
          <p:nvSpPr>
            <p:cNvPr id="44043" name="Line 14"/>
            <p:cNvSpPr>
              <a:spLocks noChangeShapeType="1"/>
            </p:cNvSpPr>
            <p:nvPr/>
          </p:nvSpPr>
          <p:spPr bwMode="auto">
            <a:xfrm>
              <a:off x="2417" y="2865"/>
              <a:ext cx="1183" cy="207"/>
            </a:xfrm>
            <a:prstGeom prst="line">
              <a:avLst/>
            </a:prstGeom>
            <a:noFill/>
            <a:ln w="22225">
              <a:solidFill>
                <a:srgbClr val="000000"/>
              </a:solidFill>
              <a:round/>
              <a:headEnd/>
              <a:tailEnd type="arrow" w="med" len="med"/>
            </a:ln>
            <a:extLst>
              <a:ext uri="{909E8E84-426E-40DD-AFC4-6F175D3DCCD1}">
                <a14:hiddenFill xmlns:a14="http://schemas.microsoft.com/office/drawing/2010/main">
                  <a:noFill/>
                </a14:hiddenFill>
              </a:ext>
            </a:extLst>
          </p:spPr>
          <p:txBody>
            <a:bodyPr/>
            <a:lstStyle/>
            <a:p>
              <a:endParaRPr lang="cs-CZ"/>
            </a:p>
          </p:txBody>
        </p:sp>
        <p:sp>
          <p:nvSpPr>
            <p:cNvPr id="44044" name="Rectangle 19"/>
            <p:cNvSpPr>
              <a:spLocks noChangeArrowheads="1"/>
            </p:cNvSpPr>
            <p:nvPr/>
          </p:nvSpPr>
          <p:spPr bwMode="auto">
            <a:xfrm>
              <a:off x="2688" y="2688"/>
              <a:ext cx="95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&lt;&lt;include&gt;&gt;</a:t>
              </a:r>
              <a:endParaRPr lang="en-US" altLang="cs-CZ" sz="1800">
                <a:latin typeface="Lucida Sans Typewriter" panose="020B0602040502020304" pitchFamily="33" charset="0"/>
              </a:endParaRPr>
            </a:p>
          </p:txBody>
        </p:sp>
      </p:grpSp>
      <p:sp>
        <p:nvSpPr>
          <p:cNvPr id="28692" name="AutoShape 20"/>
          <p:cNvSpPr>
            <a:spLocks noChangeArrowheads="1"/>
          </p:cNvSpPr>
          <p:nvPr/>
        </p:nvSpPr>
        <p:spPr bwMode="auto">
          <a:xfrm>
            <a:off x="457200" y="5276850"/>
            <a:ext cx="1752600" cy="914400"/>
          </a:xfrm>
          <a:prstGeom prst="cloudCallout">
            <a:avLst>
              <a:gd name="adj1" fmla="val 57880"/>
              <a:gd name="adj2" fmla="val -98958"/>
            </a:avLst>
          </a:prstGeom>
          <a:solidFill>
            <a:srgbClr val="D30315"/>
          </a:solidFill>
          <a:ln w="12700">
            <a:solidFill>
              <a:schemeClr val="tx1"/>
            </a:solidFill>
            <a:round/>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r>
              <a:rPr lang="en-US" altLang="cs-CZ" sz="1800">
                <a:solidFill>
                  <a:srgbClr val="FFFFFF"/>
                </a:solidFill>
              </a:rPr>
              <a:t>Base Use</a:t>
            </a:r>
          </a:p>
          <a:p>
            <a:pPr algn="ctr"/>
            <a:r>
              <a:rPr lang="en-US" altLang="cs-CZ" sz="1800">
                <a:solidFill>
                  <a:srgbClr val="FFFFFF"/>
                </a:solidFill>
              </a:rPr>
              <a:t>Case</a:t>
            </a:r>
          </a:p>
        </p:txBody>
      </p:sp>
      <p:sp>
        <p:nvSpPr>
          <p:cNvPr id="28693" name="AutoShape 21"/>
          <p:cNvSpPr>
            <a:spLocks noChangeArrowheads="1"/>
          </p:cNvSpPr>
          <p:nvPr/>
        </p:nvSpPr>
        <p:spPr bwMode="auto">
          <a:xfrm>
            <a:off x="7086600" y="5734050"/>
            <a:ext cx="1752600" cy="914400"/>
          </a:xfrm>
          <a:prstGeom prst="cloudCallout">
            <a:avLst>
              <a:gd name="adj1" fmla="val -50995"/>
              <a:gd name="adj2" fmla="val -103648"/>
            </a:avLst>
          </a:prstGeom>
          <a:solidFill>
            <a:srgbClr val="D30315"/>
          </a:solidFill>
          <a:ln w="12700">
            <a:solidFill>
              <a:schemeClr val="tx1"/>
            </a:solidFill>
            <a:round/>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r>
              <a:rPr lang="en-US" altLang="cs-CZ" sz="1800">
                <a:solidFill>
                  <a:srgbClr val="FFFFFF"/>
                </a:solidFill>
              </a:rPr>
              <a:t>Supplier</a:t>
            </a:r>
          </a:p>
          <a:p>
            <a:pPr algn="ctr"/>
            <a:r>
              <a:rPr lang="en-US" altLang="cs-CZ" sz="1800">
                <a:solidFill>
                  <a:srgbClr val="FFFFFF"/>
                </a:solidFill>
              </a:rPr>
              <a:t>Use Case</a:t>
            </a:r>
          </a:p>
        </p:txBody>
      </p:sp>
      <p:sp>
        <p:nvSpPr>
          <p:cNvPr id="28700" name="Rectangle 28"/>
          <p:cNvSpPr>
            <a:spLocks noChangeArrowheads="1"/>
          </p:cNvSpPr>
          <p:nvPr/>
        </p:nvSpPr>
        <p:spPr bwMode="auto">
          <a:xfrm>
            <a:off x="457200" y="5943600"/>
            <a:ext cx="80422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4576" tIns="42288" rIns="84576" bIns="42288"/>
          <a:lstStyle>
            <a:lvl1pPr marL="314325" indent="-314325" defTabSz="839788">
              <a:defRPr sz="2400">
                <a:solidFill>
                  <a:schemeClr val="tx1"/>
                </a:solidFill>
                <a:latin typeface="Palatino" charset="0"/>
                <a:ea typeface="ＭＳ Ｐゴシック" panose="020B0600070205080204" pitchFamily="34" charset="-128"/>
              </a:defRPr>
            </a:lvl1pPr>
            <a:lvl2pPr marL="37931725" indent="-37474525" defTabSz="839788">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nSpc>
                <a:spcPct val="80000"/>
              </a:lnSpc>
            </a:pPr>
            <a:endParaRPr lang="cs-CZ" altLang="cs-CZ">
              <a:latin typeface="Times"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6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6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6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499"/>
                                          </p:stCondLst>
                                        </p:cTn>
                                        <p:tgtEl>
                                          <p:spTgt spid="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499"/>
                                          </p:stCondLst>
                                        </p:cTn>
                                        <p:tgtEl>
                                          <p:spTgt spid="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8692"/>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28693"/>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nodePh="1">
                                  <p:stCondLst>
                                    <p:cond delay="0"/>
                                  </p:stCondLst>
                                  <p:endCondLst>
                                    <p:cond evt="begin" delay="0">
                                      <p:tn val="41"/>
                                    </p:cond>
                                  </p:endCondLst>
                                  <p:childTnLst>
                                    <p:set>
                                      <p:cBhvr>
                                        <p:cTn id="42" dur="1" fill="hold">
                                          <p:stCondLst>
                                            <p:cond delay="499"/>
                                          </p:stCondLst>
                                        </p:cTn>
                                        <p:tgtEl>
                                          <p:spTgt spid="2870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P spid="28692" grpId="0" animBg="1" autoUpdateAnimBg="0"/>
      <p:bldP spid="28693" grpId="0" animBg="1" autoUpdateAnimBg="0"/>
      <p:bldP spid="28700"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p:spPr>
        <p:txBody>
          <a:bodyPr lIns="92407" tIns="45420" rIns="92407" bIns="45420"/>
          <a:lstStyle/>
          <a:p>
            <a:r>
              <a:rPr lang="en-US" altLang="cs-CZ" smtClean="0">
                <a:ea typeface="ＭＳ Ｐゴシック" panose="020B0600070205080204" pitchFamily="34" charset="-128"/>
              </a:rPr>
              <a:t>&lt;&lt;extend&gt;&gt; Association  for Use Cases</a:t>
            </a:r>
          </a:p>
        </p:txBody>
      </p:sp>
      <p:sp>
        <p:nvSpPr>
          <p:cNvPr id="27651" name="Rectangle 3"/>
          <p:cNvSpPr>
            <a:spLocks noGrp="1" noChangeArrowheads="1"/>
          </p:cNvSpPr>
          <p:nvPr>
            <p:ph type="body" idx="1"/>
          </p:nvPr>
        </p:nvSpPr>
        <p:spPr>
          <a:xfrm>
            <a:off x="466725" y="1074738"/>
            <a:ext cx="8213725" cy="2624137"/>
          </a:xfrm>
          <a:noFill/>
        </p:spPr>
        <p:txBody>
          <a:bodyPr lIns="84576" tIns="42288" rIns="84576" bIns="42288"/>
          <a:lstStyle/>
          <a:p>
            <a:pPr marL="314325" indent="-314325" defTabSz="839788">
              <a:lnSpc>
                <a:spcPct val="80000"/>
              </a:lnSpc>
            </a:pPr>
            <a:r>
              <a:rPr lang="en-US" altLang="cs-CZ" sz="2600" smtClean="0">
                <a:solidFill>
                  <a:srgbClr val="0C0CCF"/>
                </a:solidFill>
                <a:ea typeface="ＭＳ Ｐゴシック" panose="020B0600070205080204" pitchFamily="34" charset="-128"/>
              </a:rPr>
              <a:t>Problem:</a:t>
            </a:r>
            <a:r>
              <a:rPr lang="en-US" altLang="cs-CZ" sz="2600" smtClean="0">
                <a:ea typeface="ＭＳ Ｐゴシック" panose="020B0600070205080204" pitchFamily="34" charset="-128"/>
              </a:rPr>
              <a:t> </a:t>
            </a:r>
            <a:r>
              <a:rPr lang="en-US" altLang="cs-CZ" smtClean="0">
                <a:ea typeface="ＭＳ Ｐゴシック" panose="020B0600070205080204" pitchFamily="34" charset="-128"/>
              </a:rPr>
              <a:t>The functionality in the original problem statement needs to be extended.</a:t>
            </a:r>
          </a:p>
          <a:p>
            <a:pPr marL="314325" indent="-314325" defTabSz="839788">
              <a:lnSpc>
                <a:spcPct val="80000"/>
              </a:lnSpc>
            </a:pPr>
            <a:r>
              <a:rPr lang="en-US" altLang="cs-CZ" sz="2600" smtClean="0">
                <a:solidFill>
                  <a:srgbClr val="0C0CCF"/>
                </a:solidFill>
                <a:ea typeface="ＭＳ Ｐゴシック" panose="020B0600070205080204" pitchFamily="34" charset="-128"/>
              </a:rPr>
              <a:t>Solution:</a:t>
            </a:r>
            <a:r>
              <a:rPr lang="en-US" altLang="cs-CZ" sz="2600" smtClean="0">
                <a:ea typeface="ＭＳ Ｐゴシック" panose="020B0600070205080204" pitchFamily="34" charset="-128"/>
              </a:rPr>
              <a:t> </a:t>
            </a:r>
            <a:r>
              <a:rPr lang="en-US" altLang="cs-CZ" smtClean="0">
                <a:ea typeface="ＭＳ Ｐゴシック" panose="020B0600070205080204" pitchFamily="34" charset="-128"/>
              </a:rPr>
              <a:t>An </a:t>
            </a:r>
            <a:r>
              <a:rPr lang="en-US" altLang="cs-CZ" i="1" smtClean="0">
                <a:ea typeface="ＭＳ Ｐゴシック" panose="020B0600070205080204" pitchFamily="34" charset="-128"/>
              </a:rPr>
              <a:t>extend association</a:t>
            </a:r>
            <a:r>
              <a:rPr lang="en-US" altLang="cs-CZ" smtClean="0">
                <a:ea typeface="ＭＳ Ｐゴシック" panose="020B0600070205080204" pitchFamily="34" charset="-128"/>
              </a:rPr>
              <a:t> from use case A to use case B</a:t>
            </a:r>
          </a:p>
          <a:p>
            <a:pPr marL="314325" indent="-314325" defTabSz="839788">
              <a:lnSpc>
                <a:spcPct val="80000"/>
              </a:lnSpc>
            </a:pPr>
            <a:r>
              <a:rPr lang="en-US" altLang="cs-CZ" sz="2600" smtClean="0">
                <a:solidFill>
                  <a:srgbClr val="0C0CCF"/>
                </a:solidFill>
                <a:ea typeface="ＭＳ Ｐゴシック" panose="020B0600070205080204" pitchFamily="34" charset="-128"/>
              </a:rPr>
              <a:t>Example:</a:t>
            </a:r>
            <a:r>
              <a:rPr lang="en-US" altLang="cs-CZ" sz="2600" smtClean="0">
                <a:ea typeface="ＭＳ Ｐゴシック" panose="020B0600070205080204" pitchFamily="34" charset="-128"/>
              </a:rPr>
              <a:t> </a:t>
            </a:r>
            <a:r>
              <a:rPr lang="en-US" altLang="cs-CZ" smtClean="0">
                <a:ea typeface="ＭＳ Ｐゴシック" panose="020B0600070205080204" pitchFamily="34" charset="-128"/>
              </a:rPr>
              <a:t>“ReportEmergency” is complete by itself, but can be extended by use case “Help” for a scenario in which the user requires help </a:t>
            </a:r>
          </a:p>
        </p:txBody>
      </p:sp>
      <p:grpSp>
        <p:nvGrpSpPr>
          <p:cNvPr id="2" name="Group 23"/>
          <p:cNvGrpSpPr>
            <a:grpSpLocks/>
          </p:cNvGrpSpPr>
          <p:nvPr/>
        </p:nvGrpSpPr>
        <p:grpSpPr bwMode="auto">
          <a:xfrm>
            <a:off x="1524000" y="4686300"/>
            <a:ext cx="4195763" cy="1882775"/>
            <a:chOff x="1200" y="2891"/>
            <a:chExt cx="2643" cy="1186"/>
          </a:xfrm>
        </p:grpSpPr>
        <p:sp>
          <p:nvSpPr>
            <p:cNvPr id="46091" name="Oval 10"/>
            <p:cNvSpPr>
              <a:spLocks noChangeArrowheads="1"/>
            </p:cNvSpPr>
            <p:nvPr/>
          </p:nvSpPr>
          <p:spPr bwMode="auto">
            <a:xfrm>
              <a:off x="1465" y="2891"/>
              <a:ext cx="164" cy="164"/>
            </a:xfrm>
            <a:prstGeom prst="ellipse">
              <a:avLst/>
            </a:pr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6092" name="Oval 5"/>
            <p:cNvSpPr>
              <a:spLocks noChangeArrowheads="1"/>
            </p:cNvSpPr>
            <p:nvPr/>
          </p:nvSpPr>
          <p:spPr bwMode="auto">
            <a:xfrm>
              <a:off x="2654" y="3547"/>
              <a:ext cx="796" cy="339"/>
            </a:xfrm>
            <a:prstGeom prst="ellipse">
              <a:avLst/>
            </a:pr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6093" name="Rectangle 6"/>
            <p:cNvSpPr>
              <a:spLocks noChangeArrowheads="1"/>
            </p:cNvSpPr>
            <p:nvPr/>
          </p:nvSpPr>
          <p:spPr bwMode="auto">
            <a:xfrm>
              <a:off x="2542" y="3904"/>
              <a:ext cx="130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ReportEmergency</a:t>
              </a:r>
              <a:endParaRPr lang="en-US" altLang="cs-CZ" sz="2000">
                <a:latin typeface="Lucida Sans Typewriter" panose="020B0602040502020304" pitchFamily="33" charset="0"/>
              </a:endParaRPr>
            </a:p>
          </p:txBody>
        </p:sp>
        <p:sp>
          <p:nvSpPr>
            <p:cNvPr id="46094" name="Freeform 7"/>
            <p:cNvSpPr>
              <a:spLocks/>
            </p:cNvSpPr>
            <p:nvPr/>
          </p:nvSpPr>
          <p:spPr bwMode="auto">
            <a:xfrm>
              <a:off x="1389" y="3017"/>
              <a:ext cx="152" cy="427"/>
            </a:xfrm>
            <a:custGeom>
              <a:avLst/>
              <a:gdLst>
                <a:gd name="T0" fmla="*/ 150 w 154"/>
                <a:gd name="T1" fmla="*/ 0 h 433"/>
                <a:gd name="T2" fmla="*/ 150 w 154"/>
                <a:gd name="T3" fmla="*/ 272 h 433"/>
                <a:gd name="T4" fmla="*/ 0 w 154"/>
                <a:gd name="T5" fmla="*/ 421 h 433"/>
                <a:gd name="T6" fmla="*/ 0 60000 65536"/>
                <a:gd name="T7" fmla="*/ 0 60000 65536"/>
                <a:gd name="T8" fmla="*/ 0 60000 65536"/>
                <a:gd name="T9" fmla="*/ 0 w 154"/>
                <a:gd name="T10" fmla="*/ 0 h 433"/>
                <a:gd name="T11" fmla="*/ 154 w 154"/>
                <a:gd name="T12" fmla="*/ 433 h 433"/>
              </a:gdLst>
              <a:ahLst/>
              <a:cxnLst>
                <a:cxn ang="T6">
                  <a:pos x="T0" y="T1"/>
                </a:cxn>
                <a:cxn ang="T7">
                  <a:pos x="T2" y="T3"/>
                </a:cxn>
                <a:cxn ang="T8">
                  <a:pos x="T4" y="T5"/>
                </a:cxn>
              </a:cxnLst>
              <a:rect l="T9" t="T10" r="T11" b="T12"/>
              <a:pathLst>
                <a:path w="154" h="433">
                  <a:moveTo>
                    <a:pt x="154" y="0"/>
                  </a:moveTo>
                  <a:lnTo>
                    <a:pt x="154" y="280"/>
                  </a:lnTo>
                  <a:lnTo>
                    <a:pt x="0" y="433"/>
                  </a:lnTo>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6095" name="Line 8"/>
            <p:cNvSpPr>
              <a:spLocks noChangeShapeType="1"/>
            </p:cNvSpPr>
            <p:nvPr/>
          </p:nvSpPr>
          <p:spPr bwMode="auto">
            <a:xfrm>
              <a:off x="1541" y="3293"/>
              <a:ext cx="164" cy="15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wrap="none" lIns="0" tIns="0" rIns="0" bIns="0">
              <a:spAutoFit/>
            </a:bodyPr>
            <a:lstStyle/>
            <a:p>
              <a:endParaRPr lang="cs-CZ"/>
            </a:p>
          </p:txBody>
        </p:sp>
        <p:sp>
          <p:nvSpPr>
            <p:cNvPr id="46096" name="Line 9"/>
            <p:cNvSpPr>
              <a:spLocks noChangeShapeType="1"/>
            </p:cNvSpPr>
            <p:nvPr/>
          </p:nvSpPr>
          <p:spPr bwMode="auto">
            <a:xfrm>
              <a:off x="1389" y="3131"/>
              <a:ext cx="316" cy="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wrap="none" lIns="0" tIns="0" rIns="0" bIns="0">
              <a:spAutoFit/>
            </a:bodyPr>
            <a:lstStyle/>
            <a:p>
              <a:endParaRPr lang="cs-CZ"/>
            </a:p>
          </p:txBody>
        </p:sp>
        <p:sp>
          <p:nvSpPr>
            <p:cNvPr id="46097" name="Rectangle 11"/>
            <p:cNvSpPr>
              <a:spLocks noChangeArrowheads="1"/>
            </p:cNvSpPr>
            <p:nvPr/>
          </p:nvSpPr>
          <p:spPr bwMode="auto">
            <a:xfrm>
              <a:off x="1200" y="3475"/>
              <a:ext cx="104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FieldOfficer</a:t>
              </a:r>
              <a:endParaRPr lang="en-US" altLang="cs-CZ" sz="2000">
                <a:latin typeface="Lucida Sans Typewriter" panose="020B0602040502020304" pitchFamily="33" charset="0"/>
              </a:endParaRPr>
            </a:p>
          </p:txBody>
        </p:sp>
        <p:sp>
          <p:nvSpPr>
            <p:cNvPr id="46098" name="Rectangle 12"/>
            <p:cNvSpPr>
              <a:spLocks noChangeArrowheads="1"/>
            </p:cNvSpPr>
            <p:nvPr/>
          </p:nvSpPr>
          <p:spPr bwMode="auto">
            <a:xfrm>
              <a:off x="1647" y="3475"/>
              <a:ext cx="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2000">
                <a:latin typeface="Lucida Sans Typewriter" panose="020B0602040502020304" pitchFamily="33" charset="0"/>
              </a:endParaRPr>
            </a:p>
          </p:txBody>
        </p:sp>
        <p:sp>
          <p:nvSpPr>
            <p:cNvPr id="46099" name="Rectangle 13"/>
            <p:cNvSpPr>
              <a:spLocks noChangeArrowheads="1"/>
            </p:cNvSpPr>
            <p:nvPr/>
          </p:nvSpPr>
          <p:spPr bwMode="auto">
            <a:xfrm>
              <a:off x="1682" y="3475"/>
              <a:ext cx="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2000">
                <a:latin typeface="Lucida Sans Typewriter" panose="020B0602040502020304" pitchFamily="33" charset="0"/>
              </a:endParaRPr>
            </a:p>
          </p:txBody>
        </p:sp>
        <p:sp>
          <p:nvSpPr>
            <p:cNvPr id="46100" name="Line 14"/>
            <p:cNvSpPr>
              <a:spLocks noChangeShapeType="1"/>
            </p:cNvSpPr>
            <p:nvPr/>
          </p:nvSpPr>
          <p:spPr bwMode="auto">
            <a:xfrm>
              <a:off x="1776" y="3216"/>
              <a:ext cx="1002" cy="336"/>
            </a:xfrm>
            <a:prstGeom prst="line">
              <a:avLst/>
            </a:prstGeom>
            <a:noFill/>
            <a:ln w="20638">
              <a:solidFill>
                <a:srgbClr val="000000"/>
              </a:solidFill>
              <a:round/>
              <a:headEnd/>
              <a:tailEnd type="arrow" w="med" len="med"/>
            </a:ln>
            <a:extLst>
              <a:ext uri="{909E8E84-426E-40DD-AFC4-6F175D3DCCD1}">
                <a14:hiddenFill xmlns:a14="http://schemas.microsoft.com/office/drawing/2010/main">
                  <a:noFill/>
                </a14:hiddenFill>
              </a:ext>
            </a:extLst>
          </p:spPr>
          <p:txBody>
            <a:bodyPr lIns="0" tIns="0" rIns="0" bIns="0">
              <a:spAutoFit/>
            </a:bodyPr>
            <a:lstStyle/>
            <a:p>
              <a:endParaRPr lang="cs-CZ"/>
            </a:p>
          </p:txBody>
        </p:sp>
      </p:grpSp>
      <p:grpSp>
        <p:nvGrpSpPr>
          <p:cNvPr id="3" name="Group 24"/>
          <p:cNvGrpSpPr>
            <a:grpSpLocks/>
          </p:cNvGrpSpPr>
          <p:nvPr/>
        </p:nvGrpSpPr>
        <p:grpSpPr bwMode="auto">
          <a:xfrm>
            <a:off x="5029200" y="4854575"/>
            <a:ext cx="3133725" cy="1203325"/>
            <a:chOff x="3498" y="2993"/>
            <a:chExt cx="1974" cy="758"/>
          </a:xfrm>
        </p:grpSpPr>
        <p:sp>
          <p:nvSpPr>
            <p:cNvPr id="46087" name="Oval 15"/>
            <p:cNvSpPr>
              <a:spLocks noChangeArrowheads="1"/>
            </p:cNvSpPr>
            <p:nvPr/>
          </p:nvSpPr>
          <p:spPr bwMode="auto">
            <a:xfrm>
              <a:off x="4676" y="2993"/>
              <a:ext cx="796" cy="340"/>
            </a:xfrm>
            <a:prstGeom prst="ellipse">
              <a:avLst/>
            </a:pr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6088" name="Rectangle 16"/>
            <p:cNvSpPr>
              <a:spLocks noChangeArrowheads="1"/>
            </p:cNvSpPr>
            <p:nvPr/>
          </p:nvSpPr>
          <p:spPr bwMode="auto">
            <a:xfrm>
              <a:off x="4941" y="3352"/>
              <a:ext cx="34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Help</a:t>
              </a:r>
              <a:endParaRPr lang="en-US" altLang="cs-CZ" sz="2000">
                <a:latin typeface="Lucida Sans Typewriter" panose="020B0602040502020304" pitchFamily="33" charset="0"/>
              </a:endParaRPr>
            </a:p>
          </p:txBody>
        </p:sp>
        <p:sp>
          <p:nvSpPr>
            <p:cNvPr id="46089" name="Line 19"/>
            <p:cNvSpPr>
              <a:spLocks noChangeShapeType="1"/>
            </p:cNvSpPr>
            <p:nvPr/>
          </p:nvSpPr>
          <p:spPr bwMode="auto">
            <a:xfrm flipH="1">
              <a:off x="3498" y="3245"/>
              <a:ext cx="1065" cy="403"/>
            </a:xfrm>
            <a:prstGeom prst="line">
              <a:avLst/>
            </a:prstGeom>
            <a:noFill/>
            <a:ln w="20638">
              <a:solidFill>
                <a:srgbClr val="000000"/>
              </a:solidFill>
              <a:round/>
              <a:headEnd/>
              <a:tailEnd type="arrow" w="med" len="med"/>
            </a:ln>
            <a:extLst>
              <a:ext uri="{909E8E84-426E-40DD-AFC4-6F175D3DCCD1}">
                <a14:hiddenFill xmlns:a14="http://schemas.microsoft.com/office/drawing/2010/main">
                  <a:noFill/>
                </a14:hiddenFill>
              </a:ext>
            </a:extLst>
          </p:spPr>
          <p:txBody>
            <a:bodyPr lIns="0" tIns="0" rIns="0" bIns="0">
              <a:spAutoFit/>
            </a:bodyPr>
            <a:lstStyle/>
            <a:p>
              <a:endParaRPr lang="cs-CZ"/>
            </a:p>
          </p:txBody>
        </p:sp>
        <p:sp>
          <p:nvSpPr>
            <p:cNvPr id="46090" name="Rectangle 20"/>
            <p:cNvSpPr>
              <a:spLocks noChangeArrowheads="1"/>
            </p:cNvSpPr>
            <p:nvPr/>
          </p:nvSpPr>
          <p:spPr bwMode="auto">
            <a:xfrm>
              <a:off x="3939" y="3578"/>
              <a:ext cx="86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01700">
                <a:defRPr sz="2400">
                  <a:solidFill>
                    <a:schemeClr val="tx1"/>
                  </a:solidFill>
                  <a:latin typeface="Palatino" charset="0"/>
                  <a:ea typeface="ＭＳ Ｐゴシック" panose="020B0600070205080204" pitchFamily="34" charset="-128"/>
                </a:defRPr>
              </a:lvl1pPr>
              <a:lvl2pPr marL="37931725" indent="-37474525" defTabSz="901700">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&lt;&lt;extend&gt;&gt;</a:t>
              </a:r>
              <a:endParaRPr lang="en-US" altLang="cs-CZ" sz="2000">
                <a:latin typeface="Lucida Sans Typewriter" panose="020B0602040502020304" pitchFamily="33" charset="0"/>
              </a:endParaRPr>
            </a:p>
          </p:txBody>
        </p:sp>
      </p:grpSp>
      <p:sp>
        <p:nvSpPr>
          <p:cNvPr id="27673" name="Rectangle 25"/>
          <p:cNvSpPr>
            <a:spLocks noChangeArrowheads="1"/>
          </p:cNvSpPr>
          <p:nvPr/>
        </p:nvSpPr>
        <p:spPr bwMode="auto">
          <a:xfrm>
            <a:off x="838200" y="5943600"/>
            <a:ext cx="7891463"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4576" tIns="42288" rIns="84576" bIns="42288"/>
          <a:lstStyle>
            <a:lvl1pPr marL="314325" indent="-314325" defTabSz="839788">
              <a:defRPr sz="2400">
                <a:solidFill>
                  <a:schemeClr val="tx1"/>
                </a:solidFill>
                <a:latin typeface="Palatino" charset="0"/>
                <a:ea typeface="ＭＳ Ｐゴシック" panose="020B0600070205080204" pitchFamily="34" charset="-128"/>
              </a:defRPr>
            </a:lvl1pPr>
            <a:lvl2pPr marL="37931725" indent="-37474525" defTabSz="839788">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nSpc>
                <a:spcPct val="80000"/>
              </a:lnSpc>
            </a:pPr>
            <a:endParaRPr lang="cs-CZ" altLang="cs-CZ" sz="2000" b="1">
              <a:latin typeface="Times"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76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76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765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nodePh="1">
                                  <p:stCondLst>
                                    <p:cond delay="0"/>
                                  </p:stCondLst>
                                  <p:endCondLst>
                                    <p:cond evt="begin" delay="0">
                                      <p:tn val="25"/>
                                    </p:cond>
                                  </p:endCondLst>
                                  <p:childTnLst>
                                    <p:set>
                                      <p:cBhvr>
                                        <p:cTn id="26" dur="1" fill="hold">
                                          <p:stCondLst>
                                            <p:cond delay="499"/>
                                          </p:stCondLst>
                                        </p:cTn>
                                        <p:tgtEl>
                                          <p:spTgt spid="276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P spid="27673"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8130" name="Rectangle 4"/>
          <p:cNvSpPr>
            <a:spLocks noGrp="1" noChangeArrowheads="1"/>
          </p:cNvSpPr>
          <p:nvPr>
            <p:ph type="title"/>
          </p:nvPr>
        </p:nvSpPr>
        <p:spPr/>
        <p:txBody>
          <a:bodyPr/>
          <a:lstStyle/>
          <a:p>
            <a:r>
              <a:rPr lang="en-US" altLang="cs-CZ" smtClean="0">
                <a:ea typeface="ＭＳ Ｐゴシック" panose="020B0600070205080204" pitchFamily="34" charset="-128"/>
              </a:rPr>
              <a:t>Generalization in Use Cases</a:t>
            </a:r>
          </a:p>
        </p:txBody>
      </p:sp>
      <p:sp>
        <p:nvSpPr>
          <p:cNvPr id="60421" name="Rectangle 5"/>
          <p:cNvSpPr>
            <a:spLocks noGrp="1" noChangeArrowheads="1"/>
          </p:cNvSpPr>
          <p:nvPr>
            <p:ph type="body" idx="1"/>
          </p:nvPr>
        </p:nvSpPr>
        <p:spPr>
          <a:xfrm>
            <a:off x="304800" y="990600"/>
            <a:ext cx="8570913" cy="3141663"/>
          </a:xfrm>
        </p:spPr>
        <p:txBody>
          <a:bodyPr/>
          <a:lstStyle/>
          <a:p>
            <a:pPr>
              <a:lnSpc>
                <a:spcPct val="80000"/>
              </a:lnSpc>
            </a:pPr>
            <a:r>
              <a:rPr lang="en-US" altLang="cs-CZ" smtClean="0">
                <a:solidFill>
                  <a:srgbClr val="0C0CCF"/>
                </a:solidFill>
                <a:ea typeface="ＭＳ Ｐゴシック" panose="020B0600070205080204" pitchFamily="34" charset="-128"/>
              </a:rPr>
              <a:t>Problem:</a:t>
            </a:r>
            <a:r>
              <a:rPr lang="en-US" altLang="cs-CZ" sz="2800" smtClean="0">
                <a:ea typeface="ＭＳ Ｐゴシック" panose="020B0600070205080204" pitchFamily="34" charset="-128"/>
              </a:rPr>
              <a:t> </a:t>
            </a:r>
            <a:r>
              <a:rPr lang="en-US" altLang="cs-CZ" smtClean="0">
                <a:ea typeface="ＭＳ Ｐゴシック" panose="020B0600070205080204" pitchFamily="34" charset="-128"/>
              </a:rPr>
              <a:t>We want to factor out common (but not identical) behavior. </a:t>
            </a:r>
          </a:p>
          <a:p>
            <a:pPr>
              <a:lnSpc>
                <a:spcPct val="80000"/>
              </a:lnSpc>
            </a:pPr>
            <a:r>
              <a:rPr lang="en-US" altLang="cs-CZ" smtClean="0">
                <a:solidFill>
                  <a:srgbClr val="0C0CCF"/>
                </a:solidFill>
                <a:ea typeface="ＭＳ Ｐゴシック" panose="020B0600070205080204" pitchFamily="34" charset="-128"/>
              </a:rPr>
              <a:t>Solution:</a:t>
            </a:r>
            <a:r>
              <a:rPr lang="en-US" altLang="cs-CZ" sz="2800" smtClean="0">
                <a:ea typeface="ＭＳ Ｐゴシック" panose="020B0600070205080204" pitchFamily="34" charset="-128"/>
              </a:rPr>
              <a:t> </a:t>
            </a:r>
            <a:r>
              <a:rPr lang="en-US" altLang="cs-CZ" smtClean="0">
                <a:ea typeface="ＭＳ Ｐゴシック" panose="020B0600070205080204" pitchFamily="34" charset="-128"/>
              </a:rPr>
              <a:t>The child use cases inherit the behavior and meaning of the parent use case and add or override some behavior.</a:t>
            </a:r>
          </a:p>
          <a:p>
            <a:pPr>
              <a:lnSpc>
                <a:spcPct val="80000"/>
              </a:lnSpc>
            </a:pPr>
            <a:r>
              <a:rPr lang="en-US" altLang="cs-CZ" smtClean="0">
                <a:solidFill>
                  <a:srgbClr val="0C0CCF"/>
                </a:solidFill>
                <a:ea typeface="ＭＳ Ｐゴシック" panose="020B0600070205080204" pitchFamily="34" charset="-128"/>
              </a:rPr>
              <a:t>Example:</a:t>
            </a:r>
            <a:r>
              <a:rPr lang="en-US" altLang="cs-CZ" sz="2800" smtClean="0">
                <a:ea typeface="ＭＳ Ｐゴシック" panose="020B0600070205080204" pitchFamily="34" charset="-128"/>
              </a:rPr>
              <a:t>  </a:t>
            </a:r>
            <a:r>
              <a:rPr lang="en-US" altLang="cs-CZ" smtClean="0">
                <a:ea typeface="ＭＳ Ｐゴシック" panose="020B0600070205080204" pitchFamily="34" charset="-128"/>
              </a:rPr>
              <a:t>“ValidateUser” is responsible for verifying the identity of the user. The customer might require two realizations: “CheckPassword” and “CheckFingerprint</a:t>
            </a:r>
            <a:r>
              <a:rPr lang="en-US" altLang="cs-CZ" sz="2800" smtClean="0">
                <a:ea typeface="ＭＳ Ｐゴシック" panose="020B0600070205080204" pitchFamily="34" charset="-128"/>
              </a:rPr>
              <a:t>”</a:t>
            </a:r>
          </a:p>
        </p:txBody>
      </p:sp>
      <p:grpSp>
        <p:nvGrpSpPr>
          <p:cNvPr id="2" name="Group 19"/>
          <p:cNvGrpSpPr>
            <a:grpSpLocks/>
          </p:cNvGrpSpPr>
          <p:nvPr/>
        </p:nvGrpSpPr>
        <p:grpSpPr bwMode="auto">
          <a:xfrm>
            <a:off x="2438400" y="5029200"/>
            <a:ext cx="1652588" cy="960438"/>
            <a:chOff x="1536" y="3168"/>
            <a:chExt cx="1041" cy="605"/>
          </a:xfrm>
        </p:grpSpPr>
        <p:sp>
          <p:nvSpPr>
            <p:cNvPr id="48149" name="Oval 6"/>
            <p:cNvSpPr>
              <a:spLocks noChangeArrowheads="1"/>
            </p:cNvSpPr>
            <p:nvPr/>
          </p:nvSpPr>
          <p:spPr bwMode="auto">
            <a:xfrm flipH="1">
              <a:off x="1536" y="3168"/>
              <a:ext cx="881" cy="376"/>
            </a:xfrm>
            <a:prstGeom prst="ellipse">
              <a:avLst/>
            </a:pr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8150" name="Rectangle 7"/>
            <p:cNvSpPr>
              <a:spLocks noChangeArrowheads="1"/>
            </p:cNvSpPr>
            <p:nvPr/>
          </p:nvSpPr>
          <p:spPr bwMode="auto">
            <a:xfrm flipH="1">
              <a:off x="1536" y="3600"/>
              <a:ext cx="104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ValidateUser</a:t>
              </a:r>
              <a:endParaRPr lang="en-US" altLang="cs-CZ" sz="1800">
                <a:latin typeface="Lucida Sans Typewriter" panose="020B0602040502020304" pitchFamily="33" charset="0"/>
              </a:endParaRPr>
            </a:p>
          </p:txBody>
        </p:sp>
      </p:grpSp>
      <p:sp>
        <p:nvSpPr>
          <p:cNvPr id="60432" name="AutoShape 16"/>
          <p:cNvSpPr>
            <a:spLocks noChangeArrowheads="1"/>
          </p:cNvSpPr>
          <p:nvPr/>
        </p:nvSpPr>
        <p:spPr bwMode="auto">
          <a:xfrm>
            <a:off x="304800" y="5410200"/>
            <a:ext cx="1752600" cy="914400"/>
          </a:xfrm>
          <a:prstGeom prst="cloudCallout">
            <a:avLst>
              <a:gd name="adj1" fmla="val 75361"/>
              <a:gd name="adj2" fmla="val -43921"/>
            </a:avLst>
          </a:prstGeom>
          <a:solidFill>
            <a:srgbClr val="D30315"/>
          </a:solidFill>
          <a:ln w="12700">
            <a:solidFill>
              <a:schemeClr val="tx1"/>
            </a:solidFill>
            <a:round/>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r>
              <a:rPr lang="en-US" altLang="cs-CZ" sz="1800">
                <a:solidFill>
                  <a:srgbClr val="FFFFFF"/>
                </a:solidFill>
              </a:rPr>
              <a:t>Parent</a:t>
            </a:r>
          </a:p>
          <a:p>
            <a:pPr algn="ctr"/>
            <a:r>
              <a:rPr lang="en-US" altLang="cs-CZ" sz="1800">
                <a:solidFill>
                  <a:srgbClr val="FFFFFF"/>
                </a:solidFill>
              </a:rPr>
              <a:t>Case</a:t>
            </a:r>
          </a:p>
        </p:txBody>
      </p:sp>
      <p:sp>
        <p:nvSpPr>
          <p:cNvPr id="60433" name="AutoShape 17"/>
          <p:cNvSpPr>
            <a:spLocks noChangeArrowheads="1"/>
          </p:cNvSpPr>
          <p:nvPr/>
        </p:nvSpPr>
        <p:spPr bwMode="auto">
          <a:xfrm>
            <a:off x="7334250" y="4387850"/>
            <a:ext cx="1752600" cy="914400"/>
          </a:xfrm>
          <a:prstGeom prst="cloudCallout">
            <a:avLst>
              <a:gd name="adj1" fmla="val -85324"/>
              <a:gd name="adj2" fmla="val -4167"/>
            </a:avLst>
          </a:prstGeom>
          <a:solidFill>
            <a:srgbClr val="D30315"/>
          </a:solidFill>
          <a:ln w="12700">
            <a:solidFill>
              <a:schemeClr val="tx1"/>
            </a:solidFill>
            <a:round/>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r>
              <a:rPr lang="en-US" altLang="cs-CZ" sz="1800">
                <a:solidFill>
                  <a:srgbClr val="FFFFFF"/>
                </a:solidFill>
              </a:rPr>
              <a:t>Child</a:t>
            </a:r>
          </a:p>
          <a:p>
            <a:pPr algn="ctr"/>
            <a:r>
              <a:rPr lang="en-US" altLang="cs-CZ" sz="1800">
                <a:solidFill>
                  <a:srgbClr val="FFFFFF"/>
                </a:solidFill>
              </a:rPr>
              <a:t>Use Case</a:t>
            </a:r>
          </a:p>
        </p:txBody>
      </p:sp>
      <p:grpSp>
        <p:nvGrpSpPr>
          <p:cNvPr id="3" name="Group 31"/>
          <p:cNvGrpSpPr>
            <a:grpSpLocks/>
          </p:cNvGrpSpPr>
          <p:nvPr/>
        </p:nvGrpSpPr>
        <p:grpSpPr bwMode="auto">
          <a:xfrm>
            <a:off x="3792538" y="4495800"/>
            <a:ext cx="3333750" cy="960438"/>
            <a:chOff x="2389" y="2832"/>
            <a:chExt cx="2100" cy="605"/>
          </a:xfrm>
        </p:grpSpPr>
        <p:grpSp>
          <p:nvGrpSpPr>
            <p:cNvPr id="48143" name="Group 30"/>
            <p:cNvGrpSpPr>
              <a:grpSpLocks/>
            </p:cNvGrpSpPr>
            <p:nvPr/>
          </p:nvGrpSpPr>
          <p:grpSpPr bwMode="auto">
            <a:xfrm>
              <a:off x="3361" y="2832"/>
              <a:ext cx="1128" cy="605"/>
              <a:chOff x="3361" y="2832"/>
              <a:chExt cx="1128" cy="605"/>
            </a:xfrm>
          </p:grpSpPr>
          <p:sp>
            <p:nvSpPr>
              <p:cNvPr id="48147" name="Oval 8"/>
              <p:cNvSpPr>
                <a:spLocks noChangeArrowheads="1"/>
              </p:cNvSpPr>
              <p:nvPr/>
            </p:nvSpPr>
            <p:spPr bwMode="auto">
              <a:xfrm flipH="1">
                <a:off x="3408" y="2832"/>
                <a:ext cx="881" cy="376"/>
              </a:xfrm>
              <a:prstGeom prst="ellipse">
                <a:avLst/>
              </a:prstGeom>
              <a:solidFill>
                <a:srgbClr val="FFFFFF"/>
              </a:solidFill>
              <a:ln w="22225">
                <a:solidFill>
                  <a:srgbClr val="000000"/>
                </a:solidFill>
                <a:round/>
                <a:headEnd/>
                <a:tailEnd/>
              </a:ln>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8148" name="Rectangle 9"/>
              <p:cNvSpPr>
                <a:spLocks noChangeArrowheads="1"/>
              </p:cNvSpPr>
              <p:nvPr/>
            </p:nvSpPr>
            <p:spPr bwMode="auto">
              <a:xfrm flipH="1">
                <a:off x="3361" y="3264"/>
                <a:ext cx="112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CheckPassword</a:t>
                </a:r>
                <a:endParaRPr lang="en-US" altLang="cs-CZ" sz="1800">
                  <a:latin typeface="Lucida Sans Typewriter" panose="020B0602040502020304" pitchFamily="33" charset="0"/>
                </a:endParaRPr>
              </a:p>
            </p:txBody>
          </p:sp>
        </p:grpSp>
        <p:grpSp>
          <p:nvGrpSpPr>
            <p:cNvPr id="48144" name="Group 24"/>
            <p:cNvGrpSpPr>
              <a:grpSpLocks/>
            </p:cNvGrpSpPr>
            <p:nvPr/>
          </p:nvGrpSpPr>
          <p:grpSpPr bwMode="auto">
            <a:xfrm rot="-820530">
              <a:off x="2389" y="3051"/>
              <a:ext cx="1027" cy="194"/>
              <a:chOff x="1893" y="2579"/>
              <a:chExt cx="1027" cy="194"/>
            </a:xfrm>
          </p:grpSpPr>
          <p:sp>
            <p:nvSpPr>
              <p:cNvPr id="48145" name="AutoShape 22"/>
              <p:cNvSpPr>
                <a:spLocks noChangeArrowheads="1"/>
              </p:cNvSpPr>
              <p:nvPr/>
            </p:nvSpPr>
            <p:spPr bwMode="auto">
              <a:xfrm rot="-5400000">
                <a:off x="1880" y="2592"/>
                <a:ext cx="194" cy="168"/>
              </a:xfrm>
              <a:prstGeom prst="triangle">
                <a:avLst>
                  <a:gd name="adj" fmla="val 50000"/>
                </a:avLst>
              </a:prstGeom>
              <a:solidFill>
                <a:schemeClr val="bg1"/>
              </a:solidFill>
              <a:ln w="22225">
                <a:solidFill>
                  <a:schemeClr val="tx1"/>
                </a:solidFill>
                <a:miter lim="800000"/>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8146" name="Line 23"/>
              <p:cNvSpPr>
                <a:spLocks noChangeShapeType="1"/>
              </p:cNvSpPr>
              <p:nvPr/>
            </p:nvSpPr>
            <p:spPr bwMode="auto">
              <a:xfrm>
                <a:off x="2064" y="2680"/>
                <a:ext cx="856"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grpSp>
      </p:grpSp>
      <p:grpSp>
        <p:nvGrpSpPr>
          <p:cNvPr id="6" name="Group 32"/>
          <p:cNvGrpSpPr>
            <a:grpSpLocks/>
          </p:cNvGrpSpPr>
          <p:nvPr/>
        </p:nvGrpSpPr>
        <p:grpSpPr bwMode="auto">
          <a:xfrm>
            <a:off x="3792538" y="5465763"/>
            <a:ext cx="3516312" cy="981075"/>
            <a:chOff x="2389" y="3443"/>
            <a:chExt cx="2215" cy="618"/>
          </a:xfrm>
        </p:grpSpPr>
        <p:grpSp>
          <p:nvGrpSpPr>
            <p:cNvPr id="48137" name="Group 29"/>
            <p:cNvGrpSpPr>
              <a:grpSpLocks/>
            </p:cNvGrpSpPr>
            <p:nvPr/>
          </p:nvGrpSpPr>
          <p:grpSpPr bwMode="auto">
            <a:xfrm>
              <a:off x="3216" y="3456"/>
              <a:ext cx="1388" cy="605"/>
              <a:chOff x="3216" y="3456"/>
              <a:chExt cx="1388" cy="605"/>
            </a:xfrm>
          </p:grpSpPr>
          <p:sp>
            <p:nvSpPr>
              <p:cNvPr id="48141" name="Oval 10"/>
              <p:cNvSpPr>
                <a:spLocks noChangeArrowheads="1"/>
              </p:cNvSpPr>
              <p:nvPr/>
            </p:nvSpPr>
            <p:spPr bwMode="auto">
              <a:xfrm flipH="1">
                <a:off x="3408" y="3456"/>
                <a:ext cx="882" cy="376"/>
              </a:xfrm>
              <a:prstGeom prst="ellipse">
                <a:avLst/>
              </a:pr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8142" name="Rectangle 11"/>
              <p:cNvSpPr>
                <a:spLocks noChangeArrowheads="1"/>
              </p:cNvSpPr>
              <p:nvPr/>
            </p:nvSpPr>
            <p:spPr bwMode="auto">
              <a:xfrm flipH="1">
                <a:off x="3216" y="3888"/>
                <a:ext cx="138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Lucida Sans Typewriter" panose="020B0602040502020304" pitchFamily="33" charset="0"/>
                  </a:rPr>
                  <a:t>CheckFingerprint</a:t>
                </a:r>
                <a:endParaRPr lang="en-US" altLang="cs-CZ" sz="1800">
                  <a:latin typeface="Lucida Sans Typewriter" panose="020B0602040502020304" pitchFamily="33" charset="0"/>
                </a:endParaRPr>
              </a:p>
            </p:txBody>
          </p:sp>
        </p:grpSp>
        <p:grpSp>
          <p:nvGrpSpPr>
            <p:cNvPr id="48138" name="Group 26"/>
            <p:cNvGrpSpPr>
              <a:grpSpLocks/>
            </p:cNvGrpSpPr>
            <p:nvPr/>
          </p:nvGrpSpPr>
          <p:grpSpPr bwMode="auto">
            <a:xfrm rot="692653">
              <a:off x="2389" y="3443"/>
              <a:ext cx="1027" cy="194"/>
              <a:chOff x="1893" y="2579"/>
              <a:chExt cx="1027" cy="194"/>
            </a:xfrm>
          </p:grpSpPr>
          <p:sp>
            <p:nvSpPr>
              <p:cNvPr id="48139" name="AutoShape 27"/>
              <p:cNvSpPr>
                <a:spLocks noChangeArrowheads="1"/>
              </p:cNvSpPr>
              <p:nvPr/>
            </p:nvSpPr>
            <p:spPr bwMode="auto">
              <a:xfrm rot="-5400000">
                <a:off x="1880" y="2592"/>
                <a:ext cx="194" cy="168"/>
              </a:xfrm>
              <a:prstGeom prst="triangle">
                <a:avLst>
                  <a:gd name="adj" fmla="val 50000"/>
                </a:avLst>
              </a:prstGeom>
              <a:solidFill>
                <a:schemeClr val="bg1"/>
              </a:solidFill>
              <a:ln w="22225">
                <a:solidFill>
                  <a:schemeClr val="tx1"/>
                </a:solidFill>
                <a:miter lim="800000"/>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48140" name="Line 28"/>
              <p:cNvSpPr>
                <a:spLocks noChangeShapeType="1"/>
              </p:cNvSpPr>
              <p:nvPr/>
            </p:nvSpPr>
            <p:spPr bwMode="auto">
              <a:xfrm>
                <a:off x="2064" y="2680"/>
                <a:ext cx="856"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042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042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042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043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499"/>
                                          </p:stCondLst>
                                        </p:cTn>
                                        <p:tgtEl>
                                          <p:spTgt spid="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499"/>
                                          </p:stCondLst>
                                        </p:cTn>
                                        <p:tgtEl>
                                          <p:spTgt spid="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04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1" grpId="0" build="p" autoUpdateAnimBg="0"/>
      <p:bldP spid="60432" grpId="0" animBg="1" autoUpdateAnimBg="0"/>
      <p:bldP spid="60433"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cs-CZ" smtClean="0">
                <a:ea typeface="ＭＳ Ｐゴシック" panose="020B0600070205080204" pitchFamily="34" charset="-128"/>
              </a:rPr>
              <a:t>Another Use Case Example</a:t>
            </a:r>
          </a:p>
        </p:txBody>
      </p:sp>
      <p:sp>
        <p:nvSpPr>
          <p:cNvPr id="95235" name="Rectangle 3"/>
          <p:cNvSpPr>
            <a:spLocks noGrp="1" noChangeArrowheads="1"/>
          </p:cNvSpPr>
          <p:nvPr>
            <p:ph type="body" idx="1"/>
          </p:nvPr>
        </p:nvSpPr>
        <p:spPr/>
        <p:txBody>
          <a:bodyPr/>
          <a:lstStyle/>
          <a:p>
            <a:pPr>
              <a:buFont typeface="Times" panose="02020603050405020304" pitchFamily="18" charset="0"/>
              <a:buNone/>
            </a:pPr>
            <a:r>
              <a:rPr lang="en-US" altLang="cs-CZ" smtClean="0">
                <a:ea typeface="ＭＳ Ｐゴシック" panose="020B0600070205080204" pitchFamily="34" charset="-128"/>
              </a:rPr>
              <a:t>Actor </a:t>
            </a:r>
            <a:r>
              <a:rPr lang="en-US" altLang="cs-CZ" b="1" smtClean="0">
                <a:ea typeface="ＭＳ Ｐゴシック" panose="020B0600070205080204" pitchFamily="34" charset="-128"/>
              </a:rPr>
              <a:t>Bank Customer</a:t>
            </a:r>
            <a:endParaRPr lang="en-US" altLang="cs-CZ" smtClean="0">
              <a:ea typeface="ＭＳ Ｐゴシック" panose="020B0600070205080204" pitchFamily="34" charset="-128"/>
            </a:endParaRPr>
          </a:p>
          <a:p>
            <a:r>
              <a:rPr lang="en-US" altLang="cs-CZ" smtClean="0">
                <a:ea typeface="ＭＳ Ｐゴシック" panose="020B0600070205080204" pitchFamily="34" charset="-128"/>
              </a:rPr>
              <a:t>Person who owns one or more Accounts in the Bank.</a:t>
            </a:r>
          </a:p>
          <a:p>
            <a:pPr>
              <a:buFont typeface="Times" panose="02020603050405020304" pitchFamily="18" charset="0"/>
              <a:buNone/>
            </a:pPr>
            <a:r>
              <a:rPr lang="en-US" altLang="cs-CZ" b="1" smtClean="0">
                <a:ea typeface="ＭＳ Ｐゴシック" panose="020B0600070205080204" pitchFamily="34" charset="-128"/>
              </a:rPr>
              <a:t>Withdraw Money</a:t>
            </a:r>
            <a:endParaRPr lang="en-US" altLang="cs-CZ" smtClean="0">
              <a:ea typeface="ＭＳ Ｐゴシック" panose="020B0600070205080204" pitchFamily="34" charset="-128"/>
            </a:endParaRPr>
          </a:p>
          <a:p>
            <a:r>
              <a:rPr lang="en-US" altLang="cs-CZ" smtClean="0">
                <a:ea typeface="ＭＳ Ｐゴシック" panose="020B0600070205080204" pitchFamily="34" charset="-128"/>
              </a:rPr>
              <a:t>The Bank Customer specifies a Account and provides credentials to the Bank proving that s/he is authorized to access the Bank Account.</a:t>
            </a:r>
          </a:p>
          <a:p>
            <a:r>
              <a:rPr lang="en-US" altLang="cs-CZ" smtClean="0">
                <a:ea typeface="ＭＳ Ｐゴシック" panose="020B0600070205080204" pitchFamily="34" charset="-128"/>
              </a:rPr>
              <a:t>The Bank Customer specifies the amount of money s/he wishes to withdraw.</a:t>
            </a:r>
          </a:p>
          <a:p>
            <a:r>
              <a:rPr lang="en-US" altLang="cs-CZ" smtClean="0">
                <a:ea typeface="ＭＳ Ｐゴシック" panose="020B0600070205080204" pitchFamily="34" charset="-128"/>
              </a:rPr>
              <a:t>The Bank checks if the amount is consistent with the rules of the Bank and the state of the Bank Customer’s account. If that is the case, the Bank Customer receives the money in cash.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52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52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52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523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523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52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cs-CZ" smtClean="0">
                <a:ea typeface="ＭＳ Ｐゴシック" panose="020B0600070205080204" pitchFamily="34" charset="-128"/>
              </a:rPr>
              <a:t>Use Case Attributes</a:t>
            </a:r>
          </a:p>
        </p:txBody>
      </p:sp>
      <p:sp>
        <p:nvSpPr>
          <p:cNvPr id="93187" name="Rectangle 3"/>
          <p:cNvSpPr>
            <a:spLocks noGrp="1" noChangeArrowheads="1"/>
          </p:cNvSpPr>
          <p:nvPr>
            <p:ph type="body" idx="1"/>
          </p:nvPr>
        </p:nvSpPr>
        <p:spPr>
          <a:xfrm>
            <a:off x="355600" y="1244600"/>
            <a:ext cx="8255000" cy="4921250"/>
          </a:xfrm>
        </p:spPr>
        <p:txBody>
          <a:bodyPr/>
          <a:lstStyle/>
          <a:p>
            <a:pPr>
              <a:lnSpc>
                <a:spcPct val="80000"/>
              </a:lnSpc>
              <a:buFont typeface="Times" panose="02020603050405020304" pitchFamily="18" charset="0"/>
              <a:buNone/>
            </a:pPr>
            <a:r>
              <a:rPr lang="en-US" altLang="cs-CZ" smtClean="0">
                <a:ea typeface="ＭＳ Ｐゴシック" panose="020B0600070205080204" pitchFamily="34" charset="-128"/>
              </a:rPr>
              <a:t>Use Case </a:t>
            </a:r>
            <a:r>
              <a:rPr lang="en-US" altLang="cs-CZ" b="1" smtClean="0">
                <a:ea typeface="ＭＳ Ｐゴシック" panose="020B0600070205080204" pitchFamily="34" charset="-128"/>
              </a:rPr>
              <a:t>Withdraw Money Using ATM</a:t>
            </a:r>
            <a:endParaRPr lang="en-US" altLang="cs-CZ" smtClean="0">
              <a:ea typeface="ＭＳ Ｐゴシック" panose="020B0600070205080204" pitchFamily="34" charset="-128"/>
            </a:endParaRPr>
          </a:p>
          <a:p>
            <a:pPr>
              <a:lnSpc>
                <a:spcPct val="40000"/>
              </a:lnSpc>
              <a:buFont typeface="Times" panose="02020603050405020304" pitchFamily="18" charset="0"/>
              <a:buNone/>
            </a:pPr>
            <a:endParaRPr lang="en-US" altLang="cs-CZ" i="1" smtClean="0">
              <a:ea typeface="ＭＳ Ｐゴシック" panose="020B0600070205080204" pitchFamily="34" charset="-128"/>
            </a:endParaRPr>
          </a:p>
          <a:p>
            <a:pPr>
              <a:lnSpc>
                <a:spcPct val="80000"/>
              </a:lnSpc>
              <a:buFont typeface="Times" panose="02020603050405020304" pitchFamily="18" charset="0"/>
              <a:buNone/>
            </a:pPr>
            <a:r>
              <a:rPr lang="en-US" altLang="cs-CZ" smtClean="0">
                <a:ea typeface="ＭＳ Ｐゴシック" panose="020B0600070205080204" pitchFamily="34" charset="-128"/>
              </a:rPr>
              <a:t>Initiatiating actor:</a:t>
            </a:r>
            <a:endParaRPr lang="en-US" altLang="cs-CZ" i="1" smtClean="0">
              <a:ea typeface="ＭＳ Ｐゴシック" panose="020B0600070205080204" pitchFamily="34" charset="-128"/>
            </a:endParaRPr>
          </a:p>
          <a:p>
            <a:pPr>
              <a:lnSpc>
                <a:spcPct val="80000"/>
              </a:lnSpc>
            </a:pPr>
            <a:r>
              <a:rPr lang="en-US" altLang="cs-CZ" smtClean="0">
                <a:ea typeface="ＭＳ Ｐゴシック" panose="020B0600070205080204" pitchFamily="34" charset="-128"/>
              </a:rPr>
              <a:t>Bank Customer</a:t>
            </a:r>
          </a:p>
          <a:p>
            <a:pPr>
              <a:lnSpc>
                <a:spcPct val="30000"/>
              </a:lnSpc>
              <a:buFont typeface="Times" panose="02020603050405020304" pitchFamily="18" charset="0"/>
              <a:buNone/>
            </a:pPr>
            <a:endParaRPr lang="en-US" altLang="cs-CZ" smtClean="0">
              <a:ea typeface="ＭＳ Ｐゴシック" panose="020B0600070205080204" pitchFamily="34" charset="-128"/>
            </a:endParaRPr>
          </a:p>
          <a:p>
            <a:pPr>
              <a:lnSpc>
                <a:spcPct val="80000"/>
              </a:lnSpc>
              <a:buFont typeface="Times" panose="02020603050405020304" pitchFamily="18" charset="0"/>
              <a:buNone/>
            </a:pPr>
            <a:r>
              <a:rPr lang="en-US" altLang="cs-CZ" smtClean="0">
                <a:ea typeface="ＭＳ Ｐゴシック" panose="020B0600070205080204" pitchFamily="34" charset="-128"/>
              </a:rPr>
              <a:t>Preconditions:</a:t>
            </a:r>
            <a:endParaRPr lang="en-US" altLang="cs-CZ" i="1" smtClean="0">
              <a:ea typeface="ＭＳ Ｐゴシック" panose="020B0600070205080204" pitchFamily="34" charset="-128"/>
            </a:endParaRPr>
          </a:p>
          <a:p>
            <a:pPr>
              <a:lnSpc>
                <a:spcPct val="80000"/>
              </a:lnSpc>
            </a:pPr>
            <a:r>
              <a:rPr lang="en-US" altLang="cs-CZ" smtClean="0">
                <a:ea typeface="ＭＳ Ｐゴシック" panose="020B0600070205080204" pitchFamily="34" charset="-128"/>
              </a:rPr>
              <a:t>Bank Customer has opened a Bank Account with the Bank </a:t>
            </a:r>
            <a:r>
              <a:rPr lang="en-US" altLang="cs-CZ" b="1" i="1" smtClean="0">
                <a:ea typeface="ＭＳ Ｐゴシック" panose="020B0600070205080204" pitchFamily="34" charset="-128"/>
              </a:rPr>
              <a:t>and</a:t>
            </a:r>
            <a:endParaRPr lang="en-US" altLang="cs-CZ" smtClean="0">
              <a:ea typeface="ＭＳ Ｐゴシック" panose="020B0600070205080204" pitchFamily="34" charset="-128"/>
            </a:endParaRPr>
          </a:p>
          <a:p>
            <a:pPr>
              <a:lnSpc>
                <a:spcPct val="80000"/>
              </a:lnSpc>
            </a:pPr>
            <a:r>
              <a:rPr lang="en-US" altLang="cs-CZ" smtClean="0">
                <a:ea typeface="ＭＳ Ｐゴシック" panose="020B0600070205080204" pitchFamily="34" charset="-128"/>
              </a:rPr>
              <a:t>Bank Customer has received an ATM Card and PIN</a:t>
            </a:r>
          </a:p>
          <a:p>
            <a:pPr>
              <a:lnSpc>
                <a:spcPct val="20000"/>
              </a:lnSpc>
            </a:pPr>
            <a:endParaRPr lang="en-US" altLang="cs-CZ" smtClean="0">
              <a:ea typeface="ＭＳ Ｐゴシック" panose="020B0600070205080204" pitchFamily="34" charset="-128"/>
            </a:endParaRPr>
          </a:p>
          <a:p>
            <a:pPr>
              <a:lnSpc>
                <a:spcPct val="80000"/>
              </a:lnSpc>
              <a:buFont typeface="Times" panose="02020603050405020304" pitchFamily="18" charset="0"/>
              <a:buNone/>
            </a:pPr>
            <a:r>
              <a:rPr lang="en-US" altLang="cs-CZ" smtClean="0">
                <a:ea typeface="ＭＳ Ｐゴシック" panose="020B0600070205080204" pitchFamily="34" charset="-128"/>
              </a:rPr>
              <a:t>Postconditions:</a:t>
            </a:r>
            <a:endParaRPr lang="en-US" altLang="cs-CZ" i="1" smtClean="0">
              <a:ea typeface="ＭＳ Ｐゴシック" panose="020B0600070205080204" pitchFamily="34" charset="-128"/>
            </a:endParaRPr>
          </a:p>
          <a:p>
            <a:pPr>
              <a:lnSpc>
                <a:spcPct val="80000"/>
              </a:lnSpc>
            </a:pPr>
            <a:r>
              <a:rPr lang="en-US" altLang="cs-CZ" smtClean="0">
                <a:ea typeface="ＭＳ Ｐゴシック" panose="020B0600070205080204" pitchFamily="34" charset="-128"/>
              </a:rPr>
              <a:t>Bank Customer has the requested cash </a:t>
            </a:r>
            <a:r>
              <a:rPr lang="en-US" altLang="cs-CZ" b="1" i="1" smtClean="0">
                <a:ea typeface="ＭＳ Ｐゴシック" panose="020B0600070205080204" pitchFamily="34" charset="-128"/>
              </a:rPr>
              <a:t>or</a:t>
            </a:r>
            <a:endParaRPr lang="en-US" altLang="cs-CZ" smtClean="0">
              <a:ea typeface="ＭＳ Ｐゴシック" panose="020B0600070205080204" pitchFamily="34" charset="-128"/>
            </a:endParaRPr>
          </a:p>
          <a:p>
            <a:pPr>
              <a:lnSpc>
                <a:spcPct val="80000"/>
              </a:lnSpc>
            </a:pPr>
            <a:r>
              <a:rPr lang="en-US" altLang="cs-CZ" smtClean="0">
                <a:ea typeface="ＭＳ Ｐゴシック" panose="020B0600070205080204" pitchFamily="34" charset="-128"/>
              </a:rPr>
              <a:t>Bank Customer receives an explanation from the ATM about why the cash could not be dispensed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31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31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318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318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3187">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3187">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93187">
                                            <p:txEl>
                                              <p:pRg st="9" end="9"/>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93187">
                                            <p:txEl>
                                              <p:pRg st="10" end="1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9318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cs-CZ" smtClean="0">
                <a:ea typeface="ＭＳ Ｐゴシック" panose="020B0600070205080204" pitchFamily="34" charset="-128"/>
              </a:rPr>
              <a:t>Outline</a:t>
            </a:r>
          </a:p>
        </p:txBody>
      </p:sp>
      <p:sp>
        <p:nvSpPr>
          <p:cNvPr id="17411" name="Rectangle 3"/>
          <p:cNvSpPr>
            <a:spLocks noGrp="1" noChangeArrowheads="1"/>
          </p:cNvSpPr>
          <p:nvPr>
            <p:ph type="body" idx="1"/>
          </p:nvPr>
        </p:nvSpPr>
        <p:spPr/>
        <p:txBody>
          <a:bodyPr/>
          <a:lstStyle/>
          <a:p>
            <a:pPr>
              <a:buFont typeface="Times" panose="02020603050405020304" pitchFamily="18" charset="0"/>
              <a:buNone/>
            </a:pPr>
            <a:endParaRPr lang="en-US" altLang="cs-CZ" smtClean="0">
              <a:ea typeface="ＭＳ Ｐゴシック" panose="020B0600070205080204" pitchFamily="34" charset="-128"/>
            </a:endParaRPr>
          </a:p>
          <a:p>
            <a:pPr>
              <a:buFont typeface="Wingdings" panose="05000000000000000000" pitchFamily="2" charset="2"/>
              <a:buChar char="ü"/>
            </a:pPr>
            <a:r>
              <a:rPr lang="en-US" altLang="cs-CZ" smtClean="0">
                <a:ea typeface="ＭＳ Ｐゴシック" panose="020B0600070205080204" pitchFamily="34" charset="-128"/>
              </a:rPr>
              <a:t>Scenarios (last lecture)</a:t>
            </a:r>
          </a:p>
          <a:p>
            <a:pPr lvl="1">
              <a:buFont typeface="Wingdings" panose="05000000000000000000" pitchFamily="2" charset="2"/>
              <a:buChar char="ü"/>
            </a:pPr>
            <a:r>
              <a:rPr lang="en-US" altLang="cs-CZ" smtClean="0">
                <a:ea typeface="ＭＳ Ｐゴシック" panose="020B0600070205080204" pitchFamily="34" charset="-128"/>
              </a:rPr>
              <a:t>Finding Scenarios</a:t>
            </a:r>
          </a:p>
          <a:p>
            <a:pPr lvl="1">
              <a:buFont typeface="Wingdings" panose="05000000000000000000" pitchFamily="2" charset="2"/>
              <a:buChar char="ü"/>
            </a:pPr>
            <a:r>
              <a:rPr lang="en-US" altLang="cs-CZ" smtClean="0">
                <a:ea typeface="ＭＳ Ｐゴシック" panose="020B0600070205080204" pitchFamily="34" charset="-128"/>
              </a:rPr>
              <a:t>Identifying actors</a:t>
            </a:r>
          </a:p>
          <a:p>
            <a:pPr>
              <a:buFont typeface="Wingdings" panose="05000000000000000000" pitchFamily="2" charset="2"/>
              <a:buChar char="Ø"/>
            </a:pPr>
            <a:r>
              <a:rPr lang="en-US" altLang="cs-CZ" smtClean="0">
                <a:ea typeface="ＭＳ Ｐゴシック" panose="020B0600070205080204" pitchFamily="34" charset="-128"/>
              </a:rPr>
              <a:t>Use Cases</a:t>
            </a:r>
          </a:p>
          <a:p>
            <a:pPr lvl="1"/>
            <a:r>
              <a:rPr lang="en-US" altLang="cs-CZ" smtClean="0">
                <a:ea typeface="ＭＳ Ｐゴシック" panose="020B0600070205080204" pitchFamily="34" charset="-128"/>
              </a:rPr>
              <a:t>Finding Use Cases</a:t>
            </a:r>
          </a:p>
          <a:p>
            <a:pPr lvl="1"/>
            <a:r>
              <a:rPr lang="en-US" altLang="cs-CZ" smtClean="0">
                <a:ea typeface="ＭＳ Ｐゴシック" panose="020B0600070205080204" pitchFamily="34" charset="-128"/>
              </a:rPr>
              <a:t>Flow of Events</a:t>
            </a:r>
          </a:p>
          <a:p>
            <a:pPr lvl="1"/>
            <a:r>
              <a:rPr lang="en-US" altLang="cs-CZ" smtClean="0">
                <a:ea typeface="ＭＳ Ｐゴシック" panose="020B0600070205080204" pitchFamily="34" charset="-128"/>
              </a:rPr>
              <a:t>Use Case Associations  </a:t>
            </a:r>
          </a:p>
          <a:p>
            <a:pPr lvl="1"/>
            <a:r>
              <a:rPr lang="en-US" altLang="cs-CZ" smtClean="0">
                <a:ea typeface="ＭＳ Ｐゴシック" panose="020B0600070205080204" pitchFamily="34" charset="-128"/>
              </a:rPr>
              <a:t>Use Case Refinement</a:t>
            </a:r>
          </a:p>
          <a:p>
            <a:r>
              <a:rPr lang="en-US" altLang="cs-CZ" smtClean="0">
                <a:ea typeface="ＭＳ Ｐゴシック" panose="020B0600070205080204" pitchFamily="34" charset="-128"/>
              </a:rPr>
              <a:t>Summary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Rectangle 2"/>
          <p:cNvSpPr>
            <a:spLocks noChangeArrowheads="1"/>
          </p:cNvSpPr>
          <p:nvPr/>
        </p:nvSpPr>
        <p:spPr bwMode="auto">
          <a:xfrm>
            <a:off x="355600" y="5216525"/>
            <a:ext cx="40513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latin typeface="Verdana" panose="020B0604030504040204" pitchFamily="34" charset="0"/>
              </a:rPr>
              <a:t>7. The Bank Customer inputs an amount.</a:t>
            </a:r>
          </a:p>
        </p:txBody>
      </p:sp>
      <p:sp>
        <p:nvSpPr>
          <p:cNvPr id="94211" name="Rectangle 3"/>
          <p:cNvSpPr>
            <a:spLocks noGrp="1" noChangeArrowheads="1"/>
          </p:cNvSpPr>
          <p:nvPr>
            <p:ph type="body" sz="half" idx="1"/>
          </p:nvPr>
        </p:nvSpPr>
        <p:spPr>
          <a:xfrm>
            <a:off x="355600" y="2495550"/>
            <a:ext cx="3925888" cy="674688"/>
          </a:xfrm>
        </p:spPr>
        <p:txBody>
          <a:bodyPr/>
          <a:lstStyle/>
          <a:p>
            <a:pPr>
              <a:buFont typeface="Times" panose="02020603050405020304" pitchFamily="18" charset="0"/>
              <a:buNone/>
            </a:pPr>
            <a:r>
              <a:rPr lang="en-US" altLang="cs-CZ" sz="1800" smtClean="0">
                <a:ea typeface="ＭＳ Ｐゴシック" panose="020B0600070205080204" pitchFamily="34" charset="-128"/>
              </a:rPr>
              <a:t>3.	The Bank Customer types in PIN.</a:t>
            </a:r>
          </a:p>
        </p:txBody>
      </p:sp>
      <p:sp>
        <p:nvSpPr>
          <p:cNvPr id="94212" name="Rectangle 4"/>
          <p:cNvSpPr>
            <a:spLocks noChangeArrowheads="1"/>
          </p:cNvSpPr>
          <p:nvPr/>
        </p:nvSpPr>
        <p:spPr bwMode="auto">
          <a:xfrm>
            <a:off x="355600" y="3944938"/>
            <a:ext cx="4051300"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latin typeface="Verdana" panose="020B0604030504040204" pitchFamily="34" charset="0"/>
              </a:rPr>
              <a:t>5. The Bank Customer selects an account.</a:t>
            </a:r>
          </a:p>
        </p:txBody>
      </p:sp>
      <p:sp>
        <p:nvSpPr>
          <p:cNvPr id="54277" name="Rectangle 5"/>
          <p:cNvSpPr>
            <a:spLocks noGrp="1" noChangeArrowheads="1"/>
          </p:cNvSpPr>
          <p:nvPr>
            <p:ph type="title"/>
          </p:nvPr>
        </p:nvSpPr>
        <p:spPr/>
        <p:txBody>
          <a:bodyPr/>
          <a:lstStyle/>
          <a:p>
            <a:r>
              <a:rPr lang="en-US" altLang="cs-CZ" smtClean="0">
                <a:ea typeface="ＭＳ Ｐゴシック" panose="020B0600070205080204" pitchFamily="34" charset="-128"/>
              </a:rPr>
              <a:t>Use Case Flow of Events</a:t>
            </a:r>
          </a:p>
        </p:txBody>
      </p:sp>
      <p:sp>
        <p:nvSpPr>
          <p:cNvPr id="54278" name="Rectangle 6"/>
          <p:cNvSpPr>
            <a:spLocks noChangeArrowheads="1"/>
          </p:cNvSpPr>
          <p:nvPr/>
        </p:nvSpPr>
        <p:spPr bwMode="auto">
          <a:xfrm>
            <a:off x="355600" y="927100"/>
            <a:ext cx="405130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en-US" altLang="cs-CZ" sz="2000">
              <a:latin typeface="Verdana" panose="020B0604030504040204" pitchFamily="34" charset="0"/>
            </a:endParaRPr>
          </a:p>
          <a:p>
            <a:endParaRPr lang="en-US" altLang="cs-CZ" sz="2000">
              <a:latin typeface="Verdana" panose="020B0604030504040204" pitchFamily="34" charset="0"/>
            </a:endParaRPr>
          </a:p>
          <a:p>
            <a:endParaRPr lang="en-US" altLang="cs-CZ" sz="2000">
              <a:latin typeface="Verdana" panose="020B0604030504040204" pitchFamily="34" charset="0"/>
            </a:endParaRPr>
          </a:p>
        </p:txBody>
      </p:sp>
      <p:sp>
        <p:nvSpPr>
          <p:cNvPr id="54279" name="Rectangle 7"/>
          <p:cNvSpPr>
            <a:spLocks noChangeArrowheads="1"/>
          </p:cNvSpPr>
          <p:nvPr/>
        </p:nvSpPr>
        <p:spPr bwMode="auto">
          <a:xfrm>
            <a:off x="355600" y="1384300"/>
            <a:ext cx="40513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r>
              <a:rPr lang="en-US" altLang="cs-CZ" sz="1800">
                <a:latin typeface="Verdana" panose="020B0604030504040204" pitchFamily="34" charset="0"/>
              </a:rPr>
              <a:t>1.The Bank Customer inputs the card into the ATM.</a:t>
            </a:r>
          </a:p>
        </p:txBody>
      </p:sp>
      <p:sp>
        <p:nvSpPr>
          <p:cNvPr id="94216" name="Rectangle 8"/>
          <p:cNvSpPr>
            <a:spLocks noChangeArrowheads="1"/>
          </p:cNvSpPr>
          <p:nvPr/>
        </p:nvSpPr>
        <p:spPr bwMode="auto">
          <a:xfrm>
            <a:off x="4732338" y="5648325"/>
            <a:ext cx="4411662"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latin typeface="Verdana" panose="020B0604030504040204" pitchFamily="34" charset="0"/>
              </a:rPr>
              <a:t>8.The ATM outputs the money and a receipt and stops the interaction.</a:t>
            </a:r>
          </a:p>
        </p:txBody>
      </p:sp>
      <p:sp>
        <p:nvSpPr>
          <p:cNvPr id="94217" name="Rectangle 9"/>
          <p:cNvSpPr>
            <a:spLocks noChangeArrowheads="1"/>
          </p:cNvSpPr>
          <p:nvPr/>
        </p:nvSpPr>
        <p:spPr bwMode="auto">
          <a:xfrm>
            <a:off x="4732338" y="2830513"/>
            <a:ext cx="4411662"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latin typeface="Verdana" panose="020B0604030504040204" pitchFamily="34" charset="0"/>
              </a:rPr>
              <a:t>4. If several accounts are recorded on the card, the ATM offers a choice of the account numbers for selection by the Bank Customer</a:t>
            </a:r>
          </a:p>
        </p:txBody>
      </p:sp>
      <p:sp>
        <p:nvSpPr>
          <p:cNvPr id="94218" name="Rectangle 10"/>
          <p:cNvSpPr>
            <a:spLocks noChangeArrowheads="1"/>
          </p:cNvSpPr>
          <p:nvPr/>
        </p:nvSpPr>
        <p:spPr bwMode="auto">
          <a:xfrm>
            <a:off x="4732338" y="4229100"/>
            <a:ext cx="4411662"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latin typeface="Verdana" panose="020B0604030504040204" pitchFamily="34" charset="0"/>
              </a:rPr>
              <a:t>6.If only one account is recorded on the card or after the selection, the ATM requests the amount to be withdrawn. </a:t>
            </a:r>
          </a:p>
        </p:txBody>
      </p:sp>
      <p:sp>
        <p:nvSpPr>
          <p:cNvPr id="54283" name="Rectangle 11"/>
          <p:cNvSpPr>
            <a:spLocks noChangeArrowheads="1"/>
          </p:cNvSpPr>
          <p:nvPr/>
        </p:nvSpPr>
        <p:spPr bwMode="auto">
          <a:xfrm>
            <a:off x="4732338" y="850900"/>
            <a:ext cx="405130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r>
              <a:rPr lang="en-US" altLang="cs-CZ" sz="2000" b="1">
                <a:latin typeface="Verdana" panose="020B0604030504040204" pitchFamily="34" charset="0"/>
              </a:rPr>
              <a:t>System steps</a:t>
            </a:r>
            <a:endParaRPr lang="en-US" altLang="cs-CZ" sz="2000">
              <a:latin typeface="Verdana" panose="020B0604030504040204" pitchFamily="34" charset="0"/>
            </a:endParaRPr>
          </a:p>
        </p:txBody>
      </p:sp>
      <p:sp>
        <p:nvSpPr>
          <p:cNvPr id="94220" name="Rectangle 12"/>
          <p:cNvSpPr>
            <a:spLocks noChangeArrowheads="1"/>
          </p:cNvSpPr>
          <p:nvPr/>
        </p:nvSpPr>
        <p:spPr bwMode="auto">
          <a:xfrm>
            <a:off x="4732338" y="1882775"/>
            <a:ext cx="40513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latin typeface="Verdana" panose="020B0604030504040204" pitchFamily="34" charset="0"/>
              </a:rPr>
              <a:t>2.The ATM requests the input of a four-digit PIN. </a:t>
            </a:r>
          </a:p>
        </p:txBody>
      </p:sp>
      <p:sp>
        <p:nvSpPr>
          <p:cNvPr id="54285" name="Rectangle 14"/>
          <p:cNvSpPr>
            <a:spLocks noChangeArrowheads="1"/>
          </p:cNvSpPr>
          <p:nvPr/>
        </p:nvSpPr>
        <p:spPr bwMode="auto">
          <a:xfrm>
            <a:off x="349250" y="954088"/>
            <a:ext cx="4051300"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r>
              <a:rPr lang="en-US" altLang="cs-CZ" sz="2000" b="1">
                <a:latin typeface="Verdana" panose="020B0604030504040204" pitchFamily="34" charset="0"/>
              </a:rPr>
              <a:t>Actor steps</a:t>
            </a:r>
            <a:endParaRPr lang="en-US" altLang="cs-CZ" sz="200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422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4211">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4217">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4212">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4218">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4210">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942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build="p" autoUpdateAnimBg="0"/>
      <p:bldP spid="94211" grpId="0" build="p" autoUpdateAnimBg="0"/>
      <p:bldP spid="94212" grpId="0" build="p" autoUpdateAnimBg="0"/>
      <p:bldP spid="94216" grpId="0" build="p" autoUpdateAnimBg="0"/>
      <p:bldP spid="94217" grpId="0" build="p" autoUpdateAnimBg="0"/>
      <p:bldP spid="94218" grpId="0" build="p" autoUpdateAnimBg="0"/>
      <p:bldP spid="94220"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ltLang="cs-CZ" smtClean="0">
                <a:ea typeface="ＭＳ Ｐゴシック" panose="020B0600070205080204" pitchFamily="34" charset="-128"/>
              </a:rPr>
              <a:t>Use Case Exceptions</a:t>
            </a:r>
          </a:p>
        </p:txBody>
      </p:sp>
      <p:sp>
        <p:nvSpPr>
          <p:cNvPr id="56323" name="Rectangle 3"/>
          <p:cNvSpPr>
            <a:spLocks noGrp="1" noChangeArrowheads="1"/>
          </p:cNvSpPr>
          <p:nvPr>
            <p:ph type="body" sz="half" idx="1"/>
          </p:nvPr>
        </p:nvSpPr>
        <p:spPr>
          <a:xfrm>
            <a:off x="406400" y="1295400"/>
            <a:ext cx="3925888" cy="4800600"/>
          </a:xfrm>
        </p:spPr>
        <p:txBody>
          <a:bodyPr/>
          <a:lstStyle/>
          <a:p>
            <a:pPr>
              <a:buFont typeface="Times" panose="02020603050405020304" pitchFamily="18" charset="0"/>
              <a:buNone/>
            </a:pPr>
            <a:r>
              <a:rPr lang="en-US" altLang="cs-CZ" sz="2000" b="1" smtClean="0">
                <a:ea typeface="ＭＳ Ｐゴシック" panose="020B0600070205080204" pitchFamily="34" charset="-128"/>
              </a:rPr>
              <a:t>Actor steps</a:t>
            </a:r>
          </a:p>
          <a:p>
            <a:pPr>
              <a:buFont typeface="Times" panose="02020603050405020304" pitchFamily="18" charset="0"/>
              <a:buNone/>
            </a:pPr>
            <a:r>
              <a:rPr lang="en-US" altLang="cs-CZ" sz="2000" smtClean="0">
                <a:ea typeface="ＭＳ Ｐゴシック" panose="020B0600070205080204" pitchFamily="34" charset="-128"/>
              </a:rPr>
              <a:t>1.	The Bank Customer inputs her card into the ATM</a:t>
            </a:r>
            <a:r>
              <a:rPr lang="en-US" altLang="cs-CZ" sz="2000" b="1" smtClean="0">
                <a:ea typeface="ＭＳ Ｐゴシック" panose="020B0600070205080204" pitchFamily="34" charset="-128"/>
              </a:rPr>
              <a:t>.</a:t>
            </a:r>
            <a:r>
              <a:rPr lang="en-US" altLang="cs-CZ" sz="2000" b="1" smtClean="0">
                <a:solidFill>
                  <a:srgbClr val="D5000A"/>
                </a:solidFill>
                <a:ea typeface="ＭＳ Ｐゴシック" panose="020B0600070205080204" pitchFamily="34" charset="-128"/>
              </a:rPr>
              <a:t>[Invalid card]</a:t>
            </a:r>
            <a:endParaRPr lang="en-US" altLang="cs-CZ" sz="2000" smtClean="0">
              <a:ea typeface="ＭＳ Ｐゴシック" panose="020B0600070205080204" pitchFamily="34" charset="-128"/>
            </a:endParaRPr>
          </a:p>
          <a:p>
            <a:pPr>
              <a:buFont typeface="Times" panose="02020603050405020304" pitchFamily="18" charset="0"/>
              <a:buNone/>
            </a:pPr>
            <a:endParaRPr lang="en-US" altLang="cs-CZ" sz="2000" smtClean="0">
              <a:ea typeface="ＭＳ Ｐゴシック" panose="020B0600070205080204" pitchFamily="34" charset="-128"/>
            </a:endParaRPr>
          </a:p>
          <a:p>
            <a:pPr>
              <a:buFont typeface="Times" panose="02020603050405020304" pitchFamily="18" charset="0"/>
              <a:buNone/>
            </a:pPr>
            <a:r>
              <a:rPr lang="en-US" altLang="cs-CZ" sz="2000" smtClean="0">
                <a:ea typeface="ＭＳ Ｐゴシック" panose="020B0600070205080204" pitchFamily="34" charset="-128"/>
              </a:rPr>
              <a:t>3.	The Bank Customer types in PIN. </a:t>
            </a:r>
            <a:r>
              <a:rPr lang="en-US" altLang="cs-CZ" sz="2000" b="1" smtClean="0">
                <a:solidFill>
                  <a:srgbClr val="D5000A"/>
                </a:solidFill>
                <a:ea typeface="ＭＳ Ｐゴシック" panose="020B0600070205080204" pitchFamily="34" charset="-128"/>
              </a:rPr>
              <a:t>[Invalid PIN]</a:t>
            </a:r>
            <a:endParaRPr lang="en-US" altLang="cs-CZ" sz="2000" smtClean="0">
              <a:ea typeface="ＭＳ Ｐゴシック" panose="020B0600070205080204" pitchFamily="34" charset="-128"/>
            </a:endParaRPr>
          </a:p>
          <a:p>
            <a:pPr>
              <a:buFont typeface="Times" panose="02020603050405020304" pitchFamily="18" charset="0"/>
              <a:buNone/>
            </a:pPr>
            <a:endParaRPr lang="en-US" altLang="cs-CZ" sz="2000" smtClean="0">
              <a:ea typeface="ＭＳ Ｐゴシック" panose="020B0600070205080204" pitchFamily="34" charset="-128"/>
            </a:endParaRPr>
          </a:p>
          <a:p>
            <a:pPr>
              <a:buFont typeface="Times" panose="02020603050405020304" pitchFamily="18" charset="0"/>
              <a:buNone/>
            </a:pPr>
            <a:r>
              <a:rPr lang="en-US" altLang="cs-CZ" sz="2000" smtClean="0">
                <a:ea typeface="ＭＳ Ｐゴシック" panose="020B0600070205080204" pitchFamily="34" charset="-128"/>
              </a:rPr>
              <a:t>5. The Bank Customer selects an account .</a:t>
            </a:r>
          </a:p>
          <a:p>
            <a:pPr>
              <a:buFont typeface="Times" panose="02020603050405020304" pitchFamily="18" charset="0"/>
              <a:buNone/>
            </a:pPr>
            <a:endParaRPr lang="en-US" altLang="cs-CZ" sz="2000" smtClean="0">
              <a:ea typeface="ＭＳ Ｐゴシック" panose="020B0600070205080204" pitchFamily="34" charset="-128"/>
            </a:endParaRPr>
          </a:p>
          <a:p>
            <a:pPr>
              <a:buFont typeface="Times" panose="02020603050405020304" pitchFamily="18" charset="0"/>
              <a:buNone/>
            </a:pPr>
            <a:r>
              <a:rPr lang="en-US" altLang="cs-CZ" sz="2000" smtClean="0">
                <a:ea typeface="ＭＳ Ｐゴシック" panose="020B0600070205080204" pitchFamily="34" charset="-128"/>
              </a:rPr>
              <a:t>7. The Bank Customer inputs an amount. </a:t>
            </a:r>
            <a:r>
              <a:rPr lang="en-US" altLang="cs-CZ" sz="2000" b="1" smtClean="0">
                <a:solidFill>
                  <a:srgbClr val="D5000A"/>
                </a:solidFill>
                <a:ea typeface="ＭＳ Ｐゴシック" panose="020B0600070205080204" pitchFamily="34" charset="-128"/>
              </a:rPr>
              <a:t>[Amount over limit]</a:t>
            </a:r>
            <a:endParaRPr lang="en-US" altLang="cs-CZ" sz="2000" b="1" smtClean="0">
              <a:ea typeface="ＭＳ Ｐゴシック" panose="020B0600070205080204" pitchFamily="34" charset="-128"/>
            </a:endParaRPr>
          </a:p>
        </p:txBody>
      </p:sp>
      <p:sp>
        <p:nvSpPr>
          <p:cNvPr id="97284" name="Rectangle 4"/>
          <p:cNvSpPr>
            <a:spLocks noGrp="1" noChangeArrowheads="1"/>
          </p:cNvSpPr>
          <p:nvPr>
            <p:ph type="body" sz="half" idx="2"/>
          </p:nvPr>
        </p:nvSpPr>
        <p:spPr>
          <a:xfrm>
            <a:off x="4356100" y="863600"/>
            <a:ext cx="4584700" cy="5584825"/>
          </a:xfrm>
          <a:solidFill>
            <a:srgbClr val="FFFF99"/>
          </a:solidFill>
        </p:spPr>
        <p:txBody>
          <a:bodyPr/>
          <a:lstStyle/>
          <a:p>
            <a:pPr>
              <a:buFont typeface="Times" panose="02020603050405020304" pitchFamily="18" charset="0"/>
              <a:buNone/>
            </a:pPr>
            <a:r>
              <a:rPr lang="en-US" altLang="cs-CZ" sz="2000" smtClean="0">
                <a:solidFill>
                  <a:srgbClr val="D5000A"/>
                </a:solidFill>
                <a:ea typeface="ＭＳ Ｐゴシック" panose="020B0600070205080204" pitchFamily="34" charset="-128"/>
              </a:rPr>
              <a:t>[Invalid card]</a:t>
            </a:r>
            <a:r>
              <a:rPr lang="en-US" altLang="cs-CZ" sz="2000" smtClean="0">
                <a:ea typeface="ＭＳ Ｐゴシック" panose="020B0600070205080204" pitchFamily="34" charset="-128"/>
              </a:rPr>
              <a:t/>
            </a:r>
            <a:br>
              <a:rPr lang="en-US" altLang="cs-CZ" sz="2000" smtClean="0">
                <a:ea typeface="ＭＳ Ｐゴシック" panose="020B0600070205080204" pitchFamily="34" charset="-128"/>
              </a:rPr>
            </a:br>
            <a:r>
              <a:rPr lang="en-US" altLang="cs-CZ" sz="2000" smtClean="0">
                <a:ea typeface="ＭＳ Ｐゴシック" panose="020B0600070205080204" pitchFamily="34" charset="-128"/>
              </a:rPr>
              <a:t>The ATM outputs the card and stops the interaction. </a:t>
            </a:r>
            <a:br>
              <a:rPr lang="en-US" altLang="cs-CZ" sz="2000" smtClean="0">
                <a:ea typeface="ＭＳ Ｐゴシック" panose="020B0600070205080204" pitchFamily="34" charset="-128"/>
              </a:rPr>
            </a:br>
            <a:endParaRPr lang="en-US" altLang="cs-CZ" sz="2000" smtClean="0">
              <a:ea typeface="ＭＳ Ｐゴシック" panose="020B0600070205080204" pitchFamily="34" charset="-128"/>
            </a:endParaRPr>
          </a:p>
          <a:p>
            <a:pPr>
              <a:buFont typeface="Times" panose="02020603050405020304" pitchFamily="18" charset="0"/>
              <a:buNone/>
            </a:pPr>
            <a:r>
              <a:rPr lang="en-US" altLang="cs-CZ" sz="2000" smtClean="0">
                <a:solidFill>
                  <a:srgbClr val="D5000A"/>
                </a:solidFill>
                <a:ea typeface="ＭＳ Ｐゴシック" panose="020B0600070205080204" pitchFamily="34" charset="-128"/>
              </a:rPr>
              <a:t>[Invalid PIN]</a:t>
            </a:r>
            <a:r>
              <a:rPr lang="en-US" altLang="cs-CZ" sz="2000" smtClean="0">
                <a:ea typeface="ＭＳ Ｐゴシック" panose="020B0600070205080204" pitchFamily="34" charset="-128"/>
              </a:rPr>
              <a:t/>
            </a:r>
            <a:br>
              <a:rPr lang="en-US" altLang="cs-CZ" sz="2000" smtClean="0">
                <a:ea typeface="ＭＳ Ｐゴシック" panose="020B0600070205080204" pitchFamily="34" charset="-128"/>
              </a:rPr>
            </a:br>
            <a:r>
              <a:rPr lang="en-US" altLang="cs-CZ" sz="2000" smtClean="0">
                <a:ea typeface="ＭＳ Ｐゴシック" panose="020B0600070205080204" pitchFamily="34" charset="-128"/>
              </a:rPr>
              <a:t>The ATM announces the failure and offers a 2nd try as well as canceling the whole use case. After 3 failures, it announces the possible retention of the card. After the 4th failure it keeps the card and stops the interaction. </a:t>
            </a:r>
            <a:br>
              <a:rPr lang="en-US" altLang="cs-CZ" sz="2000" smtClean="0">
                <a:ea typeface="ＭＳ Ｐゴシック" panose="020B0600070205080204" pitchFamily="34" charset="-128"/>
              </a:rPr>
            </a:br>
            <a:endParaRPr lang="en-US" altLang="cs-CZ" sz="2000" smtClean="0">
              <a:ea typeface="ＭＳ Ｐゴシック" panose="020B0600070205080204" pitchFamily="34" charset="-128"/>
            </a:endParaRPr>
          </a:p>
          <a:p>
            <a:pPr>
              <a:buFont typeface="Times" panose="02020603050405020304" pitchFamily="18" charset="0"/>
              <a:buNone/>
            </a:pPr>
            <a:r>
              <a:rPr lang="en-US" altLang="cs-CZ" sz="2000" smtClean="0">
                <a:solidFill>
                  <a:srgbClr val="D5000A"/>
                </a:solidFill>
                <a:ea typeface="ＭＳ Ｐゴシック" panose="020B0600070205080204" pitchFamily="34" charset="-128"/>
              </a:rPr>
              <a:t>[Amount over limit]</a:t>
            </a:r>
            <a:r>
              <a:rPr lang="en-US" altLang="cs-CZ" sz="2000" smtClean="0">
                <a:ea typeface="ＭＳ Ｐゴシック" panose="020B0600070205080204" pitchFamily="34" charset="-128"/>
              </a:rPr>
              <a:t> </a:t>
            </a:r>
            <a:br>
              <a:rPr lang="en-US" altLang="cs-CZ" sz="2000" smtClean="0">
                <a:ea typeface="ＭＳ Ｐゴシック" panose="020B0600070205080204" pitchFamily="34" charset="-128"/>
              </a:rPr>
            </a:br>
            <a:r>
              <a:rPr lang="en-US" altLang="cs-CZ" sz="2000" smtClean="0">
                <a:ea typeface="ＭＳ Ｐゴシック" panose="020B0600070205080204" pitchFamily="34" charset="-128"/>
              </a:rPr>
              <a:t>The ATM announces the failure and the available limit and offers a second try as well as canceling the whole use case.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728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728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728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4"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noFill/>
        </p:spPr>
        <p:txBody>
          <a:bodyPr lIns="92407" tIns="45420" rIns="92407" bIns="45420"/>
          <a:lstStyle/>
          <a:p>
            <a:r>
              <a:rPr lang="en-US" altLang="cs-CZ" smtClean="0">
                <a:ea typeface="ＭＳ Ｐゴシック" panose="020B0600070205080204" pitchFamily="34" charset="-128"/>
              </a:rPr>
              <a:t>When To stop: From Use Cases to Objects</a:t>
            </a:r>
          </a:p>
        </p:txBody>
      </p:sp>
      <p:sp>
        <p:nvSpPr>
          <p:cNvPr id="58371" name="Rectangle 3"/>
          <p:cNvSpPr>
            <a:spLocks noChangeArrowheads="1"/>
          </p:cNvSpPr>
          <p:nvPr/>
        </p:nvSpPr>
        <p:spPr bwMode="auto">
          <a:xfrm>
            <a:off x="6861175" y="1090613"/>
            <a:ext cx="2235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Top Level Use Case</a:t>
            </a:r>
          </a:p>
        </p:txBody>
      </p:sp>
      <p:sp>
        <p:nvSpPr>
          <p:cNvPr id="44051" name="Rectangle 19"/>
          <p:cNvSpPr>
            <a:spLocks noChangeArrowheads="1"/>
          </p:cNvSpPr>
          <p:nvPr/>
        </p:nvSpPr>
        <p:spPr bwMode="auto">
          <a:xfrm>
            <a:off x="7273925" y="5029200"/>
            <a:ext cx="15303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r>
              <a:rPr lang="en-US" altLang="cs-CZ" sz="1800" b="1"/>
              <a:t>A and B</a:t>
            </a:r>
          </a:p>
          <a:p>
            <a:pPr algn="ctr"/>
            <a:r>
              <a:rPr lang="en-US" altLang="cs-CZ" sz="1800" b="1"/>
              <a:t>are called </a:t>
            </a:r>
          </a:p>
          <a:p>
            <a:pPr algn="ctr"/>
            <a:r>
              <a:rPr lang="en-US" altLang="cs-CZ" sz="1800" b="1"/>
              <a:t>Participating</a:t>
            </a:r>
          </a:p>
          <a:p>
            <a:pPr algn="ctr"/>
            <a:r>
              <a:rPr lang="en-US" altLang="cs-CZ" sz="1800" b="1"/>
              <a:t>Objects</a:t>
            </a:r>
          </a:p>
        </p:txBody>
      </p:sp>
      <p:sp>
        <p:nvSpPr>
          <p:cNvPr id="58373" name="Oval 25"/>
          <p:cNvSpPr>
            <a:spLocks noChangeArrowheads="1"/>
          </p:cNvSpPr>
          <p:nvPr/>
        </p:nvSpPr>
        <p:spPr bwMode="auto">
          <a:xfrm>
            <a:off x="3543300" y="993775"/>
            <a:ext cx="1187450" cy="501650"/>
          </a:xfrm>
          <a:prstGeom prst="ellipse">
            <a:avLst/>
          </a:prstGeom>
          <a:solidFill>
            <a:srgbClr val="FFFFFF"/>
          </a:solidFill>
          <a:ln>
            <a:noFill/>
          </a:ln>
          <a:extLst>
            <a:ext uri="{91240B29-F687-4F45-9708-019B960494DF}">
              <a14:hiddenLine xmlns:a14="http://schemas.microsoft.com/office/drawing/2010/main" w="1270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374" name="Oval 26"/>
          <p:cNvSpPr>
            <a:spLocks noChangeArrowheads="1"/>
          </p:cNvSpPr>
          <p:nvPr/>
        </p:nvSpPr>
        <p:spPr bwMode="auto">
          <a:xfrm>
            <a:off x="3556000" y="1006475"/>
            <a:ext cx="1182688" cy="49530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375" name="Oval 27"/>
          <p:cNvSpPr>
            <a:spLocks noChangeArrowheads="1"/>
          </p:cNvSpPr>
          <p:nvPr/>
        </p:nvSpPr>
        <p:spPr bwMode="auto">
          <a:xfrm>
            <a:off x="3559175" y="1052513"/>
            <a:ext cx="688975" cy="4810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58376" name="Oval 28"/>
          <p:cNvSpPr>
            <a:spLocks noChangeArrowheads="1"/>
          </p:cNvSpPr>
          <p:nvPr/>
        </p:nvSpPr>
        <p:spPr bwMode="auto">
          <a:xfrm>
            <a:off x="3962400" y="1052513"/>
            <a:ext cx="346075" cy="4810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58377" name="Oval 29"/>
          <p:cNvSpPr>
            <a:spLocks noChangeArrowheads="1"/>
          </p:cNvSpPr>
          <p:nvPr/>
        </p:nvSpPr>
        <p:spPr bwMode="auto">
          <a:xfrm>
            <a:off x="4029075" y="1052513"/>
            <a:ext cx="660400" cy="4810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1</a:t>
            </a:r>
          </a:p>
        </p:txBody>
      </p:sp>
      <p:sp>
        <p:nvSpPr>
          <p:cNvPr id="58378" name="Rectangle 74"/>
          <p:cNvSpPr>
            <a:spLocks noChangeArrowheads="1"/>
          </p:cNvSpPr>
          <p:nvPr/>
        </p:nvSpPr>
        <p:spPr bwMode="auto">
          <a:xfrm>
            <a:off x="152400" y="1033463"/>
            <a:ext cx="241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a:t>
            </a:r>
          </a:p>
        </p:txBody>
      </p:sp>
      <p:grpSp>
        <p:nvGrpSpPr>
          <p:cNvPr id="2" name="Group 92"/>
          <p:cNvGrpSpPr>
            <a:grpSpLocks/>
          </p:cNvGrpSpPr>
          <p:nvPr/>
        </p:nvGrpSpPr>
        <p:grpSpPr bwMode="auto">
          <a:xfrm>
            <a:off x="1344613" y="4652963"/>
            <a:ext cx="1876425" cy="1444625"/>
            <a:chOff x="847" y="2931"/>
            <a:chExt cx="1182" cy="910"/>
          </a:xfrm>
        </p:grpSpPr>
        <p:sp>
          <p:nvSpPr>
            <p:cNvPr id="58437" name="Rectangle 7"/>
            <p:cNvSpPr>
              <a:spLocks noChangeArrowheads="1"/>
            </p:cNvSpPr>
            <p:nvPr/>
          </p:nvSpPr>
          <p:spPr bwMode="auto">
            <a:xfrm>
              <a:off x="847" y="3209"/>
              <a:ext cx="728" cy="632"/>
            </a:xfrm>
            <a:prstGeom prst="rect">
              <a:avLst/>
            </a:prstGeom>
            <a:solidFill>
              <a:schemeClr val="bg1"/>
            </a:solidFill>
            <a:ln w="12700">
              <a:solidFill>
                <a:schemeClr val="tx1"/>
              </a:solidFill>
              <a:miter lim="800000"/>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38" name="Line 8"/>
            <p:cNvSpPr>
              <a:spLocks noChangeShapeType="1"/>
            </p:cNvSpPr>
            <p:nvPr/>
          </p:nvSpPr>
          <p:spPr bwMode="auto">
            <a:xfrm>
              <a:off x="868" y="3440"/>
              <a:ext cx="69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58439" name="Line 9"/>
            <p:cNvSpPr>
              <a:spLocks noChangeShapeType="1"/>
            </p:cNvSpPr>
            <p:nvPr/>
          </p:nvSpPr>
          <p:spPr bwMode="auto">
            <a:xfrm>
              <a:off x="857" y="3675"/>
              <a:ext cx="72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grpSp>
          <p:nvGrpSpPr>
            <p:cNvPr id="58440" name="Group 18"/>
            <p:cNvGrpSpPr>
              <a:grpSpLocks/>
            </p:cNvGrpSpPr>
            <p:nvPr/>
          </p:nvGrpSpPr>
          <p:grpSpPr bwMode="auto">
            <a:xfrm>
              <a:off x="1472" y="2931"/>
              <a:ext cx="557" cy="841"/>
              <a:chOff x="1492" y="2969"/>
              <a:chExt cx="565" cy="852"/>
            </a:xfrm>
          </p:grpSpPr>
          <p:sp>
            <p:nvSpPr>
              <p:cNvPr id="58442" name="Freeform 16"/>
              <p:cNvSpPr>
                <a:spLocks/>
              </p:cNvSpPr>
              <p:nvPr/>
            </p:nvSpPr>
            <p:spPr bwMode="auto">
              <a:xfrm>
                <a:off x="1492" y="2969"/>
                <a:ext cx="548" cy="852"/>
              </a:xfrm>
              <a:custGeom>
                <a:avLst/>
                <a:gdLst>
                  <a:gd name="T0" fmla="*/ 477 w 548"/>
                  <a:gd name="T1" fmla="*/ 3 h 852"/>
                  <a:gd name="T2" fmla="*/ 510 w 548"/>
                  <a:gd name="T3" fmla="*/ 59 h 852"/>
                  <a:gd name="T4" fmla="*/ 526 w 548"/>
                  <a:gd name="T5" fmla="*/ 101 h 852"/>
                  <a:gd name="T6" fmla="*/ 539 w 548"/>
                  <a:gd name="T7" fmla="*/ 142 h 852"/>
                  <a:gd name="T8" fmla="*/ 543 w 548"/>
                  <a:gd name="T9" fmla="*/ 191 h 852"/>
                  <a:gd name="T10" fmla="*/ 547 w 548"/>
                  <a:gd name="T11" fmla="*/ 240 h 852"/>
                  <a:gd name="T12" fmla="*/ 547 w 548"/>
                  <a:gd name="T13" fmla="*/ 299 h 852"/>
                  <a:gd name="T14" fmla="*/ 539 w 548"/>
                  <a:gd name="T15" fmla="*/ 379 h 852"/>
                  <a:gd name="T16" fmla="*/ 522 w 548"/>
                  <a:gd name="T17" fmla="*/ 448 h 852"/>
                  <a:gd name="T18" fmla="*/ 501 w 548"/>
                  <a:gd name="T19" fmla="*/ 507 h 852"/>
                  <a:gd name="T20" fmla="*/ 472 w 548"/>
                  <a:gd name="T21" fmla="*/ 570 h 852"/>
                  <a:gd name="T22" fmla="*/ 439 w 548"/>
                  <a:gd name="T23" fmla="*/ 625 h 852"/>
                  <a:gd name="T24" fmla="*/ 398 w 548"/>
                  <a:gd name="T25" fmla="*/ 670 h 852"/>
                  <a:gd name="T26" fmla="*/ 344 w 548"/>
                  <a:gd name="T27" fmla="*/ 716 h 852"/>
                  <a:gd name="T28" fmla="*/ 290 w 548"/>
                  <a:gd name="T29" fmla="*/ 750 h 852"/>
                  <a:gd name="T30" fmla="*/ 257 w 548"/>
                  <a:gd name="T31" fmla="*/ 764 h 852"/>
                  <a:gd name="T32" fmla="*/ 323 w 548"/>
                  <a:gd name="T33" fmla="*/ 851 h 852"/>
                  <a:gd name="T34" fmla="*/ 274 w 548"/>
                  <a:gd name="T35" fmla="*/ 837 h 852"/>
                  <a:gd name="T36" fmla="*/ 220 w 548"/>
                  <a:gd name="T37" fmla="*/ 830 h 852"/>
                  <a:gd name="T38" fmla="*/ 166 w 548"/>
                  <a:gd name="T39" fmla="*/ 827 h 852"/>
                  <a:gd name="T40" fmla="*/ 112 w 548"/>
                  <a:gd name="T41" fmla="*/ 827 h 852"/>
                  <a:gd name="T42" fmla="*/ 37 w 548"/>
                  <a:gd name="T43" fmla="*/ 841 h 852"/>
                  <a:gd name="T44" fmla="*/ 12 w 548"/>
                  <a:gd name="T45" fmla="*/ 823 h 852"/>
                  <a:gd name="T46" fmla="*/ 37 w 548"/>
                  <a:gd name="T47" fmla="*/ 782 h 852"/>
                  <a:gd name="T48" fmla="*/ 54 w 548"/>
                  <a:gd name="T49" fmla="*/ 747 h 852"/>
                  <a:gd name="T50" fmla="*/ 62 w 548"/>
                  <a:gd name="T51" fmla="*/ 716 h 852"/>
                  <a:gd name="T52" fmla="*/ 62 w 548"/>
                  <a:gd name="T53" fmla="*/ 677 h 852"/>
                  <a:gd name="T54" fmla="*/ 62 w 548"/>
                  <a:gd name="T55" fmla="*/ 636 h 852"/>
                  <a:gd name="T56" fmla="*/ 91 w 548"/>
                  <a:gd name="T57" fmla="*/ 604 h 852"/>
                  <a:gd name="T58" fmla="*/ 178 w 548"/>
                  <a:gd name="T59" fmla="*/ 674 h 852"/>
                  <a:gd name="T60" fmla="*/ 240 w 548"/>
                  <a:gd name="T61" fmla="*/ 632 h 852"/>
                  <a:gd name="T62" fmla="*/ 294 w 548"/>
                  <a:gd name="T63" fmla="*/ 587 h 852"/>
                  <a:gd name="T64" fmla="*/ 336 w 548"/>
                  <a:gd name="T65" fmla="*/ 545 h 852"/>
                  <a:gd name="T66" fmla="*/ 381 w 548"/>
                  <a:gd name="T67" fmla="*/ 490 h 852"/>
                  <a:gd name="T68" fmla="*/ 414 w 548"/>
                  <a:gd name="T69" fmla="*/ 438 h 852"/>
                  <a:gd name="T70" fmla="*/ 439 w 548"/>
                  <a:gd name="T71" fmla="*/ 386 h 852"/>
                  <a:gd name="T72" fmla="*/ 460 w 548"/>
                  <a:gd name="T73" fmla="*/ 327 h 852"/>
                  <a:gd name="T74" fmla="*/ 477 w 548"/>
                  <a:gd name="T75" fmla="*/ 264 h 852"/>
                  <a:gd name="T76" fmla="*/ 489 w 548"/>
                  <a:gd name="T77" fmla="*/ 191 h 852"/>
                  <a:gd name="T78" fmla="*/ 493 w 548"/>
                  <a:gd name="T79" fmla="*/ 135 h 852"/>
                  <a:gd name="T80" fmla="*/ 489 w 548"/>
                  <a:gd name="T81" fmla="*/ 94 h 852"/>
                  <a:gd name="T82" fmla="*/ 477 w 548"/>
                  <a:gd name="T83" fmla="*/ 59 h 85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48"/>
                  <a:gd name="T127" fmla="*/ 0 h 852"/>
                  <a:gd name="T128" fmla="*/ 548 w 548"/>
                  <a:gd name="T129" fmla="*/ 852 h 85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48" h="852">
                    <a:moveTo>
                      <a:pt x="456" y="0"/>
                    </a:moveTo>
                    <a:lnTo>
                      <a:pt x="477" y="3"/>
                    </a:lnTo>
                    <a:lnTo>
                      <a:pt x="497" y="38"/>
                    </a:lnTo>
                    <a:lnTo>
                      <a:pt x="510" y="59"/>
                    </a:lnTo>
                    <a:lnTo>
                      <a:pt x="518" y="80"/>
                    </a:lnTo>
                    <a:lnTo>
                      <a:pt x="526" y="101"/>
                    </a:lnTo>
                    <a:lnTo>
                      <a:pt x="535" y="122"/>
                    </a:lnTo>
                    <a:lnTo>
                      <a:pt x="539" y="142"/>
                    </a:lnTo>
                    <a:lnTo>
                      <a:pt x="543" y="170"/>
                    </a:lnTo>
                    <a:lnTo>
                      <a:pt x="543" y="191"/>
                    </a:lnTo>
                    <a:lnTo>
                      <a:pt x="547" y="212"/>
                    </a:lnTo>
                    <a:lnTo>
                      <a:pt x="547" y="240"/>
                    </a:lnTo>
                    <a:lnTo>
                      <a:pt x="547" y="267"/>
                    </a:lnTo>
                    <a:lnTo>
                      <a:pt x="547" y="299"/>
                    </a:lnTo>
                    <a:lnTo>
                      <a:pt x="543" y="344"/>
                    </a:lnTo>
                    <a:lnTo>
                      <a:pt x="539" y="379"/>
                    </a:lnTo>
                    <a:lnTo>
                      <a:pt x="530" y="406"/>
                    </a:lnTo>
                    <a:lnTo>
                      <a:pt x="522" y="448"/>
                    </a:lnTo>
                    <a:lnTo>
                      <a:pt x="510" y="479"/>
                    </a:lnTo>
                    <a:lnTo>
                      <a:pt x="501" y="507"/>
                    </a:lnTo>
                    <a:lnTo>
                      <a:pt x="489" y="538"/>
                    </a:lnTo>
                    <a:lnTo>
                      <a:pt x="472" y="570"/>
                    </a:lnTo>
                    <a:lnTo>
                      <a:pt x="456" y="597"/>
                    </a:lnTo>
                    <a:lnTo>
                      <a:pt x="439" y="625"/>
                    </a:lnTo>
                    <a:lnTo>
                      <a:pt x="419" y="646"/>
                    </a:lnTo>
                    <a:lnTo>
                      <a:pt x="398" y="670"/>
                    </a:lnTo>
                    <a:lnTo>
                      <a:pt x="373" y="695"/>
                    </a:lnTo>
                    <a:lnTo>
                      <a:pt x="344" y="716"/>
                    </a:lnTo>
                    <a:lnTo>
                      <a:pt x="319" y="733"/>
                    </a:lnTo>
                    <a:lnTo>
                      <a:pt x="290" y="750"/>
                    </a:lnTo>
                    <a:lnTo>
                      <a:pt x="269" y="761"/>
                    </a:lnTo>
                    <a:lnTo>
                      <a:pt x="257" y="764"/>
                    </a:lnTo>
                    <a:lnTo>
                      <a:pt x="352" y="851"/>
                    </a:lnTo>
                    <a:lnTo>
                      <a:pt x="323" y="851"/>
                    </a:lnTo>
                    <a:lnTo>
                      <a:pt x="298" y="844"/>
                    </a:lnTo>
                    <a:lnTo>
                      <a:pt x="274" y="837"/>
                    </a:lnTo>
                    <a:lnTo>
                      <a:pt x="249" y="834"/>
                    </a:lnTo>
                    <a:lnTo>
                      <a:pt x="220" y="830"/>
                    </a:lnTo>
                    <a:lnTo>
                      <a:pt x="191" y="830"/>
                    </a:lnTo>
                    <a:lnTo>
                      <a:pt x="166" y="827"/>
                    </a:lnTo>
                    <a:lnTo>
                      <a:pt x="141" y="827"/>
                    </a:lnTo>
                    <a:lnTo>
                      <a:pt x="112" y="827"/>
                    </a:lnTo>
                    <a:lnTo>
                      <a:pt x="79" y="830"/>
                    </a:lnTo>
                    <a:lnTo>
                      <a:pt x="37" y="841"/>
                    </a:lnTo>
                    <a:lnTo>
                      <a:pt x="0" y="841"/>
                    </a:lnTo>
                    <a:lnTo>
                      <a:pt x="12" y="823"/>
                    </a:lnTo>
                    <a:lnTo>
                      <a:pt x="25" y="802"/>
                    </a:lnTo>
                    <a:lnTo>
                      <a:pt x="37" y="782"/>
                    </a:lnTo>
                    <a:lnTo>
                      <a:pt x="50" y="761"/>
                    </a:lnTo>
                    <a:lnTo>
                      <a:pt x="54" y="747"/>
                    </a:lnTo>
                    <a:lnTo>
                      <a:pt x="58" y="733"/>
                    </a:lnTo>
                    <a:lnTo>
                      <a:pt x="62" y="716"/>
                    </a:lnTo>
                    <a:lnTo>
                      <a:pt x="62" y="695"/>
                    </a:lnTo>
                    <a:lnTo>
                      <a:pt x="62" y="677"/>
                    </a:lnTo>
                    <a:lnTo>
                      <a:pt x="62" y="656"/>
                    </a:lnTo>
                    <a:lnTo>
                      <a:pt x="62" y="636"/>
                    </a:lnTo>
                    <a:lnTo>
                      <a:pt x="54" y="604"/>
                    </a:lnTo>
                    <a:lnTo>
                      <a:pt x="91" y="604"/>
                    </a:lnTo>
                    <a:lnTo>
                      <a:pt x="166" y="681"/>
                    </a:lnTo>
                    <a:lnTo>
                      <a:pt x="178" y="674"/>
                    </a:lnTo>
                    <a:lnTo>
                      <a:pt x="211" y="653"/>
                    </a:lnTo>
                    <a:lnTo>
                      <a:pt x="240" y="632"/>
                    </a:lnTo>
                    <a:lnTo>
                      <a:pt x="274" y="604"/>
                    </a:lnTo>
                    <a:lnTo>
                      <a:pt x="294" y="587"/>
                    </a:lnTo>
                    <a:lnTo>
                      <a:pt x="315" y="570"/>
                    </a:lnTo>
                    <a:lnTo>
                      <a:pt x="336" y="545"/>
                    </a:lnTo>
                    <a:lnTo>
                      <a:pt x="361" y="521"/>
                    </a:lnTo>
                    <a:lnTo>
                      <a:pt x="381" y="490"/>
                    </a:lnTo>
                    <a:lnTo>
                      <a:pt x="398" y="465"/>
                    </a:lnTo>
                    <a:lnTo>
                      <a:pt x="414" y="438"/>
                    </a:lnTo>
                    <a:lnTo>
                      <a:pt x="431" y="410"/>
                    </a:lnTo>
                    <a:lnTo>
                      <a:pt x="439" y="386"/>
                    </a:lnTo>
                    <a:lnTo>
                      <a:pt x="452" y="358"/>
                    </a:lnTo>
                    <a:lnTo>
                      <a:pt x="460" y="327"/>
                    </a:lnTo>
                    <a:lnTo>
                      <a:pt x="468" y="295"/>
                    </a:lnTo>
                    <a:lnTo>
                      <a:pt x="477" y="264"/>
                    </a:lnTo>
                    <a:lnTo>
                      <a:pt x="481" y="226"/>
                    </a:lnTo>
                    <a:lnTo>
                      <a:pt x="489" y="191"/>
                    </a:lnTo>
                    <a:lnTo>
                      <a:pt x="489" y="160"/>
                    </a:lnTo>
                    <a:lnTo>
                      <a:pt x="493" y="135"/>
                    </a:lnTo>
                    <a:lnTo>
                      <a:pt x="493" y="111"/>
                    </a:lnTo>
                    <a:lnTo>
                      <a:pt x="489" y="94"/>
                    </a:lnTo>
                    <a:lnTo>
                      <a:pt x="485" y="76"/>
                    </a:lnTo>
                    <a:lnTo>
                      <a:pt x="477" y="59"/>
                    </a:lnTo>
                    <a:lnTo>
                      <a:pt x="456" y="0"/>
                    </a:lnTo>
                  </a:path>
                </a:pathLst>
              </a:custGeom>
              <a:solidFill>
                <a:srgbClr val="0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43" name="Freeform 17"/>
              <p:cNvSpPr>
                <a:spLocks/>
              </p:cNvSpPr>
              <p:nvPr/>
            </p:nvSpPr>
            <p:spPr bwMode="auto">
              <a:xfrm>
                <a:off x="1534" y="2969"/>
                <a:ext cx="523" cy="852"/>
              </a:xfrm>
              <a:custGeom>
                <a:avLst/>
                <a:gdLst>
                  <a:gd name="T0" fmla="*/ 472 w 523"/>
                  <a:gd name="T1" fmla="*/ 42 h 852"/>
                  <a:gd name="T2" fmla="*/ 489 w 523"/>
                  <a:gd name="T3" fmla="*/ 80 h 852"/>
                  <a:gd name="T4" fmla="*/ 505 w 523"/>
                  <a:gd name="T5" fmla="*/ 122 h 852"/>
                  <a:gd name="T6" fmla="*/ 518 w 523"/>
                  <a:gd name="T7" fmla="*/ 170 h 852"/>
                  <a:gd name="T8" fmla="*/ 522 w 523"/>
                  <a:gd name="T9" fmla="*/ 212 h 852"/>
                  <a:gd name="T10" fmla="*/ 522 w 523"/>
                  <a:gd name="T11" fmla="*/ 267 h 852"/>
                  <a:gd name="T12" fmla="*/ 518 w 523"/>
                  <a:gd name="T13" fmla="*/ 344 h 852"/>
                  <a:gd name="T14" fmla="*/ 505 w 523"/>
                  <a:gd name="T15" fmla="*/ 406 h 852"/>
                  <a:gd name="T16" fmla="*/ 489 w 523"/>
                  <a:gd name="T17" fmla="*/ 479 h 852"/>
                  <a:gd name="T18" fmla="*/ 464 w 523"/>
                  <a:gd name="T19" fmla="*/ 538 h 852"/>
                  <a:gd name="T20" fmla="*/ 435 w 523"/>
                  <a:gd name="T21" fmla="*/ 597 h 852"/>
                  <a:gd name="T22" fmla="*/ 398 w 523"/>
                  <a:gd name="T23" fmla="*/ 646 h 852"/>
                  <a:gd name="T24" fmla="*/ 356 w 523"/>
                  <a:gd name="T25" fmla="*/ 695 h 852"/>
                  <a:gd name="T26" fmla="*/ 307 w 523"/>
                  <a:gd name="T27" fmla="*/ 733 h 852"/>
                  <a:gd name="T28" fmla="*/ 257 w 523"/>
                  <a:gd name="T29" fmla="*/ 761 h 852"/>
                  <a:gd name="T30" fmla="*/ 311 w 523"/>
                  <a:gd name="T31" fmla="*/ 851 h 852"/>
                  <a:gd name="T32" fmla="*/ 261 w 523"/>
                  <a:gd name="T33" fmla="*/ 837 h 852"/>
                  <a:gd name="T34" fmla="*/ 211 w 523"/>
                  <a:gd name="T35" fmla="*/ 830 h 852"/>
                  <a:gd name="T36" fmla="*/ 162 w 523"/>
                  <a:gd name="T37" fmla="*/ 827 h 852"/>
                  <a:gd name="T38" fmla="*/ 108 w 523"/>
                  <a:gd name="T39" fmla="*/ 827 h 852"/>
                  <a:gd name="T40" fmla="*/ 46 w 523"/>
                  <a:gd name="T41" fmla="*/ 834 h 852"/>
                  <a:gd name="T42" fmla="*/ 0 w 523"/>
                  <a:gd name="T43" fmla="*/ 841 h 852"/>
                  <a:gd name="T44" fmla="*/ 25 w 523"/>
                  <a:gd name="T45" fmla="*/ 802 h 852"/>
                  <a:gd name="T46" fmla="*/ 46 w 523"/>
                  <a:gd name="T47" fmla="*/ 761 h 852"/>
                  <a:gd name="T48" fmla="*/ 54 w 523"/>
                  <a:gd name="T49" fmla="*/ 733 h 852"/>
                  <a:gd name="T50" fmla="*/ 62 w 523"/>
                  <a:gd name="T51" fmla="*/ 695 h 852"/>
                  <a:gd name="T52" fmla="*/ 58 w 523"/>
                  <a:gd name="T53" fmla="*/ 656 h 852"/>
                  <a:gd name="T54" fmla="*/ 54 w 523"/>
                  <a:gd name="T55" fmla="*/ 604 h 852"/>
                  <a:gd name="T56" fmla="*/ 170 w 523"/>
                  <a:gd name="T57" fmla="*/ 674 h 852"/>
                  <a:gd name="T58" fmla="*/ 232 w 523"/>
                  <a:gd name="T59" fmla="*/ 632 h 852"/>
                  <a:gd name="T60" fmla="*/ 282 w 523"/>
                  <a:gd name="T61" fmla="*/ 587 h 852"/>
                  <a:gd name="T62" fmla="*/ 323 w 523"/>
                  <a:gd name="T63" fmla="*/ 545 h 852"/>
                  <a:gd name="T64" fmla="*/ 365 w 523"/>
                  <a:gd name="T65" fmla="*/ 490 h 852"/>
                  <a:gd name="T66" fmla="*/ 394 w 523"/>
                  <a:gd name="T67" fmla="*/ 438 h 852"/>
                  <a:gd name="T68" fmla="*/ 418 w 523"/>
                  <a:gd name="T69" fmla="*/ 386 h 852"/>
                  <a:gd name="T70" fmla="*/ 439 w 523"/>
                  <a:gd name="T71" fmla="*/ 327 h 852"/>
                  <a:gd name="T72" fmla="*/ 456 w 523"/>
                  <a:gd name="T73" fmla="*/ 264 h 852"/>
                  <a:gd name="T74" fmla="*/ 468 w 523"/>
                  <a:gd name="T75" fmla="*/ 191 h 852"/>
                  <a:gd name="T76" fmla="*/ 472 w 523"/>
                  <a:gd name="T77" fmla="*/ 135 h 852"/>
                  <a:gd name="T78" fmla="*/ 468 w 523"/>
                  <a:gd name="T79" fmla="*/ 94 h 852"/>
                  <a:gd name="T80" fmla="*/ 456 w 523"/>
                  <a:gd name="T81" fmla="*/ 59 h 85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23"/>
                  <a:gd name="T124" fmla="*/ 0 h 852"/>
                  <a:gd name="T125" fmla="*/ 523 w 523"/>
                  <a:gd name="T126" fmla="*/ 852 h 85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23" h="852">
                    <a:moveTo>
                      <a:pt x="435" y="0"/>
                    </a:moveTo>
                    <a:lnTo>
                      <a:pt x="472" y="42"/>
                    </a:lnTo>
                    <a:lnTo>
                      <a:pt x="481" y="59"/>
                    </a:lnTo>
                    <a:lnTo>
                      <a:pt x="489" y="80"/>
                    </a:lnTo>
                    <a:lnTo>
                      <a:pt x="497" y="97"/>
                    </a:lnTo>
                    <a:lnTo>
                      <a:pt x="505" y="122"/>
                    </a:lnTo>
                    <a:lnTo>
                      <a:pt x="514" y="142"/>
                    </a:lnTo>
                    <a:lnTo>
                      <a:pt x="518" y="170"/>
                    </a:lnTo>
                    <a:lnTo>
                      <a:pt x="518" y="191"/>
                    </a:lnTo>
                    <a:lnTo>
                      <a:pt x="522" y="212"/>
                    </a:lnTo>
                    <a:lnTo>
                      <a:pt x="522" y="240"/>
                    </a:lnTo>
                    <a:lnTo>
                      <a:pt x="522" y="267"/>
                    </a:lnTo>
                    <a:lnTo>
                      <a:pt x="522" y="299"/>
                    </a:lnTo>
                    <a:lnTo>
                      <a:pt x="518" y="344"/>
                    </a:lnTo>
                    <a:lnTo>
                      <a:pt x="514" y="379"/>
                    </a:lnTo>
                    <a:lnTo>
                      <a:pt x="505" y="406"/>
                    </a:lnTo>
                    <a:lnTo>
                      <a:pt x="497" y="448"/>
                    </a:lnTo>
                    <a:lnTo>
                      <a:pt x="489" y="479"/>
                    </a:lnTo>
                    <a:lnTo>
                      <a:pt x="476" y="507"/>
                    </a:lnTo>
                    <a:lnTo>
                      <a:pt x="464" y="538"/>
                    </a:lnTo>
                    <a:lnTo>
                      <a:pt x="452" y="570"/>
                    </a:lnTo>
                    <a:lnTo>
                      <a:pt x="435" y="597"/>
                    </a:lnTo>
                    <a:lnTo>
                      <a:pt x="418" y="625"/>
                    </a:lnTo>
                    <a:lnTo>
                      <a:pt x="398" y="646"/>
                    </a:lnTo>
                    <a:lnTo>
                      <a:pt x="381" y="670"/>
                    </a:lnTo>
                    <a:lnTo>
                      <a:pt x="356" y="695"/>
                    </a:lnTo>
                    <a:lnTo>
                      <a:pt x="331" y="716"/>
                    </a:lnTo>
                    <a:lnTo>
                      <a:pt x="307" y="733"/>
                    </a:lnTo>
                    <a:lnTo>
                      <a:pt x="278" y="750"/>
                    </a:lnTo>
                    <a:lnTo>
                      <a:pt x="257" y="761"/>
                    </a:lnTo>
                    <a:lnTo>
                      <a:pt x="228" y="778"/>
                    </a:lnTo>
                    <a:lnTo>
                      <a:pt x="311" y="851"/>
                    </a:lnTo>
                    <a:lnTo>
                      <a:pt x="286" y="844"/>
                    </a:lnTo>
                    <a:lnTo>
                      <a:pt x="261" y="837"/>
                    </a:lnTo>
                    <a:lnTo>
                      <a:pt x="236" y="834"/>
                    </a:lnTo>
                    <a:lnTo>
                      <a:pt x="211" y="830"/>
                    </a:lnTo>
                    <a:lnTo>
                      <a:pt x="182" y="830"/>
                    </a:lnTo>
                    <a:lnTo>
                      <a:pt x="162" y="827"/>
                    </a:lnTo>
                    <a:lnTo>
                      <a:pt x="133" y="827"/>
                    </a:lnTo>
                    <a:lnTo>
                      <a:pt x="108" y="827"/>
                    </a:lnTo>
                    <a:lnTo>
                      <a:pt x="75" y="830"/>
                    </a:lnTo>
                    <a:lnTo>
                      <a:pt x="46" y="834"/>
                    </a:lnTo>
                    <a:lnTo>
                      <a:pt x="25" y="837"/>
                    </a:lnTo>
                    <a:lnTo>
                      <a:pt x="0" y="841"/>
                    </a:lnTo>
                    <a:lnTo>
                      <a:pt x="12" y="823"/>
                    </a:lnTo>
                    <a:lnTo>
                      <a:pt x="25" y="802"/>
                    </a:lnTo>
                    <a:lnTo>
                      <a:pt x="37" y="782"/>
                    </a:lnTo>
                    <a:lnTo>
                      <a:pt x="46" y="761"/>
                    </a:lnTo>
                    <a:lnTo>
                      <a:pt x="50" y="747"/>
                    </a:lnTo>
                    <a:lnTo>
                      <a:pt x="54" y="733"/>
                    </a:lnTo>
                    <a:lnTo>
                      <a:pt x="58" y="716"/>
                    </a:lnTo>
                    <a:lnTo>
                      <a:pt x="62" y="695"/>
                    </a:lnTo>
                    <a:lnTo>
                      <a:pt x="62" y="677"/>
                    </a:lnTo>
                    <a:lnTo>
                      <a:pt x="58" y="656"/>
                    </a:lnTo>
                    <a:lnTo>
                      <a:pt x="58" y="636"/>
                    </a:lnTo>
                    <a:lnTo>
                      <a:pt x="54" y="604"/>
                    </a:lnTo>
                    <a:lnTo>
                      <a:pt x="141" y="695"/>
                    </a:lnTo>
                    <a:lnTo>
                      <a:pt x="170" y="674"/>
                    </a:lnTo>
                    <a:lnTo>
                      <a:pt x="203" y="653"/>
                    </a:lnTo>
                    <a:lnTo>
                      <a:pt x="232" y="632"/>
                    </a:lnTo>
                    <a:lnTo>
                      <a:pt x="265" y="604"/>
                    </a:lnTo>
                    <a:lnTo>
                      <a:pt x="282" y="587"/>
                    </a:lnTo>
                    <a:lnTo>
                      <a:pt x="298" y="570"/>
                    </a:lnTo>
                    <a:lnTo>
                      <a:pt x="323" y="545"/>
                    </a:lnTo>
                    <a:lnTo>
                      <a:pt x="344" y="521"/>
                    </a:lnTo>
                    <a:lnTo>
                      <a:pt x="365" y="490"/>
                    </a:lnTo>
                    <a:lnTo>
                      <a:pt x="381" y="465"/>
                    </a:lnTo>
                    <a:lnTo>
                      <a:pt x="394" y="438"/>
                    </a:lnTo>
                    <a:lnTo>
                      <a:pt x="410" y="410"/>
                    </a:lnTo>
                    <a:lnTo>
                      <a:pt x="418" y="386"/>
                    </a:lnTo>
                    <a:lnTo>
                      <a:pt x="431" y="358"/>
                    </a:lnTo>
                    <a:lnTo>
                      <a:pt x="439" y="327"/>
                    </a:lnTo>
                    <a:lnTo>
                      <a:pt x="447" y="295"/>
                    </a:lnTo>
                    <a:lnTo>
                      <a:pt x="456" y="264"/>
                    </a:lnTo>
                    <a:lnTo>
                      <a:pt x="460" y="226"/>
                    </a:lnTo>
                    <a:lnTo>
                      <a:pt x="468" y="191"/>
                    </a:lnTo>
                    <a:lnTo>
                      <a:pt x="468" y="160"/>
                    </a:lnTo>
                    <a:lnTo>
                      <a:pt x="472" y="135"/>
                    </a:lnTo>
                    <a:lnTo>
                      <a:pt x="468" y="111"/>
                    </a:lnTo>
                    <a:lnTo>
                      <a:pt x="468" y="94"/>
                    </a:lnTo>
                    <a:lnTo>
                      <a:pt x="464" y="73"/>
                    </a:lnTo>
                    <a:lnTo>
                      <a:pt x="456" y="59"/>
                    </a:lnTo>
                    <a:lnTo>
                      <a:pt x="435" y="0"/>
                    </a:lnTo>
                  </a:path>
                </a:pathLst>
              </a:custGeom>
              <a:solidFill>
                <a:srgbClr val="00FF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grpSp>
        <p:sp>
          <p:nvSpPr>
            <p:cNvPr id="58441" name="Rectangle 75"/>
            <p:cNvSpPr>
              <a:spLocks noChangeArrowheads="1"/>
            </p:cNvSpPr>
            <p:nvPr/>
          </p:nvSpPr>
          <p:spPr bwMode="auto">
            <a:xfrm>
              <a:off x="1133" y="3215"/>
              <a:ext cx="2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A</a:t>
              </a:r>
            </a:p>
          </p:txBody>
        </p:sp>
      </p:grpSp>
      <p:grpSp>
        <p:nvGrpSpPr>
          <p:cNvPr id="4" name="Group 93"/>
          <p:cNvGrpSpPr>
            <a:grpSpLocks/>
          </p:cNvGrpSpPr>
          <p:nvPr/>
        </p:nvGrpSpPr>
        <p:grpSpPr bwMode="auto">
          <a:xfrm>
            <a:off x="5470525" y="4445000"/>
            <a:ext cx="1584325" cy="1687513"/>
            <a:chOff x="3446" y="2800"/>
            <a:chExt cx="998" cy="1063"/>
          </a:xfrm>
        </p:grpSpPr>
        <p:sp>
          <p:nvSpPr>
            <p:cNvPr id="58430" name="Rectangle 10"/>
            <p:cNvSpPr>
              <a:spLocks noChangeArrowheads="1"/>
            </p:cNvSpPr>
            <p:nvPr/>
          </p:nvSpPr>
          <p:spPr bwMode="auto">
            <a:xfrm>
              <a:off x="3706" y="3231"/>
              <a:ext cx="728" cy="632"/>
            </a:xfrm>
            <a:prstGeom prst="rect">
              <a:avLst/>
            </a:prstGeom>
            <a:solidFill>
              <a:schemeClr val="bg1"/>
            </a:solidFill>
            <a:ln w="12700">
              <a:solidFill>
                <a:schemeClr val="tx1"/>
              </a:solidFill>
              <a:miter lim="800000"/>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31" name="Line 11"/>
            <p:cNvSpPr>
              <a:spLocks noChangeShapeType="1"/>
            </p:cNvSpPr>
            <p:nvPr/>
          </p:nvSpPr>
          <p:spPr bwMode="auto">
            <a:xfrm>
              <a:off x="3727" y="3462"/>
              <a:ext cx="69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58432" name="Line 12"/>
            <p:cNvSpPr>
              <a:spLocks noChangeShapeType="1"/>
            </p:cNvSpPr>
            <p:nvPr/>
          </p:nvSpPr>
          <p:spPr bwMode="auto">
            <a:xfrm>
              <a:off x="3716" y="3697"/>
              <a:ext cx="72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grpSp>
          <p:nvGrpSpPr>
            <p:cNvPr id="58433" name="Group 15"/>
            <p:cNvGrpSpPr>
              <a:grpSpLocks/>
            </p:cNvGrpSpPr>
            <p:nvPr/>
          </p:nvGrpSpPr>
          <p:grpSpPr bwMode="auto">
            <a:xfrm>
              <a:off x="3446" y="2800"/>
              <a:ext cx="579" cy="1036"/>
              <a:chOff x="3494" y="2836"/>
              <a:chExt cx="587" cy="1050"/>
            </a:xfrm>
          </p:grpSpPr>
          <p:sp>
            <p:nvSpPr>
              <p:cNvPr id="58435" name="Freeform 13"/>
              <p:cNvSpPr>
                <a:spLocks/>
              </p:cNvSpPr>
              <p:nvPr/>
            </p:nvSpPr>
            <p:spPr bwMode="auto">
              <a:xfrm>
                <a:off x="3494" y="2836"/>
                <a:ext cx="584" cy="1050"/>
              </a:xfrm>
              <a:custGeom>
                <a:avLst/>
                <a:gdLst>
                  <a:gd name="T0" fmla="*/ 39 w 584"/>
                  <a:gd name="T1" fmla="*/ 0 h 1050"/>
                  <a:gd name="T2" fmla="*/ 89 w 584"/>
                  <a:gd name="T3" fmla="*/ 35 h 1050"/>
                  <a:gd name="T4" fmla="*/ 147 w 584"/>
                  <a:gd name="T5" fmla="*/ 84 h 1050"/>
                  <a:gd name="T6" fmla="*/ 200 w 584"/>
                  <a:gd name="T7" fmla="*/ 137 h 1050"/>
                  <a:gd name="T8" fmla="*/ 258 w 584"/>
                  <a:gd name="T9" fmla="*/ 203 h 1050"/>
                  <a:gd name="T10" fmla="*/ 311 w 584"/>
                  <a:gd name="T11" fmla="*/ 282 h 1050"/>
                  <a:gd name="T12" fmla="*/ 368 w 584"/>
                  <a:gd name="T13" fmla="*/ 379 h 1050"/>
                  <a:gd name="T14" fmla="*/ 415 w 584"/>
                  <a:gd name="T15" fmla="*/ 467 h 1050"/>
                  <a:gd name="T16" fmla="*/ 447 w 584"/>
                  <a:gd name="T17" fmla="*/ 569 h 1050"/>
                  <a:gd name="T18" fmla="*/ 465 w 584"/>
                  <a:gd name="T19" fmla="*/ 674 h 1050"/>
                  <a:gd name="T20" fmla="*/ 465 w 584"/>
                  <a:gd name="T21" fmla="*/ 740 h 1050"/>
                  <a:gd name="T22" fmla="*/ 461 w 584"/>
                  <a:gd name="T23" fmla="*/ 793 h 1050"/>
                  <a:gd name="T24" fmla="*/ 583 w 584"/>
                  <a:gd name="T25" fmla="*/ 815 h 1050"/>
                  <a:gd name="T26" fmla="*/ 515 w 584"/>
                  <a:gd name="T27" fmla="*/ 877 h 1050"/>
                  <a:gd name="T28" fmla="*/ 444 w 584"/>
                  <a:gd name="T29" fmla="*/ 956 h 1050"/>
                  <a:gd name="T30" fmla="*/ 401 w 584"/>
                  <a:gd name="T31" fmla="*/ 1049 h 1050"/>
                  <a:gd name="T32" fmla="*/ 354 w 584"/>
                  <a:gd name="T33" fmla="*/ 1001 h 1050"/>
                  <a:gd name="T34" fmla="*/ 304 w 584"/>
                  <a:gd name="T35" fmla="*/ 904 h 1050"/>
                  <a:gd name="T36" fmla="*/ 254 w 584"/>
                  <a:gd name="T37" fmla="*/ 842 h 1050"/>
                  <a:gd name="T38" fmla="*/ 333 w 584"/>
                  <a:gd name="T39" fmla="*/ 815 h 1050"/>
                  <a:gd name="T40" fmla="*/ 340 w 584"/>
                  <a:gd name="T41" fmla="*/ 727 h 1050"/>
                  <a:gd name="T42" fmla="*/ 333 w 584"/>
                  <a:gd name="T43" fmla="*/ 626 h 1050"/>
                  <a:gd name="T44" fmla="*/ 311 w 584"/>
                  <a:gd name="T45" fmla="*/ 520 h 1050"/>
                  <a:gd name="T46" fmla="*/ 272 w 584"/>
                  <a:gd name="T47" fmla="*/ 392 h 1050"/>
                  <a:gd name="T48" fmla="*/ 222 w 584"/>
                  <a:gd name="T49" fmla="*/ 286 h 1050"/>
                  <a:gd name="T50" fmla="*/ 197 w 584"/>
                  <a:gd name="T51" fmla="*/ 238 h 1050"/>
                  <a:gd name="T52" fmla="*/ 172 w 584"/>
                  <a:gd name="T53" fmla="*/ 198 h 1050"/>
                  <a:gd name="T54" fmla="*/ 132 w 584"/>
                  <a:gd name="T55" fmla="*/ 137 h 1050"/>
                  <a:gd name="T56" fmla="*/ 104 w 584"/>
                  <a:gd name="T57" fmla="*/ 101 h 1050"/>
                  <a:gd name="T58" fmla="*/ 75 w 584"/>
                  <a:gd name="T59" fmla="*/ 66 h 1050"/>
                  <a:gd name="T60" fmla="*/ 39 w 584"/>
                  <a:gd name="T61" fmla="*/ 31 h 1050"/>
                  <a:gd name="T62" fmla="*/ 0 w 584"/>
                  <a:gd name="T63" fmla="*/ 0 h 105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84"/>
                  <a:gd name="T97" fmla="*/ 0 h 1050"/>
                  <a:gd name="T98" fmla="*/ 584 w 584"/>
                  <a:gd name="T99" fmla="*/ 1050 h 105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84" h="1050">
                    <a:moveTo>
                      <a:pt x="0" y="0"/>
                    </a:moveTo>
                    <a:lnTo>
                      <a:pt x="39" y="0"/>
                    </a:lnTo>
                    <a:lnTo>
                      <a:pt x="68" y="18"/>
                    </a:lnTo>
                    <a:lnTo>
                      <a:pt x="89" y="35"/>
                    </a:lnTo>
                    <a:lnTo>
                      <a:pt x="118" y="57"/>
                    </a:lnTo>
                    <a:lnTo>
                      <a:pt x="147" y="84"/>
                    </a:lnTo>
                    <a:lnTo>
                      <a:pt x="168" y="106"/>
                    </a:lnTo>
                    <a:lnTo>
                      <a:pt x="200" y="137"/>
                    </a:lnTo>
                    <a:lnTo>
                      <a:pt x="229" y="172"/>
                    </a:lnTo>
                    <a:lnTo>
                      <a:pt x="258" y="203"/>
                    </a:lnTo>
                    <a:lnTo>
                      <a:pt x="290" y="247"/>
                    </a:lnTo>
                    <a:lnTo>
                      <a:pt x="311" y="282"/>
                    </a:lnTo>
                    <a:lnTo>
                      <a:pt x="340" y="326"/>
                    </a:lnTo>
                    <a:lnTo>
                      <a:pt x="368" y="379"/>
                    </a:lnTo>
                    <a:lnTo>
                      <a:pt x="397" y="428"/>
                    </a:lnTo>
                    <a:lnTo>
                      <a:pt x="415" y="467"/>
                    </a:lnTo>
                    <a:lnTo>
                      <a:pt x="433" y="525"/>
                    </a:lnTo>
                    <a:lnTo>
                      <a:pt x="447" y="569"/>
                    </a:lnTo>
                    <a:lnTo>
                      <a:pt x="458" y="621"/>
                    </a:lnTo>
                    <a:lnTo>
                      <a:pt x="465" y="674"/>
                    </a:lnTo>
                    <a:lnTo>
                      <a:pt x="469" y="705"/>
                    </a:lnTo>
                    <a:lnTo>
                      <a:pt x="465" y="740"/>
                    </a:lnTo>
                    <a:lnTo>
                      <a:pt x="461" y="767"/>
                    </a:lnTo>
                    <a:lnTo>
                      <a:pt x="461" y="793"/>
                    </a:lnTo>
                    <a:lnTo>
                      <a:pt x="454" y="815"/>
                    </a:lnTo>
                    <a:lnTo>
                      <a:pt x="583" y="815"/>
                    </a:lnTo>
                    <a:lnTo>
                      <a:pt x="551" y="846"/>
                    </a:lnTo>
                    <a:lnTo>
                      <a:pt x="515" y="877"/>
                    </a:lnTo>
                    <a:lnTo>
                      <a:pt x="476" y="917"/>
                    </a:lnTo>
                    <a:lnTo>
                      <a:pt x="444" y="956"/>
                    </a:lnTo>
                    <a:lnTo>
                      <a:pt x="422" y="992"/>
                    </a:lnTo>
                    <a:lnTo>
                      <a:pt x="401" y="1049"/>
                    </a:lnTo>
                    <a:lnTo>
                      <a:pt x="372" y="1049"/>
                    </a:lnTo>
                    <a:lnTo>
                      <a:pt x="354" y="1001"/>
                    </a:lnTo>
                    <a:lnTo>
                      <a:pt x="333" y="952"/>
                    </a:lnTo>
                    <a:lnTo>
                      <a:pt x="304" y="904"/>
                    </a:lnTo>
                    <a:lnTo>
                      <a:pt x="272" y="864"/>
                    </a:lnTo>
                    <a:lnTo>
                      <a:pt x="254" y="842"/>
                    </a:lnTo>
                    <a:lnTo>
                      <a:pt x="222" y="815"/>
                    </a:lnTo>
                    <a:lnTo>
                      <a:pt x="333" y="815"/>
                    </a:lnTo>
                    <a:lnTo>
                      <a:pt x="340" y="767"/>
                    </a:lnTo>
                    <a:lnTo>
                      <a:pt x="340" y="727"/>
                    </a:lnTo>
                    <a:lnTo>
                      <a:pt x="340" y="674"/>
                    </a:lnTo>
                    <a:lnTo>
                      <a:pt x="333" y="626"/>
                    </a:lnTo>
                    <a:lnTo>
                      <a:pt x="322" y="569"/>
                    </a:lnTo>
                    <a:lnTo>
                      <a:pt x="311" y="520"/>
                    </a:lnTo>
                    <a:lnTo>
                      <a:pt x="290" y="450"/>
                    </a:lnTo>
                    <a:lnTo>
                      <a:pt x="272" y="392"/>
                    </a:lnTo>
                    <a:lnTo>
                      <a:pt x="247" y="339"/>
                    </a:lnTo>
                    <a:lnTo>
                      <a:pt x="222" y="286"/>
                    </a:lnTo>
                    <a:lnTo>
                      <a:pt x="207" y="260"/>
                    </a:lnTo>
                    <a:lnTo>
                      <a:pt x="197" y="238"/>
                    </a:lnTo>
                    <a:lnTo>
                      <a:pt x="186" y="216"/>
                    </a:lnTo>
                    <a:lnTo>
                      <a:pt x="172" y="198"/>
                    </a:lnTo>
                    <a:lnTo>
                      <a:pt x="150" y="163"/>
                    </a:lnTo>
                    <a:lnTo>
                      <a:pt x="132" y="137"/>
                    </a:lnTo>
                    <a:lnTo>
                      <a:pt x="118" y="119"/>
                    </a:lnTo>
                    <a:lnTo>
                      <a:pt x="104" y="101"/>
                    </a:lnTo>
                    <a:lnTo>
                      <a:pt x="89" y="84"/>
                    </a:lnTo>
                    <a:lnTo>
                      <a:pt x="75" y="66"/>
                    </a:lnTo>
                    <a:lnTo>
                      <a:pt x="57" y="48"/>
                    </a:lnTo>
                    <a:lnTo>
                      <a:pt x="39" y="31"/>
                    </a:lnTo>
                    <a:lnTo>
                      <a:pt x="21" y="18"/>
                    </a:lnTo>
                    <a:lnTo>
                      <a:pt x="0" y="0"/>
                    </a:lnTo>
                  </a:path>
                </a:pathLst>
              </a:custGeom>
              <a:solidFill>
                <a:srgbClr val="0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36" name="Freeform 14"/>
              <p:cNvSpPr>
                <a:spLocks/>
              </p:cNvSpPr>
              <p:nvPr/>
            </p:nvSpPr>
            <p:spPr bwMode="auto">
              <a:xfrm>
                <a:off x="3529" y="2836"/>
                <a:ext cx="552" cy="1050"/>
              </a:xfrm>
              <a:custGeom>
                <a:avLst/>
                <a:gdLst>
                  <a:gd name="T0" fmla="*/ 0 w 552"/>
                  <a:gd name="T1" fmla="*/ 0 h 1050"/>
                  <a:gd name="T2" fmla="*/ 32 w 552"/>
                  <a:gd name="T3" fmla="*/ 18 h 1050"/>
                  <a:gd name="T4" fmla="*/ 57 w 552"/>
                  <a:gd name="T5" fmla="*/ 26 h 1050"/>
                  <a:gd name="T6" fmla="*/ 79 w 552"/>
                  <a:gd name="T7" fmla="*/ 40 h 1050"/>
                  <a:gd name="T8" fmla="*/ 104 w 552"/>
                  <a:gd name="T9" fmla="*/ 57 h 1050"/>
                  <a:gd name="T10" fmla="*/ 136 w 552"/>
                  <a:gd name="T11" fmla="*/ 84 h 1050"/>
                  <a:gd name="T12" fmla="*/ 165 w 552"/>
                  <a:gd name="T13" fmla="*/ 106 h 1050"/>
                  <a:gd name="T14" fmla="*/ 197 w 552"/>
                  <a:gd name="T15" fmla="*/ 141 h 1050"/>
                  <a:gd name="T16" fmla="*/ 225 w 552"/>
                  <a:gd name="T17" fmla="*/ 172 h 1050"/>
                  <a:gd name="T18" fmla="*/ 250 w 552"/>
                  <a:gd name="T19" fmla="*/ 207 h 1050"/>
                  <a:gd name="T20" fmla="*/ 283 w 552"/>
                  <a:gd name="T21" fmla="*/ 247 h 1050"/>
                  <a:gd name="T22" fmla="*/ 304 w 552"/>
                  <a:gd name="T23" fmla="*/ 282 h 1050"/>
                  <a:gd name="T24" fmla="*/ 333 w 552"/>
                  <a:gd name="T25" fmla="*/ 326 h 1050"/>
                  <a:gd name="T26" fmla="*/ 361 w 552"/>
                  <a:gd name="T27" fmla="*/ 379 h 1050"/>
                  <a:gd name="T28" fmla="*/ 386 w 552"/>
                  <a:gd name="T29" fmla="*/ 432 h 1050"/>
                  <a:gd name="T30" fmla="*/ 408 w 552"/>
                  <a:gd name="T31" fmla="*/ 467 h 1050"/>
                  <a:gd name="T32" fmla="*/ 426 w 552"/>
                  <a:gd name="T33" fmla="*/ 525 h 1050"/>
                  <a:gd name="T34" fmla="*/ 437 w 552"/>
                  <a:gd name="T35" fmla="*/ 573 h 1050"/>
                  <a:gd name="T36" fmla="*/ 447 w 552"/>
                  <a:gd name="T37" fmla="*/ 621 h 1050"/>
                  <a:gd name="T38" fmla="*/ 458 w 552"/>
                  <a:gd name="T39" fmla="*/ 674 h 1050"/>
                  <a:gd name="T40" fmla="*/ 458 w 552"/>
                  <a:gd name="T41" fmla="*/ 705 h 1050"/>
                  <a:gd name="T42" fmla="*/ 458 w 552"/>
                  <a:gd name="T43" fmla="*/ 740 h 1050"/>
                  <a:gd name="T44" fmla="*/ 454 w 552"/>
                  <a:gd name="T45" fmla="*/ 771 h 1050"/>
                  <a:gd name="T46" fmla="*/ 451 w 552"/>
                  <a:gd name="T47" fmla="*/ 798 h 1050"/>
                  <a:gd name="T48" fmla="*/ 447 w 552"/>
                  <a:gd name="T49" fmla="*/ 820 h 1050"/>
                  <a:gd name="T50" fmla="*/ 551 w 552"/>
                  <a:gd name="T51" fmla="*/ 820 h 1050"/>
                  <a:gd name="T52" fmla="*/ 519 w 552"/>
                  <a:gd name="T53" fmla="*/ 846 h 1050"/>
                  <a:gd name="T54" fmla="*/ 490 w 552"/>
                  <a:gd name="T55" fmla="*/ 877 h 1050"/>
                  <a:gd name="T56" fmla="*/ 447 w 552"/>
                  <a:gd name="T57" fmla="*/ 917 h 1050"/>
                  <a:gd name="T58" fmla="*/ 415 w 552"/>
                  <a:gd name="T59" fmla="*/ 961 h 1050"/>
                  <a:gd name="T60" fmla="*/ 390 w 552"/>
                  <a:gd name="T61" fmla="*/ 1001 h 1050"/>
                  <a:gd name="T62" fmla="*/ 365 w 552"/>
                  <a:gd name="T63" fmla="*/ 1049 h 1050"/>
                  <a:gd name="T64" fmla="*/ 347 w 552"/>
                  <a:gd name="T65" fmla="*/ 1001 h 1050"/>
                  <a:gd name="T66" fmla="*/ 326 w 552"/>
                  <a:gd name="T67" fmla="*/ 952 h 1050"/>
                  <a:gd name="T68" fmla="*/ 297 w 552"/>
                  <a:gd name="T69" fmla="*/ 904 h 1050"/>
                  <a:gd name="T70" fmla="*/ 268 w 552"/>
                  <a:gd name="T71" fmla="*/ 864 h 1050"/>
                  <a:gd name="T72" fmla="*/ 250 w 552"/>
                  <a:gd name="T73" fmla="*/ 842 h 1050"/>
                  <a:gd name="T74" fmla="*/ 218 w 552"/>
                  <a:gd name="T75" fmla="*/ 815 h 1050"/>
                  <a:gd name="T76" fmla="*/ 326 w 552"/>
                  <a:gd name="T77" fmla="*/ 815 h 1050"/>
                  <a:gd name="T78" fmla="*/ 333 w 552"/>
                  <a:gd name="T79" fmla="*/ 771 h 1050"/>
                  <a:gd name="T80" fmla="*/ 333 w 552"/>
                  <a:gd name="T81" fmla="*/ 727 h 1050"/>
                  <a:gd name="T82" fmla="*/ 333 w 552"/>
                  <a:gd name="T83" fmla="*/ 679 h 1050"/>
                  <a:gd name="T84" fmla="*/ 326 w 552"/>
                  <a:gd name="T85" fmla="*/ 626 h 1050"/>
                  <a:gd name="T86" fmla="*/ 315 w 552"/>
                  <a:gd name="T87" fmla="*/ 573 h 1050"/>
                  <a:gd name="T88" fmla="*/ 304 w 552"/>
                  <a:gd name="T89" fmla="*/ 520 h 1050"/>
                  <a:gd name="T90" fmla="*/ 286 w 552"/>
                  <a:gd name="T91" fmla="*/ 450 h 1050"/>
                  <a:gd name="T92" fmla="*/ 265 w 552"/>
                  <a:gd name="T93" fmla="*/ 392 h 1050"/>
                  <a:gd name="T94" fmla="*/ 243 w 552"/>
                  <a:gd name="T95" fmla="*/ 344 h 1050"/>
                  <a:gd name="T96" fmla="*/ 218 w 552"/>
                  <a:gd name="T97" fmla="*/ 286 h 1050"/>
                  <a:gd name="T98" fmla="*/ 204 w 552"/>
                  <a:gd name="T99" fmla="*/ 264 h 1050"/>
                  <a:gd name="T100" fmla="*/ 193 w 552"/>
                  <a:gd name="T101" fmla="*/ 238 h 1050"/>
                  <a:gd name="T102" fmla="*/ 182 w 552"/>
                  <a:gd name="T103" fmla="*/ 220 h 1050"/>
                  <a:gd name="T104" fmla="*/ 168 w 552"/>
                  <a:gd name="T105" fmla="*/ 198 h 1050"/>
                  <a:gd name="T106" fmla="*/ 147 w 552"/>
                  <a:gd name="T107" fmla="*/ 163 h 1050"/>
                  <a:gd name="T108" fmla="*/ 129 w 552"/>
                  <a:gd name="T109" fmla="*/ 137 h 1050"/>
                  <a:gd name="T110" fmla="*/ 114 w 552"/>
                  <a:gd name="T111" fmla="*/ 119 h 1050"/>
                  <a:gd name="T112" fmla="*/ 100 w 552"/>
                  <a:gd name="T113" fmla="*/ 101 h 1050"/>
                  <a:gd name="T114" fmla="*/ 86 w 552"/>
                  <a:gd name="T115" fmla="*/ 84 h 1050"/>
                  <a:gd name="T116" fmla="*/ 72 w 552"/>
                  <a:gd name="T117" fmla="*/ 71 h 1050"/>
                  <a:gd name="T118" fmla="*/ 57 w 552"/>
                  <a:gd name="T119" fmla="*/ 53 h 1050"/>
                  <a:gd name="T120" fmla="*/ 39 w 552"/>
                  <a:gd name="T121" fmla="*/ 35 h 1050"/>
                  <a:gd name="T122" fmla="*/ 21 w 552"/>
                  <a:gd name="T123" fmla="*/ 18 h 1050"/>
                  <a:gd name="T124" fmla="*/ 0 w 552"/>
                  <a:gd name="T125" fmla="*/ 0 h 10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52"/>
                  <a:gd name="T190" fmla="*/ 0 h 1050"/>
                  <a:gd name="T191" fmla="*/ 552 w 552"/>
                  <a:gd name="T192" fmla="*/ 1050 h 10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52" h="1050">
                    <a:moveTo>
                      <a:pt x="0" y="0"/>
                    </a:moveTo>
                    <a:lnTo>
                      <a:pt x="32" y="18"/>
                    </a:lnTo>
                    <a:lnTo>
                      <a:pt x="57" y="26"/>
                    </a:lnTo>
                    <a:lnTo>
                      <a:pt x="79" y="40"/>
                    </a:lnTo>
                    <a:lnTo>
                      <a:pt x="104" y="57"/>
                    </a:lnTo>
                    <a:lnTo>
                      <a:pt x="136" y="84"/>
                    </a:lnTo>
                    <a:lnTo>
                      <a:pt x="165" y="106"/>
                    </a:lnTo>
                    <a:lnTo>
                      <a:pt x="197" y="141"/>
                    </a:lnTo>
                    <a:lnTo>
                      <a:pt x="225" y="172"/>
                    </a:lnTo>
                    <a:lnTo>
                      <a:pt x="250" y="207"/>
                    </a:lnTo>
                    <a:lnTo>
                      <a:pt x="283" y="247"/>
                    </a:lnTo>
                    <a:lnTo>
                      <a:pt x="304" y="282"/>
                    </a:lnTo>
                    <a:lnTo>
                      <a:pt x="333" y="326"/>
                    </a:lnTo>
                    <a:lnTo>
                      <a:pt x="361" y="379"/>
                    </a:lnTo>
                    <a:lnTo>
                      <a:pt x="386" y="432"/>
                    </a:lnTo>
                    <a:lnTo>
                      <a:pt x="408" y="467"/>
                    </a:lnTo>
                    <a:lnTo>
                      <a:pt x="426" y="525"/>
                    </a:lnTo>
                    <a:lnTo>
                      <a:pt x="437" y="573"/>
                    </a:lnTo>
                    <a:lnTo>
                      <a:pt x="447" y="621"/>
                    </a:lnTo>
                    <a:lnTo>
                      <a:pt x="458" y="674"/>
                    </a:lnTo>
                    <a:lnTo>
                      <a:pt x="458" y="705"/>
                    </a:lnTo>
                    <a:lnTo>
                      <a:pt x="458" y="740"/>
                    </a:lnTo>
                    <a:lnTo>
                      <a:pt x="454" y="771"/>
                    </a:lnTo>
                    <a:lnTo>
                      <a:pt x="451" y="798"/>
                    </a:lnTo>
                    <a:lnTo>
                      <a:pt x="447" y="820"/>
                    </a:lnTo>
                    <a:lnTo>
                      <a:pt x="551" y="820"/>
                    </a:lnTo>
                    <a:lnTo>
                      <a:pt x="519" y="846"/>
                    </a:lnTo>
                    <a:lnTo>
                      <a:pt x="490" y="877"/>
                    </a:lnTo>
                    <a:lnTo>
                      <a:pt x="447" y="917"/>
                    </a:lnTo>
                    <a:lnTo>
                      <a:pt x="415" y="961"/>
                    </a:lnTo>
                    <a:lnTo>
                      <a:pt x="390" y="1001"/>
                    </a:lnTo>
                    <a:lnTo>
                      <a:pt x="365" y="1049"/>
                    </a:lnTo>
                    <a:lnTo>
                      <a:pt x="347" y="1001"/>
                    </a:lnTo>
                    <a:lnTo>
                      <a:pt x="326" y="952"/>
                    </a:lnTo>
                    <a:lnTo>
                      <a:pt x="297" y="904"/>
                    </a:lnTo>
                    <a:lnTo>
                      <a:pt x="268" y="864"/>
                    </a:lnTo>
                    <a:lnTo>
                      <a:pt x="250" y="842"/>
                    </a:lnTo>
                    <a:lnTo>
                      <a:pt x="218" y="815"/>
                    </a:lnTo>
                    <a:lnTo>
                      <a:pt x="326" y="815"/>
                    </a:lnTo>
                    <a:lnTo>
                      <a:pt x="333" y="771"/>
                    </a:lnTo>
                    <a:lnTo>
                      <a:pt x="333" y="727"/>
                    </a:lnTo>
                    <a:lnTo>
                      <a:pt x="333" y="679"/>
                    </a:lnTo>
                    <a:lnTo>
                      <a:pt x="326" y="626"/>
                    </a:lnTo>
                    <a:lnTo>
                      <a:pt x="315" y="573"/>
                    </a:lnTo>
                    <a:lnTo>
                      <a:pt x="304" y="520"/>
                    </a:lnTo>
                    <a:lnTo>
                      <a:pt x="286" y="450"/>
                    </a:lnTo>
                    <a:lnTo>
                      <a:pt x="265" y="392"/>
                    </a:lnTo>
                    <a:lnTo>
                      <a:pt x="243" y="344"/>
                    </a:lnTo>
                    <a:lnTo>
                      <a:pt x="218" y="286"/>
                    </a:lnTo>
                    <a:lnTo>
                      <a:pt x="204" y="264"/>
                    </a:lnTo>
                    <a:lnTo>
                      <a:pt x="193" y="238"/>
                    </a:lnTo>
                    <a:lnTo>
                      <a:pt x="182" y="220"/>
                    </a:lnTo>
                    <a:lnTo>
                      <a:pt x="168" y="198"/>
                    </a:lnTo>
                    <a:lnTo>
                      <a:pt x="147" y="163"/>
                    </a:lnTo>
                    <a:lnTo>
                      <a:pt x="129" y="137"/>
                    </a:lnTo>
                    <a:lnTo>
                      <a:pt x="114" y="119"/>
                    </a:lnTo>
                    <a:lnTo>
                      <a:pt x="100" y="101"/>
                    </a:lnTo>
                    <a:lnTo>
                      <a:pt x="86" y="84"/>
                    </a:lnTo>
                    <a:lnTo>
                      <a:pt x="72" y="71"/>
                    </a:lnTo>
                    <a:lnTo>
                      <a:pt x="57" y="53"/>
                    </a:lnTo>
                    <a:lnTo>
                      <a:pt x="39" y="35"/>
                    </a:lnTo>
                    <a:lnTo>
                      <a:pt x="21" y="18"/>
                    </a:lnTo>
                    <a:lnTo>
                      <a:pt x="0" y="0"/>
                    </a:lnTo>
                  </a:path>
                </a:pathLst>
              </a:custGeom>
              <a:solidFill>
                <a:srgbClr val="00FF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grpSp>
        <p:sp>
          <p:nvSpPr>
            <p:cNvPr id="58434" name="Rectangle 76"/>
            <p:cNvSpPr>
              <a:spLocks noChangeArrowheads="1"/>
            </p:cNvSpPr>
            <p:nvPr/>
          </p:nvSpPr>
          <p:spPr bwMode="auto">
            <a:xfrm>
              <a:off x="4001" y="3215"/>
              <a:ext cx="2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B</a:t>
              </a:r>
            </a:p>
          </p:txBody>
        </p:sp>
      </p:grpSp>
      <p:grpSp>
        <p:nvGrpSpPr>
          <p:cNvPr id="6" name="Group 89"/>
          <p:cNvGrpSpPr>
            <a:grpSpLocks/>
          </p:cNvGrpSpPr>
          <p:nvPr/>
        </p:nvGrpSpPr>
        <p:grpSpPr bwMode="auto">
          <a:xfrm>
            <a:off x="1390650" y="2438400"/>
            <a:ext cx="7502525" cy="1169988"/>
            <a:chOff x="876" y="1536"/>
            <a:chExt cx="4726" cy="737"/>
          </a:xfrm>
        </p:grpSpPr>
        <p:sp>
          <p:nvSpPr>
            <p:cNvPr id="58411" name="Rectangle 5"/>
            <p:cNvSpPr>
              <a:spLocks noChangeArrowheads="1"/>
            </p:cNvSpPr>
            <p:nvPr/>
          </p:nvSpPr>
          <p:spPr bwMode="auto">
            <a:xfrm>
              <a:off x="4322" y="1935"/>
              <a:ext cx="12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Level 3 Use Cases</a:t>
              </a:r>
            </a:p>
          </p:txBody>
        </p:sp>
        <p:sp>
          <p:nvSpPr>
            <p:cNvPr id="58412" name="Oval 35"/>
            <p:cNvSpPr>
              <a:spLocks noChangeArrowheads="1"/>
            </p:cNvSpPr>
            <p:nvPr/>
          </p:nvSpPr>
          <p:spPr bwMode="auto">
            <a:xfrm>
              <a:off x="876" y="1933"/>
              <a:ext cx="748" cy="316"/>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13" name="Oval 36"/>
            <p:cNvSpPr>
              <a:spLocks noChangeArrowheads="1"/>
            </p:cNvSpPr>
            <p:nvPr/>
          </p:nvSpPr>
          <p:spPr bwMode="auto">
            <a:xfrm>
              <a:off x="884" y="1941"/>
              <a:ext cx="744" cy="312"/>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14" name="Oval 37"/>
            <p:cNvSpPr>
              <a:spLocks noChangeArrowheads="1"/>
            </p:cNvSpPr>
            <p:nvPr/>
          </p:nvSpPr>
          <p:spPr bwMode="auto">
            <a:xfrm>
              <a:off x="878" y="1970"/>
              <a:ext cx="434"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58415" name="Oval 38"/>
            <p:cNvSpPr>
              <a:spLocks noChangeArrowheads="1"/>
            </p:cNvSpPr>
            <p:nvPr/>
          </p:nvSpPr>
          <p:spPr bwMode="auto">
            <a:xfrm>
              <a:off x="1132" y="1970"/>
              <a:ext cx="218"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58416" name="Oval 39"/>
            <p:cNvSpPr>
              <a:spLocks noChangeArrowheads="1"/>
            </p:cNvSpPr>
            <p:nvPr/>
          </p:nvSpPr>
          <p:spPr bwMode="auto">
            <a:xfrm>
              <a:off x="1174" y="1970"/>
              <a:ext cx="416"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3</a:t>
              </a:r>
            </a:p>
          </p:txBody>
        </p:sp>
        <p:sp>
          <p:nvSpPr>
            <p:cNvPr id="58417" name="Oval 40"/>
            <p:cNvSpPr>
              <a:spLocks noChangeArrowheads="1"/>
            </p:cNvSpPr>
            <p:nvPr/>
          </p:nvSpPr>
          <p:spPr bwMode="auto">
            <a:xfrm>
              <a:off x="2280" y="1933"/>
              <a:ext cx="748" cy="316"/>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18" name="Oval 41"/>
            <p:cNvSpPr>
              <a:spLocks noChangeArrowheads="1"/>
            </p:cNvSpPr>
            <p:nvPr/>
          </p:nvSpPr>
          <p:spPr bwMode="auto">
            <a:xfrm>
              <a:off x="2288" y="1941"/>
              <a:ext cx="744" cy="312"/>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19" name="Oval 42"/>
            <p:cNvSpPr>
              <a:spLocks noChangeArrowheads="1"/>
            </p:cNvSpPr>
            <p:nvPr/>
          </p:nvSpPr>
          <p:spPr bwMode="auto">
            <a:xfrm>
              <a:off x="2281" y="1970"/>
              <a:ext cx="434"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58420" name="Oval 43"/>
            <p:cNvSpPr>
              <a:spLocks noChangeArrowheads="1"/>
            </p:cNvSpPr>
            <p:nvPr/>
          </p:nvSpPr>
          <p:spPr bwMode="auto">
            <a:xfrm>
              <a:off x="2536" y="1970"/>
              <a:ext cx="218"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58421" name="Oval 44"/>
            <p:cNvSpPr>
              <a:spLocks noChangeArrowheads="1"/>
            </p:cNvSpPr>
            <p:nvPr/>
          </p:nvSpPr>
          <p:spPr bwMode="auto">
            <a:xfrm>
              <a:off x="2577" y="1970"/>
              <a:ext cx="416"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3</a:t>
              </a:r>
            </a:p>
          </p:txBody>
        </p:sp>
        <p:sp>
          <p:nvSpPr>
            <p:cNvPr id="58422" name="Oval 67"/>
            <p:cNvSpPr>
              <a:spLocks noChangeArrowheads="1"/>
            </p:cNvSpPr>
            <p:nvPr/>
          </p:nvSpPr>
          <p:spPr bwMode="auto">
            <a:xfrm>
              <a:off x="3552" y="1909"/>
              <a:ext cx="748" cy="316"/>
            </a:xfrm>
            <a:prstGeom prst="ellipse">
              <a:avLst/>
            </a:prstGeom>
            <a:solidFill>
              <a:srgbClr val="FFFFFF"/>
            </a:solidFill>
            <a:ln>
              <a:noFill/>
            </a:ln>
            <a:extLst>
              <a:ext uri="{91240B29-F687-4F45-9708-019B960494DF}">
                <a14:hiddenLine xmlns:a14="http://schemas.microsoft.com/office/drawing/2010/main" w="1270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23" name="Oval 68"/>
            <p:cNvSpPr>
              <a:spLocks noChangeArrowheads="1"/>
            </p:cNvSpPr>
            <p:nvPr/>
          </p:nvSpPr>
          <p:spPr bwMode="auto">
            <a:xfrm>
              <a:off x="3560" y="1917"/>
              <a:ext cx="744" cy="312"/>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24" name="Oval 69"/>
            <p:cNvSpPr>
              <a:spLocks noChangeArrowheads="1"/>
            </p:cNvSpPr>
            <p:nvPr/>
          </p:nvSpPr>
          <p:spPr bwMode="auto">
            <a:xfrm>
              <a:off x="3554" y="1947"/>
              <a:ext cx="434"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58425" name="Oval 70"/>
            <p:cNvSpPr>
              <a:spLocks noChangeArrowheads="1"/>
            </p:cNvSpPr>
            <p:nvPr/>
          </p:nvSpPr>
          <p:spPr bwMode="auto">
            <a:xfrm>
              <a:off x="3808" y="1947"/>
              <a:ext cx="218"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58426" name="Oval 71"/>
            <p:cNvSpPr>
              <a:spLocks noChangeArrowheads="1"/>
            </p:cNvSpPr>
            <p:nvPr/>
          </p:nvSpPr>
          <p:spPr bwMode="auto">
            <a:xfrm>
              <a:off x="3850" y="1947"/>
              <a:ext cx="416"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3</a:t>
              </a:r>
            </a:p>
          </p:txBody>
        </p:sp>
        <p:sp>
          <p:nvSpPr>
            <p:cNvPr id="58427" name="Line 82"/>
            <p:cNvSpPr>
              <a:spLocks noChangeShapeType="1"/>
            </p:cNvSpPr>
            <p:nvPr/>
          </p:nvSpPr>
          <p:spPr bwMode="auto">
            <a:xfrm>
              <a:off x="3504" y="1584"/>
              <a:ext cx="576" cy="336"/>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8428" name="Line 84"/>
            <p:cNvSpPr>
              <a:spLocks noChangeShapeType="1"/>
            </p:cNvSpPr>
            <p:nvPr/>
          </p:nvSpPr>
          <p:spPr bwMode="auto">
            <a:xfrm flipH="1">
              <a:off x="2544" y="1536"/>
              <a:ext cx="576" cy="384"/>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8429" name="Line 85"/>
            <p:cNvSpPr>
              <a:spLocks noChangeShapeType="1"/>
            </p:cNvSpPr>
            <p:nvPr/>
          </p:nvSpPr>
          <p:spPr bwMode="auto">
            <a:xfrm flipH="1">
              <a:off x="1200" y="1536"/>
              <a:ext cx="576" cy="384"/>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grpSp>
      <p:grpSp>
        <p:nvGrpSpPr>
          <p:cNvPr id="7" name="Group 91"/>
          <p:cNvGrpSpPr>
            <a:grpSpLocks/>
          </p:cNvGrpSpPr>
          <p:nvPr/>
        </p:nvGrpSpPr>
        <p:grpSpPr bwMode="auto">
          <a:xfrm>
            <a:off x="2590800" y="3505200"/>
            <a:ext cx="5622925" cy="1131888"/>
            <a:chOff x="1632" y="2208"/>
            <a:chExt cx="3542" cy="713"/>
          </a:xfrm>
        </p:grpSpPr>
        <p:sp>
          <p:nvSpPr>
            <p:cNvPr id="58397" name="Rectangle 6"/>
            <p:cNvSpPr>
              <a:spLocks noChangeArrowheads="1"/>
            </p:cNvSpPr>
            <p:nvPr/>
          </p:nvSpPr>
          <p:spPr bwMode="auto">
            <a:xfrm>
              <a:off x="4322" y="2575"/>
              <a:ext cx="8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Operations</a:t>
              </a:r>
            </a:p>
          </p:txBody>
        </p:sp>
        <p:grpSp>
          <p:nvGrpSpPr>
            <p:cNvPr id="58398" name="Group 90"/>
            <p:cNvGrpSpPr>
              <a:grpSpLocks/>
            </p:cNvGrpSpPr>
            <p:nvPr/>
          </p:nvGrpSpPr>
          <p:grpSpPr bwMode="auto">
            <a:xfrm>
              <a:off x="1632" y="2208"/>
              <a:ext cx="2352" cy="713"/>
              <a:chOff x="1632" y="2208"/>
              <a:chExt cx="2352" cy="713"/>
            </a:xfrm>
          </p:grpSpPr>
          <p:sp>
            <p:nvSpPr>
              <p:cNvPr id="58399" name="Oval 45"/>
              <p:cNvSpPr>
                <a:spLocks noChangeArrowheads="1"/>
              </p:cNvSpPr>
              <p:nvPr/>
            </p:nvSpPr>
            <p:spPr bwMode="auto">
              <a:xfrm>
                <a:off x="1632" y="2580"/>
                <a:ext cx="748" cy="316"/>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00" name="Oval 46"/>
              <p:cNvSpPr>
                <a:spLocks noChangeArrowheads="1"/>
              </p:cNvSpPr>
              <p:nvPr/>
            </p:nvSpPr>
            <p:spPr bwMode="auto">
              <a:xfrm>
                <a:off x="1640" y="2587"/>
                <a:ext cx="744" cy="313"/>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01" name="Oval 47"/>
              <p:cNvSpPr>
                <a:spLocks noChangeArrowheads="1"/>
              </p:cNvSpPr>
              <p:nvPr/>
            </p:nvSpPr>
            <p:spPr bwMode="auto">
              <a:xfrm>
                <a:off x="1633" y="2618"/>
                <a:ext cx="434"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58402" name="Oval 48"/>
              <p:cNvSpPr>
                <a:spLocks noChangeArrowheads="1"/>
              </p:cNvSpPr>
              <p:nvPr/>
            </p:nvSpPr>
            <p:spPr bwMode="auto">
              <a:xfrm>
                <a:off x="1888" y="2618"/>
                <a:ext cx="218"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58403" name="Oval 49"/>
              <p:cNvSpPr>
                <a:spLocks noChangeArrowheads="1"/>
              </p:cNvSpPr>
              <p:nvPr/>
            </p:nvSpPr>
            <p:spPr bwMode="auto">
              <a:xfrm>
                <a:off x="1929" y="2618"/>
                <a:ext cx="416"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4</a:t>
                </a:r>
              </a:p>
            </p:txBody>
          </p:sp>
          <p:sp>
            <p:nvSpPr>
              <p:cNvPr id="58404" name="Oval 50"/>
              <p:cNvSpPr>
                <a:spLocks noChangeArrowheads="1"/>
              </p:cNvSpPr>
              <p:nvPr/>
            </p:nvSpPr>
            <p:spPr bwMode="auto">
              <a:xfrm>
                <a:off x="2928" y="2580"/>
                <a:ext cx="748" cy="316"/>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05" name="Oval 51"/>
              <p:cNvSpPr>
                <a:spLocks noChangeArrowheads="1"/>
              </p:cNvSpPr>
              <p:nvPr/>
            </p:nvSpPr>
            <p:spPr bwMode="auto">
              <a:xfrm>
                <a:off x="2936" y="2587"/>
                <a:ext cx="744" cy="313"/>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406" name="Oval 52"/>
              <p:cNvSpPr>
                <a:spLocks noChangeArrowheads="1"/>
              </p:cNvSpPr>
              <p:nvPr/>
            </p:nvSpPr>
            <p:spPr bwMode="auto">
              <a:xfrm>
                <a:off x="2929" y="2618"/>
                <a:ext cx="434"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58407" name="Oval 53"/>
              <p:cNvSpPr>
                <a:spLocks noChangeArrowheads="1"/>
              </p:cNvSpPr>
              <p:nvPr/>
            </p:nvSpPr>
            <p:spPr bwMode="auto">
              <a:xfrm>
                <a:off x="3184" y="2618"/>
                <a:ext cx="218"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58408" name="Oval 54"/>
              <p:cNvSpPr>
                <a:spLocks noChangeArrowheads="1"/>
              </p:cNvSpPr>
              <p:nvPr/>
            </p:nvSpPr>
            <p:spPr bwMode="auto">
              <a:xfrm>
                <a:off x="3225" y="2618"/>
                <a:ext cx="416"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4</a:t>
                </a:r>
              </a:p>
            </p:txBody>
          </p:sp>
          <p:sp>
            <p:nvSpPr>
              <p:cNvPr id="58409" name="Line 83"/>
              <p:cNvSpPr>
                <a:spLocks noChangeShapeType="1"/>
              </p:cNvSpPr>
              <p:nvPr/>
            </p:nvSpPr>
            <p:spPr bwMode="auto">
              <a:xfrm flipH="1">
                <a:off x="3408" y="2208"/>
                <a:ext cx="576" cy="384"/>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8410" name="Line 86"/>
              <p:cNvSpPr>
                <a:spLocks noChangeShapeType="1"/>
              </p:cNvSpPr>
              <p:nvPr/>
            </p:nvSpPr>
            <p:spPr bwMode="auto">
              <a:xfrm flipH="1">
                <a:off x="1824" y="2208"/>
                <a:ext cx="576" cy="384"/>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grpSp>
      </p:grpSp>
      <p:grpSp>
        <p:nvGrpSpPr>
          <p:cNvPr id="9" name="Group 88"/>
          <p:cNvGrpSpPr>
            <a:grpSpLocks/>
          </p:cNvGrpSpPr>
          <p:nvPr/>
        </p:nvGrpSpPr>
        <p:grpSpPr bwMode="auto">
          <a:xfrm>
            <a:off x="2419350" y="1524000"/>
            <a:ext cx="6473825" cy="1058863"/>
            <a:chOff x="1524" y="960"/>
            <a:chExt cx="4078" cy="667"/>
          </a:xfrm>
        </p:grpSpPr>
        <p:sp>
          <p:nvSpPr>
            <p:cNvPr id="58384" name="Rectangle 4"/>
            <p:cNvSpPr>
              <a:spLocks noChangeArrowheads="1"/>
            </p:cNvSpPr>
            <p:nvPr/>
          </p:nvSpPr>
          <p:spPr bwMode="auto">
            <a:xfrm>
              <a:off x="4322" y="1295"/>
              <a:ext cx="12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Level 2 Use Cases</a:t>
              </a:r>
            </a:p>
          </p:txBody>
        </p:sp>
        <p:sp>
          <p:nvSpPr>
            <p:cNvPr id="58385" name="Oval 20"/>
            <p:cNvSpPr>
              <a:spLocks noChangeArrowheads="1"/>
            </p:cNvSpPr>
            <p:nvPr/>
          </p:nvSpPr>
          <p:spPr bwMode="auto">
            <a:xfrm>
              <a:off x="1524" y="1285"/>
              <a:ext cx="748" cy="316"/>
            </a:xfrm>
            <a:prstGeom prst="ellipse">
              <a:avLst/>
            </a:prstGeom>
            <a:solidFill>
              <a:srgbClr val="FFFFFF"/>
            </a:solidFill>
            <a:ln>
              <a:noFill/>
            </a:ln>
            <a:extLst>
              <a:ext uri="{91240B29-F687-4F45-9708-019B960494DF}">
                <a14:hiddenLine xmlns:a14="http://schemas.microsoft.com/office/drawing/2010/main" w="1270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386" name="Oval 21"/>
            <p:cNvSpPr>
              <a:spLocks noChangeArrowheads="1"/>
            </p:cNvSpPr>
            <p:nvPr/>
          </p:nvSpPr>
          <p:spPr bwMode="auto">
            <a:xfrm>
              <a:off x="1532" y="1293"/>
              <a:ext cx="744" cy="312"/>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387" name="Oval 22"/>
            <p:cNvSpPr>
              <a:spLocks noChangeArrowheads="1"/>
            </p:cNvSpPr>
            <p:nvPr/>
          </p:nvSpPr>
          <p:spPr bwMode="auto">
            <a:xfrm>
              <a:off x="1526" y="1324"/>
              <a:ext cx="434"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58388" name="Oval 23"/>
            <p:cNvSpPr>
              <a:spLocks noChangeArrowheads="1"/>
            </p:cNvSpPr>
            <p:nvPr/>
          </p:nvSpPr>
          <p:spPr bwMode="auto">
            <a:xfrm>
              <a:off x="1780" y="1324"/>
              <a:ext cx="218"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58389" name="Oval 24"/>
            <p:cNvSpPr>
              <a:spLocks noChangeArrowheads="1"/>
            </p:cNvSpPr>
            <p:nvPr/>
          </p:nvSpPr>
          <p:spPr bwMode="auto">
            <a:xfrm>
              <a:off x="1822" y="1324"/>
              <a:ext cx="416"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2</a:t>
              </a:r>
            </a:p>
          </p:txBody>
        </p:sp>
        <p:sp>
          <p:nvSpPr>
            <p:cNvPr id="58390" name="Oval 30"/>
            <p:cNvSpPr>
              <a:spLocks noChangeArrowheads="1"/>
            </p:cNvSpPr>
            <p:nvPr/>
          </p:nvSpPr>
          <p:spPr bwMode="auto">
            <a:xfrm>
              <a:off x="2928" y="1285"/>
              <a:ext cx="748" cy="316"/>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391" name="Oval 31"/>
            <p:cNvSpPr>
              <a:spLocks noChangeArrowheads="1"/>
            </p:cNvSpPr>
            <p:nvPr/>
          </p:nvSpPr>
          <p:spPr bwMode="auto">
            <a:xfrm>
              <a:off x="2936" y="1293"/>
              <a:ext cx="744" cy="312"/>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58392" name="Oval 32"/>
            <p:cNvSpPr>
              <a:spLocks noChangeArrowheads="1"/>
            </p:cNvSpPr>
            <p:nvPr/>
          </p:nvSpPr>
          <p:spPr bwMode="auto">
            <a:xfrm>
              <a:off x="2929" y="1324"/>
              <a:ext cx="434"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58393" name="Oval 33"/>
            <p:cNvSpPr>
              <a:spLocks noChangeArrowheads="1"/>
            </p:cNvSpPr>
            <p:nvPr/>
          </p:nvSpPr>
          <p:spPr bwMode="auto">
            <a:xfrm>
              <a:off x="3184" y="1324"/>
              <a:ext cx="218"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58394" name="Oval 34"/>
            <p:cNvSpPr>
              <a:spLocks noChangeArrowheads="1"/>
            </p:cNvSpPr>
            <p:nvPr/>
          </p:nvSpPr>
          <p:spPr bwMode="auto">
            <a:xfrm>
              <a:off x="3225" y="1324"/>
              <a:ext cx="416" cy="30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2</a:t>
              </a:r>
            </a:p>
          </p:txBody>
        </p:sp>
        <p:sp>
          <p:nvSpPr>
            <p:cNvPr id="58395" name="Line 80"/>
            <p:cNvSpPr>
              <a:spLocks noChangeShapeType="1"/>
            </p:cNvSpPr>
            <p:nvPr/>
          </p:nvSpPr>
          <p:spPr bwMode="auto">
            <a:xfrm>
              <a:off x="2640" y="960"/>
              <a:ext cx="576" cy="336"/>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8396" name="Line 87"/>
            <p:cNvSpPr>
              <a:spLocks noChangeShapeType="1"/>
            </p:cNvSpPr>
            <p:nvPr/>
          </p:nvSpPr>
          <p:spPr bwMode="auto">
            <a:xfrm flipH="1">
              <a:off x="2016" y="960"/>
              <a:ext cx="624" cy="336"/>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4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51"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19100" y="184150"/>
            <a:ext cx="8153400" cy="863600"/>
          </a:xfrm>
          <a:noFill/>
        </p:spPr>
        <p:txBody>
          <a:bodyPr lIns="92407" tIns="45420" rIns="92407" bIns="45420"/>
          <a:lstStyle/>
          <a:p>
            <a:r>
              <a:rPr lang="en-US" altLang="cs-CZ" smtClean="0">
                <a:ea typeface="ＭＳ Ｐゴシック" panose="020B0600070205080204" pitchFamily="34" charset="-128"/>
              </a:rPr>
              <a:t>Use Cases used by more than one Object</a:t>
            </a:r>
          </a:p>
        </p:txBody>
      </p:sp>
      <p:sp>
        <p:nvSpPr>
          <p:cNvPr id="60419" name="Rectangle 3"/>
          <p:cNvSpPr>
            <a:spLocks noChangeArrowheads="1"/>
          </p:cNvSpPr>
          <p:nvPr/>
        </p:nvSpPr>
        <p:spPr bwMode="auto">
          <a:xfrm>
            <a:off x="6861175" y="1090613"/>
            <a:ext cx="2235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Top Level Use Case</a:t>
            </a:r>
          </a:p>
        </p:txBody>
      </p:sp>
      <p:sp>
        <p:nvSpPr>
          <p:cNvPr id="60420" name="Rectangle 4"/>
          <p:cNvSpPr>
            <a:spLocks noChangeArrowheads="1"/>
          </p:cNvSpPr>
          <p:nvPr/>
        </p:nvSpPr>
        <p:spPr bwMode="auto">
          <a:xfrm>
            <a:off x="6861175" y="2055813"/>
            <a:ext cx="2032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Level 2 Use Cases</a:t>
            </a:r>
          </a:p>
        </p:txBody>
      </p:sp>
      <p:sp>
        <p:nvSpPr>
          <p:cNvPr id="60421" name="Rectangle 5"/>
          <p:cNvSpPr>
            <a:spLocks noChangeArrowheads="1"/>
          </p:cNvSpPr>
          <p:nvPr/>
        </p:nvSpPr>
        <p:spPr bwMode="auto">
          <a:xfrm>
            <a:off x="6861175" y="3071813"/>
            <a:ext cx="2032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Level 3 Use Cases</a:t>
            </a:r>
          </a:p>
        </p:txBody>
      </p:sp>
      <p:sp>
        <p:nvSpPr>
          <p:cNvPr id="60422" name="Rectangle 6"/>
          <p:cNvSpPr>
            <a:spLocks noChangeArrowheads="1"/>
          </p:cNvSpPr>
          <p:nvPr/>
        </p:nvSpPr>
        <p:spPr bwMode="auto">
          <a:xfrm>
            <a:off x="6861175" y="4087813"/>
            <a:ext cx="1352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Operations</a:t>
            </a:r>
          </a:p>
        </p:txBody>
      </p:sp>
      <p:sp>
        <p:nvSpPr>
          <p:cNvPr id="60423" name="Rectangle 7"/>
          <p:cNvSpPr>
            <a:spLocks noChangeArrowheads="1"/>
          </p:cNvSpPr>
          <p:nvPr/>
        </p:nvSpPr>
        <p:spPr bwMode="auto">
          <a:xfrm>
            <a:off x="1344613" y="5094288"/>
            <a:ext cx="1155700" cy="1003300"/>
          </a:xfrm>
          <a:prstGeom prst="rect">
            <a:avLst/>
          </a:prstGeom>
          <a:solidFill>
            <a:schemeClr val="bg1"/>
          </a:solidFill>
          <a:ln w="12700">
            <a:solidFill>
              <a:schemeClr val="tx1"/>
            </a:solidFill>
            <a:miter lim="800000"/>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24" name="Line 8"/>
          <p:cNvSpPr>
            <a:spLocks noChangeShapeType="1"/>
          </p:cNvSpPr>
          <p:nvPr/>
        </p:nvSpPr>
        <p:spPr bwMode="auto">
          <a:xfrm>
            <a:off x="1377950" y="5461000"/>
            <a:ext cx="11049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60425" name="Line 9"/>
          <p:cNvSpPr>
            <a:spLocks noChangeShapeType="1"/>
          </p:cNvSpPr>
          <p:nvPr/>
        </p:nvSpPr>
        <p:spPr bwMode="auto">
          <a:xfrm>
            <a:off x="1360488" y="5834063"/>
            <a:ext cx="11557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60426" name="Rectangle 10"/>
          <p:cNvSpPr>
            <a:spLocks noChangeArrowheads="1"/>
          </p:cNvSpPr>
          <p:nvPr/>
        </p:nvSpPr>
        <p:spPr bwMode="auto">
          <a:xfrm>
            <a:off x="5883275" y="5129213"/>
            <a:ext cx="1155700" cy="1003300"/>
          </a:xfrm>
          <a:prstGeom prst="rect">
            <a:avLst/>
          </a:prstGeom>
          <a:solidFill>
            <a:schemeClr val="bg1"/>
          </a:solidFill>
          <a:ln w="12700">
            <a:solidFill>
              <a:schemeClr val="tx1"/>
            </a:solidFill>
            <a:miter lim="800000"/>
            <a:headEnd/>
            <a:tailEnd/>
          </a:ln>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27" name="Line 11"/>
          <p:cNvSpPr>
            <a:spLocks noChangeShapeType="1"/>
          </p:cNvSpPr>
          <p:nvPr/>
        </p:nvSpPr>
        <p:spPr bwMode="auto">
          <a:xfrm>
            <a:off x="5916613" y="5495925"/>
            <a:ext cx="11049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60428" name="Line 12"/>
          <p:cNvSpPr>
            <a:spLocks noChangeShapeType="1"/>
          </p:cNvSpPr>
          <p:nvPr/>
        </p:nvSpPr>
        <p:spPr bwMode="auto">
          <a:xfrm>
            <a:off x="5899150" y="5868988"/>
            <a:ext cx="11557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grpSp>
        <p:nvGrpSpPr>
          <p:cNvPr id="60429" name="Group 13"/>
          <p:cNvGrpSpPr>
            <a:grpSpLocks/>
          </p:cNvGrpSpPr>
          <p:nvPr/>
        </p:nvGrpSpPr>
        <p:grpSpPr bwMode="auto">
          <a:xfrm>
            <a:off x="5470525" y="4445000"/>
            <a:ext cx="919163" cy="1644650"/>
            <a:chOff x="3494" y="2836"/>
            <a:chExt cx="587" cy="1050"/>
          </a:xfrm>
        </p:grpSpPr>
        <p:sp>
          <p:nvSpPr>
            <p:cNvPr id="60487" name="Freeform 14"/>
            <p:cNvSpPr>
              <a:spLocks/>
            </p:cNvSpPr>
            <p:nvPr/>
          </p:nvSpPr>
          <p:spPr bwMode="auto">
            <a:xfrm>
              <a:off x="3494" y="2836"/>
              <a:ext cx="584" cy="1050"/>
            </a:xfrm>
            <a:custGeom>
              <a:avLst/>
              <a:gdLst>
                <a:gd name="T0" fmla="*/ 39 w 584"/>
                <a:gd name="T1" fmla="*/ 0 h 1050"/>
                <a:gd name="T2" fmla="*/ 89 w 584"/>
                <a:gd name="T3" fmla="*/ 35 h 1050"/>
                <a:gd name="T4" fmla="*/ 147 w 584"/>
                <a:gd name="T5" fmla="*/ 84 h 1050"/>
                <a:gd name="T6" fmla="*/ 200 w 584"/>
                <a:gd name="T7" fmla="*/ 137 h 1050"/>
                <a:gd name="T8" fmla="*/ 258 w 584"/>
                <a:gd name="T9" fmla="*/ 203 h 1050"/>
                <a:gd name="T10" fmla="*/ 311 w 584"/>
                <a:gd name="T11" fmla="*/ 282 h 1050"/>
                <a:gd name="T12" fmla="*/ 368 w 584"/>
                <a:gd name="T13" fmla="*/ 379 h 1050"/>
                <a:gd name="T14" fmla="*/ 415 w 584"/>
                <a:gd name="T15" fmla="*/ 467 h 1050"/>
                <a:gd name="T16" fmla="*/ 447 w 584"/>
                <a:gd name="T17" fmla="*/ 569 h 1050"/>
                <a:gd name="T18" fmla="*/ 465 w 584"/>
                <a:gd name="T19" fmla="*/ 674 h 1050"/>
                <a:gd name="T20" fmla="*/ 465 w 584"/>
                <a:gd name="T21" fmla="*/ 740 h 1050"/>
                <a:gd name="T22" fmla="*/ 461 w 584"/>
                <a:gd name="T23" fmla="*/ 793 h 1050"/>
                <a:gd name="T24" fmla="*/ 583 w 584"/>
                <a:gd name="T25" fmla="*/ 815 h 1050"/>
                <a:gd name="T26" fmla="*/ 515 w 584"/>
                <a:gd name="T27" fmla="*/ 877 h 1050"/>
                <a:gd name="T28" fmla="*/ 444 w 584"/>
                <a:gd name="T29" fmla="*/ 956 h 1050"/>
                <a:gd name="T30" fmla="*/ 401 w 584"/>
                <a:gd name="T31" fmla="*/ 1049 h 1050"/>
                <a:gd name="T32" fmla="*/ 354 w 584"/>
                <a:gd name="T33" fmla="*/ 1001 h 1050"/>
                <a:gd name="T34" fmla="*/ 304 w 584"/>
                <a:gd name="T35" fmla="*/ 904 h 1050"/>
                <a:gd name="T36" fmla="*/ 254 w 584"/>
                <a:gd name="T37" fmla="*/ 842 h 1050"/>
                <a:gd name="T38" fmla="*/ 333 w 584"/>
                <a:gd name="T39" fmla="*/ 815 h 1050"/>
                <a:gd name="T40" fmla="*/ 340 w 584"/>
                <a:gd name="T41" fmla="*/ 727 h 1050"/>
                <a:gd name="T42" fmla="*/ 333 w 584"/>
                <a:gd name="T43" fmla="*/ 626 h 1050"/>
                <a:gd name="T44" fmla="*/ 311 w 584"/>
                <a:gd name="T45" fmla="*/ 520 h 1050"/>
                <a:gd name="T46" fmla="*/ 272 w 584"/>
                <a:gd name="T47" fmla="*/ 392 h 1050"/>
                <a:gd name="T48" fmla="*/ 222 w 584"/>
                <a:gd name="T49" fmla="*/ 286 h 1050"/>
                <a:gd name="T50" fmla="*/ 197 w 584"/>
                <a:gd name="T51" fmla="*/ 238 h 1050"/>
                <a:gd name="T52" fmla="*/ 172 w 584"/>
                <a:gd name="T53" fmla="*/ 198 h 1050"/>
                <a:gd name="T54" fmla="*/ 132 w 584"/>
                <a:gd name="T55" fmla="*/ 137 h 1050"/>
                <a:gd name="T56" fmla="*/ 104 w 584"/>
                <a:gd name="T57" fmla="*/ 101 h 1050"/>
                <a:gd name="T58" fmla="*/ 75 w 584"/>
                <a:gd name="T59" fmla="*/ 66 h 1050"/>
                <a:gd name="T60" fmla="*/ 39 w 584"/>
                <a:gd name="T61" fmla="*/ 31 h 1050"/>
                <a:gd name="T62" fmla="*/ 0 w 584"/>
                <a:gd name="T63" fmla="*/ 0 h 105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84"/>
                <a:gd name="T97" fmla="*/ 0 h 1050"/>
                <a:gd name="T98" fmla="*/ 584 w 584"/>
                <a:gd name="T99" fmla="*/ 1050 h 105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84" h="1050">
                  <a:moveTo>
                    <a:pt x="0" y="0"/>
                  </a:moveTo>
                  <a:lnTo>
                    <a:pt x="39" y="0"/>
                  </a:lnTo>
                  <a:lnTo>
                    <a:pt x="68" y="18"/>
                  </a:lnTo>
                  <a:lnTo>
                    <a:pt x="89" y="35"/>
                  </a:lnTo>
                  <a:lnTo>
                    <a:pt x="118" y="57"/>
                  </a:lnTo>
                  <a:lnTo>
                    <a:pt x="147" y="84"/>
                  </a:lnTo>
                  <a:lnTo>
                    <a:pt x="168" y="106"/>
                  </a:lnTo>
                  <a:lnTo>
                    <a:pt x="200" y="137"/>
                  </a:lnTo>
                  <a:lnTo>
                    <a:pt x="229" y="172"/>
                  </a:lnTo>
                  <a:lnTo>
                    <a:pt x="258" y="203"/>
                  </a:lnTo>
                  <a:lnTo>
                    <a:pt x="290" y="247"/>
                  </a:lnTo>
                  <a:lnTo>
                    <a:pt x="311" y="282"/>
                  </a:lnTo>
                  <a:lnTo>
                    <a:pt x="340" y="326"/>
                  </a:lnTo>
                  <a:lnTo>
                    <a:pt x="368" y="379"/>
                  </a:lnTo>
                  <a:lnTo>
                    <a:pt x="397" y="428"/>
                  </a:lnTo>
                  <a:lnTo>
                    <a:pt x="415" y="467"/>
                  </a:lnTo>
                  <a:lnTo>
                    <a:pt x="433" y="525"/>
                  </a:lnTo>
                  <a:lnTo>
                    <a:pt x="447" y="569"/>
                  </a:lnTo>
                  <a:lnTo>
                    <a:pt x="458" y="621"/>
                  </a:lnTo>
                  <a:lnTo>
                    <a:pt x="465" y="674"/>
                  </a:lnTo>
                  <a:lnTo>
                    <a:pt x="469" y="705"/>
                  </a:lnTo>
                  <a:lnTo>
                    <a:pt x="465" y="740"/>
                  </a:lnTo>
                  <a:lnTo>
                    <a:pt x="461" y="767"/>
                  </a:lnTo>
                  <a:lnTo>
                    <a:pt x="461" y="793"/>
                  </a:lnTo>
                  <a:lnTo>
                    <a:pt x="454" y="815"/>
                  </a:lnTo>
                  <a:lnTo>
                    <a:pt x="583" y="815"/>
                  </a:lnTo>
                  <a:lnTo>
                    <a:pt x="551" y="846"/>
                  </a:lnTo>
                  <a:lnTo>
                    <a:pt x="515" y="877"/>
                  </a:lnTo>
                  <a:lnTo>
                    <a:pt x="476" y="917"/>
                  </a:lnTo>
                  <a:lnTo>
                    <a:pt x="444" y="956"/>
                  </a:lnTo>
                  <a:lnTo>
                    <a:pt x="422" y="992"/>
                  </a:lnTo>
                  <a:lnTo>
                    <a:pt x="401" y="1049"/>
                  </a:lnTo>
                  <a:lnTo>
                    <a:pt x="372" y="1049"/>
                  </a:lnTo>
                  <a:lnTo>
                    <a:pt x="354" y="1001"/>
                  </a:lnTo>
                  <a:lnTo>
                    <a:pt x="333" y="952"/>
                  </a:lnTo>
                  <a:lnTo>
                    <a:pt x="304" y="904"/>
                  </a:lnTo>
                  <a:lnTo>
                    <a:pt x="272" y="864"/>
                  </a:lnTo>
                  <a:lnTo>
                    <a:pt x="254" y="842"/>
                  </a:lnTo>
                  <a:lnTo>
                    <a:pt x="222" y="815"/>
                  </a:lnTo>
                  <a:lnTo>
                    <a:pt x="333" y="815"/>
                  </a:lnTo>
                  <a:lnTo>
                    <a:pt x="340" y="767"/>
                  </a:lnTo>
                  <a:lnTo>
                    <a:pt x="340" y="727"/>
                  </a:lnTo>
                  <a:lnTo>
                    <a:pt x="340" y="674"/>
                  </a:lnTo>
                  <a:lnTo>
                    <a:pt x="333" y="626"/>
                  </a:lnTo>
                  <a:lnTo>
                    <a:pt x="322" y="569"/>
                  </a:lnTo>
                  <a:lnTo>
                    <a:pt x="311" y="520"/>
                  </a:lnTo>
                  <a:lnTo>
                    <a:pt x="290" y="450"/>
                  </a:lnTo>
                  <a:lnTo>
                    <a:pt x="272" y="392"/>
                  </a:lnTo>
                  <a:lnTo>
                    <a:pt x="247" y="339"/>
                  </a:lnTo>
                  <a:lnTo>
                    <a:pt x="222" y="286"/>
                  </a:lnTo>
                  <a:lnTo>
                    <a:pt x="207" y="260"/>
                  </a:lnTo>
                  <a:lnTo>
                    <a:pt x="197" y="238"/>
                  </a:lnTo>
                  <a:lnTo>
                    <a:pt x="186" y="216"/>
                  </a:lnTo>
                  <a:lnTo>
                    <a:pt x="172" y="198"/>
                  </a:lnTo>
                  <a:lnTo>
                    <a:pt x="150" y="163"/>
                  </a:lnTo>
                  <a:lnTo>
                    <a:pt x="132" y="137"/>
                  </a:lnTo>
                  <a:lnTo>
                    <a:pt x="118" y="119"/>
                  </a:lnTo>
                  <a:lnTo>
                    <a:pt x="104" y="101"/>
                  </a:lnTo>
                  <a:lnTo>
                    <a:pt x="89" y="84"/>
                  </a:lnTo>
                  <a:lnTo>
                    <a:pt x="75" y="66"/>
                  </a:lnTo>
                  <a:lnTo>
                    <a:pt x="57" y="48"/>
                  </a:lnTo>
                  <a:lnTo>
                    <a:pt x="39" y="31"/>
                  </a:lnTo>
                  <a:lnTo>
                    <a:pt x="21" y="18"/>
                  </a:lnTo>
                  <a:lnTo>
                    <a:pt x="0" y="0"/>
                  </a:lnTo>
                </a:path>
              </a:pathLst>
            </a:custGeom>
            <a:solidFill>
              <a:srgbClr val="0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88" name="Freeform 15"/>
            <p:cNvSpPr>
              <a:spLocks/>
            </p:cNvSpPr>
            <p:nvPr/>
          </p:nvSpPr>
          <p:spPr bwMode="auto">
            <a:xfrm>
              <a:off x="3529" y="2836"/>
              <a:ext cx="552" cy="1050"/>
            </a:xfrm>
            <a:custGeom>
              <a:avLst/>
              <a:gdLst>
                <a:gd name="T0" fmla="*/ 0 w 552"/>
                <a:gd name="T1" fmla="*/ 0 h 1050"/>
                <a:gd name="T2" fmla="*/ 32 w 552"/>
                <a:gd name="T3" fmla="*/ 18 h 1050"/>
                <a:gd name="T4" fmla="*/ 57 w 552"/>
                <a:gd name="T5" fmla="*/ 26 h 1050"/>
                <a:gd name="T6" fmla="*/ 79 w 552"/>
                <a:gd name="T7" fmla="*/ 40 h 1050"/>
                <a:gd name="T8" fmla="*/ 104 w 552"/>
                <a:gd name="T9" fmla="*/ 57 h 1050"/>
                <a:gd name="T10" fmla="*/ 136 w 552"/>
                <a:gd name="T11" fmla="*/ 84 h 1050"/>
                <a:gd name="T12" fmla="*/ 165 w 552"/>
                <a:gd name="T13" fmla="*/ 106 h 1050"/>
                <a:gd name="T14" fmla="*/ 197 w 552"/>
                <a:gd name="T15" fmla="*/ 141 h 1050"/>
                <a:gd name="T16" fmla="*/ 225 w 552"/>
                <a:gd name="T17" fmla="*/ 172 h 1050"/>
                <a:gd name="T18" fmla="*/ 250 w 552"/>
                <a:gd name="T19" fmla="*/ 207 h 1050"/>
                <a:gd name="T20" fmla="*/ 283 w 552"/>
                <a:gd name="T21" fmla="*/ 247 h 1050"/>
                <a:gd name="T22" fmla="*/ 304 w 552"/>
                <a:gd name="T23" fmla="*/ 282 h 1050"/>
                <a:gd name="T24" fmla="*/ 333 w 552"/>
                <a:gd name="T25" fmla="*/ 326 h 1050"/>
                <a:gd name="T26" fmla="*/ 361 w 552"/>
                <a:gd name="T27" fmla="*/ 379 h 1050"/>
                <a:gd name="T28" fmla="*/ 386 w 552"/>
                <a:gd name="T29" fmla="*/ 432 h 1050"/>
                <a:gd name="T30" fmla="*/ 408 w 552"/>
                <a:gd name="T31" fmla="*/ 467 h 1050"/>
                <a:gd name="T32" fmla="*/ 426 w 552"/>
                <a:gd name="T33" fmla="*/ 525 h 1050"/>
                <a:gd name="T34" fmla="*/ 437 w 552"/>
                <a:gd name="T35" fmla="*/ 573 h 1050"/>
                <a:gd name="T36" fmla="*/ 447 w 552"/>
                <a:gd name="T37" fmla="*/ 621 h 1050"/>
                <a:gd name="T38" fmla="*/ 458 w 552"/>
                <a:gd name="T39" fmla="*/ 674 h 1050"/>
                <a:gd name="T40" fmla="*/ 458 w 552"/>
                <a:gd name="T41" fmla="*/ 705 h 1050"/>
                <a:gd name="T42" fmla="*/ 458 w 552"/>
                <a:gd name="T43" fmla="*/ 740 h 1050"/>
                <a:gd name="T44" fmla="*/ 454 w 552"/>
                <a:gd name="T45" fmla="*/ 771 h 1050"/>
                <a:gd name="T46" fmla="*/ 451 w 552"/>
                <a:gd name="T47" fmla="*/ 798 h 1050"/>
                <a:gd name="T48" fmla="*/ 447 w 552"/>
                <a:gd name="T49" fmla="*/ 820 h 1050"/>
                <a:gd name="T50" fmla="*/ 551 w 552"/>
                <a:gd name="T51" fmla="*/ 820 h 1050"/>
                <a:gd name="T52" fmla="*/ 519 w 552"/>
                <a:gd name="T53" fmla="*/ 846 h 1050"/>
                <a:gd name="T54" fmla="*/ 490 w 552"/>
                <a:gd name="T55" fmla="*/ 877 h 1050"/>
                <a:gd name="T56" fmla="*/ 447 w 552"/>
                <a:gd name="T57" fmla="*/ 917 h 1050"/>
                <a:gd name="T58" fmla="*/ 415 w 552"/>
                <a:gd name="T59" fmla="*/ 961 h 1050"/>
                <a:gd name="T60" fmla="*/ 390 w 552"/>
                <a:gd name="T61" fmla="*/ 1001 h 1050"/>
                <a:gd name="T62" fmla="*/ 365 w 552"/>
                <a:gd name="T63" fmla="*/ 1049 h 1050"/>
                <a:gd name="T64" fmla="*/ 347 w 552"/>
                <a:gd name="T65" fmla="*/ 1001 h 1050"/>
                <a:gd name="T66" fmla="*/ 326 w 552"/>
                <a:gd name="T67" fmla="*/ 952 h 1050"/>
                <a:gd name="T68" fmla="*/ 297 w 552"/>
                <a:gd name="T69" fmla="*/ 904 h 1050"/>
                <a:gd name="T70" fmla="*/ 268 w 552"/>
                <a:gd name="T71" fmla="*/ 864 h 1050"/>
                <a:gd name="T72" fmla="*/ 250 w 552"/>
                <a:gd name="T73" fmla="*/ 842 h 1050"/>
                <a:gd name="T74" fmla="*/ 218 w 552"/>
                <a:gd name="T75" fmla="*/ 815 h 1050"/>
                <a:gd name="T76" fmla="*/ 326 w 552"/>
                <a:gd name="T77" fmla="*/ 815 h 1050"/>
                <a:gd name="T78" fmla="*/ 333 w 552"/>
                <a:gd name="T79" fmla="*/ 771 h 1050"/>
                <a:gd name="T80" fmla="*/ 333 w 552"/>
                <a:gd name="T81" fmla="*/ 727 h 1050"/>
                <a:gd name="T82" fmla="*/ 333 w 552"/>
                <a:gd name="T83" fmla="*/ 679 h 1050"/>
                <a:gd name="T84" fmla="*/ 326 w 552"/>
                <a:gd name="T85" fmla="*/ 626 h 1050"/>
                <a:gd name="T86" fmla="*/ 315 w 552"/>
                <a:gd name="T87" fmla="*/ 573 h 1050"/>
                <a:gd name="T88" fmla="*/ 304 w 552"/>
                <a:gd name="T89" fmla="*/ 520 h 1050"/>
                <a:gd name="T90" fmla="*/ 286 w 552"/>
                <a:gd name="T91" fmla="*/ 450 h 1050"/>
                <a:gd name="T92" fmla="*/ 265 w 552"/>
                <a:gd name="T93" fmla="*/ 392 h 1050"/>
                <a:gd name="T94" fmla="*/ 243 w 552"/>
                <a:gd name="T95" fmla="*/ 344 h 1050"/>
                <a:gd name="T96" fmla="*/ 218 w 552"/>
                <a:gd name="T97" fmla="*/ 286 h 1050"/>
                <a:gd name="T98" fmla="*/ 204 w 552"/>
                <a:gd name="T99" fmla="*/ 264 h 1050"/>
                <a:gd name="T100" fmla="*/ 193 w 552"/>
                <a:gd name="T101" fmla="*/ 238 h 1050"/>
                <a:gd name="T102" fmla="*/ 182 w 552"/>
                <a:gd name="T103" fmla="*/ 220 h 1050"/>
                <a:gd name="T104" fmla="*/ 168 w 552"/>
                <a:gd name="T105" fmla="*/ 198 h 1050"/>
                <a:gd name="T106" fmla="*/ 147 w 552"/>
                <a:gd name="T107" fmla="*/ 163 h 1050"/>
                <a:gd name="T108" fmla="*/ 129 w 552"/>
                <a:gd name="T109" fmla="*/ 137 h 1050"/>
                <a:gd name="T110" fmla="*/ 114 w 552"/>
                <a:gd name="T111" fmla="*/ 119 h 1050"/>
                <a:gd name="T112" fmla="*/ 100 w 552"/>
                <a:gd name="T113" fmla="*/ 101 h 1050"/>
                <a:gd name="T114" fmla="*/ 86 w 552"/>
                <a:gd name="T115" fmla="*/ 84 h 1050"/>
                <a:gd name="T116" fmla="*/ 72 w 552"/>
                <a:gd name="T117" fmla="*/ 71 h 1050"/>
                <a:gd name="T118" fmla="*/ 57 w 552"/>
                <a:gd name="T119" fmla="*/ 53 h 1050"/>
                <a:gd name="T120" fmla="*/ 39 w 552"/>
                <a:gd name="T121" fmla="*/ 35 h 1050"/>
                <a:gd name="T122" fmla="*/ 21 w 552"/>
                <a:gd name="T123" fmla="*/ 18 h 1050"/>
                <a:gd name="T124" fmla="*/ 0 w 552"/>
                <a:gd name="T125" fmla="*/ 0 h 10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52"/>
                <a:gd name="T190" fmla="*/ 0 h 1050"/>
                <a:gd name="T191" fmla="*/ 552 w 552"/>
                <a:gd name="T192" fmla="*/ 1050 h 10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52" h="1050">
                  <a:moveTo>
                    <a:pt x="0" y="0"/>
                  </a:moveTo>
                  <a:lnTo>
                    <a:pt x="32" y="18"/>
                  </a:lnTo>
                  <a:lnTo>
                    <a:pt x="57" y="26"/>
                  </a:lnTo>
                  <a:lnTo>
                    <a:pt x="79" y="40"/>
                  </a:lnTo>
                  <a:lnTo>
                    <a:pt x="104" y="57"/>
                  </a:lnTo>
                  <a:lnTo>
                    <a:pt x="136" y="84"/>
                  </a:lnTo>
                  <a:lnTo>
                    <a:pt x="165" y="106"/>
                  </a:lnTo>
                  <a:lnTo>
                    <a:pt x="197" y="141"/>
                  </a:lnTo>
                  <a:lnTo>
                    <a:pt x="225" y="172"/>
                  </a:lnTo>
                  <a:lnTo>
                    <a:pt x="250" y="207"/>
                  </a:lnTo>
                  <a:lnTo>
                    <a:pt x="283" y="247"/>
                  </a:lnTo>
                  <a:lnTo>
                    <a:pt x="304" y="282"/>
                  </a:lnTo>
                  <a:lnTo>
                    <a:pt x="333" y="326"/>
                  </a:lnTo>
                  <a:lnTo>
                    <a:pt x="361" y="379"/>
                  </a:lnTo>
                  <a:lnTo>
                    <a:pt x="386" y="432"/>
                  </a:lnTo>
                  <a:lnTo>
                    <a:pt x="408" y="467"/>
                  </a:lnTo>
                  <a:lnTo>
                    <a:pt x="426" y="525"/>
                  </a:lnTo>
                  <a:lnTo>
                    <a:pt x="437" y="573"/>
                  </a:lnTo>
                  <a:lnTo>
                    <a:pt x="447" y="621"/>
                  </a:lnTo>
                  <a:lnTo>
                    <a:pt x="458" y="674"/>
                  </a:lnTo>
                  <a:lnTo>
                    <a:pt x="458" y="705"/>
                  </a:lnTo>
                  <a:lnTo>
                    <a:pt x="458" y="740"/>
                  </a:lnTo>
                  <a:lnTo>
                    <a:pt x="454" y="771"/>
                  </a:lnTo>
                  <a:lnTo>
                    <a:pt x="451" y="798"/>
                  </a:lnTo>
                  <a:lnTo>
                    <a:pt x="447" y="820"/>
                  </a:lnTo>
                  <a:lnTo>
                    <a:pt x="551" y="820"/>
                  </a:lnTo>
                  <a:lnTo>
                    <a:pt x="519" y="846"/>
                  </a:lnTo>
                  <a:lnTo>
                    <a:pt x="490" y="877"/>
                  </a:lnTo>
                  <a:lnTo>
                    <a:pt x="447" y="917"/>
                  </a:lnTo>
                  <a:lnTo>
                    <a:pt x="415" y="961"/>
                  </a:lnTo>
                  <a:lnTo>
                    <a:pt x="390" y="1001"/>
                  </a:lnTo>
                  <a:lnTo>
                    <a:pt x="365" y="1049"/>
                  </a:lnTo>
                  <a:lnTo>
                    <a:pt x="347" y="1001"/>
                  </a:lnTo>
                  <a:lnTo>
                    <a:pt x="326" y="952"/>
                  </a:lnTo>
                  <a:lnTo>
                    <a:pt x="297" y="904"/>
                  </a:lnTo>
                  <a:lnTo>
                    <a:pt x="268" y="864"/>
                  </a:lnTo>
                  <a:lnTo>
                    <a:pt x="250" y="842"/>
                  </a:lnTo>
                  <a:lnTo>
                    <a:pt x="218" y="815"/>
                  </a:lnTo>
                  <a:lnTo>
                    <a:pt x="326" y="815"/>
                  </a:lnTo>
                  <a:lnTo>
                    <a:pt x="333" y="771"/>
                  </a:lnTo>
                  <a:lnTo>
                    <a:pt x="333" y="727"/>
                  </a:lnTo>
                  <a:lnTo>
                    <a:pt x="333" y="679"/>
                  </a:lnTo>
                  <a:lnTo>
                    <a:pt x="326" y="626"/>
                  </a:lnTo>
                  <a:lnTo>
                    <a:pt x="315" y="573"/>
                  </a:lnTo>
                  <a:lnTo>
                    <a:pt x="304" y="520"/>
                  </a:lnTo>
                  <a:lnTo>
                    <a:pt x="286" y="450"/>
                  </a:lnTo>
                  <a:lnTo>
                    <a:pt x="265" y="392"/>
                  </a:lnTo>
                  <a:lnTo>
                    <a:pt x="243" y="344"/>
                  </a:lnTo>
                  <a:lnTo>
                    <a:pt x="218" y="286"/>
                  </a:lnTo>
                  <a:lnTo>
                    <a:pt x="204" y="264"/>
                  </a:lnTo>
                  <a:lnTo>
                    <a:pt x="193" y="238"/>
                  </a:lnTo>
                  <a:lnTo>
                    <a:pt x="182" y="220"/>
                  </a:lnTo>
                  <a:lnTo>
                    <a:pt x="168" y="198"/>
                  </a:lnTo>
                  <a:lnTo>
                    <a:pt x="147" y="163"/>
                  </a:lnTo>
                  <a:lnTo>
                    <a:pt x="129" y="137"/>
                  </a:lnTo>
                  <a:lnTo>
                    <a:pt x="114" y="119"/>
                  </a:lnTo>
                  <a:lnTo>
                    <a:pt x="100" y="101"/>
                  </a:lnTo>
                  <a:lnTo>
                    <a:pt x="86" y="84"/>
                  </a:lnTo>
                  <a:lnTo>
                    <a:pt x="72" y="71"/>
                  </a:lnTo>
                  <a:lnTo>
                    <a:pt x="57" y="53"/>
                  </a:lnTo>
                  <a:lnTo>
                    <a:pt x="39" y="35"/>
                  </a:lnTo>
                  <a:lnTo>
                    <a:pt x="21" y="18"/>
                  </a:lnTo>
                  <a:lnTo>
                    <a:pt x="0" y="0"/>
                  </a:lnTo>
                </a:path>
              </a:pathLst>
            </a:custGeom>
            <a:solidFill>
              <a:srgbClr val="00FF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grpSp>
      <p:grpSp>
        <p:nvGrpSpPr>
          <p:cNvPr id="60430" name="Group 16"/>
          <p:cNvGrpSpPr>
            <a:grpSpLocks/>
          </p:cNvGrpSpPr>
          <p:nvPr/>
        </p:nvGrpSpPr>
        <p:grpSpPr bwMode="auto">
          <a:xfrm>
            <a:off x="2336800" y="4652963"/>
            <a:ext cx="884238" cy="1335087"/>
            <a:chOff x="1492" y="2969"/>
            <a:chExt cx="565" cy="852"/>
          </a:xfrm>
        </p:grpSpPr>
        <p:sp>
          <p:nvSpPr>
            <p:cNvPr id="60485" name="Freeform 17"/>
            <p:cNvSpPr>
              <a:spLocks/>
            </p:cNvSpPr>
            <p:nvPr/>
          </p:nvSpPr>
          <p:spPr bwMode="auto">
            <a:xfrm>
              <a:off x="1492" y="2969"/>
              <a:ext cx="548" cy="852"/>
            </a:xfrm>
            <a:custGeom>
              <a:avLst/>
              <a:gdLst>
                <a:gd name="T0" fmla="*/ 477 w 548"/>
                <a:gd name="T1" fmla="*/ 3 h 852"/>
                <a:gd name="T2" fmla="*/ 510 w 548"/>
                <a:gd name="T3" fmla="*/ 59 h 852"/>
                <a:gd name="T4" fmla="*/ 526 w 548"/>
                <a:gd name="T5" fmla="*/ 101 h 852"/>
                <a:gd name="T6" fmla="*/ 539 w 548"/>
                <a:gd name="T7" fmla="*/ 142 h 852"/>
                <a:gd name="T8" fmla="*/ 543 w 548"/>
                <a:gd name="T9" fmla="*/ 191 h 852"/>
                <a:gd name="T10" fmla="*/ 547 w 548"/>
                <a:gd name="T11" fmla="*/ 240 h 852"/>
                <a:gd name="T12" fmla="*/ 547 w 548"/>
                <a:gd name="T13" fmla="*/ 299 h 852"/>
                <a:gd name="T14" fmla="*/ 539 w 548"/>
                <a:gd name="T15" fmla="*/ 379 h 852"/>
                <a:gd name="T16" fmla="*/ 522 w 548"/>
                <a:gd name="T17" fmla="*/ 448 h 852"/>
                <a:gd name="T18" fmla="*/ 501 w 548"/>
                <a:gd name="T19" fmla="*/ 507 h 852"/>
                <a:gd name="T20" fmla="*/ 472 w 548"/>
                <a:gd name="T21" fmla="*/ 570 h 852"/>
                <a:gd name="T22" fmla="*/ 439 w 548"/>
                <a:gd name="T23" fmla="*/ 625 h 852"/>
                <a:gd name="T24" fmla="*/ 398 w 548"/>
                <a:gd name="T25" fmla="*/ 670 h 852"/>
                <a:gd name="T26" fmla="*/ 344 w 548"/>
                <a:gd name="T27" fmla="*/ 716 h 852"/>
                <a:gd name="T28" fmla="*/ 290 w 548"/>
                <a:gd name="T29" fmla="*/ 750 h 852"/>
                <a:gd name="T30" fmla="*/ 257 w 548"/>
                <a:gd name="T31" fmla="*/ 764 h 852"/>
                <a:gd name="T32" fmla="*/ 323 w 548"/>
                <a:gd name="T33" fmla="*/ 851 h 852"/>
                <a:gd name="T34" fmla="*/ 274 w 548"/>
                <a:gd name="T35" fmla="*/ 837 h 852"/>
                <a:gd name="T36" fmla="*/ 220 w 548"/>
                <a:gd name="T37" fmla="*/ 830 h 852"/>
                <a:gd name="T38" fmla="*/ 166 w 548"/>
                <a:gd name="T39" fmla="*/ 827 h 852"/>
                <a:gd name="T40" fmla="*/ 112 w 548"/>
                <a:gd name="T41" fmla="*/ 827 h 852"/>
                <a:gd name="T42" fmla="*/ 37 w 548"/>
                <a:gd name="T43" fmla="*/ 841 h 852"/>
                <a:gd name="T44" fmla="*/ 12 w 548"/>
                <a:gd name="T45" fmla="*/ 823 h 852"/>
                <a:gd name="T46" fmla="*/ 37 w 548"/>
                <a:gd name="T47" fmla="*/ 782 h 852"/>
                <a:gd name="T48" fmla="*/ 54 w 548"/>
                <a:gd name="T49" fmla="*/ 747 h 852"/>
                <a:gd name="T50" fmla="*/ 62 w 548"/>
                <a:gd name="T51" fmla="*/ 716 h 852"/>
                <a:gd name="T52" fmla="*/ 62 w 548"/>
                <a:gd name="T53" fmla="*/ 677 h 852"/>
                <a:gd name="T54" fmla="*/ 62 w 548"/>
                <a:gd name="T55" fmla="*/ 636 h 852"/>
                <a:gd name="T56" fmla="*/ 91 w 548"/>
                <a:gd name="T57" fmla="*/ 604 h 852"/>
                <a:gd name="T58" fmla="*/ 178 w 548"/>
                <a:gd name="T59" fmla="*/ 674 h 852"/>
                <a:gd name="T60" fmla="*/ 240 w 548"/>
                <a:gd name="T61" fmla="*/ 632 h 852"/>
                <a:gd name="T62" fmla="*/ 294 w 548"/>
                <a:gd name="T63" fmla="*/ 587 h 852"/>
                <a:gd name="T64" fmla="*/ 336 w 548"/>
                <a:gd name="T65" fmla="*/ 545 h 852"/>
                <a:gd name="T66" fmla="*/ 381 w 548"/>
                <a:gd name="T67" fmla="*/ 490 h 852"/>
                <a:gd name="T68" fmla="*/ 414 w 548"/>
                <a:gd name="T69" fmla="*/ 438 h 852"/>
                <a:gd name="T70" fmla="*/ 439 w 548"/>
                <a:gd name="T71" fmla="*/ 386 h 852"/>
                <a:gd name="T72" fmla="*/ 460 w 548"/>
                <a:gd name="T73" fmla="*/ 327 h 852"/>
                <a:gd name="T74" fmla="*/ 477 w 548"/>
                <a:gd name="T75" fmla="*/ 264 h 852"/>
                <a:gd name="T76" fmla="*/ 489 w 548"/>
                <a:gd name="T77" fmla="*/ 191 h 852"/>
                <a:gd name="T78" fmla="*/ 493 w 548"/>
                <a:gd name="T79" fmla="*/ 135 h 852"/>
                <a:gd name="T80" fmla="*/ 489 w 548"/>
                <a:gd name="T81" fmla="*/ 94 h 852"/>
                <a:gd name="T82" fmla="*/ 477 w 548"/>
                <a:gd name="T83" fmla="*/ 59 h 85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48"/>
                <a:gd name="T127" fmla="*/ 0 h 852"/>
                <a:gd name="T128" fmla="*/ 548 w 548"/>
                <a:gd name="T129" fmla="*/ 852 h 85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48" h="852">
                  <a:moveTo>
                    <a:pt x="456" y="0"/>
                  </a:moveTo>
                  <a:lnTo>
                    <a:pt x="477" y="3"/>
                  </a:lnTo>
                  <a:lnTo>
                    <a:pt x="497" y="38"/>
                  </a:lnTo>
                  <a:lnTo>
                    <a:pt x="510" y="59"/>
                  </a:lnTo>
                  <a:lnTo>
                    <a:pt x="518" y="80"/>
                  </a:lnTo>
                  <a:lnTo>
                    <a:pt x="526" y="101"/>
                  </a:lnTo>
                  <a:lnTo>
                    <a:pt x="535" y="122"/>
                  </a:lnTo>
                  <a:lnTo>
                    <a:pt x="539" y="142"/>
                  </a:lnTo>
                  <a:lnTo>
                    <a:pt x="543" y="170"/>
                  </a:lnTo>
                  <a:lnTo>
                    <a:pt x="543" y="191"/>
                  </a:lnTo>
                  <a:lnTo>
                    <a:pt x="547" y="212"/>
                  </a:lnTo>
                  <a:lnTo>
                    <a:pt x="547" y="240"/>
                  </a:lnTo>
                  <a:lnTo>
                    <a:pt x="547" y="267"/>
                  </a:lnTo>
                  <a:lnTo>
                    <a:pt x="547" y="299"/>
                  </a:lnTo>
                  <a:lnTo>
                    <a:pt x="543" y="344"/>
                  </a:lnTo>
                  <a:lnTo>
                    <a:pt x="539" y="379"/>
                  </a:lnTo>
                  <a:lnTo>
                    <a:pt x="530" y="406"/>
                  </a:lnTo>
                  <a:lnTo>
                    <a:pt x="522" y="448"/>
                  </a:lnTo>
                  <a:lnTo>
                    <a:pt x="510" y="479"/>
                  </a:lnTo>
                  <a:lnTo>
                    <a:pt x="501" y="507"/>
                  </a:lnTo>
                  <a:lnTo>
                    <a:pt x="489" y="538"/>
                  </a:lnTo>
                  <a:lnTo>
                    <a:pt x="472" y="570"/>
                  </a:lnTo>
                  <a:lnTo>
                    <a:pt x="456" y="597"/>
                  </a:lnTo>
                  <a:lnTo>
                    <a:pt x="439" y="625"/>
                  </a:lnTo>
                  <a:lnTo>
                    <a:pt x="419" y="646"/>
                  </a:lnTo>
                  <a:lnTo>
                    <a:pt x="398" y="670"/>
                  </a:lnTo>
                  <a:lnTo>
                    <a:pt x="373" y="695"/>
                  </a:lnTo>
                  <a:lnTo>
                    <a:pt x="344" y="716"/>
                  </a:lnTo>
                  <a:lnTo>
                    <a:pt x="319" y="733"/>
                  </a:lnTo>
                  <a:lnTo>
                    <a:pt x="290" y="750"/>
                  </a:lnTo>
                  <a:lnTo>
                    <a:pt x="269" y="761"/>
                  </a:lnTo>
                  <a:lnTo>
                    <a:pt x="257" y="764"/>
                  </a:lnTo>
                  <a:lnTo>
                    <a:pt x="352" y="851"/>
                  </a:lnTo>
                  <a:lnTo>
                    <a:pt x="323" y="851"/>
                  </a:lnTo>
                  <a:lnTo>
                    <a:pt x="298" y="844"/>
                  </a:lnTo>
                  <a:lnTo>
                    <a:pt x="274" y="837"/>
                  </a:lnTo>
                  <a:lnTo>
                    <a:pt x="249" y="834"/>
                  </a:lnTo>
                  <a:lnTo>
                    <a:pt x="220" y="830"/>
                  </a:lnTo>
                  <a:lnTo>
                    <a:pt x="191" y="830"/>
                  </a:lnTo>
                  <a:lnTo>
                    <a:pt x="166" y="827"/>
                  </a:lnTo>
                  <a:lnTo>
                    <a:pt x="141" y="827"/>
                  </a:lnTo>
                  <a:lnTo>
                    <a:pt x="112" y="827"/>
                  </a:lnTo>
                  <a:lnTo>
                    <a:pt x="79" y="830"/>
                  </a:lnTo>
                  <a:lnTo>
                    <a:pt x="37" y="841"/>
                  </a:lnTo>
                  <a:lnTo>
                    <a:pt x="0" y="841"/>
                  </a:lnTo>
                  <a:lnTo>
                    <a:pt x="12" y="823"/>
                  </a:lnTo>
                  <a:lnTo>
                    <a:pt x="25" y="802"/>
                  </a:lnTo>
                  <a:lnTo>
                    <a:pt x="37" y="782"/>
                  </a:lnTo>
                  <a:lnTo>
                    <a:pt x="50" y="761"/>
                  </a:lnTo>
                  <a:lnTo>
                    <a:pt x="54" y="747"/>
                  </a:lnTo>
                  <a:lnTo>
                    <a:pt x="58" y="733"/>
                  </a:lnTo>
                  <a:lnTo>
                    <a:pt x="62" y="716"/>
                  </a:lnTo>
                  <a:lnTo>
                    <a:pt x="62" y="695"/>
                  </a:lnTo>
                  <a:lnTo>
                    <a:pt x="62" y="677"/>
                  </a:lnTo>
                  <a:lnTo>
                    <a:pt x="62" y="656"/>
                  </a:lnTo>
                  <a:lnTo>
                    <a:pt x="62" y="636"/>
                  </a:lnTo>
                  <a:lnTo>
                    <a:pt x="54" y="604"/>
                  </a:lnTo>
                  <a:lnTo>
                    <a:pt x="91" y="604"/>
                  </a:lnTo>
                  <a:lnTo>
                    <a:pt x="166" y="681"/>
                  </a:lnTo>
                  <a:lnTo>
                    <a:pt x="178" y="674"/>
                  </a:lnTo>
                  <a:lnTo>
                    <a:pt x="211" y="653"/>
                  </a:lnTo>
                  <a:lnTo>
                    <a:pt x="240" y="632"/>
                  </a:lnTo>
                  <a:lnTo>
                    <a:pt x="274" y="604"/>
                  </a:lnTo>
                  <a:lnTo>
                    <a:pt x="294" y="587"/>
                  </a:lnTo>
                  <a:lnTo>
                    <a:pt x="315" y="570"/>
                  </a:lnTo>
                  <a:lnTo>
                    <a:pt x="336" y="545"/>
                  </a:lnTo>
                  <a:lnTo>
                    <a:pt x="361" y="521"/>
                  </a:lnTo>
                  <a:lnTo>
                    <a:pt x="381" y="490"/>
                  </a:lnTo>
                  <a:lnTo>
                    <a:pt x="398" y="465"/>
                  </a:lnTo>
                  <a:lnTo>
                    <a:pt x="414" y="438"/>
                  </a:lnTo>
                  <a:lnTo>
                    <a:pt x="431" y="410"/>
                  </a:lnTo>
                  <a:lnTo>
                    <a:pt x="439" y="386"/>
                  </a:lnTo>
                  <a:lnTo>
                    <a:pt x="452" y="358"/>
                  </a:lnTo>
                  <a:lnTo>
                    <a:pt x="460" y="327"/>
                  </a:lnTo>
                  <a:lnTo>
                    <a:pt x="468" y="295"/>
                  </a:lnTo>
                  <a:lnTo>
                    <a:pt x="477" y="264"/>
                  </a:lnTo>
                  <a:lnTo>
                    <a:pt x="481" y="226"/>
                  </a:lnTo>
                  <a:lnTo>
                    <a:pt x="489" y="191"/>
                  </a:lnTo>
                  <a:lnTo>
                    <a:pt x="489" y="160"/>
                  </a:lnTo>
                  <a:lnTo>
                    <a:pt x="493" y="135"/>
                  </a:lnTo>
                  <a:lnTo>
                    <a:pt x="493" y="111"/>
                  </a:lnTo>
                  <a:lnTo>
                    <a:pt x="489" y="94"/>
                  </a:lnTo>
                  <a:lnTo>
                    <a:pt x="485" y="76"/>
                  </a:lnTo>
                  <a:lnTo>
                    <a:pt x="477" y="59"/>
                  </a:lnTo>
                  <a:lnTo>
                    <a:pt x="456" y="0"/>
                  </a:lnTo>
                </a:path>
              </a:pathLst>
            </a:custGeom>
            <a:solidFill>
              <a:srgbClr val="0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86" name="Freeform 18"/>
            <p:cNvSpPr>
              <a:spLocks/>
            </p:cNvSpPr>
            <p:nvPr/>
          </p:nvSpPr>
          <p:spPr bwMode="auto">
            <a:xfrm>
              <a:off x="1534" y="2969"/>
              <a:ext cx="523" cy="852"/>
            </a:xfrm>
            <a:custGeom>
              <a:avLst/>
              <a:gdLst>
                <a:gd name="T0" fmla="*/ 472 w 523"/>
                <a:gd name="T1" fmla="*/ 42 h 852"/>
                <a:gd name="T2" fmla="*/ 489 w 523"/>
                <a:gd name="T3" fmla="*/ 80 h 852"/>
                <a:gd name="T4" fmla="*/ 505 w 523"/>
                <a:gd name="T5" fmla="*/ 122 h 852"/>
                <a:gd name="T6" fmla="*/ 518 w 523"/>
                <a:gd name="T7" fmla="*/ 170 h 852"/>
                <a:gd name="T8" fmla="*/ 522 w 523"/>
                <a:gd name="T9" fmla="*/ 212 h 852"/>
                <a:gd name="T10" fmla="*/ 522 w 523"/>
                <a:gd name="T11" fmla="*/ 267 h 852"/>
                <a:gd name="T12" fmla="*/ 518 w 523"/>
                <a:gd name="T13" fmla="*/ 344 h 852"/>
                <a:gd name="T14" fmla="*/ 505 w 523"/>
                <a:gd name="T15" fmla="*/ 406 h 852"/>
                <a:gd name="T16" fmla="*/ 489 w 523"/>
                <a:gd name="T17" fmla="*/ 479 h 852"/>
                <a:gd name="T18" fmla="*/ 464 w 523"/>
                <a:gd name="T19" fmla="*/ 538 h 852"/>
                <a:gd name="T20" fmla="*/ 435 w 523"/>
                <a:gd name="T21" fmla="*/ 597 h 852"/>
                <a:gd name="T22" fmla="*/ 398 w 523"/>
                <a:gd name="T23" fmla="*/ 646 h 852"/>
                <a:gd name="T24" fmla="*/ 356 w 523"/>
                <a:gd name="T25" fmla="*/ 695 h 852"/>
                <a:gd name="T26" fmla="*/ 307 w 523"/>
                <a:gd name="T27" fmla="*/ 733 h 852"/>
                <a:gd name="T28" fmla="*/ 257 w 523"/>
                <a:gd name="T29" fmla="*/ 761 h 852"/>
                <a:gd name="T30" fmla="*/ 311 w 523"/>
                <a:gd name="T31" fmla="*/ 851 h 852"/>
                <a:gd name="T32" fmla="*/ 261 w 523"/>
                <a:gd name="T33" fmla="*/ 837 h 852"/>
                <a:gd name="T34" fmla="*/ 211 w 523"/>
                <a:gd name="T35" fmla="*/ 830 h 852"/>
                <a:gd name="T36" fmla="*/ 162 w 523"/>
                <a:gd name="T37" fmla="*/ 827 h 852"/>
                <a:gd name="T38" fmla="*/ 108 w 523"/>
                <a:gd name="T39" fmla="*/ 827 h 852"/>
                <a:gd name="T40" fmla="*/ 46 w 523"/>
                <a:gd name="T41" fmla="*/ 834 h 852"/>
                <a:gd name="T42" fmla="*/ 0 w 523"/>
                <a:gd name="T43" fmla="*/ 841 h 852"/>
                <a:gd name="T44" fmla="*/ 25 w 523"/>
                <a:gd name="T45" fmla="*/ 802 h 852"/>
                <a:gd name="T46" fmla="*/ 46 w 523"/>
                <a:gd name="T47" fmla="*/ 761 h 852"/>
                <a:gd name="T48" fmla="*/ 54 w 523"/>
                <a:gd name="T49" fmla="*/ 733 h 852"/>
                <a:gd name="T50" fmla="*/ 62 w 523"/>
                <a:gd name="T51" fmla="*/ 695 h 852"/>
                <a:gd name="T52" fmla="*/ 58 w 523"/>
                <a:gd name="T53" fmla="*/ 656 h 852"/>
                <a:gd name="T54" fmla="*/ 54 w 523"/>
                <a:gd name="T55" fmla="*/ 604 h 852"/>
                <a:gd name="T56" fmla="*/ 170 w 523"/>
                <a:gd name="T57" fmla="*/ 674 h 852"/>
                <a:gd name="T58" fmla="*/ 232 w 523"/>
                <a:gd name="T59" fmla="*/ 632 h 852"/>
                <a:gd name="T60" fmla="*/ 282 w 523"/>
                <a:gd name="T61" fmla="*/ 587 h 852"/>
                <a:gd name="T62" fmla="*/ 323 w 523"/>
                <a:gd name="T63" fmla="*/ 545 h 852"/>
                <a:gd name="T64" fmla="*/ 365 w 523"/>
                <a:gd name="T65" fmla="*/ 490 h 852"/>
                <a:gd name="T66" fmla="*/ 394 w 523"/>
                <a:gd name="T67" fmla="*/ 438 h 852"/>
                <a:gd name="T68" fmla="*/ 418 w 523"/>
                <a:gd name="T69" fmla="*/ 386 h 852"/>
                <a:gd name="T70" fmla="*/ 439 w 523"/>
                <a:gd name="T71" fmla="*/ 327 h 852"/>
                <a:gd name="T72" fmla="*/ 456 w 523"/>
                <a:gd name="T73" fmla="*/ 264 h 852"/>
                <a:gd name="T74" fmla="*/ 468 w 523"/>
                <a:gd name="T75" fmla="*/ 191 h 852"/>
                <a:gd name="T76" fmla="*/ 472 w 523"/>
                <a:gd name="T77" fmla="*/ 135 h 852"/>
                <a:gd name="T78" fmla="*/ 468 w 523"/>
                <a:gd name="T79" fmla="*/ 94 h 852"/>
                <a:gd name="T80" fmla="*/ 456 w 523"/>
                <a:gd name="T81" fmla="*/ 59 h 85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23"/>
                <a:gd name="T124" fmla="*/ 0 h 852"/>
                <a:gd name="T125" fmla="*/ 523 w 523"/>
                <a:gd name="T126" fmla="*/ 852 h 85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23" h="852">
                  <a:moveTo>
                    <a:pt x="435" y="0"/>
                  </a:moveTo>
                  <a:lnTo>
                    <a:pt x="472" y="42"/>
                  </a:lnTo>
                  <a:lnTo>
                    <a:pt x="481" y="59"/>
                  </a:lnTo>
                  <a:lnTo>
                    <a:pt x="489" y="80"/>
                  </a:lnTo>
                  <a:lnTo>
                    <a:pt x="497" y="97"/>
                  </a:lnTo>
                  <a:lnTo>
                    <a:pt x="505" y="122"/>
                  </a:lnTo>
                  <a:lnTo>
                    <a:pt x="514" y="142"/>
                  </a:lnTo>
                  <a:lnTo>
                    <a:pt x="518" y="170"/>
                  </a:lnTo>
                  <a:lnTo>
                    <a:pt x="518" y="191"/>
                  </a:lnTo>
                  <a:lnTo>
                    <a:pt x="522" y="212"/>
                  </a:lnTo>
                  <a:lnTo>
                    <a:pt x="522" y="240"/>
                  </a:lnTo>
                  <a:lnTo>
                    <a:pt x="522" y="267"/>
                  </a:lnTo>
                  <a:lnTo>
                    <a:pt x="522" y="299"/>
                  </a:lnTo>
                  <a:lnTo>
                    <a:pt x="518" y="344"/>
                  </a:lnTo>
                  <a:lnTo>
                    <a:pt x="514" y="379"/>
                  </a:lnTo>
                  <a:lnTo>
                    <a:pt x="505" y="406"/>
                  </a:lnTo>
                  <a:lnTo>
                    <a:pt x="497" y="448"/>
                  </a:lnTo>
                  <a:lnTo>
                    <a:pt x="489" y="479"/>
                  </a:lnTo>
                  <a:lnTo>
                    <a:pt x="476" y="507"/>
                  </a:lnTo>
                  <a:lnTo>
                    <a:pt x="464" y="538"/>
                  </a:lnTo>
                  <a:lnTo>
                    <a:pt x="452" y="570"/>
                  </a:lnTo>
                  <a:lnTo>
                    <a:pt x="435" y="597"/>
                  </a:lnTo>
                  <a:lnTo>
                    <a:pt x="418" y="625"/>
                  </a:lnTo>
                  <a:lnTo>
                    <a:pt x="398" y="646"/>
                  </a:lnTo>
                  <a:lnTo>
                    <a:pt x="381" y="670"/>
                  </a:lnTo>
                  <a:lnTo>
                    <a:pt x="356" y="695"/>
                  </a:lnTo>
                  <a:lnTo>
                    <a:pt x="331" y="716"/>
                  </a:lnTo>
                  <a:lnTo>
                    <a:pt x="307" y="733"/>
                  </a:lnTo>
                  <a:lnTo>
                    <a:pt x="278" y="750"/>
                  </a:lnTo>
                  <a:lnTo>
                    <a:pt x="257" y="761"/>
                  </a:lnTo>
                  <a:lnTo>
                    <a:pt x="228" y="778"/>
                  </a:lnTo>
                  <a:lnTo>
                    <a:pt x="311" y="851"/>
                  </a:lnTo>
                  <a:lnTo>
                    <a:pt x="286" y="844"/>
                  </a:lnTo>
                  <a:lnTo>
                    <a:pt x="261" y="837"/>
                  </a:lnTo>
                  <a:lnTo>
                    <a:pt x="236" y="834"/>
                  </a:lnTo>
                  <a:lnTo>
                    <a:pt x="211" y="830"/>
                  </a:lnTo>
                  <a:lnTo>
                    <a:pt x="182" y="830"/>
                  </a:lnTo>
                  <a:lnTo>
                    <a:pt x="162" y="827"/>
                  </a:lnTo>
                  <a:lnTo>
                    <a:pt x="133" y="827"/>
                  </a:lnTo>
                  <a:lnTo>
                    <a:pt x="108" y="827"/>
                  </a:lnTo>
                  <a:lnTo>
                    <a:pt x="75" y="830"/>
                  </a:lnTo>
                  <a:lnTo>
                    <a:pt x="46" y="834"/>
                  </a:lnTo>
                  <a:lnTo>
                    <a:pt x="25" y="837"/>
                  </a:lnTo>
                  <a:lnTo>
                    <a:pt x="0" y="841"/>
                  </a:lnTo>
                  <a:lnTo>
                    <a:pt x="12" y="823"/>
                  </a:lnTo>
                  <a:lnTo>
                    <a:pt x="25" y="802"/>
                  </a:lnTo>
                  <a:lnTo>
                    <a:pt x="37" y="782"/>
                  </a:lnTo>
                  <a:lnTo>
                    <a:pt x="46" y="761"/>
                  </a:lnTo>
                  <a:lnTo>
                    <a:pt x="50" y="747"/>
                  </a:lnTo>
                  <a:lnTo>
                    <a:pt x="54" y="733"/>
                  </a:lnTo>
                  <a:lnTo>
                    <a:pt x="58" y="716"/>
                  </a:lnTo>
                  <a:lnTo>
                    <a:pt x="62" y="695"/>
                  </a:lnTo>
                  <a:lnTo>
                    <a:pt x="62" y="677"/>
                  </a:lnTo>
                  <a:lnTo>
                    <a:pt x="58" y="656"/>
                  </a:lnTo>
                  <a:lnTo>
                    <a:pt x="58" y="636"/>
                  </a:lnTo>
                  <a:lnTo>
                    <a:pt x="54" y="604"/>
                  </a:lnTo>
                  <a:lnTo>
                    <a:pt x="141" y="695"/>
                  </a:lnTo>
                  <a:lnTo>
                    <a:pt x="170" y="674"/>
                  </a:lnTo>
                  <a:lnTo>
                    <a:pt x="203" y="653"/>
                  </a:lnTo>
                  <a:lnTo>
                    <a:pt x="232" y="632"/>
                  </a:lnTo>
                  <a:lnTo>
                    <a:pt x="265" y="604"/>
                  </a:lnTo>
                  <a:lnTo>
                    <a:pt x="282" y="587"/>
                  </a:lnTo>
                  <a:lnTo>
                    <a:pt x="298" y="570"/>
                  </a:lnTo>
                  <a:lnTo>
                    <a:pt x="323" y="545"/>
                  </a:lnTo>
                  <a:lnTo>
                    <a:pt x="344" y="521"/>
                  </a:lnTo>
                  <a:lnTo>
                    <a:pt x="365" y="490"/>
                  </a:lnTo>
                  <a:lnTo>
                    <a:pt x="381" y="465"/>
                  </a:lnTo>
                  <a:lnTo>
                    <a:pt x="394" y="438"/>
                  </a:lnTo>
                  <a:lnTo>
                    <a:pt x="410" y="410"/>
                  </a:lnTo>
                  <a:lnTo>
                    <a:pt x="418" y="386"/>
                  </a:lnTo>
                  <a:lnTo>
                    <a:pt x="431" y="358"/>
                  </a:lnTo>
                  <a:lnTo>
                    <a:pt x="439" y="327"/>
                  </a:lnTo>
                  <a:lnTo>
                    <a:pt x="447" y="295"/>
                  </a:lnTo>
                  <a:lnTo>
                    <a:pt x="456" y="264"/>
                  </a:lnTo>
                  <a:lnTo>
                    <a:pt x="460" y="226"/>
                  </a:lnTo>
                  <a:lnTo>
                    <a:pt x="468" y="191"/>
                  </a:lnTo>
                  <a:lnTo>
                    <a:pt x="468" y="160"/>
                  </a:lnTo>
                  <a:lnTo>
                    <a:pt x="472" y="135"/>
                  </a:lnTo>
                  <a:lnTo>
                    <a:pt x="468" y="111"/>
                  </a:lnTo>
                  <a:lnTo>
                    <a:pt x="468" y="94"/>
                  </a:lnTo>
                  <a:lnTo>
                    <a:pt x="464" y="73"/>
                  </a:lnTo>
                  <a:lnTo>
                    <a:pt x="456" y="59"/>
                  </a:lnTo>
                  <a:lnTo>
                    <a:pt x="435" y="0"/>
                  </a:lnTo>
                </a:path>
              </a:pathLst>
            </a:custGeom>
            <a:solidFill>
              <a:srgbClr val="00FF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grpSp>
      <p:sp>
        <p:nvSpPr>
          <p:cNvPr id="60431" name="Rectangle 19"/>
          <p:cNvSpPr>
            <a:spLocks noChangeArrowheads="1"/>
          </p:cNvSpPr>
          <p:nvPr/>
        </p:nvSpPr>
        <p:spPr bwMode="auto">
          <a:xfrm>
            <a:off x="7273925" y="5357813"/>
            <a:ext cx="1530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pPr algn="ctr"/>
            <a:r>
              <a:rPr lang="en-US" altLang="cs-CZ" sz="1800" b="1"/>
              <a:t>Participating</a:t>
            </a:r>
          </a:p>
          <a:p>
            <a:pPr algn="ctr"/>
            <a:r>
              <a:rPr lang="en-US" altLang="cs-CZ" sz="1800" b="1"/>
              <a:t>Objects</a:t>
            </a:r>
          </a:p>
        </p:txBody>
      </p:sp>
      <p:sp>
        <p:nvSpPr>
          <p:cNvPr id="60432" name="Oval 20"/>
          <p:cNvSpPr>
            <a:spLocks noChangeArrowheads="1"/>
          </p:cNvSpPr>
          <p:nvPr/>
        </p:nvSpPr>
        <p:spPr bwMode="auto">
          <a:xfrm>
            <a:off x="2419350" y="2039938"/>
            <a:ext cx="1187450" cy="501650"/>
          </a:xfrm>
          <a:prstGeom prst="ellipse">
            <a:avLst/>
          </a:prstGeom>
          <a:solidFill>
            <a:srgbClr val="FFFFFF"/>
          </a:solidFill>
          <a:ln>
            <a:noFill/>
          </a:ln>
          <a:extLst>
            <a:ext uri="{91240B29-F687-4F45-9708-019B960494DF}">
              <a14:hiddenLine xmlns:a14="http://schemas.microsoft.com/office/drawing/2010/main" w="1270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33" name="Oval 21"/>
          <p:cNvSpPr>
            <a:spLocks noChangeArrowheads="1"/>
          </p:cNvSpPr>
          <p:nvPr/>
        </p:nvSpPr>
        <p:spPr bwMode="auto">
          <a:xfrm>
            <a:off x="2432050" y="2052638"/>
            <a:ext cx="1181100" cy="49530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34" name="Oval 22"/>
          <p:cNvSpPr>
            <a:spLocks noChangeArrowheads="1"/>
          </p:cNvSpPr>
          <p:nvPr/>
        </p:nvSpPr>
        <p:spPr bwMode="auto">
          <a:xfrm>
            <a:off x="2422525" y="2101850"/>
            <a:ext cx="6889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60435" name="Oval 23"/>
          <p:cNvSpPr>
            <a:spLocks noChangeArrowheads="1"/>
          </p:cNvSpPr>
          <p:nvPr/>
        </p:nvSpPr>
        <p:spPr bwMode="auto">
          <a:xfrm>
            <a:off x="2825750" y="2101850"/>
            <a:ext cx="3460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60436" name="Oval 24"/>
          <p:cNvSpPr>
            <a:spLocks noChangeArrowheads="1"/>
          </p:cNvSpPr>
          <p:nvPr/>
        </p:nvSpPr>
        <p:spPr bwMode="auto">
          <a:xfrm>
            <a:off x="2892425" y="2101850"/>
            <a:ext cx="660400"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2</a:t>
            </a:r>
          </a:p>
        </p:txBody>
      </p:sp>
      <p:sp>
        <p:nvSpPr>
          <p:cNvPr id="60437" name="Oval 25"/>
          <p:cNvSpPr>
            <a:spLocks noChangeArrowheads="1"/>
          </p:cNvSpPr>
          <p:nvPr/>
        </p:nvSpPr>
        <p:spPr bwMode="auto">
          <a:xfrm>
            <a:off x="3543300" y="993775"/>
            <a:ext cx="1187450" cy="501650"/>
          </a:xfrm>
          <a:prstGeom prst="ellipse">
            <a:avLst/>
          </a:prstGeom>
          <a:solidFill>
            <a:srgbClr val="FFFFFF"/>
          </a:solidFill>
          <a:ln>
            <a:noFill/>
          </a:ln>
          <a:extLst>
            <a:ext uri="{91240B29-F687-4F45-9708-019B960494DF}">
              <a14:hiddenLine xmlns:a14="http://schemas.microsoft.com/office/drawing/2010/main" w="1270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38" name="Oval 26"/>
          <p:cNvSpPr>
            <a:spLocks noChangeArrowheads="1"/>
          </p:cNvSpPr>
          <p:nvPr/>
        </p:nvSpPr>
        <p:spPr bwMode="auto">
          <a:xfrm>
            <a:off x="3556000" y="1006475"/>
            <a:ext cx="1182688" cy="49530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39" name="Oval 27"/>
          <p:cNvSpPr>
            <a:spLocks noChangeArrowheads="1"/>
          </p:cNvSpPr>
          <p:nvPr/>
        </p:nvSpPr>
        <p:spPr bwMode="auto">
          <a:xfrm>
            <a:off x="3559175" y="1052513"/>
            <a:ext cx="688975" cy="4810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60440" name="Oval 28"/>
          <p:cNvSpPr>
            <a:spLocks noChangeArrowheads="1"/>
          </p:cNvSpPr>
          <p:nvPr/>
        </p:nvSpPr>
        <p:spPr bwMode="auto">
          <a:xfrm>
            <a:off x="3962400" y="1052513"/>
            <a:ext cx="346075" cy="4810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60441" name="Oval 29"/>
          <p:cNvSpPr>
            <a:spLocks noChangeArrowheads="1"/>
          </p:cNvSpPr>
          <p:nvPr/>
        </p:nvSpPr>
        <p:spPr bwMode="auto">
          <a:xfrm>
            <a:off x="4029075" y="1052513"/>
            <a:ext cx="660400" cy="4810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1</a:t>
            </a:r>
          </a:p>
        </p:txBody>
      </p:sp>
      <p:sp>
        <p:nvSpPr>
          <p:cNvPr id="60442" name="Oval 30"/>
          <p:cNvSpPr>
            <a:spLocks noChangeArrowheads="1"/>
          </p:cNvSpPr>
          <p:nvPr/>
        </p:nvSpPr>
        <p:spPr bwMode="auto">
          <a:xfrm>
            <a:off x="4648200" y="2039938"/>
            <a:ext cx="1187450" cy="501650"/>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43" name="Oval 31"/>
          <p:cNvSpPr>
            <a:spLocks noChangeArrowheads="1"/>
          </p:cNvSpPr>
          <p:nvPr/>
        </p:nvSpPr>
        <p:spPr bwMode="auto">
          <a:xfrm>
            <a:off x="4660900" y="2052638"/>
            <a:ext cx="1181100" cy="49530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44" name="Oval 32"/>
          <p:cNvSpPr>
            <a:spLocks noChangeArrowheads="1"/>
          </p:cNvSpPr>
          <p:nvPr/>
        </p:nvSpPr>
        <p:spPr bwMode="auto">
          <a:xfrm>
            <a:off x="4649788" y="2101850"/>
            <a:ext cx="6889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60445" name="Oval 33"/>
          <p:cNvSpPr>
            <a:spLocks noChangeArrowheads="1"/>
          </p:cNvSpPr>
          <p:nvPr/>
        </p:nvSpPr>
        <p:spPr bwMode="auto">
          <a:xfrm>
            <a:off x="5054600" y="2101850"/>
            <a:ext cx="3460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60446" name="Oval 34"/>
          <p:cNvSpPr>
            <a:spLocks noChangeArrowheads="1"/>
          </p:cNvSpPr>
          <p:nvPr/>
        </p:nvSpPr>
        <p:spPr bwMode="auto">
          <a:xfrm>
            <a:off x="5119688" y="2101850"/>
            <a:ext cx="660400"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2</a:t>
            </a:r>
          </a:p>
        </p:txBody>
      </p:sp>
      <p:sp>
        <p:nvSpPr>
          <p:cNvPr id="60447" name="Oval 35"/>
          <p:cNvSpPr>
            <a:spLocks noChangeArrowheads="1"/>
          </p:cNvSpPr>
          <p:nvPr/>
        </p:nvSpPr>
        <p:spPr bwMode="auto">
          <a:xfrm>
            <a:off x="1390650" y="3068638"/>
            <a:ext cx="1187450" cy="501650"/>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48" name="Oval 36"/>
          <p:cNvSpPr>
            <a:spLocks noChangeArrowheads="1"/>
          </p:cNvSpPr>
          <p:nvPr/>
        </p:nvSpPr>
        <p:spPr bwMode="auto">
          <a:xfrm>
            <a:off x="1403350" y="3081338"/>
            <a:ext cx="1181100" cy="49530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49" name="Oval 37"/>
          <p:cNvSpPr>
            <a:spLocks noChangeArrowheads="1"/>
          </p:cNvSpPr>
          <p:nvPr/>
        </p:nvSpPr>
        <p:spPr bwMode="auto">
          <a:xfrm>
            <a:off x="1393825" y="3127375"/>
            <a:ext cx="6889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60450" name="Oval 38"/>
          <p:cNvSpPr>
            <a:spLocks noChangeArrowheads="1"/>
          </p:cNvSpPr>
          <p:nvPr/>
        </p:nvSpPr>
        <p:spPr bwMode="auto">
          <a:xfrm>
            <a:off x="1797050" y="3127375"/>
            <a:ext cx="3460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60451" name="Oval 39"/>
          <p:cNvSpPr>
            <a:spLocks noChangeArrowheads="1"/>
          </p:cNvSpPr>
          <p:nvPr/>
        </p:nvSpPr>
        <p:spPr bwMode="auto">
          <a:xfrm>
            <a:off x="1863725" y="3127375"/>
            <a:ext cx="660400"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3</a:t>
            </a:r>
          </a:p>
        </p:txBody>
      </p:sp>
      <p:sp>
        <p:nvSpPr>
          <p:cNvPr id="60452" name="Oval 40"/>
          <p:cNvSpPr>
            <a:spLocks noChangeArrowheads="1"/>
          </p:cNvSpPr>
          <p:nvPr/>
        </p:nvSpPr>
        <p:spPr bwMode="auto">
          <a:xfrm>
            <a:off x="3619500" y="3068638"/>
            <a:ext cx="1187450" cy="501650"/>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53" name="Oval 41"/>
          <p:cNvSpPr>
            <a:spLocks noChangeArrowheads="1"/>
          </p:cNvSpPr>
          <p:nvPr/>
        </p:nvSpPr>
        <p:spPr bwMode="auto">
          <a:xfrm>
            <a:off x="3632200" y="3081338"/>
            <a:ext cx="1181100" cy="49530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54" name="Oval 42"/>
          <p:cNvSpPr>
            <a:spLocks noChangeArrowheads="1"/>
          </p:cNvSpPr>
          <p:nvPr/>
        </p:nvSpPr>
        <p:spPr bwMode="auto">
          <a:xfrm>
            <a:off x="3621088" y="3127375"/>
            <a:ext cx="6889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60455" name="Oval 43"/>
          <p:cNvSpPr>
            <a:spLocks noChangeArrowheads="1"/>
          </p:cNvSpPr>
          <p:nvPr/>
        </p:nvSpPr>
        <p:spPr bwMode="auto">
          <a:xfrm>
            <a:off x="4025900" y="3127375"/>
            <a:ext cx="3460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60456" name="Oval 44"/>
          <p:cNvSpPr>
            <a:spLocks noChangeArrowheads="1"/>
          </p:cNvSpPr>
          <p:nvPr/>
        </p:nvSpPr>
        <p:spPr bwMode="auto">
          <a:xfrm>
            <a:off x="4090988" y="3127375"/>
            <a:ext cx="660400"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3</a:t>
            </a:r>
          </a:p>
        </p:txBody>
      </p:sp>
      <p:sp>
        <p:nvSpPr>
          <p:cNvPr id="60457" name="Oval 45"/>
          <p:cNvSpPr>
            <a:spLocks noChangeArrowheads="1"/>
          </p:cNvSpPr>
          <p:nvPr/>
        </p:nvSpPr>
        <p:spPr bwMode="auto">
          <a:xfrm>
            <a:off x="2590800" y="4095750"/>
            <a:ext cx="1187450" cy="501650"/>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58" name="Oval 46"/>
          <p:cNvSpPr>
            <a:spLocks noChangeArrowheads="1"/>
          </p:cNvSpPr>
          <p:nvPr/>
        </p:nvSpPr>
        <p:spPr bwMode="auto">
          <a:xfrm>
            <a:off x="2603500" y="4106863"/>
            <a:ext cx="1181100" cy="496887"/>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59" name="Oval 47"/>
          <p:cNvSpPr>
            <a:spLocks noChangeArrowheads="1"/>
          </p:cNvSpPr>
          <p:nvPr/>
        </p:nvSpPr>
        <p:spPr bwMode="auto">
          <a:xfrm>
            <a:off x="2592388" y="4156075"/>
            <a:ext cx="6889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60460" name="Oval 48"/>
          <p:cNvSpPr>
            <a:spLocks noChangeArrowheads="1"/>
          </p:cNvSpPr>
          <p:nvPr/>
        </p:nvSpPr>
        <p:spPr bwMode="auto">
          <a:xfrm>
            <a:off x="2997200" y="4156075"/>
            <a:ext cx="3460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60461" name="Oval 49"/>
          <p:cNvSpPr>
            <a:spLocks noChangeArrowheads="1"/>
          </p:cNvSpPr>
          <p:nvPr/>
        </p:nvSpPr>
        <p:spPr bwMode="auto">
          <a:xfrm>
            <a:off x="3062288" y="4156075"/>
            <a:ext cx="660400"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4</a:t>
            </a:r>
          </a:p>
        </p:txBody>
      </p:sp>
      <p:sp>
        <p:nvSpPr>
          <p:cNvPr id="60462" name="Oval 50"/>
          <p:cNvSpPr>
            <a:spLocks noChangeArrowheads="1"/>
          </p:cNvSpPr>
          <p:nvPr/>
        </p:nvSpPr>
        <p:spPr bwMode="auto">
          <a:xfrm>
            <a:off x="4648200" y="4095750"/>
            <a:ext cx="1187450" cy="501650"/>
          </a:xfrm>
          <a:prstGeom prst="ellipse">
            <a:avLst/>
          </a:prstGeom>
          <a:solidFill>
            <a:srgbClr val="FFFFFF"/>
          </a:solidFill>
          <a:ln>
            <a:noFill/>
          </a:ln>
          <a:extLst>
            <a:ext uri="{91240B29-F687-4F45-9708-019B960494DF}">
              <a14:hiddenLine xmlns:a14="http://schemas.microsoft.com/office/drawing/2010/main" w="254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63" name="Oval 51"/>
          <p:cNvSpPr>
            <a:spLocks noChangeArrowheads="1"/>
          </p:cNvSpPr>
          <p:nvPr/>
        </p:nvSpPr>
        <p:spPr bwMode="auto">
          <a:xfrm>
            <a:off x="4660900" y="4106863"/>
            <a:ext cx="1181100" cy="496887"/>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64" name="Oval 52"/>
          <p:cNvSpPr>
            <a:spLocks noChangeArrowheads="1"/>
          </p:cNvSpPr>
          <p:nvPr/>
        </p:nvSpPr>
        <p:spPr bwMode="auto">
          <a:xfrm>
            <a:off x="4649788" y="4156075"/>
            <a:ext cx="6889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60465" name="Oval 53"/>
          <p:cNvSpPr>
            <a:spLocks noChangeArrowheads="1"/>
          </p:cNvSpPr>
          <p:nvPr/>
        </p:nvSpPr>
        <p:spPr bwMode="auto">
          <a:xfrm>
            <a:off x="5054600" y="4156075"/>
            <a:ext cx="346075"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60466" name="Oval 54"/>
          <p:cNvSpPr>
            <a:spLocks noChangeArrowheads="1"/>
          </p:cNvSpPr>
          <p:nvPr/>
        </p:nvSpPr>
        <p:spPr bwMode="auto">
          <a:xfrm>
            <a:off x="5119688" y="4156075"/>
            <a:ext cx="660400" cy="48101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4</a:t>
            </a:r>
          </a:p>
        </p:txBody>
      </p:sp>
      <p:sp>
        <p:nvSpPr>
          <p:cNvPr id="60467" name="Oval 55"/>
          <p:cNvSpPr>
            <a:spLocks noChangeArrowheads="1"/>
          </p:cNvSpPr>
          <p:nvPr/>
        </p:nvSpPr>
        <p:spPr bwMode="auto">
          <a:xfrm>
            <a:off x="5638800" y="3030538"/>
            <a:ext cx="1187450" cy="501650"/>
          </a:xfrm>
          <a:prstGeom prst="ellipse">
            <a:avLst/>
          </a:prstGeom>
          <a:solidFill>
            <a:srgbClr val="FFFFFF"/>
          </a:solidFill>
          <a:ln>
            <a:noFill/>
          </a:ln>
          <a:extLst>
            <a:ext uri="{91240B29-F687-4F45-9708-019B960494DF}">
              <a14:hiddenLine xmlns:a14="http://schemas.microsoft.com/office/drawing/2010/main" w="127000">
                <a:solidFill>
                  <a:srgbClr val="000000"/>
                </a:solidFill>
                <a:round/>
                <a:headEnd/>
                <a:tailEnd/>
              </a14:hiddenLine>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68" name="Oval 56"/>
          <p:cNvSpPr>
            <a:spLocks noChangeArrowheads="1"/>
          </p:cNvSpPr>
          <p:nvPr/>
        </p:nvSpPr>
        <p:spPr bwMode="auto">
          <a:xfrm>
            <a:off x="5651500" y="3043238"/>
            <a:ext cx="1181100" cy="495300"/>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69" name="Oval 57"/>
          <p:cNvSpPr>
            <a:spLocks noChangeArrowheads="1"/>
          </p:cNvSpPr>
          <p:nvPr/>
        </p:nvSpPr>
        <p:spPr bwMode="auto">
          <a:xfrm>
            <a:off x="5641975" y="3090863"/>
            <a:ext cx="688975" cy="4810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Le</a:t>
            </a:r>
          </a:p>
        </p:txBody>
      </p:sp>
      <p:sp>
        <p:nvSpPr>
          <p:cNvPr id="60470" name="Oval 58"/>
          <p:cNvSpPr>
            <a:spLocks noChangeArrowheads="1"/>
          </p:cNvSpPr>
          <p:nvPr/>
        </p:nvSpPr>
        <p:spPr bwMode="auto">
          <a:xfrm>
            <a:off x="6045200" y="3090863"/>
            <a:ext cx="346075" cy="4810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v</a:t>
            </a:r>
          </a:p>
        </p:txBody>
      </p:sp>
      <p:sp>
        <p:nvSpPr>
          <p:cNvPr id="60471" name="Oval 59"/>
          <p:cNvSpPr>
            <a:spLocks noChangeArrowheads="1"/>
          </p:cNvSpPr>
          <p:nvPr/>
        </p:nvSpPr>
        <p:spPr bwMode="auto">
          <a:xfrm>
            <a:off x="6111875" y="3090863"/>
            <a:ext cx="660400" cy="4810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el 3</a:t>
            </a:r>
          </a:p>
        </p:txBody>
      </p:sp>
      <p:sp>
        <p:nvSpPr>
          <p:cNvPr id="60472" name="Rectangle 60"/>
          <p:cNvSpPr>
            <a:spLocks noChangeArrowheads="1"/>
          </p:cNvSpPr>
          <p:nvPr/>
        </p:nvSpPr>
        <p:spPr bwMode="auto">
          <a:xfrm>
            <a:off x="152400" y="1033463"/>
            <a:ext cx="241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Times" panose="02020603050405020304" pitchFamily="18" charset="0"/>
              </a:rPr>
              <a:t> </a:t>
            </a:r>
          </a:p>
        </p:txBody>
      </p:sp>
      <p:sp>
        <p:nvSpPr>
          <p:cNvPr id="60473" name="Rectangle 61"/>
          <p:cNvSpPr>
            <a:spLocks noChangeArrowheads="1"/>
          </p:cNvSpPr>
          <p:nvPr/>
        </p:nvSpPr>
        <p:spPr bwMode="auto">
          <a:xfrm>
            <a:off x="1798638" y="5103813"/>
            <a:ext cx="361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A</a:t>
            </a:r>
          </a:p>
        </p:txBody>
      </p:sp>
      <p:sp>
        <p:nvSpPr>
          <p:cNvPr id="60474" name="Rectangle 62"/>
          <p:cNvSpPr>
            <a:spLocks noChangeArrowheads="1"/>
          </p:cNvSpPr>
          <p:nvPr/>
        </p:nvSpPr>
        <p:spPr bwMode="auto">
          <a:xfrm>
            <a:off x="6351588" y="5103813"/>
            <a:ext cx="336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sz="2400">
                <a:solidFill>
                  <a:schemeClr val="tx1"/>
                </a:solidFill>
                <a:latin typeface="Palatino" charset="0"/>
                <a:ea typeface="ＭＳ Ｐゴシック" panose="020B0600070205080204" pitchFamily="34" charset="-128"/>
              </a:defRPr>
            </a:lvl1pPr>
            <a:lvl2pPr marL="37931725" indent="-37474525" defTabSz="9112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800" b="1"/>
              <a:t>B</a:t>
            </a:r>
          </a:p>
        </p:txBody>
      </p:sp>
      <p:sp>
        <p:nvSpPr>
          <p:cNvPr id="60475" name="Line 63"/>
          <p:cNvSpPr>
            <a:spLocks noChangeShapeType="1"/>
          </p:cNvSpPr>
          <p:nvPr/>
        </p:nvSpPr>
        <p:spPr bwMode="auto">
          <a:xfrm>
            <a:off x="4191000" y="1524000"/>
            <a:ext cx="914400" cy="53340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0476" name="Line 64"/>
          <p:cNvSpPr>
            <a:spLocks noChangeShapeType="1"/>
          </p:cNvSpPr>
          <p:nvPr/>
        </p:nvSpPr>
        <p:spPr bwMode="auto">
          <a:xfrm>
            <a:off x="5562600" y="2514600"/>
            <a:ext cx="914400" cy="53340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0477" name="Line 65"/>
          <p:cNvSpPr>
            <a:spLocks noChangeShapeType="1"/>
          </p:cNvSpPr>
          <p:nvPr/>
        </p:nvSpPr>
        <p:spPr bwMode="auto">
          <a:xfrm flipH="1">
            <a:off x="5410200" y="3505200"/>
            <a:ext cx="914400" cy="60960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0478" name="Line 66"/>
          <p:cNvSpPr>
            <a:spLocks noChangeShapeType="1"/>
          </p:cNvSpPr>
          <p:nvPr/>
        </p:nvSpPr>
        <p:spPr bwMode="auto">
          <a:xfrm flipH="1">
            <a:off x="4038600" y="2438400"/>
            <a:ext cx="914400" cy="60960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0479" name="Line 67"/>
          <p:cNvSpPr>
            <a:spLocks noChangeShapeType="1"/>
          </p:cNvSpPr>
          <p:nvPr/>
        </p:nvSpPr>
        <p:spPr bwMode="auto">
          <a:xfrm flipH="1">
            <a:off x="1905000" y="2438400"/>
            <a:ext cx="914400" cy="60960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0480" name="Line 68"/>
          <p:cNvSpPr>
            <a:spLocks noChangeShapeType="1"/>
          </p:cNvSpPr>
          <p:nvPr/>
        </p:nvSpPr>
        <p:spPr bwMode="auto">
          <a:xfrm flipH="1">
            <a:off x="2895600" y="3505200"/>
            <a:ext cx="914400" cy="60960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0481" name="Line 69"/>
          <p:cNvSpPr>
            <a:spLocks noChangeShapeType="1"/>
          </p:cNvSpPr>
          <p:nvPr/>
        </p:nvSpPr>
        <p:spPr bwMode="auto">
          <a:xfrm flipH="1">
            <a:off x="3200400" y="1524000"/>
            <a:ext cx="990600" cy="53340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grpSp>
        <p:nvGrpSpPr>
          <p:cNvPr id="60482" name="Group 70"/>
          <p:cNvGrpSpPr>
            <a:grpSpLocks/>
          </p:cNvGrpSpPr>
          <p:nvPr/>
        </p:nvGrpSpPr>
        <p:grpSpPr bwMode="auto">
          <a:xfrm>
            <a:off x="2759075" y="4648200"/>
            <a:ext cx="2847975" cy="1865313"/>
            <a:chOff x="1762" y="2966"/>
            <a:chExt cx="1819" cy="1190"/>
          </a:xfrm>
        </p:grpSpPr>
        <p:sp>
          <p:nvSpPr>
            <p:cNvPr id="60483" name="Freeform 71"/>
            <p:cNvSpPr>
              <a:spLocks/>
            </p:cNvSpPr>
            <p:nvPr/>
          </p:nvSpPr>
          <p:spPr bwMode="auto">
            <a:xfrm>
              <a:off x="1762" y="2966"/>
              <a:ext cx="1819" cy="1185"/>
            </a:xfrm>
            <a:custGeom>
              <a:avLst/>
              <a:gdLst>
                <a:gd name="T0" fmla="*/ 1818 w 1819"/>
                <a:gd name="T1" fmla="*/ 80 h 1185"/>
                <a:gd name="T2" fmla="*/ 1757 w 1819"/>
                <a:gd name="T3" fmla="*/ 182 h 1185"/>
                <a:gd name="T4" fmla="*/ 1673 w 1819"/>
                <a:gd name="T5" fmla="*/ 298 h 1185"/>
                <a:gd name="T6" fmla="*/ 1581 w 1819"/>
                <a:gd name="T7" fmla="*/ 407 h 1185"/>
                <a:gd name="T8" fmla="*/ 1467 w 1819"/>
                <a:gd name="T9" fmla="*/ 523 h 1185"/>
                <a:gd name="T10" fmla="*/ 1329 w 1819"/>
                <a:gd name="T11" fmla="*/ 632 h 1185"/>
                <a:gd name="T12" fmla="*/ 1161 w 1819"/>
                <a:gd name="T13" fmla="*/ 748 h 1185"/>
                <a:gd name="T14" fmla="*/ 1008 w 1819"/>
                <a:gd name="T15" fmla="*/ 843 h 1185"/>
                <a:gd name="T16" fmla="*/ 833 w 1819"/>
                <a:gd name="T17" fmla="*/ 908 h 1185"/>
                <a:gd name="T18" fmla="*/ 649 w 1819"/>
                <a:gd name="T19" fmla="*/ 944 h 1185"/>
                <a:gd name="T20" fmla="*/ 535 w 1819"/>
                <a:gd name="T21" fmla="*/ 944 h 1185"/>
                <a:gd name="T22" fmla="*/ 443 w 1819"/>
                <a:gd name="T23" fmla="*/ 937 h 1185"/>
                <a:gd name="T24" fmla="*/ 405 w 1819"/>
                <a:gd name="T25" fmla="*/ 1184 h 1185"/>
                <a:gd name="T26" fmla="*/ 298 w 1819"/>
                <a:gd name="T27" fmla="*/ 1046 h 1185"/>
                <a:gd name="T28" fmla="*/ 160 w 1819"/>
                <a:gd name="T29" fmla="*/ 901 h 1185"/>
                <a:gd name="T30" fmla="*/ 0 w 1819"/>
                <a:gd name="T31" fmla="*/ 814 h 1185"/>
                <a:gd name="T32" fmla="*/ 84 w 1819"/>
                <a:gd name="T33" fmla="*/ 719 h 1185"/>
                <a:gd name="T34" fmla="*/ 252 w 1819"/>
                <a:gd name="T35" fmla="*/ 617 h 1185"/>
                <a:gd name="T36" fmla="*/ 359 w 1819"/>
                <a:gd name="T37" fmla="*/ 516 h 1185"/>
                <a:gd name="T38" fmla="*/ 405 w 1819"/>
                <a:gd name="T39" fmla="*/ 676 h 1185"/>
                <a:gd name="T40" fmla="*/ 558 w 1819"/>
                <a:gd name="T41" fmla="*/ 690 h 1185"/>
                <a:gd name="T42" fmla="*/ 733 w 1819"/>
                <a:gd name="T43" fmla="*/ 676 h 1185"/>
                <a:gd name="T44" fmla="*/ 917 w 1819"/>
                <a:gd name="T45" fmla="*/ 632 h 1185"/>
                <a:gd name="T46" fmla="*/ 1138 w 1819"/>
                <a:gd name="T47" fmla="*/ 552 h 1185"/>
                <a:gd name="T48" fmla="*/ 1321 w 1819"/>
                <a:gd name="T49" fmla="*/ 450 h 1185"/>
                <a:gd name="T50" fmla="*/ 1406 w 1819"/>
                <a:gd name="T51" fmla="*/ 400 h 1185"/>
                <a:gd name="T52" fmla="*/ 1474 w 1819"/>
                <a:gd name="T53" fmla="*/ 349 h 1185"/>
                <a:gd name="T54" fmla="*/ 1581 w 1819"/>
                <a:gd name="T55" fmla="*/ 269 h 1185"/>
                <a:gd name="T56" fmla="*/ 1642 w 1819"/>
                <a:gd name="T57" fmla="*/ 211 h 1185"/>
                <a:gd name="T58" fmla="*/ 1703 w 1819"/>
                <a:gd name="T59" fmla="*/ 153 h 1185"/>
                <a:gd name="T60" fmla="*/ 1765 w 1819"/>
                <a:gd name="T61" fmla="*/ 80 h 1185"/>
                <a:gd name="T62" fmla="*/ 1818 w 1819"/>
                <a:gd name="T63" fmla="*/ 0 h 118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819"/>
                <a:gd name="T97" fmla="*/ 0 h 1185"/>
                <a:gd name="T98" fmla="*/ 1819 w 1819"/>
                <a:gd name="T99" fmla="*/ 1185 h 118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819" h="1185">
                  <a:moveTo>
                    <a:pt x="1818" y="0"/>
                  </a:moveTo>
                  <a:lnTo>
                    <a:pt x="1818" y="80"/>
                  </a:lnTo>
                  <a:lnTo>
                    <a:pt x="1787" y="138"/>
                  </a:lnTo>
                  <a:lnTo>
                    <a:pt x="1757" y="182"/>
                  </a:lnTo>
                  <a:lnTo>
                    <a:pt x="1719" y="240"/>
                  </a:lnTo>
                  <a:lnTo>
                    <a:pt x="1673" y="298"/>
                  </a:lnTo>
                  <a:lnTo>
                    <a:pt x="1635" y="341"/>
                  </a:lnTo>
                  <a:lnTo>
                    <a:pt x="1581" y="407"/>
                  </a:lnTo>
                  <a:lnTo>
                    <a:pt x="1520" y="465"/>
                  </a:lnTo>
                  <a:lnTo>
                    <a:pt x="1467" y="523"/>
                  </a:lnTo>
                  <a:lnTo>
                    <a:pt x="1390" y="588"/>
                  </a:lnTo>
                  <a:lnTo>
                    <a:pt x="1329" y="632"/>
                  </a:lnTo>
                  <a:lnTo>
                    <a:pt x="1253" y="690"/>
                  </a:lnTo>
                  <a:lnTo>
                    <a:pt x="1161" y="748"/>
                  </a:lnTo>
                  <a:lnTo>
                    <a:pt x="1077" y="806"/>
                  </a:lnTo>
                  <a:lnTo>
                    <a:pt x="1008" y="843"/>
                  </a:lnTo>
                  <a:lnTo>
                    <a:pt x="909" y="879"/>
                  </a:lnTo>
                  <a:lnTo>
                    <a:pt x="833" y="908"/>
                  </a:lnTo>
                  <a:lnTo>
                    <a:pt x="741" y="930"/>
                  </a:lnTo>
                  <a:lnTo>
                    <a:pt x="649" y="944"/>
                  </a:lnTo>
                  <a:lnTo>
                    <a:pt x="596" y="952"/>
                  </a:lnTo>
                  <a:lnTo>
                    <a:pt x="535" y="944"/>
                  </a:lnTo>
                  <a:lnTo>
                    <a:pt x="489" y="937"/>
                  </a:lnTo>
                  <a:lnTo>
                    <a:pt x="443" y="937"/>
                  </a:lnTo>
                  <a:lnTo>
                    <a:pt x="405" y="923"/>
                  </a:lnTo>
                  <a:lnTo>
                    <a:pt x="405" y="1184"/>
                  </a:lnTo>
                  <a:lnTo>
                    <a:pt x="351" y="1119"/>
                  </a:lnTo>
                  <a:lnTo>
                    <a:pt x="298" y="1046"/>
                  </a:lnTo>
                  <a:lnTo>
                    <a:pt x="229" y="966"/>
                  </a:lnTo>
                  <a:lnTo>
                    <a:pt x="160" y="901"/>
                  </a:lnTo>
                  <a:lnTo>
                    <a:pt x="99" y="857"/>
                  </a:lnTo>
                  <a:lnTo>
                    <a:pt x="0" y="814"/>
                  </a:lnTo>
                  <a:lnTo>
                    <a:pt x="0" y="755"/>
                  </a:lnTo>
                  <a:lnTo>
                    <a:pt x="84" y="719"/>
                  </a:lnTo>
                  <a:lnTo>
                    <a:pt x="168" y="676"/>
                  </a:lnTo>
                  <a:lnTo>
                    <a:pt x="252" y="617"/>
                  </a:lnTo>
                  <a:lnTo>
                    <a:pt x="321" y="552"/>
                  </a:lnTo>
                  <a:lnTo>
                    <a:pt x="359" y="516"/>
                  </a:lnTo>
                  <a:lnTo>
                    <a:pt x="405" y="450"/>
                  </a:lnTo>
                  <a:lnTo>
                    <a:pt x="405" y="676"/>
                  </a:lnTo>
                  <a:lnTo>
                    <a:pt x="489" y="690"/>
                  </a:lnTo>
                  <a:lnTo>
                    <a:pt x="558" y="690"/>
                  </a:lnTo>
                  <a:lnTo>
                    <a:pt x="649" y="690"/>
                  </a:lnTo>
                  <a:lnTo>
                    <a:pt x="733" y="676"/>
                  </a:lnTo>
                  <a:lnTo>
                    <a:pt x="833" y="654"/>
                  </a:lnTo>
                  <a:lnTo>
                    <a:pt x="917" y="632"/>
                  </a:lnTo>
                  <a:lnTo>
                    <a:pt x="1039" y="588"/>
                  </a:lnTo>
                  <a:lnTo>
                    <a:pt x="1138" y="552"/>
                  </a:lnTo>
                  <a:lnTo>
                    <a:pt x="1230" y="501"/>
                  </a:lnTo>
                  <a:lnTo>
                    <a:pt x="1321" y="450"/>
                  </a:lnTo>
                  <a:lnTo>
                    <a:pt x="1367" y="421"/>
                  </a:lnTo>
                  <a:lnTo>
                    <a:pt x="1406" y="400"/>
                  </a:lnTo>
                  <a:lnTo>
                    <a:pt x="1444" y="378"/>
                  </a:lnTo>
                  <a:lnTo>
                    <a:pt x="1474" y="349"/>
                  </a:lnTo>
                  <a:lnTo>
                    <a:pt x="1535" y="305"/>
                  </a:lnTo>
                  <a:lnTo>
                    <a:pt x="1581" y="269"/>
                  </a:lnTo>
                  <a:lnTo>
                    <a:pt x="1612" y="240"/>
                  </a:lnTo>
                  <a:lnTo>
                    <a:pt x="1642" y="211"/>
                  </a:lnTo>
                  <a:lnTo>
                    <a:pt x="1673" y="182"/>
                  </a:lnTo>
                  <a:lnTo>
                    <a:pt x="1703" y="153"/>
                  </a:lnTo>
                  <a:lnTo>
                    <a:pt x="1734" y="116"/>
                  </a:lnTo>
                  <a:lnTo>
                    <a:pt x="1765" y="80"/>
                  </a:lnTo>
                  <a:lnTo>
                    <a:pt x="1787" y="44"/>
                  </a:lnTo>
                  <a:lnTo>
                    <a:pt x="1818" y="0"/>
                  </a:lnTo>
                </a:path>
              </a:pathLst>
            </a:custGeom>
            <a:solidFill>
              <a:srgbClr val="0080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60484" name="Freeform 72"/>
            <p:cNvSpPr>
              <a:spLocks/>
            </p:cNvSpPr>
            <p:nvPr/>
          </p:nvSpPr>
          <p:spPr bwMode="auto">
            <a:xfrm>
              <a:off x="1762" y="3039"/>
              <a:ext cx="1819" cy="1117"/>
            </a:xfrm>
            <a:custGeom>
              <a:avLst/>
              <a:gdLst>
                <a:gd name="T0" fmla="*/ 1818 w 1819"/>
                <a:gd name="T1" fmla="*/ 0 h 1117"/>
                <a:gd name="T2" fmla="*/ 1787 w 1819"/>
                <a:gd name="T3" fmla="*/ 65 h 1117"/>
                <a:gd name="T4" fmla="*/ 1772 w 1819"/>
                <a:gd name="T5" fmla="*/ 116 h 1117"/>
                <a:gd name="T6" fmla="*/ 1749 w 1819"/>
                <a:gd name="T7" fmla="*/ 159 h 1117"/>
                <a:gd name="T8" fmla="*/ 1719 w 1819"/>
                <a:gd name="T9" fmla="*/ 210 h 1117"/>
                <a:gd name="T10" fmla="*/ 1673 w 1819"/>
                <a:gd name="T11" fmla="*/ 275 h 1117"/>
                <a:gd name="T12" fmla="*/ 1635 w 1819"/>
                <a:gd name="T13" fmla="*/ 333 h 1117"/>
                <a:gd name="T14" fmla="*/ 1574 w 1819"/>
                <a:gd name="T15" fmla="*/ 399 h 1117"/>
                <a:gd name="T16" fmla="*/ 1520 w 1819"/>
                <a:gd name="T17" fmla="*/ 457 h 1117"/>
                <a:gd name="T18" fmla="*/ 1459 w 1819"/>
                <a:gd name="T19" fmla="*/ 507 h 1117"/>
                <a:gd name="T20" fmla="*/ 1390 w 1819"/>
                <a:gd name="T21" fmla="*/ 572 h 1117"/>
                <a:gd name="T22" fmla="*/ 1329 w 1819"/>
                <a:gd name="T23" fmla="*/ 616 h 1117"/>
                <a:gd name="T24" fmla="*/ 1253 w 1819"/>
                <a:gd name="T25" fmla="*/ 674 h 1117"/>
                <a:gd name="T26" fmla="*/ 1161 w 1819"/>
                <a:gd name="T27" fmla="*/ 732 h 1117"/>
                <a:gd name="T28" fmla="*/ 1069 w 1819"/>
                <a:gd name="T29" fmla="*/ 783 h 1117"/>
                <a:gd name="T30" fmla="*/ 1008 w 1819"/>
                <a:gd name="T31" fmla="*/ 826 h 1117"/>
                <a:gd name="T32" fmla="*/ 909 w 1819"/>
                <a:gd name="T33" fmla="*/ 862 h 1117"/>
                <a:gd name="T34" fmla="*/ 825 w 1819"/>
                <a:gd name="T35" fmla="*/ 884 h 1117"/>
                <a:gd name="T36" fmla="*/ 741 w 1819"/>
                <a:gd name="T37" fmla="*/ 906 h 1117"/>
                <a:gd name="T38" fmla="*/ 649 w 1819"/>
                <a:gd name="T39" fmla="*/ 928 h 1117"/>
                <a:gd name="T40" fmla="*/ 596 w 1819"/>
                <a:gd name="T41" fmla="*/ 928 h 1117"/>
                <a:gd name="T42" fmla="*/ 535 w 1819"/>
                <a:gd name="T43" fmla="*/ 928 h 1117"/>
                <a:gd name="T44" fmla="*/ 481 w 1819"/>
                <a:gd name="T45" fmla="*/ 920 h 1117"/>
                <a:gd name="T46" fmla="*/ 435 w 1819"/>
                <a:gd name="T47" fmla="*/ 913 h 1117"/>
                <a:gd name="T48" fmla="*/ 397 w 1819"/>
                <a:gd name="T49" fmla="*/ 906 h 1117"/>
                <a:gd name="T50" fmla="*/ 397 w 1819"/>
                <a:gd name="T51" fmla="*/ 1116 h 1117"/>
                <a:gd name="T52" fmla="*/ 351 w 1819"/>
                <a:gd name="T53" fmla="*/ 1051 h 1117"/>
                <a:gd name="T54" fmla="*/ 298 w 1819"/>
                <a:gd name="T55" fmla="*/ 993 h 1117"/>
                <a:gd name="T56" fmla="*/ 229 w 1819"/>
                <a:gd name="T57" fmla="*/ 906 h 1117"/>
                <a:gd name="T58" fmla="*/ 153 w 1819"/>
                <a:gd name="T59" fmla="*/ 841 h 1117"/>
                <a:gd name="T60" fmla="*/ 84 w 1819"/>
                <a:gd name="T61" fmla="*/ 790 h 1117"/>
                <a:gd name="T62" fmla="*/ 0 w 1819"/>
                <a:gd name="T63" fmla="*/ 739 h 1117"/>
                <a:gd name="T64" fmla="*/ 84 w 1819"/>
                <a:gd name="T65" fmla="*/ 703 h 1117"/>
                <a:gd name="T66" fmla="*/ 168 w 1819"/>
                <a:gd name="T67" fmla="*/ 659 h 1117"/>
                <a:gd name="T68" fmla="*/ 252 w 1819"/>
                <a:gd name="T69" fmla="*/ 601 h 1117"/>
                <a:gd name="T70" fmla="*/ 321 w 1819"/>
                <a:gd name="T71" fmla="*/ 544 h 1117"/>
                <a:gd name="T72" fmla="*/ 359 w 1819"/>
                <a:gd name="T73" fmla="*/ 507 h 1117"/>
                <a:gd name="T74" fmla="*/ 405 w 1819"/>
                <a:gd name="T75" fmla="*/ 442 h 1117"/>
                <a:gd name="T76" fmla="*/ 405 w 1819"/>
                <a:gd name="T77" fmla="*/ 659 h 1117"/>
                <a:gd name="T78" fmla="*/ 481 w 1819"/>
                <a:gd name="T79" fmla="*/ 674 h 1117"/>
                <a:gd name="T80" fmla="*/ 558 w 1819"/>
                <a:gd name="T81" fmla="*/ 674 h 1117"/>
                <a:gd name="T82" fmla="*/ 642 w 1819"/>
                <a:gd name="T83" fmla="*/ 674 h 1117"/>
                <a:gd name="T84" fmla="*/ 733 w 1819"/>
                <a:gd name="T85" fmla="*/ 659 h 1117"/>
                <a:gd name="T86" fmla="*/ 825 w 1819"/>
                <a:gd name="T87" fmla="*/ 638 h 1117"/>
                <a:gd name="T88" fmla="*/ 917 w 1819"/>
                <a:gd name="T89" fmla="*/ 616 h 1117"/>
                <a:gd name="T90" fmla="*/ 1039 w 1819"/>
                <a:gd name="T91" fmla="*/ 580 h 1117"/>
                <a:gd name="T92" fmla="*/ 1138 w 1819"/>
                <a:gd name="T93" fmla="*/ 536 h 1117"/>
                <a:gd name="T94" fmla="*/ 1222 w 1819"/>
                <a:gd name="T95" fmla="*/ 493 h 1117"/>
                <a:gd name="T96" fmla="*/ 1321 w 1819"/>
                <a:gd name="T97" fmla="*/ 442 h 1117"/>
                <a:gd name="T98" fmla="*/ 1360 w 1819"/>
                <a:gd name="T99" fmla="*/ 413 h 1117"/>
                <a:gd name="T100" fmla="*/ 1406 w 1819"/>
                <a:gd name="T101" fmla="*/ 391 h 1117"/>
                <a:gd name="T102" fmla="*/ 1436 w 1819"/>
                <a:gd name="T103" fmla="*/ 370 h 1117"/>
                <a:gd name="T104" fmla="*/ 1474 w 1819"/>
                <a:gd name="T105" fmla="*/ 341 h 1117"/>
                <a:gd name="T106" fmla="*/ 1535 w 1819"/>
                <a:gd name="T107" fmla="*/ 297 h 1117"/>
                <a:gd name="T108" fmla="*/ 1581 w 1819"/>
                <a:gd name="T109" fmla="*/ 261 h 1117"/>
                <a:gd name="T110" fmla="*/ 1612 w 1819"/>
                <a:gd name="T111" fmla="*/ 232 h 1117"/>
                <a:gd name="T112" fmla="*/ 1642 w 1819"/>
                <a:gd name="T113" fmla="*/ 203 h 1117"/>
                <a:gd name="T114" fmla="*/ 1673 w 1819"/>
                <a:gd name="T115" fmla="*/ 174 h 1117"/>
                <a:gd name="T116" fmla="*/ 1696 w 1819"/>
                <a:gd name="T117" fmla="*/ 145 h 1117"/>
                <a:gd name="T118" fmla="*/ 1726 w 1819"/>
                <a:gd name="T119" fmla="*/ 116 h 1117"/>
                <a:gd name="T120" fmla="*/ 1757 w 1819"/>
                <a:gd name="T121" fmla="*/ 80 h 1117"/>
                <a:gd name="T122" fmla="*/ 1787 w 1819"/>
                <a:gd name="T123" fmla="*/ 43 h 1117"/>
                <a:gd name="T124" fmla="*/ 1818 w 1819"/>
                <a:gd name="T125" fmla="*/ 0 h 111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819"/>
                <a:gd name="T190" fmla="*/ 0 h 1117"/>
                <a:gd name="T191" fmla="*/ 1819 w 1819"/>
                <a:gd name="T192" fmla="*/ 1117 h 111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819" h="1117">
                  <a:moveTo>
                    <a:pt x="1818" y="0"/>
                  </a:moveTo>
                  <a:lnTo>
                    <a:pt x="1787" y="65"/>
                  </a:lnTo>
                  <a:lnTo>
                    <a:pt x="1772" y="116"/>
                  </a:lnTo>
                  <a:lnTo>
                    <a:pt x="1749" y="159"/>
                  </a:lnTo>
                  <a:lnTo>
                    <a:pt x="1719" y="210"/>
                  </a:lnTo>
                  <a:lnTo>
                    <a:pt x="1673" y="275"/>
                  </a:lnTo>
                  <a:lnTo>
                    <a:pt x="1635" y="333"/>
                  </a:lnTo>
                  <a:lnTo>
                    <a:pt x="1574" y="399"/>
                  </a:lnTo>
                  <a:lnTo>
                    <a:pt x="1520" y="457"/>
                  </a:lnTo>
                  <a:lnTo>
                    <a:pt x="1459" y="507"/>
                  </a:lnTo>
                  <a:lnTo>
                    <a:pt x="1390" y="572"/>
                  </a:lnTo>
                  <a:lnTo>
                    <a:pt x="1329" y="616"/>
                  </a:lnTo>
                  <a:lnTo>
                    <a:pt x="1253" y="674"/>
                  </a:lnTo>
                  <a:lnTo>
                    <a:pt x="1161" y="732"/>
                  </a:lnTo>
                  <a:lnTo>
                    <a:pt x="1069" y="783"/>
                  </a:lnTo>
                  <a:lnTo>
                    <a:pt x="1008" y="826"/>
                  </a:lnTo>
                  <a:lnTo>
                    <a:pt x="909" y="862"/>
                  </a:lnTo>
                  <a:lnTo>
                    <a:pt x="825" y="884"/>
                  </a:lnTo>
                  <a:lnTo>
                    <a:pt x="741" y="906"/>
                  </a:lnTo>
                  <a:lnTo>
                    <a:pt x="649" y="928"/>
                  </a:lnTo>
                  <a:lnTo>
                    <a:pt x="596" y="928"/>
                  </a:lnTo>
                  <a:lnTo>
                    <a:pt x="535" y="928"/>
                  </a:lnTo>
                  <a:lnTo>
                    <a:pt x="481" y="920"/>
                  </a:lnTo>
                  <a:lnTo>
                    <a:pt x="435" y="913"/>
                  </a:lnTo>
                  <a:lnTo>
                    <a:pt x="397" y="906"/>
                  </a:lnTo>
                  <a:lnTo>
                    <a:pt x="397" y="1116"/>
                  </a:lnTo>
                  <a:lnTo>
                    <a:pt x="351" y="1051"/>
                  </a:lnTo>
                  <a:lnTo>
                    <a:pt x="298" y="993"/>
                  </a:lnTo>
                  <a:lnTo>
                    <a:pt x="229" y="906"/>
                  </a:lnTo>
                  <a:lnTo>
                    <a:pt x="153" y="841"/>
                  </a:lnTo>
                  <a:lnTo>
                    <a:pt x="84" y="790"/>
                  </a:lnTo>
                  <a:lnTo>
                    <a:pt x="0" y="739"/>
                  </a:lnTo>
                  <a:lnTo>
                    <a:pt x="84" y="703"/>
                  </a:lnTo>
                  <a:lnTo>
                    <a:pt x="168" y="659"/>
                  </a:lnTo>
                  <a:lnTo>
                    <a:pt x="252" y="601"/>
                  </a:lnTo>
                  <a:lnTo>
                    <a:pt x="321" y="544"/>
                  </a:lnTo>
                  <a:lnTo>
                    <a:pt x="359" y="507"/>
                  </a:lnTo>
                  <a:lnTo>
                    <a:pt x="405" y="442"/>
                  </a:lnTo>
                  <a:lnTo>
                    <a:pt x="405" y="659"/>
                  </a:lnTo>
                  <a:lnTo>
                    <a:pt x="481" y="674"/>
                  </a:lnTo>
                  <a:lnTo>
                    <a:pt x="558" y="674"/>
                  </a:lnTo>
                  <a:lnTo>
                    <a:pt x="642" y="674"/>
                  </a:lnTo>
                  <a:lnTo>
                    <a:pt x="733" y="659"/>
                  </a:lnTo>
                  <a:lnTo>
                    <a:pt x="825" y="638"/>
                  </a:lnTo>
                  <a:lnTo>
                    <a:pt x="917" y="616"/>
                  </a:lnTo>
                  <a:lnTo>
                    <a:pt x="1039" y="580"/>
                  </a:lnTo>
                  <a:lnTo>
                    <a:pt x="1138" y="536"/>
                  </a:lnTo>
                  <a:lnTo>
                    <a:pt x="1222" y="493"/>
                  </a:lnTo>
                  <a:lnTo>
                    <a:pt x="1321" y="442"/>
                  </a:lnTo>
                  <a:lnTo>
                    <a:pt x="1360" y="413"/>
                  </a:lnTo>
                  <a:lnTo>
                    <a:pt x="1406" y="391"/>
                  </a:lnTo>
                  <a:lnTo>
                    <a:pt x="1436" y="370"/>
                  </a:lnTo>
                  <a:lnTo>
                    <a:pt x="1474" y="341"/>
                  </a:lnTo>
                  <a:lnTo>
                    <a:pt x="1535" y="297"/>
                  </a:lnTo>
                  <a:lnTo>
                    <a:pt x="1581" y="261"/>
                  </a:lnTo>
                  <a:lnTo>
                    <a:pt x="1612" y="232"/>
                  </a:lnTo>
                  <a:lnTo>
                    <a:pt x="1642" y="203"/>
                  </a:lnTo>
                  <a:lnTo>
                    <a:pt x="1673" y="174"/>
                  </a:lnTo>
                  <a:lnTo>
                    <a:pt x="1696" y="145"/>
                  </a:lnTo>
                  <a:lnTo>
                    <a:pt x="1726" y="116"/>
                  </a:lnTo>
                  <a:lnTo>
                    <a:pt x="1757" y="80"/>
                  </a:lnTo>
                  <a:lnTo>
                    <a:pt x="1787" y="43"/>
                  </a:lnTo>
                  <a:lnTo>
                    <a:pt x="1818" y="0"/>
                  </a:lnTo>
                </a:path>
              </a:pathLst>
            </a:custGeom>
            <a:solidFill>
              <a:srgbClr val="00FF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gr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Rectangle 4"/>
          <p:cNvSpPr>
            <a:spLocks noGrp="1" noChangeArrowheads="1"/>
          </p:cNvSpPr>
          <p:nvPr>
            <p:ph type="title"/>
          </p:nvPr>
        </p:nvSpPr>
        <p:spPr/>
        <p:txBody>
          <a:bodyPr/>
          <a:lstStyle/>
          <a:p>
            <a:r>
              <a:rPr lang="en-US" altLang="cs-CZ" smtClean="0">
                <a:ea typeface="ＭＳ Ｐゴシック" panose="020B0600070205080204" pitchFamily="34" charset="-128"/>
              </a:rPr>
              <a:t>Guidelines for Formulation of Use Cases (1)</a:t>
            </a:r>
          </a:p>
        </p:txBody>
      </p:sp>
      <p:sp>
        <p:nvSpPr>
          <p:cNvPr id="62467" name="Rectangle 5"/>
          <p:cNvSpPr>
            <a:spLocks noGrp="1" noChangeArrowheads="1"/>
          </p:cNvSpPr>
          <p:nvPr>
            <p:ph type="body" idx="1"/>
          </p:nvPr>
        </p:nvSpPr>
        <p:spPr/>
        <p:txBody>
          <a:bodyPr/>
          <a:lstStyle/>
          <a:p>
            <a:r>
              <a:rPr lang="en-US" altLang="cs-CZ" smtClean="0">
                <a:ea typeface="ＭＳ Ｐゴシック" panose="020B0600070205080204" pitchFamily="34" charset="-128"/>
              </a:rPr>
              <a:t>Name</a:t>
            </a:r>
          </a:p>
          <a:p>
            <a:pPr lvl="1"/>
            <a:r>
              <a:rPr lang="en-US" altLang="cs-CZ" smtClean="0">
                <a:ea typeface="ＭＳ Ｐゴシック" panose="020B0600070205080204" pitchFamily="34" charset="-128"/>
              </a:rPr>
              <a:t>Use a verb phrase to name the use case.</a:t>
            </a:r>
          </a:p>
          <a:p>
            <a:pPr lvl="1"/>
            <a:r>
              <a:rPr lang="en-US" altLang="cs-CZ" smtClean="0">
                <a:ea typeface="ＭＳ Ｐゴシック" panose="020B0600070205080204" pitchFamily="34" charset="-128"/>
              </a:rPr>
              <a:t>The name should indicate what the user is trying to accomplish.</a:t>
            </a:r>
          </a:p>
          <a:p>
            <a:pPr lvl="1"/>
            <a:r>
              <a:rPr lang="en-US" altLang="cs-CZ" smtClean="0">
                <a:ea typeface="ＭＳ Ｐゴシック" panose="020B0600070205080204" pitchFamily="34" charset="-128"/>
              </a:rPr>
              <a:t>Examples:</a:t>
            </a:r>
          </a:p>
          <a:p>
            <a:pPr lvl="2"/>
            <a:r>
              <a:rPr lang="en-US" altLang="cs-CZ" smtClean="0">
                <a:ea typeface="ＭＳ Ｐゴシック" panose="020B0600070205080204" pitchFamily="34" charset="-128"/>
              </a:rPr>
              <a:t>“Request Meeting”, “Schedule Meeting”, “Propose Alternate Date”</a:t>
            </a:r>
          </a:p>
          <a:p>
            <a:r>
              <a:rPr lang="en-US" altLang="cs-CZ" smtClean="0">
                <a:ea typeface="ＭＳ Ｐゴシック" panose="020B0600070205080204" pitchFamily="34" charset="-128"/>
              </a:rPr>
              <a:t>Length</a:t>
            </a:r>
          </a:p>
          <a:p>
            <a:pPr lvl="1"/>
            <a:r>
              <a:rPr lang="en-US" altLang="cs-CZ" smtClean="0">
                <a:ea typeface="ＭＳ Ｐゴシック" panose="020B0600070205080204" pitchFamily="34" charset="-128"/>
              </a:rPr>
              <a:t>A use case description should not exceed 1-2 pages. If longer, use include relationships.</a:t>
            </a:r>
          </a:p>
          <a:p>
            <a:pPr lvl="1"/>
            <a:r>
              <a:rPr lang="en-US" altLang="cs-CZ" smtClean="0">
                <a:ea typeface="ＭＳ Ｐゴシック" panose="020B0600070205080204" pitchFamily="34" charset="-128"/>
              </a:rPr>
              <a:t>A use case should describe a complete set of interactions.</a:t>
            </a:r>
          </a:p>
          <a:p>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Rectangle 6"/>
          <p:cNvSpPr>
            <a:spLocks noGrp="1" noChangeArrowheads="1"/>
          </p:cNvSpPr>
          <p:nvPr>
            <p:ph type="title"/>
          </p:nvPr>
        </p:nvSpPr>
        <p:spPr/>
        <p:txBody>
          <a:bodyPr/>
          <a:lstStyle/>
          <a:p>
            <a:r>
              <a:rPr lang="en-US" altLang="cs-CZ" smtClean="0">
                <a:ea typeface="ＭＳ Ｐゴシック" panose="020B0600070205080204" pitchFamily="34" charset="-128"/>
              </a:rPr>
              <a:t>Guidelines for Formulation of Use Cases (2)</a:t>
            </a:r>
          </a:p>
        </p:txBody>
      </p:sp>
      <p:sp>
        <p:nvSpPr>
          <p:cNvPr id="64515" name="Rectangle 7"/>
          <p:cNvSpPr>
            <a:spLocks noGrp="1" noChangeArrowheads="1"/>
          </p:cNvSpPr>
          <p:nvPr>
            <p:ph type="body" idx="1"/>
          </p:nvPr>
        </p:nvSpPr>
        <p:spPr/>
        <p:txBody>
          <a:bodyPr/>
          <a:lstStyle/>
          <a:p>
            <a:pPr>
              <a:buFont typeface="Times" panose="02020603050405020304" pitchFamily="18" charset="0"/>
              <a:buNone/>
            </a:pPr>
            <a:r>
              <a:rPr lang="en-US" altLang="cs-CZ" smtClean="0">
                <a:ea typeface="ＭＳ Ｐゴシック" panose="020B0600070205080204" pitchFamily="34" charset="-128"/>
              </a:rPr>
              <a:t>Flow of events:</a:t>
            </a:r>
          </a:p>
          <a:p>
            <a:r>
              <a:rPr lang="en-US" altLang="cs-CZ" smtClean="0">
                <a:ea typeface="ＭＳ Ｐゴシック" panose="020B0600070205080204" pitchFamily="34" charset="-128"/>
              </a:rPr>
              <a:t>Use the active voice. Steps should start either with “The Actor” or “The System …”.</a:t>
            </a:r>
          </a:p>
          <a:p>
            <a:r>
              <a:rPr lang="en-US" altLang="cs-CZ" smtClean="0">
                <a:ea typeface="ＭＳ Ｐゴシック" panose="020B0600070205080204" pitchFamily="34" charset="-128"/>
              </a:rPr>
              <a:t>The causal relationship between the steps should be clear.</a:t>
            </a:r>
          </a:p>
          <a:p>
            <a:r>
              <a:rPr lang="en-US" altLang="cs-CZ" smtClean="0">
                <a:ea typeface="ＭＳ Ｐゴシック" panose="020B0600070205080204" pitchFamily="34" charset="-128"/>
              </a:rPr>
              <a:t>All flow of events should be described (not only the main flow of event).</a:t>
            </a:r>
          </a:p>
          <a:p>
            <a:r>
              <a:rPr lang="en-US" altLang="cs-CZ" smtClean="0">
                <a:ea typeface="ＭＳ Ｐゴシック" panose="020B0600070205080204" pitchFamily="34" charset="-128"/>
              </a:rPr>
              <a:t>The boundaries of the system should be clear. Components external to the system should be described as such.</a:t>
            </a:r>
          </a:p>
          <a:p>
            <a:r>
              <a:rPr lang="en-US" altLang="cs-CZ" smtClean="0">
                <a:ea typeface="ＭＳ Ｐゴシック" panose="020B0600070205080204" pitchFamily="34" charset="-128"/>
              </a:rPr>
              <a:t>Define important terms in the glossary.</a:t>
            </a:r>
          </a:p>
          <a:p>
            <a:endParaRPr lang="en-US" altLang="cs-CZ" smtClean="0">
              <a:ea typeface="ＭＳ Ｐゴシック" panose="020B0600070205080204" pitchFamily="34"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4"/>
          <p:cNvSpPr>
            <a:spLocks noGrp="1" noChangeArrowheads="1"/>
          </p:cNvSpPr>
          <p:nvPr>
            <p:ph type="title"/>
          </p:nvPr>
        </p:nvSpPr>
        <p:spPr/>
        <p:txBody>
          <a:bodyPr/>
          <a:lstStyle/>
          <a:p>
            <a:r>
              <a:rPr lang="en-US" altLang="cs-CZ" smtClean="0">
                <a:ea typeface="ＭＳ Ｐゴシック" panose="020B0600070205080204" pitchFamily="34" charset="-128"/>
              </a:rPr>
              <a:t>Example of a badly written Use Case</a:t>
            </a:r>
          </a:p>
        </p:txBody>
      </p:sp>
      <p:sp>
        <p:nvSpPr>
          <p:cNvPr id="66563" name="Rectangle 5"/>
          <p:cNvSpPr>
            <a:spLocks noGrp="1" noChangeArrowheads="1"/>
          </p:cNvSpPr>
          <p:nvPr>
            <p:ph type="body" idx="1"/>
          </p:nvPr>
        </p:nvSpPr>
        <p:spPr/>
        <p:txBody>
          <a:bodyPr/>
          <a:lstStyle/>
          <a:p>
            <a:pPr>
              <a:buFont typeface="Times" panose="02020603050405020304" pitchFamily="18" charset="0"/>
              <a:buNone/>
            </a:pPr>
            <a:r>
              <a:rPr lang="en-US" altLang="cs-CZ" smtClean="0">
                <a:ea typeface="ＭＳ Ｐゴシック" panose="020B0600070205080204" pitchFamily="34" charset="-128"/>
              </a:rPr>
              <a:t>“The driver arrives at the parking gate, the driver receives a ticket from the distributor, the gate is opened, the driver drives through.”</a:t>
            </a:r>
          </a:p>
          <a:p>
            <a:pPr lvl="1"/>
            <a:endParaRPr lang="en-US" altLang="cs-CZ" sz="2400" smtClean="0">
              <a:ea typeface="ＭＳ Ｐゴシック" panose="020B0600070205080204" pitchFamily="34" charset="-128"/>
            </a:endParaRPr>
          </a:p>
          <a:p>
            <a:r>
              <a:rPr lang="en-US" altLang="cs-CZ" smtClean="0">
                <a:ea typeface="ＭＳ Ｐゴシック" panose="020B0600070205080204" pitchFamily="34" charset="-128"/>
              </a:rPr>
              <a:t>What is wrong with this use case?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ltLang="cs-CZ" smtClean="0">
                <a:ea typeface="ＭＳ Ｐゴシック" panose="020B0600070205080204" pitchFamily="34" charset="-128"/>
              </a:rPr>
              <a:t>Example of a badly written Use Case</a:t>
            </a:r>
          </a:p>
        </p:txBody>
      </p:sp>
      <p:sp>
        <p:nvSpPr>
          <p:cNvPr id="68611" name="Rectangle 3"/>
          <p:cNvSpPr>
            <a:spLocks noGrp="1" noChangeArrowheads="1"/>
          </p:cNvSpPr>
          <p:nvPr>
            <p:ph type="body" idx="1"/>
          </p:nvPr>
        </p:nvSpPr>
        <p:spPr/>
        <p:txBody>
          <a:bodyPr/>
          <a:lstStyle/>
          <a:p>
            <a:pPr>
              <a:buFont typeface="Times" panose="02020603050405020304" pitchFamily="18" charset="0"/>
              <a:buNone/>
            </a:pPr>
            <a:r>
              <a:rPr lang="en-US" altLang="cs-CZ" smtClean="0">
                <a:ea typeface="ＭＳ Ｐゴシック" panose="020B0600070205080204" pitchFamily="34" charset="-128"/>
              </a:rPr>
              <a:t>“The driver arrives at the parking gate, the driver receives a ticket from the distributor, the gate is opened, the driver drives through.” </a:t>
            </a:r>
          </a:p>
          <a:p>
            <a:endParaRPr lang="en-US" altLang="cs-CZ" smtClean="0">
              <a:ea typeface="ＭＳ Ｐゴシック" panose="020B0600070205080204" pitchFamily="34" charset="-128"/>
            </a:endParaRPr>
          </a:p>
          <a:p>
            <a:endParaRPr lang="en-US" altLang="cs-CZ" smtClean="0">
              <a:solidFill>
                <a:srgbClr val="000000"/>
              </a:solidFill>
              <a:latin typeface="Helvetica" panose="020B0604020202020204" pitchFamily="34" charset="0"/>
              <a:ea typeface="ＭＳ Ｐゴシック" panose="020B0600070205080204" pitchFamily="34" charset="-128"/>
            </a:endParaRPr>
          </a:p>
        </p:txBody>
      </p:sp>
      <p:sp>
        <p:nvSpPr>
          <p:cNvPr id="189444" name="Rectangle 4"/>
          <p:cNvSpPr>
            <a:spLocks noChangeArrowheads="1"/>
          </p:cNvSpPr>
          <p:nvPr/>
        </p:nvSpPr>
        <p:spPr bwMode="auto">
          <a:xfrm>
            <a:off x="563563" y="2528888"/>
            <a:ext cx="8001000" cy="367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a:latin typeface="Times" panose="02020603050405020304" pitchFamily="18" charset="0"/>
              </a:rPr>
              <a:t>It contains no actors</a:t>
            </a:r>
          </a:p>
          <a:p>
            <a:r>
              <a:rPr lang="en-US" altLang="cs-CZ">
                <a:solidFill>
                  <a:srgbClr val="000000"/>
                </a:solidFill>
                <a:latin typeface="Helvetica" panose="020B0604020202020204" pitchFamily="34" charset="0"/>
              </a:rPr>
              <a:t>It is not clear which action triggers the ticket being issued</a:t>
            </a:r>
          </a:p>
          <a:p>
            <a:r>
              <a:rPr lang="en-US" altLang="cs-CZ">
                <a:solidFill>
                  <a:srgbClr val="000000"/>
                </a:solidFill>
                <a:latin typeface="Helvetica" panose="020B0604020202020204" pitchFamily="34" charset="0"/>
              </a:rPr>
              <a:t>Because of the passive form, it is not clear who opens the gate  (The driver? The computer? A gate keeper?)</a:t>
            </a:r>
          </a:p>
          <a:p>
            <a:r>
              <a:rPr lang="en-US" altLang="cs-CZ">
                <a:latin typeface="Times" panose="02020603050405020304" pitchFamily="18" charset="0"/>
              </a:rPr>
              <a:t>It</a:t>
            </a:r>
            <a:r>
              <a:rPr lang="en-US" altLang="cs-CZ">
                <a:solidFill>
                  <a:srgbClr val="000000"/>
                </a:solidFill>
                <a:latin typeface="Helvetica" panose="020B0604020202020204" pitchFamily="34" charset="0"/>
              </a:rPr>
              <a:t> is not a complete transaction.  A complete transaction would also describe the driver paying for the parking and driving out of the parking lot.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944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944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9444">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944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4"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noFill/>
        </p:spPr>
        <p:txBody>
          <a:bodyPr lIns="92407" tIns="45420" rIns="92407" bIns="45420"/>
          <a:lstStyle/>
          <a:p>
            <a:r>
              <a:rPr lang="en-US" altLang="cs-CZ" smtClean="0">
                <a:ea typeface="ＭＳ Ｐゴシック" panose="020B0600070205080204" pitchFamily="34" charset="-128"/>
              </a:rPr>
              <a:t>How to write a use case (Summary)</a:t>
            </a:r>
          </a:p>
        </p:txBody>
      </p:sp>
      <p:sp>
        <p:nvSpPr>
          <p:cNvPr id="70659" name="Rectangle 3"/>
          <p:cNvSpPr>
            <a:spLocks noGrp="1" noChangeArrowheads="1"/>
          </p:cNvSpPr>
          <p:nvPr>
            <p:ph type="body" idx="1"/>
          </p:nvPr>
        </p:nvSpPr>
        <p:spPr>
          <a:xfrm>
            <a:off x="457200" y="1104900"/>
            <a:ext cx="8255000" cy="4921250"/>
          </a:xfrm>
          <a:noFill/>
        </p:spPr>
        <p:txBody>
          <a:bodyPr lIns="92407" tIns="45420" rIns="92407" bIns="45420"/>
          <a:lstStyle/>
          <a:p>
            <a:pPr>
              <a:lnSpc>
                <a:spcPct val="80000"/>
              </a:lnSpc>
            </a:pPr>
            <a:r>
              <a:rPr lang="en-US" altLang="cs-CZ" smtClean="0">
                <a:ea typeface="ＭＳ Ｐゴシック" panose="020B0600070205080204" pitchFamily="34" charset="-128"/>
              </a:rPr>
              <a:t>Name of Use Case</a:t>
            </a:r>
            <a:endParaRPr lang="en-US" altLang="cs-CZ" u="sng" smtClean="0">
              <a:ea typeface="ＭＳ Ｐゴシック" panose="020B0600070205080204" pitchFamily="34" charset="-128"/>
            </a:endParaRPr>
          </a:p>
          <a:p>
            <a:pPr>
              <a:lnSpc>
                <a:spcPct val="80000"/>
              </a:lnSpc>
            </a:pPr>
            <a:r>
              <a:rPr lang="en-US" altLang="cs-CZ" smtClean="0">
                <a:ea typeface="ＭＳ Ｐゴシック" panose="020B0600070205080204" pitchFamily="34" charset="-128"/>
              </a:rPr>
              <a:t>Actors </a:t>
            </a:r>
          </a:p>
          <a:p>
            <a:pPr lvl="1">
              <a:lnSpc>
                <a:spcPct val="80000"/>
              </a:lnSpc>
            </a:pPr>
            <a:r>
              <a:rPr lang="en-US" altLang="cs-CZ" smtClean="0">
                <a:ea typeface="ＭＳ Ｐゴシック" panose="020B0600070205080204" pitchFamily="34" charset="-128"/>
              </a:rPr>
              <a:t>Description of Actors involved in use case</a:t>
            </a:r>
          </a:p>
          <a:p>
            <a:pPr>
              <a:lnSpc>
                <a:spcPct val="80000"/>
              </a:lnSpc>
            </a:pPr>
            <a:r>
              <a:rPr lang="en-US" altLang="cs-CZ" smtClean="0">
                <a:ea typeface="ＭＳ Ｐゴシック" panose="020B0600070205080204" pitchFamily="34" charset="-128"/>
              </a:rPr>
              <a:t>Entry condition</a:t>
            </a:r>
            <a:r>
              <a:rPr lang="en-US" altLang="cs-CZ" u="sng" smtClean="0">
                <a:ea typeface="ＭＳ Ｐゴシック" panose="020B0600070205080204" pitchFamily="34" charset="-128"/>
              </a:rPr>
              <a:t> </a:t>
            </a:r>
          </a:p>
          <a:p>
            <a:pPr lvl="1">
              <a:lnSpc>
                <a:spcPct val="80000"/>
              </a:lnSpc>
            </a:pPr>
            <a:r>
              <a:rPr lang="en-US" altLang="cs-CZ" smtClean="0">
                <a:ea typeface="ＭＳ Ｐゴシック" panose="020B0600070205080204" pitchFamily="34" charset="-128"/>
              </a:rPr>
              <a:t>“This use case starts when…”</a:t>
            </a:r>
          </a:p>
          <a:p>
            <a:pPr>
              <a:lnSpc>
                <a:spcPct val="80000"/>
              </a:lnSpc>
            </a:pPr>
            <a:r>
              <a:rPr lang="en-US" altLang="cs-CZ" smtClean="0">
                <a:ea typeface="ＭＳ Ｐゴシック" panose="020B0600070205080204" pitchFamily="34" charset="-128"/>
              </a:rPr>
              <a:t>Flow of Events </a:t>
            </a:r>
          </a:p>
          <a:p>
            <a:pPr lvl="1">
              <a:lnSpc>
                <a:spcPct val="80000"/>
              </a:lnSpc>
            </a:pPr>
            <a:r>
              <a:rPr lang="en-US" altLang="cs-CZ" smtClean="0">
                <a:ea typeface="ＭＳ Ｐゴシック" panose="020B0600070205080204" pitchFamily="34" charset="-128"/>
              </a:rPr>
              <a:t>Free form,  informal natural language</a:t>
            </a:r>
          </a:p>
          <a:p>
            <a:pPr>
              <a:lnSpc>
                <a:spcPct val="80000"/>
              </a:lnSpc>
            </a:pPr>
            <a:r>
              <a:rPr lang="en-US" altLang="cs-CZ" smtClean="0">
                <a:ea typeface="ＭＳ Ｐゴシック" panose="020B0600070205080204" pitchFamily="34" charset="-128"/>
              </a:rPr>
              <a:t>Exit condition </a:t>
            </a:r>
          </a:p>
          <a:p>
            <a:pPr lvl="1">
              <a:lnSpc>
                <a:spcPct val="80000"/>
              </a:lnSpc>
            </a:pPr>
            <a:r>
              <a:rPr lang="en-US" altLang="cs-CZ" smtClean="0">
                <a:ea typeface="ＭＳ Ｐゴシック" panose="020B0600070205080204" pitchFamily="34" charset="-128"/>
              </a:rPr>
              <a:t>“This use cases terminates when…”</a:t>
            </a:r>
          </a:p>
          <a:p>
            <a:pPr>
              <a:lnSpc>
                <a:spcPct val="80000"/>
              </a:lnSpc>
            </a:pPr>
            <a:r>
              <a:rPr lang="en-US" altLang="cs-CZ" smtClean="0">
                <a:ea typeface="ＭＳ Ｐゴシック" panose="020B0600070205080204" pitchFamily="34" charset="-128"/>
              </a:rPr>
              <a:t>Exceptions </a:t>
            </a:r>
          </a:p>
          <a:p>
            <a:pPr lvl="1">
              <a:lnSpc>
                <a:spcPct val="80000"/>
              </a:lnSpc>
            </a:pPr>
            <a:r>
              <a:rPr lang="en-US" altLang="cs-CZ" smtClean="0">
                <a:ea typeface="ＭＳ Ｐゴシック" panose="020B0600070205080204" pitchFamily="34" charset="-128"/>
              </a:rPr>
              <a:t>Describe what happens if things go wrong</a:t>
            </a:r>
          </a:p>
          <a:p>
            <a:pPr>
              <a:lnSpc>
                <a:spcPct val="80000"/>
              </a:lnSpc>
            </a:pPr>
            <a:r>
              <a:rPr lang="en-US" altLang="cs-CZ" smtClean="0">
                <a:ea typeface="ＭＳ Ｐゴシック" panose="020B0600070205080204" pitchFamily="34" charset="-128"/>
              </a:rPr>
              <a:t>Special Requirements </a:t>
            </a:r>
          </a:p>
          <a:p>
            <a:pPr lvl="1">
              <a:lnSpc>
                <a:spcPct val="80000"/>
              </a:lnSpc>
            </a:pPr>
            <a:r>
              <a:rPr lang="en-US" altLang="cs-CZ" smtClean="0">
                <a:ea typeface="ＭＳ Ｐゴシック" panose="020B0600070205080204" pitchFamily="34" charset="-128"/>
              </a:rPr>
              <a:t>Nonfunctional Requirements, Constraints</a:t>
            </a:r>
            <a:endParaRPr lang="en-US" altLang="cs-CZ" u="sng" smtClean="0">
              <a:ea typeface="ＭＳ Ｐゴシック" panose="020B0600070205080204" pitchFamily="34" charset="-128"/>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p:txBody>
          <a:bodyPr/>
          <a:lstStyle/>
          <a:p>
            <a:r>
              <a:rPr lang="en-US" altLang="cs-CZ" smtClean="0">
                <a:ea typeface="ＭＳ Ｐゴシック" panose="020B0600070205080204" pitchFamily="34" charset="-128"/>
              </a:rPr>
              <a:t>Scenario example from last lecture: Warehouse on Fire</a:t>
            </a:r>
          </a:p>
        </p:txBody>
      </p:sp>
      <p:sp>
        <p:nvSpPr>
          <p:cNvPr id="18437" name="Rectangle 5"/>
          <p:cNvSpPr>
            <a:spLocks noGrp="1" noChangeArrowheads="1"/>
          </p:cNvSpPr>
          <p:nvPr>
            <p:ph type="body" idx="1"/>
          </p:nvPr>
        </p:nvSpPr>
        <p:spPr/>
        <p:txBody>
          <a:bodyPr/>
          <a:lstStyle/>
          <a:p>
            <a:r>
              <a:rPr lang="en-US" altLang="cs-CZ" sz="2000" smtClean="0">
                <a:ea typeface="ＭＳ Ｐゴシック" panose="020B0600070205080204" pitchFamily="34" charset="-128"/>
              </a:rPr>
              <a:t>Bob, driving down main street in his patrol car notices smoke coming out of a warehouse. His partner, Alice, reports the emergency from her car. </a:t>
            </a:r>
          </a:p>
          <a:p>
            <a:r>
              <a:rPr lang="en-US" altLang="cs-CZ" sz="2000" smtClean="0">
                <a:ea typeface="ＭＳ Ｐゴシック" panose="020B0600070205080204" pitchFamily="34" charset="-128"/>
              </a:rPr>
              <a:t>Alice enters the address of the building into her wearable computer , a brief description of its location (i.e., north west corner), and an emergency level. </a:t>
            </a:r>
          </a:p>
          <a:p>
            <a:r>
              <a:rPr lang="en-US" altLang="cs-CZ" sz="2000" smtClean="0">
                <a:ea typeface="ＭＳ Ｐゴシック" panose="020B0600070205080204" pitchFamily="34" charset="-128"/>
              </a:rPr>
              <a:t>She confirms her input and waits for an acknowledgment.</a:t>
            </a:r>
          </a:p>
          <a:p>
            <a:r>
              <a:rPr lang="en-US" altLang="cs-CZ" sz="2000" smtClean="0">
                <a:ea typeface="ＭＳ Ｐゴシック" panose="020B0600070205080204" pitchFamily="34" charset="-128"/>
              </a:rPr>
              <a:t>John, the dispatcher, is alerted to the emergency by a beep of his workstation. He reviews the information submitted by Alice and acknowledges the report. He allocates a fire unit and sends the estimated arrival time (ETA) to Alice.</a:t>
            </a:r>
          </a:p>
          <a:p>
            <a:r>
              <a:rPr lang="en-US" altLang="cs-CZ" sz="2000" smtClean="0">
                <a:ea typeface="ＭＳ Ｐゴシック" panose="020B0600070205080204" pitchFamily="34" charset="-128"/>
              </a:rPr>
              <a:t>Alice received the acknowledgment and the ETA.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7">
                                            <p:txEl>
                                              <p:pRg st="0" end="0"/>
                                            </p:txEl>
                                          </p:spTgt>
                                        </p:tgtEl>
                                        <p:attrNameLst>
                                          <p:attrName>style.visibility</p:attrName>
                                        </p:attrNameLst>
                                      </p:cBhvr>
                                      <p:to>
                                        <p:strVal val="visible"/>
                                      </p:to>
                                    </p:set>
                                    <p:animEffect transition="in" filter="fade">
                                      <p:cBhvr>
                                        <p:cTn id="7" dur="500"/>
                                        <p:tgtEl>
                                          <p:spTgt spid="1843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7">
                                            <p:txEl>
                                              <p:pRg st="1" end="1"/>
                                            </p:txEl>
                                          </p:spTgt>
                                        </p:tgtEl>
                                        <p:attrNameLst>
                                          <p:attrName>style.visibility</p:attrName>
                                        </p:attrNameLst>
                                      </p:cBhvr>
                                      <p:to>
                                        <p:strVal val="visible"/>
                                      </p:to>
                                    </p:set>
                                    <p:animEffect transition="in" filter="fade">
                                      <p:cBhvr>
                                        <p:cTn id="12" dur="500"/>
                                        <p:tgtEl>
                                          <p:spTgt spid="1843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437">
                                            <p:txEl>
                                              <p:pRg st="2" end="2"/>
                                            </p:txEl>
                                          </p:spTgt>
                                        </p:tgtEl>
                                        <p:attrNameLst>
                                          <p:attrName>style.visibility</p:attrName>
                                        </p:attrNameLst>
                                      </p:cBhvr>
                                      <p:to>
                                        <p:strVal val="visible"/>
                                      </p:to>
                                    </p:set>
                                    <p:animEffect transition="in" filter="fade">
                                      <p:cBhvr>
                                        <p:cTn id="17" dur="500"/>
                                        <p:tgtEl>
                                          <p:spTgt spid="1843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437">
                                            <p:txEl>
                                              <p:pRg st="3" end="3"/>
                                            </p:txEl>
                                          </p:spTgt>
                                        </p:tgtEl>
                                        <p:attrNameLst>
                                          <p:attrName>style.visibility</p:attrName>
                                        </p:attrNameLst>
                                      </p:cBhvr>
                                      <p:to>
                                        <p:strVal val="visible"/>
                                      </p:to>
                                    </p:set>
                                    <p:animEffect transition="in" filter="fade">
                                      <p:cBhvr>
                                        <p:cTn id="22" dur="500"/>
                                        <p:tgtEl>
                                          <p:spTgt spid="1843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437">
                                            <p:txEl>
                                              <p:pRg st="4" end="4"/>
                                            </p:txEl>
                                          </p:spTgt>
                                        </p:tgtEl>
                                        <p:attrNameLst>
                                          <p:attrName>style.visibility</p:attrName>
                                        </p:attrNameLst>
                                      </p:cBhvr>
                                      <p:to>
                                        <p:strVal val="visible"/>
                                      </p:to>
                                    </p:set>
                                    <p:animEffect transition="in" filter="fade">
                                      <p:cBhvr>
                                        <p:cTn id="27" dur="500"/>
                                        <p:tgtEl>
                                          <p:spTgt spid="1843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p:spPr>
        <p:txBody>
          <a:bodyPr lIns="92407" tIns="45420" rIns="92407" bIns="45420"/>
          <a:lstStyle/>
          <a:p>
            <a:r>
              <a:rPr lang="en-US" altLang="cs-CZ" smtClean="0">
                <a:ea typeface="ＭＳ Ｐゴシック" panose="020B0600070205080204" pitchFamily="34" charset="-128"/>
              </a:rPr>
              <a:t>Observations about Warehouse on Fire Scenario</a:t>
            </a:r>
          </a:p>
        </p:txBody>
      </p:sp>
      <p:sp>
        <p:nvSpPr>
          <p:cNvPr id="21507" name="Rectangle 3"/>
          <p:cNvSpPr>
            <a:spLocks noGrp="1" noChangeArrowheads="1"/>
          </p:cNvSpPr>
          <p:nvPr>
            <p:ph type="body" idx="1"/>
          </p:nvPr>
        </p:nvSpPr>
        <p:spPr>
          <a:noFill/>
        </p:spPr>
        <p:txBody>
          <a:bodyPr lIns="92407" tIns="45420" rIns="92407" bIns="45420"/>
          <a:lstStyle/>
          <a:p>
            <a:r>
              <a:rPr lang="en-US" altLang="cs-CZ" smtClean="0">
                <a:ea typeface="ＭＳ Ｐゴシック" panose="020B0600070205080204" pitchFamily="34" charset="-128"/>
              </a:rPr>
              <a:t>Concrete scenario</a:t>
            </a:r>
          </a:p>
          <a:p>
            <a:pPr lvl="1"/>
            <a:r>
              <a:rPr lang="en-US" altLang="cs-CZ" sz="2400" smtClean="0">
                <a:ea typeface="ＭＳ Ｐゴシック" panose="020B0600070205080204" pitchFamily="34" charset="-128"/>
              </a:rPr>
              <a:t>Describes a single instance of reporting a fire incident.</a:t>
            </a:r>
          </a:p>
          <a:p>
            <a:pPr lvl="1"/>
            <a:r>
              <a:rPr lang="en-US" altLang="cs-CZ" sz="2400" smtClean="0">
                <a:ea typeface="ＭＳ Ｐゴシック" panose="020B0600070205080204" pitchFamily="34" charset="-128"/>
              </a:rPr>
              <a:t>Does not describe all possible situations in which a fire can be reported.</a:t>
            </a:r>
            <a:r>
              <a:rPr lang="en-US" altLang="cs-CZ" smtClean="0">
                <a:ea typeface="ＭＳ Ｐゴシック" panose="020B0600070205080204" pitchFamily="34" charset="-128"/>
              </a:rPr>
              <a:t/>
            </a:r>
            <a:br>
              <a:rPr lang="en-US" altLang="cs-CZ" smtClean="0">
                <a:ea typeface="ＭＳ Ｐゴシック" panose="020B0600070205080204" pitchFamily="34" charset="-128"/>
              </a:rPr>
            </a:br>
            <a:endParaRPr lang="en-US" altLang="cs-CZ" smtClean="0">
              <a:ea typeface="ＭＳ Ｐゴシック" panose="020B0600070205080204" pitchFamily="34" charset="-128"/>
            </a:endParaRPr>
          </a:p>
          <a:p>
            <a:r>
              <a:rPr lang="en-US" altLang="cs-CZ" smtClean="0">
                <a:ea typeface="ＭＳ Ｐゴシック" panose="020B0600070205080204" pitchFamily="34" charset="-128"/>
              </a:rPr>
              <a:t>Participating actors</a:t>
            </a:r>
          </a:p>
          <a:p>
            <a:pPr lvl="1"/>
            <a:r>
              <a:rPr lang="en-US" altLang="cs-CZ" sz="2400" smtClean="0">
                <a:ea typeface="ＭＳ Ｐゴシック" panose="020B0600070205080204" pitchFamily="34" charset="-128"/>
              </a:rPr>
              <a:t>Bob, Alice and  John</a:t>
            </a:r>
            <a:br>
              <a:rPr lang="en-US" altLang="cs-CZ" sz="2400" smtClean="0">
                <a:ea typeface="ＭＳ Ｐゴシック" panose="020B0600070205080204" pitchFamily="34" charset="-128"/>
              </a:rPr>
            </a:br>
            <a:endParaRPr lang="en-US" altLang="cs-CZ" sz="2400" smtClean="0">
              <a:ea typeface="ＭＳ Ｐゴシック" panose="020B0600070205080204" pitchFamily="34" charset="-128"/>
            </a:endParaRPr>
          </a:p>
          <a:p>
            <a:endParaRPr lang="en-US" altLang="cs-CZ" sz="2800" smtClean="0">
              <a:ea typeface="ＭＳ Ｐゴシック" panose="020B0600070205080204" pitchFamily="34" charset="-128"/>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10"/>
          <p:cNvSpPr>
            <a:spLocks noGrp="1" noChangeArrowheads="1"/>
          </p:cNvSpPr>
          <p:nvPr>
            <p:ph type="title"/>
          </p:nvPr>
        </p:nvSpPr>
        <p:spPr/>
        <p:txBody>
          <a:bodyPr/>
          <a:lstStyle/>
          <a:p>
            <a:r>
              <a:rPr lang="en-US" altLang="cs-CZ" smtClean="0">
                <a:ea typeface="ＭＳ Ｐゴシック" panose="020B0600070205080204" pitchFamily="34" charset="-128"/>
              </a:rPr>
              <a:t>After the scenarios are formulated</a:t>
            </a:r>
          </a:p>
        </p:txBody>
      </p:sp>
      <p:sp>
        <p:nvSpPr>
          <p:cNvPr id="49163" name="Rectangle 11"/>
          <p:cNvSpPr>
            <a:spLocks noGrp="1" noChangeArrowheads="1"/>
          </p:cNvSpPr>
          <p:nvPr>
            <p:ph type="body" idx="1"/>
          </p:nvPr>
        </p:nvSpPr>
        <p:spPr/>
        <p:txBody>
          <a:bodyPr/>
          <a:lstStyle/>
          <a:p>
            <a:r>
              <a:rPr lang="en-US" altLang="cs-CZ" smtClean="0">
                <a:ea typeface="ＭＳ Ｐゴシック" panose="020B0600070205080204" pitchFamily="34" charset="-128"/>
              </a:rPr>
              <a:t>Find all the use cases in the scenario that specify all instances of how to report a fire</a:t>
            </a:r>
          </a:p>
          <a:p>
            <a:pPr lvl="1"/>
            <a:r>
              <a:rPr lang="en-US" altLang="cs-CZ" smtClean="0">
                <a:ea typeface="ＭＳ Ｐゴシック" panose="020B0600070205080204" pitchFamily="34" charset="-128"/>
              </a:rPr>
              <a:t>Example: “Report Emergency“ in the first paragraph of the scenario is a candidate for a use case</a:t>
            </a:r>
          </a:p>
          <a:p>
            <a:r>
              <a:rPr lang="en-US" altLang="cs-CZ" smtClean="0">
                <a:ea typeface="ＭＳ Ｐゴシック" panose="020B0600070205080204" pitchFamily="34" charset="-128"/>
              </a:rPr>
              <a:t>Describe each of these use cases in more detail </a:t>
            </a:r>
          </a:p>
          <a:p>
            <a:pPr lvl="1"/>
            <a:r>
              <a:rPr lang="en-US" altLang="cs-CZ" smtClean="0">
                <a:ea typeface="ＭＳ Ｐゴシック" panose="020B0600070205080204" pitchFamily="34" charset="-128"/>
              </a:rPr>
              <a:t>Participating actors</a:t>
            </a:r>
          </a:p>
          <a:p>
            <a:pPr lvl="1"/>
            <a:r>
              <a:rPr lang="en-US" altLang="cs-CZ" smtClean="0">
                <a:ea typeface="ＭＳ Ｐゴシック" panose="020B0600070205080204" pitchFamily="34" charset="-128"/>
              </a:rPr>
              <a:t>Describe the entry condition </a:t>
            </a:r>
          </a:p>
          <a:p>
            <a:pPr lvl="1"/>
            <a:r>
              <a:rPr lang="en-US" altLang="cs-CZ" smtClean="0">
                <a:ea typeface="ＭＳ Ｐゴシック" panose="020B0600070205080204" pitchFamily="34" charset="-128"/>
              </a:rPr>
              <a:t>Describe the flow of events  </a:t>
            </a:r>
          </a:p>
          <a:p>
            <a:pPr lvl="1"/>
            <a:r>
              <a:rPr lang="en-US" altLang="cs-CZ" smtClean="0">
                <a:ea typeface="ＭＳ Ｐゴシック" panose="020B0600070205080204" pitchFamily="34" charset="-128"/>
              </a:rPr>
              <a:t>Describe the exit condition </a:t>
            </a:r>
          </a:p>
          <a:p>
            <a:pPr lvl="1"/>
            <a:r>
              <a:rPr lang="en-US" altLang="cs-CZ" smtClean="0">
                <a:ea typeface="ＭＳ Ｐゴシック" panose="020B0600070205080204" pitchFamily="34" charset="-128"/>
              </a:rPr>
              <a:t>Describe exceptions</a:t>
            </a:r>
          </a:p>
          <a:p>
            <a:pPr lvl="1"/>
            <a:r>
              <a:rPr lang="en-US" altLang="cs-CZ" smtClean="0">
                <a:ea typeface="ＭＳ Ｐゴシック" panose="020B0600070205080204" pitchFamily="34" charset="-128"/>
              </a:rPr>
              <a:t>Describe nonfunctional requirements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163">
                                            <p:txEl>
                                              <p:pRg st="0" end="0"/>
                                            </p:txEl>
                                          </p:spTgt>
                                        </p:tgtEl>
                                        <p:attrNameLst>
                                          <p:attrName>style.visibility</p:attrName>
                                        </p:attrNameLst>
                                      </p:cBhvr>
                                      <p:to>
                                        <p:strVal val="visible"/>
                                      </p:to>
                                    </p:set>
                                    <p:animEffect transition="in" filter="fade">
                                      <p:cBhvr>
                                        <p:cTn id="7" dur="500"/>
                                        <p:tgtEl>
                                          <p:spTgt spid="4916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9163">
                                            <p:txEl>
                                              <p:pRg st="1" end="1"/>
                                            </p:txEl>
                                          </p:spTgt>
                                        </p:tgtEl>
                                        <p:attrNameLst>
                                          <p:attrName>style.visibility</p:attrName>
                                        </p:attrNameLst>
                                      </p:cBhvr>
                                      <p:to>
                                        <p:strVal val="visible"/>
                                      </p:to>
                                    </p:set>
                                    <p:animEffect transition="in" filter="fade">
                                      <p:cBhvr>
                                        <p:cTn id="10" dur="500"/>
                                        <p:tgtEl>
                                          <p:spTgt spid="4916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9163">
                                            <p:txEl>
                                              <p:pRg st="2" end="2"/>
                                            </p:txEl>
                                          </p:spTgt>
                                        </p:tgtEl>
                                        <p:attrNameLst>
                                          <p:attrName>style.visibility</p:attrName>
                                        </p:attrNameLst>
                                      </p:cBhvr>
                                      <p:to>
                                        <p:strVal val="visible"/>
                                      </p:to>
                                    </p:set>
                                    <p:animEffect transition="in" filter="fade">
                                      <p:cBhvr>
                                        <p:cTn id="15" dur="500"/>
                                        <p:tgtEl>
                                          <p:spTgt spid="4916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9163">
                                            <p:txEl>
                                              <p:pRg st="3" end="3"/>
                                            </p:txEl>
                                          </p:spTgt>
                                        </p:tgtEl>
                                        <p:attrNameLst>
                                          <p:attrName>style.visibility</p:attrName>
                                        </p:attrNameLst>
                                      </p:cBhvr>
                                      <p:to>
                                        <p:strVal val="visible"/>
                                      </p:to>
                                    </p:set>
                                    <p:animEffect transition="in" filter="fade">
                                      <p:cBhvr>
                                        <p:cTn id="18" dur="500"/>
                                        <p:tgtEl>
                                          <p:spTgt spid="4916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9163">
                                            <p:txEl>
                                              <p:pRg st="4" end="4"/>
                                            </p:txEl>
                                          </p:spTgt>
                                        </p:tgtEl>
                                        <p:attrNameLst>
                                          <p:attrName>style.visibility</p:attrName>
                                        </p:attrNameLst>
                                      </p:cBhvr>
                                      <p:to>
                                        <p:strVal val="visible"/>
                                      </p:to>
                                    </p:set>
                                    <p:animEffect transition="in" filter="fade">
                                      <p:cBhvr>
                                        <p:cTn id="21" dur="500"/>
                                        <p:tgtEl>
                                          <p:spTgt spid="4916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9163">
                                            <p:txEl>
                                              <p:pRg st="5" end="5"/>
                                            </p:txEl>
                                          </p:spTgt>
                                        </p:tgtEl>
                                        <p:attrNameLst>
                                          <p:attrName>style.visibility</p:attrName>
                                        </p:attrNameLst>
                                      </p:cBhvr>
                                      <p:to>
                                        <p:strVal val="visible"/>
                                      </p:to>
                                    </p:set>
                                    <p:animEffect transition="in" filter="fade">
                                      <p:cBhvr>
                                        <p:cTn id="24" dur="500"/>
                                        <p:tgtEl>
                                          <p:spTgt spid="4916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49163">
                                            <p:txEl>
                                              <p:pRg st="6" end="6"/>
                                            </p:txEl>
                                          </p:spTgt>
                                        </p:tgtEl>
                                        <p:attrNameLst>
                                          <p:attrName>style.visibility</p:attrName>
                                        </p:attrNameLst>
                                      </p:cBhvr>
                                      <p:to>
                                        <p:strVal val="visible"/>
                                      </p:to>
                                    </p:set>
                                    <p:animEffect transition="in" filter="fade">
                                      <p:cBhvr>
                                        <p:cTn id="27" dur="500"/>
                                        <p:tgtEl>
                                          <p:spTgt spid="4916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9163">
                                            <p:txEl>
                                              <p:pRg st="7" end="7"/>
                                            </p:txEl>
                                          </p:spTgt>
                                        </p:tgtEl>
                                        <p:attrNameLst>
                                          <p:attrName>style.visibility</p:attrName>
                                        </p:attrNameLst>
                                      </p:cBhvr>
                                      <p:to>
                                        <p:strVal val="visible"/>
                                      </p:to>
                                    </p:set>
                                    <p:animEffect transition="in" filter="fade">
                                      <p:cBhvr>
                                        <p:cTn id="30" dur="500"/>
                                        <p:tgtEl>
                                          <p:spTgt spid="49163">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49163">
                                            <p:txEl>
                                              <p:pRg st="8" end="8"/>
                                            </p:txEl>
                                          </p:spTgt>
                                        </p:tgtEl>
                                        <p:attrNameLst>
                                          <p:attrName>style.visibility</p:attrName>
                                        </p:attrNameLst>
                                      </p:cBhvr>
                                      <p:to>
                                        <p:strVal val="visible"/>
                                      </p:to>
                                    </p:set>
                                    <p:animEffect transition="in" filter="fade">
                                      <p:cBhvr>
                                        <p:cTn id="33" dur="500"/>
                                        <p:tgtEl>
                                          <p:spTgt spid="491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lIns="92407" tIns="45420" rIns="92407" bIns="45420"/>
          <a:lstStyle/>
          <a:p>
            <a:r>
              <a:rPr lang="en-US" altLang="cs-CZ" smtClean="0">
                <a:ea typeface="ＭＳ Ｐゴシック" panose="020B0600070205080204" pitchFamily="34" charset="-128"/>
              </a:rPr>
              <a:t>Use Case Model for Incident Management</a:t>
            </a:r>
          </a:p>
        </p:txBody>
      </p:sp>
      <p:sp>
        <p:nvSpPr>
          <p:cNvPr id="25603" name="Oval 4"/>
          <p:cNvSpPr>
            <a:spLocks noChangeArrowheads="1"/>
          </p:cNvSpPr>
          <p:nvPr/>
        </p:nvSpPr>
        <p:spPr bwMode="auto">
          <a:xfrm>
            <a:off x="2365375" y="3335338"/>
            <a:ext cx="1201738" cy="512762"/>
          </a:xfrm>
          <a:prstGeom prst="ellipse">
            <a:avLst/>
          </a:pr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25604" name="Rectangle 5"/>
          <p:cNvSpPr>
            <a:spLocks noChangeArrowheads="1"/>
          </p:cNvSpPr>
          <p:nvPr/>
        </p:nvSpPr>
        <p:spPr bwMode="auto">
          <a:xfrm>
            <a:off x="2189163" y="3875088"/>
            <a:ext cx="1951037"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ReportEmergency</a:t>
            </a:r>
            <a:endParaRPr lang="en-US" altLang="cs-CZ" sz="1700">
              <a:latin typeface="Lucida Sans Typewriter" panose="020B0602040502020304" pitchFamily="33" charset="0"/>
            </a:endParaRPr>
          </a:p>
        </p:txBody>
      </p:sp>
      <p:sp>
        <p:nvSpPr>
          <p:cNvPr id="25605" name="Freeform 6"/>
          <p:cNvSpPr>
            <a:spLocks/>
          </p:cNvSpPr>
          <p:nvPr/>
        </p:nvSpPr>
        <p:spPr bwMode="auto">
          <a:xfrm>
            <a:off x="1050925" y="2155825"/>
            <a:ext cx="247650" cy="665163"/>
          </a:xfrm>
          <a:custGeom>
            <a:avLst/>
            <a:gdLst>
              <a:gd name="T0" fmla="*/ 393144375 w 156"/>
              <a:gd name="T1" fmla="*/ 0 h 419"/>
              <a:gd name="T2" fmla="*/ 393144375 w 156"/>
              <a:gd name="T3" fmla="*/ 665321750 h 419"/>
              <a:gd name="T4" fmla="*/ 0 w 156"/>
              <a:gd name="T5" fmla="*/ 1055947056 h 419"/>
              <a:gd name="T6" fmla="*/ 0 60000 65536"/>
              <a:gd name="T7" fmla="*/ 0 60000 65536"/>
              <a:gd name="T8" fmla="*/ 0 60000 65536"/>
              <a:gd name="T9" fmla="*/ 0 w 156"/>
              <a:gd name="T10" fmla="*/ 0 h 419"/>
              <a:gd name="T11" fmla="*/ 156 w 156"/>
              <a:gd name="T12" fmla="*/ 419 h 419"/>
            </a:gdLst>
            <a:ahLst/>
            <a:cxnLst>
              <a:cxn ang="T6">
                <a:pos x="T0" y="T1"/>
              </a:cxn>
              <a:cxn ang="T7">
                <a:pos x="T2" y="T3"/>
              </a:cxn>
              <a:cxn ang="T8">
                <a:pos x="T4" y="T5"/>
              </a:cxn>
            </a:cxnLst>
            <a:rect l="T9" t="T10" r="T11" b="T12"/>
            <a:pathLst>
              <a:path w="156" h="419">
                <a:moveTo>
                  <a:pt x="156" y="0"/>
                </a:moveTo>
                <a:lnTo>
                  <a:pt x="156" y="264"/>
                </a:lnTo>
                <a:lnTo>
                  <a:pt x="0" y="419"/>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25606" name="Line 7"/>
          <p:cNvSpPr>
            <a:spLocks noChangeShapeType="1"/>
          </p:cNvSpPr>
          <p:nvPr/>
        </p:nvSpPr>
        <p:spPr bwMode="auto">
          <a:xfrm>
            <a:off x="1298575" y="2574925"/>
            <a:ext cx="228600" cy="246063"/>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5607" name="Line 8"/>
          <p:cNvSpPr>
            <a:spLocks noChangeShapeType="1"/>
          </p:cNvSpPr>
          <p:nvPr/>
        </p:nvSpPr>
        <p:spPr bwMode="auto">
          <a:xfrm>
            <a:off x="1050925" y="2327275"/>
            <a:ext cx="476250" cy="158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5608" name="Oval 9"/>
          <p:cNvSpPr>
            <a:spLocks noChangeArrowheads="1"/>
          </p:cNvSpPr>
          <p:nvPr/>
        </p:nvSpPr>
        <p:spPr bwMode="auto">
          <a:xfrm>
            <a:off x="1184275" y="1985963"/>
            <a:ext cx="228600" cy="227012"/>
          </a:xfrm>
          <a:prstGeom prst="ellipse">
            <a:avLst/>
          </a:prstGeom>
          <a:solidFill>
            <a:srgbClr val="FFFFFF"/>
          </a:solidFill>
          <a:ln w="19050">
            <a:solidFill>
              <a:srgbClr val="000000"/>
            </a:solidFill>
            <a:round/>
            <a:headEnd/>
            <a:tailEnd/>
          </a:ln>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25609" name="Rectangle 10"/>
          <p:cNvSpPr>
            <a:spLocks noChangeArrowheads="1"/>
          </p:cNvSpPr>
          <p:nvPr/>
        </p:nvSpPr>
        <p:spPr bwMode="auto">
          <a:xfrm>
            <a:off x="777875" y="2849563"/>
            <a:ext cx="1560513"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FieldOfficer</a:t>
            </a:r>
            <a:endParaRPr lang="en-US" altLang="cs-CZ" sz="1700">
              <a:latin typeface="Lucida Sans Typewriter" panose="020B0602040502020304" pitchFamily="33" charset="0"/>
            </a:endParaRPr>
          </a:p>
        </p:txBody>
      </p:sp>
      <p:sp>
        <p:nvSpPr>
          <p:cNvPr id="25610" name="Freeform 13"/>
          <p:cNvSpPr>
            <a:spLocks/>
          </p:cNvSpPr>
          <p:nvPr/>
        </p:nvSpPr>
        <p:spPr bwMode="auto">
          <a:xfrm>
            <a:off x="5243513" y="2062163"/>
            <a:ext cx="247650" cy="665162"/>
          </a:xfrm>
          <a:custGeom>
            <a:avLst/>
            <a:gdLst>
              <a:gd name="T0" fmla="*/ 393144375 w 156"/>
              <a:gd name="T1" fmla="*/ 0 h 419"/>
              <a:gd name="T2" fmla="*/ 393144375 w 156"/>
              <a:gd name="T3" fmla="*/ 662799802 h 419"/>
              <a:gd name="T4" fmla="*/ 0 w 156"/>
              <a:gd name="T5" fmla="*/ 1055943881 h 419"/>
              <a:gd name="T6" fmla="*/ 0 60000 65536"/>
              <a:gd name="T7" fmla="*/ 0 60000 65536"/>
              <a:gd name="T8" fmla="*/ 0 60000 65536"/>
              <a:gd name="T9" fmla="*/ 0 w 156"/>
              <a:gd name="T10" fmla="*/ 0 h 419"/>
              <a:gd name="T11" fmla="*/ 156 w 156"/>
              <a:gd name="T12" fmla="*/ 419 h 419"/>
            </a:gdLst>
            <a:ahLst/>
            <a:cxnLst>
              <a:cxn ang="T6">
                <a:pos x="T0" y="T1"/>
              </a:cxn>
              <a:cxn ang="T7">
                <a:pos x="T2" y="T3"/>
              </a:cxn>
              <a:cxn ang="T8">
                <a:pos x="T4" y="T5"/>
              </a:cxn>
            </a:cxnLst>
            <a:rect l="T9" t="T10" r="T11" b="T12"/>
            <a:pathLst>
              <a:path w="156" h="419">
                <a:moveTo>
                  <a:pt x="156" y="0"/>
                </a:moveTo>
                <a:lnTo>
                  <a:pt x="156" y="263"/>
                </a:lnTo>
                <a:lnTo>
                  <a:pt x="0" y="419"/>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25611" name="Line 14"/>
          <p:cNvSpPr>
            <a:spLocks noChangeShapeType="1"/>
          </p:cNvSpPr>
          <p:nvPr/>
        </p:nvSpPr>
        <p:spPr bwMode="auto">
          <a:xfrm>
            <a:off x="5491163" y="2479675"/>
            <a:ext cx="228600" cy="24765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5612" name="Line 15"/>
          <p:cNvSpPr>
            <a:spLocks noChangeShapeType="1"/>
          </p:cNvSpPr>
          <p:nvPr/>
        </p:nvSpPr>
        <p:spPr bwMode="auto">
          <a:xfrm>
            <a:off x="5243513" y="2232025"/>
            <a:ext cx="476250" cy="158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5613" name="Oval 16"/>
          <p:cNvSpPr>
            <a:spLocks noChangeArrowheads="1"/>
          </p:cNvSpPr>
          <p:nvPr/>
        </p:nvSpPr>
        <p:spPr bwMode="auto">
          <a:xfrm>
            <a:off x="5376863" y="1890713"/>
            <a:ext cx="228600" cy="227012"/>
          </a:xfrm>
          <a:prstGeom prst="ellipse">
            <a:avLst/>
          </a:prstGeom>
          <a:solidFill>
            <a:srgbClr val="FFFFFF"/>
          </a:solidFill>
          <a:ln w="19050">
            <a:solidFill>
              <a:srgbClr val="000000"/>
            </a:solidFill>
            <a:round/>
            <a:headEnd/>
            <a:tailEnd/>
          </a:ln>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25614" name="Rectangle 17"/>
          <p:cNvSpPr>
            <a:spLocks noChangeArrowheads="1"/>
          </p:cNvSpPr>
          <p:nvPr/>
        </p:nvSpPr>
        <p:spPr bwMode="auto">
          <a:xfrm>
            <a:off x="5016500" y="2754313"/>
            <a:ext cx="1300163"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Dispatcher</a:t>
            </a:r>
            <a:endParaRPr lang="en-US" altLang="cs-CZ" sz="1700">
              <a:latin typeface="Lucida Sans Typewriter" panose="020B0602040502020304" pitchFamily="33" charset="0"/>
            </a:endParaRPr>
          </a:p>
        </p:txBody>
      </p:sp>
      <p:sp>
        <p:nvSpPr>
          <p:cNvPr id="25615" name="Line 18"/>
          <p:cNvSpPr>
            <a:spLocks noChangeShapeType="1"/>
          </p:cNvSpPr>
          <p:nvPr/>
        </p:nvSpPr>
        <p:spPr bwMode="auto">
          <a:xfrm>
            <a:off x="1774825" y="2460625"/>
            <a:ext cx="1201738" cy="741363"/>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5616" name="Oval 19"/>
          <p:cNvSpPr>
            <a:spLocks noChangeArrowheads="1"/>
          </p:cNvSpPr>
          <p:nvPr/>
        </p:nvSpPr>
        <p:spPr bwMode="auto">
          <a:xfrm>
            <a:off x="7378700" y="2346325"/>
            <a:ext cx="1200150" cy="512763"/>
          </a:xfrm>
          <a:prstGeom prst="ellipse">
            <a:avLst/>
          </a:pr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25617" name="Rectangle 20"/>
          <p:cNvSpPr>
            <a:spLocks noChangeArrowheads="1"/>
          </p:cNvSpPr>
          <p:nvPr/>
        </p:nvSpPr>
        <p:spPr bwMode="auto">
          <a:xfrm>
            <a:off x="7370763" y="2887663"/>
            <a:ext cx="1560512"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OpenIncident</a:t>
            </a:r>
            <a:endParaRPr lang="en-US" altLang="cs-CZ" sz="1700">
              <a:latin typeface="Lucida Sans Typewriter" panose="020B0602040502020304" pitchFamily="33" charset="0"/>
            </a:endParaRPr>
          </a:p>
        </p:txBody>
      </p:sp>
      <p:sp>
        <p:nvSpPr>
          <p:cNvPr id="25618" name="Oval 21"/>
          <p:cNvSpPr>
            <a:spLocks noChangeArrowheads="1"/>
          </p:cNvSpPr>
          <p:nvPr/>
        </p:nvSpPr>
        <p:spPr bwMode="auto">
          <a:xfrm>
            <a:off x="6978650" y="4322763"/>
            <a:ext cx="1200150" cy="514350"/>
          </a:xfrm>
          <a:prstGeom prst="ellipse">
            <a:avLst/>
          </a:pr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endParaRPr lang="cs-CZ" altLang="cs-CZ" sz="1800"/>
          </a:p>
        </p:txBody>
      </p:sp>
      <p:sp>
        <p:nvSpPr>
          <p:cNvPr id="25619" name="Rectangle 22"/>
          <p:cNvSpPr>
            <a:spLocks noChangeArrowheads="1"/>
          </p:cNvSpPr>
          <p:nvPr/>
        </p:nvSpPr>
        <p:spPr bwMode="auto">
          <a:xfrm>
            <a:off x="6780213" y="4864100"/>
            <a:ext cx="22113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AllocateResources</a:t>
            </a:r>
            <a:endParaRPr lang="en-US" altLang="cs-CZ" sz="1700">
              <a:latin typeface="Lucida Sans Typewriter" panose="020B0602040502020304" pitchFamily="33" charset="0"/>
            </a:endParaRPr>
          </a:p>
        </p:txBody>
      </p:sp>
      <p:sp>
        <p:nvSpPr>
          <p:cNvPr id="25620" name="Line 23"/>
          <p:cNvSpPr>
            <a:spLocks noChangeShapeType="1"/>
          </p:cNvSpPr>
          <p:nvPr/>
        </p:nvSpPr>
        <p:spPr bwMode="auto">
          <a:xfrm>
            <a:off x="5662613" y="3106738"/>
            <a:ext cx="1430337" cy="1120775"/>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5621" name="Line 24"/>
          <p:cNvSpPr>
            <a:spLocks noChangeShapeType="1"/>
          </p:cNvSpPr>
          <p:nvPr/>
        </p:nvSpPr>
        <p:spPr bwMode="auto">
          <a:xfrm>
            <a:off x="5929313" y="2536825"/>
            <a:ext cx="1163637" cy="5715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5622" name="Line 25"/>
          <p:cNvSpPr>
            <a:spLocks noChangeShapeType="1"/>
          </p:cNvSpPr>
          <p:nvPr/>
        </p:nvSpPr>
        <p:spPr bwMode="auto">
          <a:xfrm flipV="1">
            <a:off x="3586163" y="2574925"/>
            <a:ext cx="1370012" cy="665163"/>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5623" name="Rectangle 30"/>
          <p:cNvSpPr>
            <a:spLocks noChangeArrowheads="1"/>
          </p:cNvSpPr>
          <p:nvPr/>
        </p:nvSpPr>
        <p:spPr bwMode="auto">
          <a:xfrm>
            <a:off x="2008188" y="2274888"/>
            <a:ext cx="1874837"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&lt;&lt;initiates&gt;&gt;</a:t>
            </a:r>
          </a:p>
        </p:txBody>
      </p:sp>
      <p:sp>
        <p:nvSpPr>
          <p:cNvPr id="25624" name="Rectangle 31"/>
          <p:cNvSpPr>
            <a:spLocks noChangeArrowheads="1"/>
          </p:cNvSpPr>
          <p:nvPr/>
        </p:nvSpPr>
        <p:spPr bwMode="auto">
          <a:xfrm>
            <a:off x="5915025" y="1990725"/>
            <a:ext cx="1874838" cy="35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&lt;&lt;initiates&gt;&gt;</a:t>
            </a:r>
          </a:p>
        </p:txBody>
      </p:sp>
      <p:sp>
        <p:nvSpPr>
          <p:cNvPr id="25625" name="Rectangle 32"/>
          <p:cNvSpPr>
            <a:spLocks noChangeArrowheads="1"/>
          </p:cNvSpPr>
          <p:nvPr/>
        </p:nvSpPr>
        <p:spPr bwMode="auto">
          <a:xfrm>
            <a:off x="6332538" y="3384550"/>
            <a:ext cx="1874837" cy="35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Palatino" charset="0"/>
                <a:ea typeface="ＭＳ Ｐゴシック" panose="020B0600070205080204" pitchFamily="34" charset="-128"/>
              </a:defRPr>
            </a:lvl1pPr>
            <a:lvl2pPr marL="37931725" indent="-37474525">
              <a:defRPr sz="2400">
                <a:solidFill>
                  <a:schemeClr val="tx1"/>
                </a:solidFill>
                <a:latin typeface="Palatino" charset="0"/>
                <a:ea typeface="ＭＳ Ｐゴシック" panose="020B0600070205080204" pitchFamily="34" charset="-128"/>
              </a:defRPr>
            </a:lvl2pPr>
            <a:lvl3pPr>
              <a:defRPr sz="2400">
                <a:solidFill>
                  <a:schemeClr val="tx1"/>
                </a:solidFill>
                <a:latin typeface="Palatino" charset="0"/>
                <a:ea typeface="ＭＳ Ｐゴシック" panose="020B0600070205080204" pitchFamily="34" charset="-128"/>
              </a:defRPr>
            </a:lvl3pPr>
            <a:lvl4pPr>
              <a:defRPr sz="2400">
                <a:solidFill>
                  <a:schemeClr val="tx1"/>
                </a:solidFill>
                <a:latin typeface="Palatino" charset="0"/>
                <a:ea typeface="ＭＳ Ｐゴシック" panose="020B0600070205080204" pitchFamily="34" charset="-128"/>
              </a:defRPr>
            </a:lvl4pPr>
            <a:lvl5pPr>
              <a:defRPr sz="2400">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Palatino" charset="0"/>
                <a:ea typeface="ＭＳ Ｐゴシック" panose="020B0600070205080204" pitchFamily="34" charset="-128"/>
              </a:defRPr>
            </a:lvl9pPr>
          </a:lstStyle>
          <a:p>
            <a:r>
              <a:rPr lang="en-US" altLang="cs-CZ" sz="1700">
                <a:solidFill>
                  <a:srgbClr val="000000"/>
                </a:solidFill>
                <a:latin typeface="Lucida Sans Typewriter" panose="020B0602040502020304" pitchFamily="33" charset="0"/>
              </a:rPr>
              <a:t>&lt;&lt;initiates&gt;&gt;</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p:txBody>
          <a:bodyPr/>
          <a:lstStyle/>
          <a:p>
            <a:r>
              <a:rPr lang="en-US" altLang="cs-CZ" smtClean="0">
                <a:ea typeface="ＭＳ Ｐゴシック" panose="020B0600070205080204" pitchFamily="34" charset="-128"/>
              </a:rPr>
              <a:t>How to find Use Cases</a:t>
            </a:r>
          </a:p>
        </p:txBody>
      </p:sp>
      <p:sp>
        <p:nvSpPr>
          <p:cNvPr id="32773" name="Rectangle 5"/>
          <p:cNvSpPr>
            <a:spLocks noGrp="1" noChangeArrowheads="1"/>
          </p:cNvSpPr>
          <p:nvPr>
            <p:ph type="body" idx="1"/>
          </p:nvPr>
        </p:nvSpPr>
        <p:spPr/>
        <p:txBody>
          <a:bodyPr/>
          <a:lstStyle/>
          <a:p>
            <a:r>
              <a:rPr lang="en-US" altLang="cs-CZ" smtClean="0">
                <a:ea typeface="ＭＳ Ｐゴシック" panose="020B0600070205080204" pitchFamily="34" charset="-128"/>
              </a:rPr>
              <a:t>Select a narrow vertical slice of the system (i.e. one scenario)  </a:t>
            </a:r>
          </a:p>
          <a:p>
            <a:pPr lvl="1"/>
            <a:r>
              <a:rPr lang="en-US" altLang="cs-CZ" smtClean="0">
                <a:ea typeface="ＭＳ Ｐゴシック" panose="020B0600070205080204" pitchFamily="34" charset="-128"/>
              </a:rPr>
              <a:t>Discuss it in detail with the user to understand the user’s preferred style of interaction</a:t>
            </a:r>
          </a:p>
          <a:p>
            <a:r>
              <a:rPr lang="en-US" altLang="cs-CZ" smtClean="0">
                <a:ea typeface="ＭＳ Ｐゴシック" panose="020B0600070205080204" pitchFamily="34" charset="-128"/>
              </a:rPr>
              <a:t>Select a horizontal slice (i.e. many scenarios) to define the scope of the system. </a:t>
            </a:r>
          </a:p>
          <a:p>
            <a:pPr lvl="1"/>
            <a:r>
              <a:rPr lang="en-US" altLang="cs-CZ" smtClean="0">
                <a:ea typeface="ＭＳ Ｐゴシック" panose="020B0600070205080204" pitchFamily="34" charset="-128"/>
              </a:rPr>
              <a:t>Discuss the scope with the user</a:t>
            </a:r>
          </a:p>
          <a:p>
            <a:r>
              <a:rPr lang="en-US" altLang="cs-CZ" smtClean="0">
                <a:ea typeface="ＭＳ Ｐゴシック" panose="020B0600070205080204" pitchFamily="34" charset="-128"/>
              </a:rPr>
              <a:t>Use illustrative prototypes (mock-ups) as visual support</a:t>
            </a:r>
          </a:p>
          <a:p>
            <a:r>
              <a:rPr lang="en-US" altLang="cs-CZ" smtClean="0">
                <a:ea typeface="ＭＳ Ｐゴシック" panose="020B0600070205080204" pitchFamily="34" charset="-128"/>
              </a:rPr>
              <a:t>Find out what the user does</a:t>
            </a:r>
          </a:p>
          <a:p>
            <a:pPr lvl="1"/>
            <a:r>
              <a:rPr lang="en-US" altLang="cs-CZ" smtClean="0">
                <a:ea typeface="ＭＳ Ｐゴシック" panose="020B0600070205080204" pitchFamily="34" charset="-128"/>
              </a:rPr>
              <a:t>Task observation (Good)</a:t>
            </a:r>
          </a:p>
          <a:p>
            <a:pPr lvl="1"/>
            <a:r>
              <a:rPr lang="en-US" altLang="cs-CZ" smtClean="0">
                <a:ea typeface="ＭＳ Ｐゴシック" panose="020B0600070205080204" pitchFamily="34" charset="-128"/>
              </a:rPr>
              <a:t>Questionnaires (Bad)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277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3277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277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277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277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3277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3277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p:spPr>
        <p:txBody>
          <a:bodyPr lIns="92407" tIns="45420" rIns="92407" bIns="45420"/>
          <a:lstStyle/>
          <a:p>
            <a:r>
              <a:rPr lang="en-US" altLang="cs-CZ" smtClean="0">
                <a:ea typeface="ＭＳ Ｐゴシック" panose="020B0600070205080204" pitchFamily="34" charset="-128"/>
              </a:rPr>
              <a:t>Use Case Example: ReportEmergency</a:t>
            </a:r>
          </a:p>
        </p:txBody>
      </p:sp>
      <p:sp>
        <p:nvSpPr>
          <p:cNvPr id="21507" name="Rectangle 3"/>
          <p:cNvSpPr>
            <a:spLocks noGrp="1" noChangeArrowheads="1"/>
          </p:cNvSpPr>
          <p:nvPr>
            <p:ph type="body" idx="1"/>
          </p:nvPr>
        </p:nvSpPr>
        <p:spPr>
          <a:noFill/>
        </p:spPr>
        <p:txBody>
          <a:bodyPr lIns="92407" tIns="45420" rIns="92407" bIns="45420"/>
          <a:lstStyle/>
          <a:p>
            <a:pPr>
              <a:lnSpc>
                <a:spcPct val="80000"/>
              </a:lnSpc>
            </a:pPr>
            <a:r>
              <a:rPr lang="en-US" altLang="cs-CZ" smtClean="0">
                <a:ea typeface="ＭＳ Ｐゴシック" panose="020B0600070205080204" pitchFamily="34" charset="-128"/>
              </a:rPr>
              <a:t>Use case name: ReportEmergency</a:t>
            </a:r>
          </a:p>
          <a:p>
            <a:pPr>
              <a:lnSpc>
                <a:spcPct val="80000"/>
              </a:lnSpc>
            </a:pPr>
            <a:r>
              <a:rPr lang="en-US" altLang="cs-CZ" smtClean="0">
                <a:ea typeface="ＭＳ Ｐゴシック" panose="020B0600070205080204" pitchFamily="34" charset="-128"/>
              </a:rPr>
              <a:t>Participating Actors:</a:t>
            </a:r>
          </a:p>
          <a:p>
            <a:pPr lvl="1">
              <a:lnSpc>
                <a:spcPct val="80000"/>
              </a:lnSpc>
            </a:pPr>
            <a:r>
              <a:rPr lang="en-US" altLang="cs-CZ" smtClean="0">
                <a:ea typeface="ＭＳ Ｐゴシック" panose="020B0600070205080204" pitchFamily="34" charset="-128"/>
              </a:rPr>
              <a:t>Field Officer (Bob and Alice in the Scenario)</a:t>
            </a:r>
          </a:p>
          <a:p>
            <a:pPr lvl="1">
              <a:lnSpc>
                <a:spcPct val="80000"/>
              </a:lnSpc>
            </a:pPr>
            <a:r>
              <a:rPr lang="en-US" altLang="cs-CZ" smtClean="0">
                <a:ea typeface="ＭＳ Ｐゴシック" panose="020B0600070205080204" pitchFamily="34" charset="-128"/>
              </a:rPr>
              <a:t>Dispatcher (John in the Scenario)</a:t>
            </a:r>
          </a:p>
          <a:p>
            <a:pPr>
              <a:lnSpc>
                <a:spcPct val="80000"/>
              </a:lnSpc>
            </a:pPr>
            <a:r>
              <a:rPr lang="en-US" altLang="cs-CZ" smtClean="0">
                <a:ea typeface="ＭＳ Ｐゴシック" panose="020B0600070205080204" pitchFamily="34" charset="-128"/>
              </a:rPr>
              <a:t>Exceptions:</a:t>
            </a:r>
          </a:p>
          <a:p>
            <a:pPr lvl="1">
              <a:lnSpc>
                <a:spcPct val="80000"/>
              </a:lnSpc>
            </a:pPr>
            <a:r>
              <a:rPr lang="en-US" altLang="cs-CZ" smtClean="0">
                <a:ea typeface="ＭＳ Ｐゴシック" panose="020B0600070205080204" pitchFamily="34" charset="-128"/>
              </a:rPr>
              <a:t>The FieldOfficer is notified immediately if the connection between terminal and central is lost.</a:t>
            </a:r>
          </a:p>
          <a:p>
            <a:pPr lvl="1">
              <a:lnSpc>
                <a:spcPct val="80000"/>
              </a:lnSpc>
            </a:pPr>
            <a:r>
              <a:rPr lang="en-US" altLang="cs-CZ" smtClean="0">
                <a:ea typeface="ＭＳ Ｐゴシック" panose="020B0600070205080204" pitchFamily="34" charset="-128"/>
              </a:rPr>
              <a:t>The Dispatcher is notified immediately if the connection between a FieldOfficer and central is lost.</a:t>
            </a:r>
          </a:p>
          <a:p>
            <a:pPr>
              <a:lnSpc>
                <a:spcPct val="80000"/>
              </a:lnSpc>
            </a:pPr>
            <a:r>
              <a:rPr lang="en-US" altLang="cs-CZ" smtClean="0">
                <a:ea typeface="ＭＳ Ｐゴシック" panose="020B0600070205080204" pitchFamily="34" charset="-128"/>
              </a:rPr>
              <a:t>Flow of Events: </a:t>
            </a:r>
            <a:r>
              <a:rPr lang="en-US" altLang="cs-CZ" b="1" smtClean="0">
                <a:solidFill>
                  <a:srgbClr val="0C0CCF"/>
                </a:solidFill>
                <a:ea typeface="ＭＳ Ｐゴシック" panose="020B0600070205080204" pitchFamily="34" charset="-128"/>
              </a:rPr>
              <a:t>on</a:t>
            </a:r>
            <a:r>
              <a:rPr lang="en-US" altLang="cs-CZ" smtClean="0">
                <a:solidFill>
                  <a:srgbClr val="0C0CCF"/>
                </a:solidFill>
                <a:ea typeface="ＭＳ Ｐゴシック" panose="020B0600070205080204" pitchFamily="34" charset="-128"/>
              </a:rPr>
              <a:t> </a:t>
            </a:r>
            <a:r>
              <a:rPr lang="en-US" altLang="cs-CZ" b="1" smtClean="0">
                <a:solidFill>
                  <a:srgbClr val="0C0CCF"/>
                </a:solidFill>
                <a:ea typeface="ＭＳ Ｐゴシック" panose="020B0600070205080204" pitchFamily="34" charset="-128"/>
              </a:rPr>
              <a:t>next slide</a:t>
            </a:r>
            <a:r>
              <a:rPr lang="en-US" altLang="cs-CZ" b="1" smtClean="0">
                <a:ea typeface="ＭＳ Ｐゴシック" panose="020B0600070205080204" pitchFamily="34" charset="-128"/>
              </a:rPr>
              <a:t>.</a:t>
            </a:r>
            <a:endParaRPr lang="en-US" altLang="cs-CZ" smtClean="0">
              <a:ea typeface="ＭＳ Ｐゴシック" panose="020B0600070205080204" pitchFamily="34" charset="-128"/>
            </a:endParaRPr>
          </a:p>
          <a:p>
            <a:pPr>
              <a:lnSpc>
                <a:spcPct val="80000"/>
              </a:lnSpc>
            </a:pPr>
            <a:r>
              <a:rPr lang="en-US" altLang="cs-CZ" smtClean="0">
                <a:ea typeface="ＭＳ Ｐゴシック" panose="020B0600070205080204" pitchFamily="34" charset="-128"/>
              </a:rPr>
              <a:t>Special Requirements:</a:t>
            </a:r>
          </a:p>
          <a:p>
            <a:pPr lvl="1">
              <a:lnSpc>
                <a:spcPct val="80000"/>
              </a:lnSpc>
            </a:pPr>
            <a:r>
              <a:rPr lang="en-US" altLang="cs-CZ" smtClean="0">
                <a:ea typeface="ＭＳ Ｐゴシック" panose="020B0600070205080204" pitchFamily="34" charset="-128"/>
              </a:rPr>
              <a:t>The FieldOfficer’s report is acknowledged within 30 seconds. The selected response arrives no later than 30 seconds after it is sent by the Dispatcher.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50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2150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150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150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21507">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21507">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1507">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1507">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215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19100" y="222250"/>
            <a:ext cx="8115300" cy="863600"/>
          </a:xfrm>
          <a:noFill/>
        </p:spPr>
        <p:txBody>
          <a:bodyPr lIns="92407" tIns="45420" rIns="92407" bIns="45420"/>
          <a:lstStyle/>
          <a:p>
            <a:r>
              <a:rPr lang="en-US" altLang="cs-CZ" smtClean="0">
                <a:ea typeface="ＭＳ Ｐゴシック" panose="020B0600070205080204" pitchFamily="34" charset="-128"/>
              </a:rPr>
              <a:t>Use Case Example: ReportEmergency</a:t>
            </a:r>
            <a:br>
              <a:rPr lang="en-US" altLang="cs-CZ" smtClean="0">
                <a:ea typeface="ＭＳ Ｐゴシック" panose="020B0600070205080204" pitchFamily="34" charset="-128"/>
              </a:rPr>
            </a:br>
            <a:r>
              <a:rPr lang="en-US" altLang="cs-CZ" smtClean="0">
                <a:ea typeface="ＭＳ Ｐゴシック" panose="020B0600070205080204" pitchFamily="34" charset="-128"/>
              </a:rPr>
              <a:t>Flow of Events </a:t>
            </a:r>
          </a:p>
        </p:txBody>
      </p:sp>
      <p:sp>
        <p:nvSpPr>
          <p:cNvPr id="20483" name="Rectangle 3"/>
          <p:cNvSpPr>
            <a:spLocks noGrp="1" noChangeArrowheads="1"/>
          </p:cNvSpPr>
          <p:nvPr>
            <p:ph type="body" idx="1"/>
          </p:nvPr>
        </p:nvSpPr>
        <p:spPr>
          <a:xfrm>
            <a:off x="252413" y="1195388"/>
            <a:ext cx="8551862" cy="4921250"/>
          </a:xfrm>
          <a:noFill/>
        </p:spPr>
        <p:txBody>
          <a:bodyPr lIns="92407" tIns="45420" rIns="92407" bIns="45420"/>
          <a:lstStyle/>
          <a:p>
            <a:pPr marL="381000" indent="-381000">
              <a:buFont typeface="Arial" panose="020B0604020202020204" pitchFamily="34" charset="0"/>
              <a:buAutoNum type="arabicPeriod"/>
            </a:pPr>
            <a:r>
              <a:rPr lang="en-US" altLang="cs-CZ" smtClean="0">
                <a:ea typeface="ＭＳ Ｐゴシック" panose="020B0600070205080204" pitchFamily="34" charset="-128"/>
              </a:rPr>
              <a:t>The </a:t>
            </a:r>
            <a:r>
              <a:rPr lang="en-US" altLang="cs-CZ" b="1" smtClean="0">
                <a:ea typeface="ＭＳ Ｐゴシック" panose="020B0600070205080204" pitchFamily="34" charset="-128"/>
              </a:rPr>
              <a:t>FieldOfficer</a:t>
            </a:r>
            <a:r>
              <a:rPr lang="en-US" altLang="cs-CZ" smtClean="0">
                <a:ea typeface="ＭＳ Ｐゴシック" panose="020B0600070205080204" pitchFamily="34" charset="-128"/>
              </a:rPr>
              <a:t> activates the “Report Emergency” function of her terminal. FRIEND responds by presenting a form to the officer.</a:t>
            </a:r>
          </a:p>
          <a:p>
            <a:pPr marL="381000" indent="-381000">
              <a:buFont typeface="Arial" panose="020B0604020202020204" pitchFamily="34" charset="0"/>
              <a:buAutoNum type="arabicPeriod"/>
            </a:pPr>
            <a:r>
              <a:rPr lang="en-US" altLang="cs-CZ" smtClean="0">
                <a:ea typeface="ＭＳ Ｐゴシック" panose="020B0600070205080204" pitchFamily="34" charset="-128"/>
              </a:rPr>
              <a:t>The FieldOfficer fills the form, by selecting the emergency level, type, location, and brief description of the situation. The FieldOfficer also describes a response to the emergency situation. Once the form is completed, the FieldOfficer submits the form, and the </a:t>
            </a:r>
            <a:r>
              <a:rPr lang="en-US" altLang="cs-CZ" b="1" smtClean="0">
                <a:ea typeface="ＭＳ Ｐゴシック" panose="020B0600070205080204" pitchFamily="34" charset="-128"/>
              </a:rPr>
              <a:t>Dispatcher</a:t>
            </a:r>
            <a:r>
              <a:rPr lang="en-US" altLang="cs-CZ" smtClean="0">
                <a:ea typeface="ＭＳ Ｐゴシック" panose="020B0600070205080204" pitchFamily="34" charset="-128"/>
              </a:rPr>
              <a:t> is notified.</a:t>
            </a:r>
          </a:p>
          <a:p>
            <a:pPr marL="381000" indent="-381000">
              <a:buFont typeface="Arial" panose="020B0604020202020204" pitchFamily="34" charset="0"/>
              <a:buAutoNum type="arabicPeriod"/>
            </a:pPr>
            <a:r>
              <a:rPr lang="en-US" altLang="cs-CZ" smtClean="0">
                <a:ea typeface="ＭＳ Ｐゴシック" panose="020B0600070205080204" pitchFamily="34" charset="-128"/>
              </a:rPr>
              <a:t>The Dispatcher creates an Incident in the database by invoking the OpenIncident use case. He selects a response and acknowledges the report.</a:t>
            </a:r>
          </a:p>
          <a:p>
            <a:pPr marL="381000" indent="-381000">
              <a:buFont typeface="Arial" panose="020B0604020202020204" pitchFamily="34" charset="0"/>
              <a:buAutoNum type="arabicPeriod"/>
            </a:pPr>
            <a:r>
              <a:rPr lang="en-US" altLang="cs-CZ" smtClean="0">
                <a:ea typeface="ＭＳ Ｐゴシック" panose="020B0600070205080204" pitchFamily="34" charset="-128"/>
              </a:rPr>
              <a:t>The FieldOfficer receives the acknowledgment and the selected response.</a:t>
            </a:r>
            <a:endParaRPr lang="en-US" altLang="cs-CZ" sz="2800" smtClean="0">
              <a:ea typeface="ＭＳ Ｐゴシック" panose="020B0600070205080204" pitchFamily="34"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5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fade">
                                      <p:cBhvr>
                                        <p:cTn id="12" dur="500"/>
                                        <p:tgtEl>
                                          <p:spTgt spid="204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fade">
                                      <p:cBhvr>
                                        <p:cTn id="17" dur="500"/>
                                        <p:tgtEl>
                                          <p:spTgt spid="204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fade">
                                      <p:cBhvr>
                                        <p:cTn id="22" dur="500"/>
                                        <p:tgtEl>
                                          <p:spTgt spid="20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theme/theme1.xml><?xml version="1.0" encoding="utf-8"?>
<a:theme xmlns:a="http://schemas.openxmlformats.org/drawingml/2006/main" name="L1_Introduction">
  <a:themeElements>
    <a:clrScheme name="">
      <a:dk1>
        <a:srgbClr val="000000"/>
      </a:dk1>
      <a:lt1>
        <a:srgbClr val="FFFFFF"/>
      </a:lt1>
      <a:dk2>
        <a:srgbClr val="000000"/>
      </a:dk2>
      <a:lt2>
        <a:srgbClr val="000000"/>
      </a:lt2>
      <a:accent1>
        <a:srgbClr val="FFFFFF"/>
      </a:accent1>
      <a:accent2>
        <a:srgbClr val="553E00"/>
      </a:accent2>
      <a:accent3>
        <a:srgbClr val="FFFFFF"/>
      </a:accent3>
      <a:accent4>
        <a:srgbClr val="000000"/>
      </a:accent4>
      <a:accent5>
        <a:srgbClr val="FFFFFF"/>
      </a:accent5>
      <a:accent6>
        <a:srgbClr val="4C3700"/>
      </a:accent6>
      <a:hlink>
        <a:srgbClr val="3D5500"/>
      </a:hlink>
      <a:folHlink>
        <a:srgbClr val="005528"/>
      </a:folHlink>
    </a:clrScheme>
    <a:fontScheme name="L1_Introduction">
      <a:majorFont>
        <a:latin typeface="Century Gothic"/>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Palatino" pitchFamily="-108"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Palatino" pitchFamily="-108" charset="0"/>
          </a:defRPr>
        </a:defPPr>
      </a:lstStyle>
    </a:lnDef>
  </a:objectDefaults>
  <a:extraClrSchemeLst>
    <a:extraClrScheme>
      <a:clrScheme name="L1_Introduc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1_Introduc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1_Introduc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1_Introduc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1_Introduc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1_Introduc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1_Introduc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Gutenberg HD:Users:berndbruegge:Teaching: SS 2007 Software Engineering I (EIST):Lectures: 1Introduction:L1_Introduction.ppt</Template>
  <TotalTime>1</TotalTime>
  <Pages>39</Pages>
  <Words>2170</Words>
  <Application>Microsoft Office PowerPoint</Application>
  <PresentationFormat>Předvádění na obrazovce (4:3)</PresentationFormat>
  <Paragraphs>330</Paragraphs>
  <Slides>28</Slides>
  <Notes>27</Notes>
  <HiddenSlides>0</HiddenSlides>
  <MMClips>0</MMClips>
  <ScaleCrop>false</ScaleCrop>
  <HeadingPairs>
    <vt:vector size="6" baseType="variant">
      <vt:variant>
        <vt:lpstr>Použitá písma</vt:lpstr>
      </vt:variant>
      <vt:variant>
        <vt:i4>10</vt:i4>
      </vt:variant>
      <vt:variant>
        <vt:lpstr>Motiv</vt:lpstr>
      </vt:variant>
      <vt:variant>
        <vt:i4>1</vt:i4>
      </vt:variant>
      <vt:variant>
        <vt:lpstr>Nadpisy snímků</vt:lpstr>
      </vt:variant>
      <vt:variant>
        <vt:i4>28</vt:i4>
      </vt:variant>
    </vt:vector>
  </HeadingPairs>
  <TitlesOfParts>
    <vt:vector size="39" baseType="lpstr">
      <vt:lpstr>Palatino</vt:lpstr>
      <vt:lpstr>ＭＳ Ｐゴシック</vt:lpstr>
      <vt:lpstr>Arial</vt:lpstr>
      <vt:lpstr>Century Gothic</vt:lpstr>
      <vt:lpstr>Verdana</vt:lpstr>
      <vt:lpstr>Times</vt:lpstr>
      <vt:lpstr>Book Antiqua</vt:lpstr>
      <vt:lpstr>Wingdings</vt:lpstr>
      <vt:lpstr>Lucida Sans Typewriter</vt:lpstr>
      <vt:lpstr>Helvetica</vt:lpstr>
      <vt:lpstr>L1_Introduction</vt:lpstr>
      <vt:lpstr>Requirements Elicitation: Functional Modeling</vt:lpstr>
      <vt:lpstr>Outline</vt:lpstr>
      <vt:lpstr>Scenario example from last lecture: Warehouse on Fire</vt:lpstr>
      <vt:lpstr>Observations about Warehouse on Fire Scenario</vt:lpstr>
      <vt:lpstr>After the scenarios are formulated</vt:lpstr>
      <vt:lpstr>Use Case Model for Incident Management</vt:lpstr>
      <vt:lpstr>How to find Use Cases</vt:lpstr>
      <vt:lpstr>Use Case Example: ReportEmergency</vt:lpstr>
      <vt:lpstr>Use Case Example: ReportEmergency Flow of Events </vt:lpstr>
      <vt:lpstr>Another Example:  Allocate a Resource</vt:lpstr>
      <vt:lpstr>Allocate a Resource (cont’d)</vt:lpstr>
      <vt:lpstr>Order of steps when formulating use cases</vt:lpstr>
      <vt:lpstr>Use Case Associations </vt:lpstr>
      <vt:lpstr>&lt;&lt;include&gt;&gt;: Functional Decomposition</vt:lpstr>
      <vt:lpstr>&lt;&lt;include&gt;&gt;: Reuse of Existing Functionality</vt:lpstr>
      <vt:lpstr>&lt;&lt;extend&gt;&gt; Association  for Use Cases</vt:lpstr>
      <vt:lpstr>Generalization in Use Cases</vt:lpstr>
      <vt:lpstr>Another Use Case Example</vt:lpstr>
      <vt:lpstr>Use Case Attributes</vt:lpstr>
      <vt:lpstr>Use Case Flow of Events</vt:lpstr>
      <vt:lpstr>Use Case Exceptions</vt:lpstr>
      <vt:lpstr>When To stop: From Use Cases to Objects</vt:lpstr>
      <vt:lpstr>Use Cases used by more than one Object</vt:lpstr>
      <vt:lpstr>Guidelines for Formulation of Use Cases (1)</vt:lpstr>
      <vt:lpstr>Guidelines for Formulation of Use Cases (2)</vt:lpstr>
      <vt:lpstr>Example of a badly written Use Case</vt:lpstr>
      <vt:lpstr>Example of a badly written Use Case</vt:lpstr>
      <vt:lpstr>How to write a use case (Summary)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for Chapter 4, Requirements Elicitation</dc:title>
  <dc:subject>Object-Oriented Software Engineering</dc:subject>
  <dc:creator>Bernd Bruegge &amp; Allen Dutoit</dc:creator>
  <cp:keywords/>
  <dc:description/>
  <cp:lastModifiedBy>Beránek Ladislav doc. Ing. CSc.</cp:lastModifiedBy>
  <cp:revision>222</cp:revision>
  <cp:lastPrinted>2003-11-21T11:34:55Z</cp:lastPrinted>
  <dcterms:created xsi:type="dcterms:W3CDTF">2009-05-04T09:15:27Z</dcterms:created>
  <dcterms:modified xsi:type="dcterms:W3CDTF">2019-12-12T21:26:08Z</dcterms:modified>
  <cp:category/>
</cp:coreProperties>
</file>