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Labour</a:t>
            </a:r>
            <a:r>
              <a:rPr lang="cs-CZ" dirty="0"/>
              <a:t> </a:t>
            </a:r>
            <a:r>
              <a:rPr lang="cs-CZ" dirty="0" err="1"/>
              <a:t>Law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981B5-AA07-451B-8783-5ED938011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Termination</a:t>
            </a:r>
            <a:r>
              <a:rPr lang="cs-CZ" dirty="0"/>
              <a:t> of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C6FA58-CD99-437B-A461-3C650D18F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upon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dissolution</a:t>
            </a:r>
            <a:r>
              <a:rPr lang="cs-CZ" dirty="0"/>
              <a:t> of a legal person </a:t>
            </a:r>
            <a:r>
              <a:rPr lang="cs-CZ" dirty="0" err="1"/>
              <a:t>without</a:t>
            </a:r>
            <a:r>
              <a:rPr lang="cs-CZ" dirty="0"/>
              <a:t> a legal </a:t>
            </a:r>
            <a:r>
              <a:rPr lang="cs-CZ" dirty="0" err="1"/>
              <a:t>successor</a:t>
            </a:r>
            <a:endParaRPr lang="en-US" dirty="0"/>
          </a:p>
          <a:p>
            <a:pPr lvl="0"/>
            <a:r>
              <a:rPr lang="cs-CZ" dirty="0"/>
              <a:t>in </a:t>
            </a:r>
            <a:r>
              <a:rPr lang="cs-CZ" dirty="0" err="1"/>
              <a:t>the</a:t>
            </a:r>
            <a:r>
              <a:rPr lang="cs-CZ" dirty="0"/>
              <a:t> case of </a:t>
            </a:r>
            <a:r>
              <a:rPr lang="cs-CZ" dirty="0" err="1"/>
              <a:t>foreign</a:t>
            </a:r>
            <a:r>
              <a:rPr lang="cs-CZ" dirty="0"/>
              <a:t> </a:t>
            </a:r>
            <a:r>
              <a:rPr lang="cs-CZ" dirty="0" err="1"/>
              <a:t>nationals</a:t>
            </a:r>
            <a:r>
              <a:rPr lang="cs-CZ" dirty="0"/>
              <a:t>, </a:t>
            </a:r>
            <a:r>
              <a:rPr lang="cs-CZ" dirty="0" err="1"/>
              <a:t>under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conditions</a:t>
            </a:r>
            <a:r>
              <a:rPr lang="cs-CZ" dirty="0"/>
              <a:t> </a:t>
            </a:r>
            <a:r>
              <a:rPr lang="cs-CZ" dirty="0" err="1"/>
              <a:t>stipulated</a:t>
            </a:r>
            <a:r>
              <a:rPr lang="cs-CZ" dirty="0"/>
              <a:t> by law</a:t>
            </a:r>
          </a:p>
          <a:p>
            <a:pPr lvl="1"/>
            <a:r>
              <a:rPr lang="cs-CZ" sz="2400" dirty="0"/>
              <a:t>on </a:t>
            </a:r>
            <a:r>
              <a:rPr lang="cs-CZ" sz="2400" dirty="0" err="1"/>
              <a:t>the</a:t>
            </a:r>
            <a:r>
              <a:rPr lang="cs-CZ" sz="2400" dirty="0"/>
              <a:t> last </a:t>
            </a:r>
            <a:r>
              <a:rPr lang="cs-CZ" sz="2400" dirty="0" err="1"/>
              <a:t>day</a:t>
            </a:r>
            <a:r>
              <a:rPr lang="cs-CZ" sz="2400" dirty="0"/>
              <a:t> of such a </a:t>
            </a:r>
            <a:r>
              <a:rPr lang="cs-CZ" sz="2400" dirty="0" err="1"/>
              <a:t>person’s</a:t>
            </a:r>
            <a:r>
              <a:rPr lang="cs-CZ" sz="2400" dirty="0"/>
              <a:t> residence in </a:t>
            </a:r>
            <a:r>
              <a:rPr lang="cs-CZ" sz="2400" dirty="0" err="1"/>
              <a:t>the</a:t>
            </a:r>
            <a:r>
              <a:rPr lang="cs-CZ" sz="2400" dirty="0"/>
              <a:t> Czech Republic as </a:t>
            </a:r>
            <a:r>
              <a:rPr lang="cs-CZ" sz="2400" dirty="0" err="1"/>
              <a:t>given</a:t>
            </a:r>
            <a:r>
              <a:rPr lang="cs-CZ" sz="2400" dirty="0"/>
              <a:t> by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enforceable</a:t>
            </a:r>
            <a:r>
              <a:rPr lang="cs-CZ" sz="2400" dirty="0"/>
              <a:t> </a:t>
            </a:r>
            <a:r>
              <a:rPr lang="cs-CZ" sz="2400" dirty="0" err="1"/>
              <a:t>decision</a:t>
            </a:r>
            <a:r>
              <a:rPr lang="cs-CZ" sz="2400" dirty="0"/>
              <a:t> to </a:t>
            </a:r>
            <a:r>
              <a:rPr lang="cs-CZ" sz="2400" dirty="0" err="1"/>
              <a:t>cancel</a:t>
            </a:r>
            <a:r>
              <a:rPr lang="cs-CZ" sz="2400" dirty="0"/>
              <a:t> a residence permit</a:t>
            </a:r>
            <a:endParaRPr lang="en-US" sz="2400" dirty="0"/>
          </a:p>
          <a:p>
            <a:pPr lvl="1"/>
            <a:r>
              <a:rPr lang="cs-CZ" sz="2400" dirty="0"/>
              <a:t>on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date</a:t>
            </a:r>
            <a:r>
              <a:rPr lang="cs-CZ" sz="2400" dirty="0"/>
              <a:t> on which a </a:t>
            </a:r>
            <a:r>
              <a:rPr lang="cs-CZ" sz="2400" dirty="0" err="1"/>
              <a:t>ruling</a:t>
            </a:r>
            <a:r>
              <a:rPr lang="cs-CZ" sz="2400" dirty="0"/>
              <a:t> to deport such a person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Czech Republic </a:t>
            </a:r>
            <a:r>
              <a:rPr lang="cs-CZ" sz="2400" dirty="0" err="1"/>
              <a:t>enters</a:t>
            </a:r>
            <a:r>
              <a:rPr lang="cs-CZ" sz="2400" dirty="0"/>
              <a:t> into </a:t>
            </a:r>
            <a:r>
              <a:rPr lang="cs-CZ" sz="2400" dirty="0" err="1"/>
              <a:t>force</a:t>
            </a:r>
            <a:endParaRPr lang="en-US" sz="2400" dirty="0"/>
          </a:p>
          <a:p>
            <a:pPr lvl="1"/>
            <a:r>
              <a:rPr lang="cs-CZ" sz="2400" dirty="0" err="1"/>
              <a:t>upon</a:t>
            </a:r>
            <a:r>
              <a:rPr lang="cs-CZ" sz="2400" dirty="0"/>
              <a:t> </a:t>
            </a:r>
            <a:r>
              <a:rPr lang="cs-CZ" sz="2400" dirty="0" err="1"/>
              <a:t>expiry</a:t>
            </a:r>
            <a:r>
              <a:rPr lang="cs-CZ" sz="2400" dirty="0"/>
              <a:t> of </a:t>
            </a:r>
            <a:r>
              <a:rPr lang="cs-CZ" sz="2400" dirty="0" err="1"/>
              <a:t>the</a:t>
            </a:r>
            <a:r>
              <a:rPr lang="cs-CZ" sz="2400" dirty="0"/>
              <a:t> period for which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employment</a:t>
            </a:r>
            <a:r>
              <a:rPr lang="cs-CZ" sz="2400" dirty="0"/>
              <a:t> permit, </a:t>
            </a:r>
            <a:r>
              <a:rPr lang="cs-CZ" sz="2400" dirty="0" err="1"/>
              <a:t>or</a:t>
            </a:r>
            <a:r>
              <a:rPr lang="cs-CZ" sz="2400" dirty="0"/>
              <a:t> long-term residence permit for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purpose</a:t>
            </a:r>
            <a:r>
              <a:rPr lang="cs-CZ" sz="2400" dirty="0"/>
              <a:t> of </a:t>
            </a:r>
            <a:r>
              <a:rPr lang="cs-CZ" sz="2400" dirty="0" err="1"/>
              <a:t>performing</a:t>
            </a:r>
            <a:r>
              <a:rPr lang="cs-CZ" sz="2400" dirty="0"/>
              <a:t> a </a:t>
            </a:r>
            <a:r>
              <a:rPr lang="cs-CZ" sz="2400" dirty="0" err="1"/>
              <a:t>job</a:t>
            </a:r>
            <a:r>
              <a:rPr lang="cs-CZ" sz="2400" dirty="0"/>
              <a:t> </a:t>
            </a:r>
            <a:r>
              <a:rPr lang="cs-CZ" sz="2400" dirty="0" err="1"/>
              <a:t>requiring</a:t>
            </a:r>
            <a:r>
              <a:rPr lang="cs-CZ" sz="2400" dirty="0"/>
              <a:t> a </a:t>
            </a:r>
            <a:r>
              <a:rPr lang="cs-CZ" sz="2400" dirty="0" err="1"/>
              <a:t>high</a:t>
            </a:r>
            <a:r>
              <a:rPr lang="cs-CZ" sz="2400" dirty="0"/>
              <a:t> level </a:t>
            </a:r>
            <a:r>
              <a:rPr lang="cs-CZ" sz="2400" dirty="0" err="1"/>
              <a:t>qualification</a:t>
            </a:r>
            <a:r>
              <a:rPr lang="cs-CZ" sz="2400" dirty="0"/>
              <a:t> </a:t>
            </a:r>
            <a:r>
              <a:rPr lang="cs-CZ" sz="2400" dirty="0" err="1"/>
              <a:t>were</a:t>
            </a:r>
            <a:r>
              <a:rPr lang="cs-CZ" sz="2400" dirty="0"/>
              <a:t> </a:t>
            </a:r>
            <a:r>
              <a:rPr lang="cs-CZ" sz="2400" dirty="0" err="1"/>
              <a:t>issued</a:t>
            </a:r>
            <a:endParaRPr lang="en-US" sz="2400" dirty="0"/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B2AA9-8454-4CE0-BE54-70ED231D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030ECC-A54E-40FF-ACEF-3D24755A7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4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CF0AC1-EF51-40B3-9FB1-F93AD973C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74" y="180231"/>
            <a:ext cx="7636439" cy="662917"/>
          </a:xfrm>
        </p:spPr>
        <p:txBody>
          <a:bodyPr/>
          <a:lstStyle/>
          <a:p>
            <a:r>
              <a:rPr lang="cs-CZ" dirty="0" err="1"/>
              <a:t>Agreements</a:t>
            </a:r>
            <a:r>
              <a:rPr lang="cs-CZ" dirty="0"/>
              <a:t> on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Performed</a:t>
            </a:r>
            <a:r>
              <a:rPr lang="cs-CZ" dirty="0"/>
              <a:t> </a:t>
            </a:r>
            <a:r>
              <a:rPr lang="cs-CZ" dirty="0" err="1"/>
              <a:t>Outside</a:t>
            </a:r>
            <a:r>
              <a:rPr lang="cs-CZ" dirty="0"/>
              <a:t> of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1A3FBC-0F8F-4F80-9DC8-A92499381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agreement</a:t>
            </a:r>
            <a:r>
              <a:rPr lang="cs-CZ" dirty="0"/>
              <a:t> to </a:t>
            </a:r>
            <a:r>
              <a:rPr lang="cs-CZ" dirty="0" err="1"/>
              <a:t>perform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max </a:t>
            </a:r>
            <a:r>
              <a:rPr lang="cs-CZ" dirty="0" err="1"/>
              <a:t>one-half</a:t>
            </a:r>
            <a:r>
              <a:rPr lang="cs-CZ" dirty="0"/>
              <a:t> standard </a:t>
            </a:r>
            <a:r>
              <a:rPr lang="cs-CZ" dirty="0" err="1"/>
              <a:t>weekly</a:t>
            </a:r>
            <a:r>
              <a:rPr lang="cs-CZ" dirty="0"/>
              <a:t> 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(20 </a:t>
            </a:r>
            <a:r>
              <a:rPr lang="cs-CZ" dirty="0" err="1"/>
              <a:t>hours</a:t>
            </a:r>
            <a:r>
              <a:rPr lang="cs-CZ" dirty="0"/>
              <a:t>)</a:t>
            </a:r>
          </a:p>
          <a:p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agreement</a:t>
            </a:r>
            <a:r>
              <a:rPr lang="cs-CZ" dirty="0"/>
              <a:t> to </a:t>
            </a:r>
            <a:r>
              <a:rPr lang="cs-CZ" dirty="0" err="1"/>
              <a:t>complete</a:t>
            </a:r>
            <a:r>
              <a:rPr lang="cs-CZ" dirty="0"/>
              <a:t> a </a:t>
            </a:r>
            <a:r>
              <a:rPr lang="cs-CZ" dirty="0" err="1"/>
              <a:t>job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must</a:t>
            </a:r>
            <a:r>
              <a:rPr lang="cs-CZ" dirty="0"/>
              <a:t> not </a:t>
            </a:r>
            <a:r>
              <a:rPr lang="cs-CZ" dirty="0" err="1"/>
              <a:t>exceed</a:t>
            </a:r>
            <a:r>
              <a:rPr lang="cs-CZ" dirty="0"/>
              <a:t> 300 </a:t>
            </a:r>
            <a:r>
              <a:rPr lang="cs-CZ" dirty="0" err="1"/>
              <a:t>hours</a:t>
            </a:r>
            <a:r>
              <a:rPr lang="cs-CZ" dirty="0"/>
              <a:t> per </a:t>
            </a:r>
            <a:r>
              <a:rPr lang="cs-CZ" dirty="0" err="1"/>
              <a:t>calendar</a:t>
            </a:r>
            <a:r>
              <a:rPr lang="cs-CZ" dirty="0"/>
              <a:t> </a:t>
            </a:r>
            <a:r>
              <a:rPr lang="cs-CZ" dirty="0" err="1"/>
              <a:t>year</a:t>
            </a:r>
            <a:endParaRPr lang="cs-CZ" dirty="0"/>
          </a:p>
          <a:p>
            <a:pPr lvl="1"/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employee</a:t>
            </a:r>
            <a:r>
              <a:rPr lang="cs-CZ" dirty="0"/>
              <a:t> </a:t>
            </a:r>
            <a:r>
              <a:rPr lang="cs-CZ" dirty="0" err="1"/>
              <a:t>earns</a:t>
            </a:r>
            <a:r>
              <a:rPr lang="cs-CZ" dirty="0"/>
              <a:t> more </a:t>
            </a:r>
            <a:r>
              <a:rPr lang="cs-CZ" dirty="0" err="1"/>
              <a:t>than</a:t>
            </a:r>
            <a:r>
              <a:rPr lang="cs-CZ" dirty="0"/>
              <a:t> CZK 10,000 per </a:t>
            </a:r>
            <a:r>
              <a:rPr lang="cs-CZ" dirty="0" err="1"/>
              <a:t>month</a:t>
            </a:r>
            <a:r>
              <a:rPr lang="cs-CZ" dirty="0"/>
              <a:t>, he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obliged</a:t>
            </a:r>
            <a:r>
              <a:rPr lang="cs-CZ" dirty="0"/>
              <a:t> to make </a:t>
            </a:r>
            <a:r>
              <a:rPr lang="cs-CZ" dirty="0" err="1"/>
              <a:t>payments</a:t>
            </a:r>
            <a:r>
              <a:rPr lang="cs-CZ" dirty="0"/>
              <a:t> for </a:t>
            </a:r>
            <a:r>
              <a:rPr lang="cs-CZ" dirty="0" err="1"/>
              <a:t>health</a:t>
            </a:r>
            <a:r>
              <a:rPr lang="cs-CZ" dirty="0"/>
              <a:t> </a:t>
            </a:r>
            <a:r>
              <a:rPr lang="cs-CZ" dirty="0" err="1"/>
              <a:t>insurance</a:t>
            </a:r>
            <a:r>
              <a:rPr lang="cs-CZ" dirty="0"/>
              <a:t>,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security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BF69D6-4567-406D-8F77-2F5E39D6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D2D99B5-531A-4987-924A-5EB3ECD51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7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Labour Law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regulations</a:t>
            </a:r>
            <a:r>
              <a:rPr lang="cs-CZ" dirty="0"/>
              <a:t> in:</a:t>
            </a:r>
          </a:p>
          <a:p>
            <a:pPr lvl="1"/>
            <a:r>
              <a:rPr lang="cs-CZ" dirty="0"/>
              <a:t>Charter</a:t>
            </a:r>
          </a:p>
          <a:p>
            <a:pPr lvl="1"/>
            <a:r>
              <a:rPr lang="en-US" dirty="0"/>
              <a:t>the Labour Code </a:t>
            </a:r>
            <a:endParaRPr lang="de-DE" dirty="0"/>
          </a:p>
          <a:p>
            <a:pPr lvl="1"/>
            <a:r>
              <a:rPr lang="en-US" dirty="0"/>
              <a:t>the Collective Bargaining Act </a:t>
            </a:r>
            <a:endParaRPr lang="de-DE" dirty="0"/>
          </a:p>
          <a:p>
            <a:pPr lvl="1"/>
            <a:r>
              <a:rPr lang="en-US" dirty="0"/>
              <a:t>the Employment Act </a:t>
            </a:r>
            <a:endParaRPr lang="de-DE" dirty="0"/>
          </a:p>
          <a:p>
            <a:pPr lvl="1"/>
            <a:r>
              <a:rPr lang="en-US" dirty="0"/>
              <a:t>the Civil Code </a:t>
            </a:r>
            <a:endParaRPr lang="cs-CZ" dirty="0"/>
          </a:p>
          <a:p>
            <a:r>
              <a:rPr lang="cs-CZ" dirty="0"/>
              <a:t>can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divided</a:t>
            </a:r>
            <a:r>
              <a:rPr lang="cs-CZ" dirty="0"/>
              <a:t> into:</a:t>
            </a:r>
          </a:p>
          <a:p>
            <a:pPr lvl="1"/>
            <a:r>
              <a:rPr lang="cs-CZ" dirty="0" err="1"/>
              <a:t>individual</a:t>
            </a:r>
            <a:r>
              <a:rPr lang="cs-CZ" dirty="0"/>
              <a:t> </a:t>
            </a:r>
          </a:p>
          <a:p>
            <a:pPr lvl="2"/>
            <a:r>
              <a:rPr lang="cs-CZ" dirty="0" err="1"/>
              <a:t>created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employer</a:t>
            </a:r>
            <a:r>
              <a:rPr lang="cs-CZ" dirty="0"/>
              <a:t> and </a:t>
            </a:r>
            <a:r>
              <a:rPr lang="cs-CZ" dirty="0" err="1"/>
              <a:t>employee</a:t>
            </a:r>
            <a:r>
              <a:rPr lang="cs-CZ" dirty="0"/>
              <a:t> (</a:t>
            </a:r>
            <a:r>
              <a:rPr lang="cs-CZ" dirty="0" err="1"/>
              <a:t>dependent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collective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 </a:t>
            </a:r>
            <a:r>
              <a:rPr lang="cs-CZ" dirty="0" err="1"/>
              <a:t>created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employers</a:t>
            </a:r>
            <a:r>
              <a:rPr lang="cs-CZ" dirty="0"/>
              <a:t> and labour </a:t>
            </a:r>
            <a:r>
              <a:rPr lang="cs-CZ" dirty="0" err="1"/>
              <a:t>unions</a:t>
            </a:r>
            <a:r>
              <a:rPr lang="cs-CZ" dirty="0"/>
              <a:t> </a:t>
            </a:r>
          </a:p>
          <a:p>
            <a:pPr lvl="2"/>
            <a:endParaRPr lang="de-DE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1604B-CC8B-4007-B2B1-24FB0266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Labour Law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F36E47-2617-4873-8DEE-5491D72A5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Employee</a:t>
            </a:r>
            <a:endParaRPr lang="cs-CZ" dirty="0"/>
          </a:p>
          <a:p>
            <a:pPr lvl="1"/>
            <a:r>
              <a:rPr lang="cs-CZ" dirty="0"/>
              <a:t>natural person</a:t>
            </a:r>
          </a:p>
          <a:p>
            <a:pPr lvl="1"/>
            <a:r>
              <a:rPr lang="cs-CZ" dirty="0"/>
              <a:t>has </a:t>
            </a:r>
            <a:r>
              <a:rPr lang="cs-CZ" dirty="0" err="1"/>
              <a:t>reached</a:t>
            </a:r>
            <a:r>
              <a:rPr lang="cs-CZ" dirty="0"/>
              <a:t> 15 and has </a:t>
            </a:r>
            <a:r>
              <a:rPr lang="en-US" dirty="0"/>
              <a:t>completed compulsory education </a:t>
            </a:r>
            <a:endParaRPr lang="cs-CZ" dirty="0"/>
          </a:p>
          <a:p>
            <a:r>
              <a:rPr lang="cs-CZ" dirty="0" err="1"/>
              <a:t>Employer</a:t>
            </a:r>
            <a:endParaRPr lang="cs-CZ" dirty="0"/>
          </a:p>
          <a:p>
            <a:pPr lvl="1"/>
            <a:r>
              <a:rPr lang="cs-CZ" dirty="0"/>
              <a:t>Legal </a:t>
            </a:r>
            <a:r>
              <a:rPr lang="cs-CZ" dirty="0" err="1"/>
              <a:t>or</a:t>
            </a:r>
            <a:r>
              <a:rPr lang="cs-CZ" dirty="0"/>
              <a:t> natural person (has </a:t>
            </a:r>
            <a:r>
              <a:rPr lang="cs-CZ" dirty="0" err="1"/>
              <a:t>reached</a:t>
            </a:r>
            <a:r>
              <a:rPr lang="cs-CZ" dirty="0"/>
              <a:t> 18)</a:t>
            </a:r>
          </a:p>
          <a:p>
            <a:pPr lvl="1"/>
            <a:endParaRPr lang="cs-CZ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B269-C85C-4FCD-B1C8-44CB799C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255979-5CB6-4688-A142-11D0BE15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7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65C83-0F2A-4C86-8078-BB9E9ABF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Dependent</a:t>
            </a:r>
            <a:r>
              <a:rPr lang="cs-CZ" dirty="0"/>
              <a:t> </a:t>
            </a:r>
            <a:r>
              <a:rPr lang="cs-CZ" dirty="0" err="1"/>
              <a:t>Work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8D918-26C8-4567-A535-88B1D9D8D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 carried out within the relationship of the employer's superiority and an employee's subordination</a:t>
            </a:r>
            <a:endParaRPr lang="cs-CZ" sz="2800" dirty="0"/>
          </a:p>
          <a:p>
            <a:r>
              <a:rPr lang="cs-CZ" sz="2800" dirty="0"/>
              <a:t>a</a:t>
            </a:r>
            <a:r>
              <a:rPr lang="en-US" sz="2800" dirty="0"/>
              <a:t>n employee shall carry out work for an employer:</a:t>
            </a:r>
            <a:endParaRPr lang="de-DE" sz="2800" dirty="0"/>
          </a:p>
          <a:p>
            <a:pPr lvl="1"/>
            <a:r>
              <a:rPr lang="en-US" sz="2400" dirty="0"/>
              <a:t>personally</a:t>
            </a:r>
            <a:endParaRPr lang="de-DE" sz="2400" dirty="0"/>
          </a:p>
          <a:p>
            <a:pPr lvl="1"/>
            <a:r>
              <a:rPr lang="en-US" sz="2400" dirty="0"/>
              <a:t>in a position of subordination in relation to the employer, who is in the position of superiority</a:t>
            </a:r>
            <a:endParaRPr lang="de-DE" sz="2400" dirty="0"/>
          </a:p>
          <a:p>
            <a:pPr lvl="1"/>
            <a:r>
              <a:rPr lang="en-US" sz="2400" dirty="0"/>
              <a:t>according to the employer’s instructions</a:t>
            </a:r>
            <a:endParaRPr lang="de-DE" sz="2400" dirty="0"/>
          </a:p>
          <a:p>
            <a:pPr lvl="1"/>
            <a:r>
              <a:rPr lang="en-US" sz="2400" dirty="0"/>
              <a:t>on the employer’s behalf </a:t>
            </a:r>
            <a:endParaRPr lang="de-DE" sz="2400" dirty="0"/>
          </a:p>
          <a:p>
            <a:pPr lvl="1"/>
            <a:r>
              <a:rPr lang="en-US" sz="2400" dirty="0"/>
              <a:t>for a wage, salary, or remuneration for work</a:t>
            </a:r>
            <a:endParaRPr lang="de-DE" sz="2400" dirty="0"/>
          </a:p>
          <a:p>
            <a:pPr lvl="1"/>
            <a:r>
              <a:rPr lang="en-US" sz="2400" dirty="0"/>
              <a:t>during business hours </a:t>
            </a:r>
            <a:endParaRPr lang="de-DE" sz="2400" dirty="0"/>
          </a:p>
          <a:p>
            <a:pPr lvl="1"/>
            <a:r>
              <a:rPr lang="en-US" sz="2400" dirty="0"/>
              <a:t>at the employer’s workplace or another agreed place</a:t>
            </a:r>
            <a:endParaRPr lang="de-DE" sz="2400" dirty="0"/>
          </a:p>
          <a:p>
            <a:pPr lvl="1"/>
            <a:r>
              <a:rPr lang="en-US" sz="2400" dirty="0"/>
              <a:t>at the employer’s expense and liability</a:t>
            </a:r>
            <a:endParaRPr lang="de-DE" sz="2400" dirty="0"/>
          </a:p>
          <a:p>
            <a:pPr lvl="1"/>
            <a:r>
              <a:rPr lang="en-US" sz="2400" dirty="0"/>
              <a:t>in a basic labour-law relationship only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91AD05-54B5-4391-A1B3-75555526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AB92A3-8A31-4062-95B9-390E2295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5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399C4-7AC8-4038-839E-64F8FDAB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2DE7A2-5598-42C4-A25E-671C59423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 basic labour-law </a:t>
            </a:r>
            <a:r>
              <a:rPr lang="cs-CZ" dirty="0" err="1"/>
              <a:t>relationship</a:t>
            </a:r>
            <a:r>
              <a:rPr lang="cs-CZ" dirty="0"/>
              <a:t> </a:t>
            </a:r>
            <a:r>
              <a:rPr lang="cs-CZ" dirty="0" err="1"/>
              <a:t>negotiated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employer</a:t>
            </a:r>
            <a:r>
              <a:rPr lang="cs-CZ" dirty="0"/>
              <a:t> and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employee</a:t>
            </a:r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and </a:t>
            </a:r>
            <a:r>
              <a:rPr lang="cs-CZ" dirty="0" err="1"/>
              <a:t>responsibilities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employee</a:t>
            </a:r>
            <a:r>
              <a:rPr lang="cs-CZ" dirty="0"/>
              <a:t> </a:t>
            </a:r>
            <a:r>
              <a:rPr lang="cs-CZ" dirty="0" err="1"/>
              <a:t>particularly</a:t>
            </a:r>
            <a:r>
              <a:rPr lang="cs-CZ" dirty="0"/>
              <a:t> </a:t>
            </a:r>
            <a:r>
              <a:rPr lang="cs-CZ" dirty="0" err="1"/>
              <a:t>include</a:t>
            </a:r>
            <a:r>
              <a:rPr lang="cs-CZ" dirty="0"/>
              <a:t>: </a:t>
            </a:r>
            <a:endParaRPr lang="de-DE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responsibility</a:t>
            </a:r>
            <a:r>
              <a:rPr lang="cs-CZ" dirty="0"/>
              <a:t> to </a:t>
            </a:r>
            <a:r>
              <a:rPr lang="cs-CZ" dirty="0" err="1"/>
              <a:t>perform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in </a:t>
            </a:r>
            <a:r>
              <a:rPr lang="cs-CZ" dirty="0" err="1"/>
              <a:t>accordance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contract</a:t>
            </a:r>
            <a:r>
              <a:rPr lang="cs-CZ" dirty="0"/>
              <a:t> </a:t>
            </a:r>
            <a:r>
              <a:rPr lang="cs-CZ" dirty="0" err="1"/>
              <a:t>personally</a:t>
            </a:r>
            <a:r>
              <a:rPr lang="cs-CZ" dirty="0"/>
              <a:t>, </a:t>
            </a:r>
            <a:r>
              <a:rPr lang="cs-CZ" dirty="0" err="1"/>
              <a:t>within</a:t>
            </a:r>
            <a:r>
              <a:rPr lang="cs-CZ" dirty="0"/>
              <a:t> </a:t>
            </a:r>
            <a:r>
              <a:rPr lang="cs-CZ" dirty="0" err="1"/>
              <a:t>established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agreed</a:t>
            </a:r>
            <a:r>
              <a:rPr lang="cs-CZ" dirty="0"/>
              <a:t> 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and in </a:t>
            </a:r>
            <a:r>
              <a:rPr lang="cs-CZ" dirty="0" err="1"/>
              <a:t>compliance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employer’s</a:t>
            </a:r>
            <a:r>
              <a:rPr lang="cs-CZ" dirty="0"/>
              <a:t> </a:t>
            </a:r>
            <a:r>
              <a:rPr lang="cs-CZ" dirty="0" err="1"/>
              <a:t>instructions</a:t>
            </a:r>
            <a:endParaRPr lang="de-DE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to </a:t>
            </a:r>
            <a:r>
              <a:rPr lang="cs-CZ" dirty="0" err="1"/>
              <a:t>remuneration</a:t>
            </a:r>
            <a:r>
              <a:rPr lang="cs-CZ" dirty="0"/>
              <a:t> for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performed</a:t>
            </a:r>
            <a:r>
              <a:rPr lang="cs-CZ" dirty="0"/>
              <a:t> (a </a:t>
            </a:r>
            <a:r>
              <a:rPr lang="cs-CZ" dirty="0" err="1"/>
              <a:t>wage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salary</a:t>
            </a:r>
            <a:r>
              <a:rPr lang="cs-CZ" dirty="0"/>
              <a:t>)  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to </a:t>
            </a:r>
            <a:r>
              <a:rPr lang="cs-CZ" dirty="0" err="1"/>
              <a:t>safe</a:t>
            </a:r>
            <a:r>
              <a:rPr lang="cs-CZ" dirty="0"/>
              <a:t> 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conditions</a:t>
            </a:r>
            <a:r>
              <a:rPr lang="cs-CZ" dirty="0"/>
              <a:t> etc. 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9AA796-0A52-4573-9AC7-734CAF76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81A56C-D082-4531-887C-1E3E247D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2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B2F6E-B974-400F-A1A2-1EDC3506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54C5B-02A2-46C6-90CD-6AC82390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rights</a:t>
            </a:r>
            <a:r>
              <a:rPr lang="cs-CZ" dirty="0"/>
              <a:t> and </a:t>
            </a:r>
            <a:r>
              <a:rPr lang="cs-CZ" dirty="0" err="1"/>
              <a:t>responsibilities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employer</a:t>
            </a:r>
            <a:r>
              <a:rPr lang="cs-CZ" dirty="0"/>
              <a:t> </a:t>
            </a:r>
            <a:r>
              <a:rPr lang="cs-CZ" dirty="0" err="1"/>
              <a:t>particularly</a:t>
            </a:r>
            <a:r>
              <a:rPr lang="cs-CZ" dirty="0"/>
              <a:t> </a:t>
            </a:r>
            <a:r>
              <a:rPr lang="cs-CZ" dirty="0" err="1"/>
              <a:t>include</a:t>
            </a:r>
            <a:r>
              <a:rPr lang="cs-CZ" dirty="0"/>
              <a:t>:</a:t>
            </a:r>
            <a:endParaRPr lang="de-DE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responsibility</a:t>
            </a:r>
            <a:r>
              <a:rPr lang="cs-CZ" dirty="0"/>
              <a:t> to </a:t>
            </a:r>
            <a:r>
              <a:rPr lang="cs-CZ" dirty="0" err="1"/>
              <a:t>assign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employee</a:t>
            </a:r>
            <a:endParaRPr lang="de-DE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responsibility</a:t>
            </a:r>
            <a:r>
              <a:rPr lang="cs-CZ" dirty="0"/>
              <a:t> to </a:t>
            </a:r>
            <a:r>
              <a:rPr lang="cs-CZ" dirty="0" err="1"/>
              <a:t>create</a:t>
            </a:r>
            <a:r>
              <a:rPr lang="cs-CZ" dirty="0"/>
              <a:t> </a:t>
            </a:r>
            <a:r>
              <a:rPr lang="cs-CZ" dirty="0" err="1"/>
              <a:t>suitable</a:t>
            </a:r>
            <a:r>
              <a:rPr lang="cs-CZ" dirty="0"/>
              <a:t> 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conditions</a:t>
            </a:r>
            <a:r>
              <a:rPr lang="cs-CZ" dirty="0"/>
              <a:t> for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employee</a:t>
            </a:r>
            <a:r>
              <a:rPr lang="cs-CZ" dirty="0"/>
              <a:t> etc.</a:t>
            </a:r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E391F4-9695-4C83-A9AA-91B12403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6966B5-9228-4102-BB8C-1673BBA2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20BC5-E6D3-4555-BFFC-B6988D02D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 err="1"/>
              <a:t>Commenncement</a:t>
            </a:r>
            <a:r>
              <a:rPr lang="cs-CZ" dirty="0"/>
              <a:t> of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Empolyment</a:t>
            </a:r>
            <a:r>
              <a:rPr lang="cs-CZ" dirty="0"/>
              <a:t> </a:t>
            </a:r>
            <a:r>
              <a:rPr lang="cs-CZ" dirty="0" err="1"/>
              <a:t>Relationhships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6C4738-CD69-4FB2-A3D7-796F2A1C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empoyment</a:t>
            </a:r>
            <a:r>
              <a:rPr lang="cs-CZ" dirty="0"/>
              <a:t> </a:t>
            </a:r>
            <a:r>
              <a:rPr lang="cs-CZ" dirty="0" err="1"/>
              <a:t>contract</a:t>
            </a:r>
            <a:endParaRPr lang="cs-CZ" dirty="0"/>
          </a:p>
          <a:p>
            <a:pPr lvl="1"/>
            <a:r>
              <a:rPr lang="cs-CZ" dirty="0"/>
              <a:t>a </a:t>
            </a:r>
            <a:r>
              <a:rPr lang="cs-CZ" dirty="0" err="1"/>
              <a:t>bilateral</a:t>
            </a:r>
            <a:r>
              <a:rPr lang="cs-CZ" dirty="0"/>
              <a:t> </a:t>
            </a:r>
            <a:r>
              <a:rPr lang="cs-CZ" dirty="0" err="1"/>
              <a:t>juridical</a:t>
            </a:r>
            <a:r>
              <a:rPr lang="cs-CZ" dirty="0"/>
              <a:t> </a:t>
            </a:r>
            <a:r>
              <a:rPr lang="cs-CZ" dirty="0" err="1"/>
              <a:t>act</a:t>
            </a:r>
            <a:endParaRPr lang="cs-CZ" dirty="0"/>
          </a:p>
          <a:p>
            <a:pPr lvl="1"/>
            <a:r>
              <a:rPr lang="cs-CZ" dirty="0" err="1"/>
              <a:t>essential</a:t>
            </a:r>
            <a:r>
              <a:rPr lang="cs-CZ" dirty="0"/>
              <a:t> </a:t>
            </a:r>
            <a:r>
              <a:rPr lang="cs-CZ" dirty="0" err="1"/>
              <a:t>reguirements</a:t>
            </a:r>
            <a:endParaRPr lang="cs-CZ" dirty="0"/>
          </a:p>
          <a:p>
            <a:pPr lvl="2"/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type of </a:t>
            </a:r>
            <a:r>
              <a:rPr lang="cs-CZ" dirty="0" err="1"/>
              <a:t>work</a:t>
            </a:r>
            <a:r>
              <a:rPr lang="cs-CZ" dirty="0"/>
              <a:t> </a:t>
            </a:r>
          </a:p>
          <a:p>
            <a:pPr lvl="2"/>
            <a:r>
              <a:rPr lang="cs-CZ" dirty="0" err="1"/>
              <a:t>the</a:t>
            </a:r>
            <a:r>
              <a:rPr lang="cs-CZ" dirty="0"/>
              <a:t> place of </a:t>
            </a:r>
            <a:r>
              <a:rPr lang="cs-CZ" dirty="0" err="1"/>
              <a:t>work</a:t>
            </a:r>
            <a:r>
              <a:rPr lang="cs-CZ" dirty="0"/>
              <a:t> </a:t>
            </a:r>
          </a:p>
          <a:p>
            <a:pPr lvl="2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date</a:t>
            </a:r>
            <a:r>
              <a:rPr lang="cs-CZ" dirty="0"/>
              <a:t> of </a:t>
            </a:r>
            <a:r>
              <a:rPr lang="cs-CZ" dirty="0" err="1"/>
              <a:t>commencement</a:t>
            </a:r>
            <a:r>
              <a:rPr lang="cs-CZ" dirty="0"/>
              <a:t> of </a:t>
            </a:r>
            <a:r>
              <a:rPr lang="cs-CZ" dirty="0" err="1"/>
              <a:t>employment</a:t>
            </a:r>
            <a:r>
              <a:rPr lang="cs-CZ" dirty="0"/>
              <a:t> (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 is </a:t>
            </a:r>
            <a:r>
              <a:rPr lang="cs-CZ" dirty="0" err="1"/>
              <a:t>created</a:t>
            </a:r>
            <a:r>
              <a:rPr lang="cs-CZ" dirty="0"/>
              <a:t> on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date</a:t>
            </a:r>
            <a:r>
              <a:rPr lang="cs-CZ" dirty="0"/>
              <a:t>)</a:t>
            </a:r>
          </a:p>
          <a:p>
            <a:pPr lvl="0"/>
            <a:r>
              <a:rPr lang="cs-CZ" dirty="0" err="1"/>
              <a:t>appointment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429712-301E-4EE4-9BDA-4090C6A6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E4B5A7-7F60-40FE-A655-C516E72B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2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7E5D36-CD56-47BA-B6A8-CA78E695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Termination</a:t>
            </a:r>
            <a:r>
              <a:rPr lang="cs-CZ" dirty="0"/>
              <a:t> of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7FF685-52D9-4760-8992-C46D4F4CA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agreement</a:t>
            </a:r>
            <a:r>
              <a:rPr lang="cs-CZ" dirty="0"/>
              <a:t> to </a:t>
            </a:r>
            <a:r>
              <a:rPr lang="cs-CZ" dirty="0" err="1"/>
              <a:t>terminate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endParaRPr lang="cs-CZ" dirty="0"/>
          </a:p>
          <a:p>
            <a:pPr lvl="1"/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terminated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agreed</a:t>
            </a:r>
            <a:r>
              <a:rPr lang="cs-CZ" dirty="0"/>
              <a:t> </a:t>
            </a:r>
            <a:r>
              <a:rPr lang="cs-CZ" dirty="0" err="1"/>
              <a:t>date</a:t>
            </a:r>
            <a:endParaRPr lang="en-US" dirty="0"/>
          </a:p>
          <a:p>
            <a:pPr lvl="0"/>
            <a:r>
              <a:rPr lang="cs-CZ" dirty="0"/>
              <a:t>by </a:t>
            </a:r>
            <a:r>
              <a:rPr lang="cs-CZ" dirty="0" err="1"/>
              <a:t>notice</a:t>
            </a:r>
            <a:r>
              <a:rPr lang="cs-CZ" dirty="0"/>
              <a:t> of </a:t>
            </a:r>
            <a:r>
              <a:rPr lang="cs-CZ" dirty="0" err="1"/>
              <a:t>termination</a:t>
            </a:r>
            <a:endParaRPr lang="cs-CZ" dirty="0"/>
          </a:p>
          <a:p>
            <a:pPr lvl="1"/>
            <a:r>
              <a:rPr lang="cs-CZ" dirty="0" err="1"/>
              <a:t>unilateral</a:t>
            </a:r>
            <a:r>
              <a:rPr lang="cs-CZ" dirty="0"/>
              <a:t> </a:t>
            </a:r>
            <a:r>
              <a:rPr lang="cs-CZ" dirty="0" err="1"/>
              <a:t>juridical</a:t>
            </a:r>
            <a:r>
              <a:rPr lang="cs-CZ" dirty="0"/>
              <a:t> </a:t>
            </a:r>
            <a:r>
              <a:rPr lang="cs-CZ" dirty="0" err="1"/>
              <a:t>act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submitted</a:t>
            </a:r>
            <a:r>
              <a:rPr lang="cs-CZ" dirty="0"/>
              <a:t> </a:t>
            </a:r>
            <a:r>
              <a:rPr lang="cs-CZ" dirty="0" err="1"/>
              <a:t>both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employee</a:t>
            </a:r>
            <a:r>
              <a:rPr lang="cs-CZ" dirty="0"/>
              <a:t> and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employer</a:t>
            </a:r>
            <a:endParaRPr lang="cs-CZ" dirty="0"/>
          </a:p>
          <a:p>
            <a:pPr lvl="1"/>
            <a:r>
              <a:rPr lang="cs-CZ" dirty="0" err="1"/>
              <a:t>employee</a:t>
            </a:r>
            <a:r>
              <a:rPr lang="cs-CZ" dirty="0"/>
              <a:t> to </a:t>
            </a:r>
            <a:r>
              <a:rPr lang="cs-CZ" dirty="0" err="1"/>
              <a:t>employer</a:t>
            </a:r>
            <a:r>
              <a:rPr lang="cs-CZ" dirty="0"/>
              <a:t> (any </a:t>
            </a:r>
            <a:r>
              <a:rPr lang="cs-CZ" dirty="0" err="1"/>
              <a:t>reason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no </a:t>
            </a:r>
            <a:r>
              <a:rPr lang="cs-CZ" dirty="0" err="1"/>
              <a:t>reason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employer</a:t>
            </a:r>
            <a:r>
              <a:rPr lang="cs-CZ" dirty="0"/>
              <a:t> to </a:t>
            </a:r>
            <a:r>
              <a:rPr lang="cs-CZ" dirty="0" err="1"/>
              <a:t>employee</a:t>
            </a:r>
            <a:r>
              <a:rPr lang="cs-CZ" dirty="0"/>
              <a:t> (in </a:t>
            </a:r>
            <a:r>
              <a:rPr lang="cs-CZ" dirty="0" err="1"/>
              <a:t>cases</a:t>
            </a:r>
            <a:r>
              <a:rPr lang="cs-CZ" dirty="0"/>
              <a:t> </a:t>
            </a:r>
            <a:r>
              <a:rPr lang="cs-CZ" dirty="0" err="1"/>
              <a:t>expressly</a:t>
            </a:r>
            <a:r>
              <a:rPr lang="cs-CZ" dirty="0"/>
              <a:t> </a:t>
            </a:r>
            <a:r>
              <a:rPr lang="cs-CZ" dirty="0" err="1"/>
              <a:t>stipulated</a:t>
            </a:r>
            <a:r>
              <a:rPr lang="cs-CZ" dirty="0"/>
              <a:t> by law)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7BCAF8-87F8-4204-8C6F-EC6C62C7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BE476C-4AFE-45CF-AC2B-98545ABA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42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AF1A7-D8DE-458E-82BB-C9F839E0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Termination</a:t>
            </a:r>
            <a:r>
              <a:rPr lang="cs-CZ" dirty="0"/>
              <a:t> of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E004C-AD1C-4198-8C6D-BE7BC8672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by </a:t>
            </a:r>
            <a:r>
              <a:rPr lang="cs-CZ" dirty="0" err="1"/>
              <a:t>immediate</a:t>
            </a:r>
            <a:r>
              <a:rPr lang="cs-CZ" dirty="0"/>
              <a:t> </a:t>
            </a:r>
            <a:r>
              <a:rPr lang="cs-CZ" dirty="0" err="1"/>
              <a:t>termination</a:t>
            </a:r>
            <a:endParaRPr lang="cs-CZ" dirty="0"/>
          </a:p>
          <a:p>
            <a:pPr lvl="1"/>
            <a:r>
              <a:rPr lang="cs-CZ" dirty="0" err="1"/>
              <a:t>unilateral</a:t>
            </a:r>
            <a:r>
              <a:rPr lang="cs-CZ" dirty="0"/>
              <a:t> </a:t>
            </a:r>
            <a:r>
              <a:rPr lang="cs-CZ" dirty="0" err="1"/>
              <a:t>juridical</a:t>
            </a:r>
            <a:r>
              <a:rPr lang="cs-CZ" dirty="0"/>
              <a:t> </a:t>
            </a:r>
            <a:r>
              <a:rPr lang="cs-CZ" dirty="0" err="1"/>
              <a:t>act</a:t>
            </a:r>
            <a:endParaRPr lang="cs-CZ" dirty="0"/>
          </a:p>
          <a:p>
            <a:pPr lvl="1"/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employer</a:t>
            </a:r>
            <a:r>
              <a:rPr lang="cs-CZ" dirty="0"/>
              <a:t> and </a:t>
            </a:r>
            <a:r>
              <a:rPr lang="cs-CZ" dirty="0" err="1"/>
              <a:t>employee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only</a:t>
            </a:r>
            <a:r>
              <a:rPr lang="cs-CZ" dirty="0"/>
              <a:t> on </a:t>
            </a:r>
            <a:r>
              <a:rPr lang="cs-CZ" dirty="0" err="1"/>
              <a:t>valid</a:t>
            </a:r>
            <a:r>
              <a:rPr lang="cs-CZ" dirty="0"/>
              <a:t> legal </a:t>
            </a:r>
            <a:r>
              <a:rPr lang="cs-CZ" dirty="0" err="1"/>
              <a:t>grounds</a:t>
            </a:r>
            <a:endParaRPr lang="en-US" dirty="0"/>
          </a:p>
          <a:p>
            <a:pPr lvl="0"/>
            <a:r>
              <a:rPr lang="cs-CZ" dirty="0"/>
              <a:t>by </a:t>
            </a:r>
            <a:r>
              <a:rPr lang="cs-CZ" dirty="0" err="1"/>
              <a:t>termination</a:t>
            </a:r>
            <a:r>
              <a:rPr lang="cs-CZ" dirty="0"/>
              <a:t> </a:t>
            </a:r>
            <a:r>
              <a:rPr lang="cs-CZ" dirty="0" err="1"/>
              <a:t>within</a:t>
            </a:r>
            <a:r>
              <a:rPr lang="cs-CZ" dirty="0"/>
              <a:t> a trial period</a:t>
            </a:r>
          </a:p>
          <a:p>
            <a:pPr lvl="1"/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employer</a:t>
            </a:r>
            <a:r>
              <a:rPr lang="cs-CZ" dirty="0"/>
              <a:t> and </a:t>
            </a:r>
            <a:r>
              <a:rPr lang="cs-CZ" dirty="0" err="1"/>
              <a:t>employee</a:t>
            </a:r>
            <a:r>
              <a:rPr lang="cs-CZ" dirty="0"/>
              <a:t> </a:t>
            </a:r>
            <a:endParaRPr lang="en-US" dirty="0"/>
          </a:p>
          <a:p>
            <a:pPr lvl="0"/>
            <a:r>
              <a:rPr lang="cs-CZ" dirty="0" err="1"/>
              <a:t>upon</a:t>
            </a:r>
            <a:r>
              <a:rPr lang="cs-CZ" dirty="0"/>
              <a:t> </a:t>
            </a:r>
            <a:r>
              <a:rPr lang="cs-CZ" dirty="0" err="1"/>
              <a:t>expiry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agreed</a:t>
            </a:r>
            <a:r>
              <a:rPr lang="cs-CZ" dirty="0"/>
              <a:t> period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employment</a:t>
            </a:r>
            <a:r>
              <a:rPr lang="cs-CZ" dirty="0"/>
              <a:t> is </a:t>
            </a:r>
            <a:r>
              <a:rPr lang="cs-CZ" dirty="0" err="1"/>
              <a:t>agreed</a:t>
            </a:r>
            <a:r>
              <a:rPr lang="cs-CZ" dirty="0"/>
              <a:t> for a </a:t>
            </a:r>
            <a:r>
              <a:rPr lang="cs-CZ" dirty="0" err="1"/>
              <a:t>definite</a:t>
            </a:r>
            <a:r>
              <a:rPr lang="cs-CZ" dirty="0"/>
              <a:t> period</a:t>
            </a:r>
            <a:endParaRPr lang="en-US" dirty="0"/>
          </a:p>
          <a:p>
            <a:pPr lvl="0"/>
            <a:r>
              <a:rPr lang="cs-CZ" dirty="0" err="1"/>
              <a:t>upon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employee’s</a:t>
            </a:r>
            <a:r>
              <a:rPr lang="cs-CZ" dirty="0"/>
              <a:t> </a:t>
            </a:r>
            <a:r>
              <a:rPr lang="cs-CZ" dirty="0" err="1"/>
              <a:t>death</a:t>
            </a:r>
            <a:r>
              <a:rPr lang="cs-CZ" dirty="0"/>
              <a:t> </a:t>
            </a:r>
            <a:endParaRPr lang="en-US" dirty="0"/>
          </a:p>
          <a:p>
            <a:pPr lvl="0"/>
            <a:r>
              <a:rPr lang="cs-CZ" dirty="0" err="1"/>
              <a:t>upon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employer’s</a:t>
            </a:r>
            <a:r>
              <a:rPr lang="cs-CZ" dirty="0"/>
              <a:t> </a:t>
            </a:r>
            <a:r>
              <a:rPr lang="cs-CZ" dirty="0" err="1"/>
              <a:t>death</a:t>
            </a:r>
            <a:r>
              <a:rPr lang="cs-CZ" dirty="0"/>
              <a:t>, </a:t>
            </a:r>
            <a:r>
              <a:rPr lang="cs-CZ" dirty="0" err="1"/>
              <a:t>unless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trade</a:t>
            </a:r>
            <a:r>
              <a:rPr lang="cs-CZ" dirty="0"/>
              <a:t> </a:t>
            </a:r>
            <a:r>
              <a:rPr lang="cs-CZ" dirty="0" err="1"/>
              <a:t>continues</a:t>
            </a:r>
            <a:endParaRPr lang="cs-CZ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3FED87-7F6C-4EEF-9A94-4A5EBF76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B19EF0A-F5E6-408D-8678-8B62293A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93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29</TotalTime>
  <Words>596</Words>
  <Application>Microsoft Office PowerPoint</Application>
  <PresentationFormat>Vlastní</PresentationFormat>
  <Paragraphs>101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Clara Sans</vt:lpstr>
      <vt:lpstr>JU_OPVVV</vt:lpstr>
      <vt:lpstr>Labour Law</vt:lpstr>
      <vt:lpstr>Labour Law</vt:lpstr>
      <vt:lpstr>Labour Law</vt:lpstr>
      <vt:lpstr>Dependent Work</vt:lpstr>
      <vt:lpstr>Employment Relationships</vt:lpstr>
      <vt:lpstr>Employment Relationships</vt:lpstr>
      <vt:lpstr>Commenncement of an Empolyment Relationhships</vt:lpstr>
      <vt:lpstr>Termination of an Employment Relationships</vt:lpstr>
      <vt:lpstr>Termination of an Employment Relationships </vt:lpstr>
      <vt:lpstr>Termination of an Employment Relationships </vt:lpstr>
      <vt:lpstr>Agreements on Work Performed Outside of an Employment Relationship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8</cp:revision>
  <dcterms:created xsi:type="dcterms:W3CDTF">2017-07-17T18:52:59Z</dcterms:created>
  <dcterms:modified xsi:type="dcterms:W3CDTF">2019-02-28T21:02:05Z</dcterms:modified>
</cp:coreProperties>
</file>