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67" r:id="rId5"/>
    <p:sldId id="268" r:id="rId6"/>
    <p:sldId id="269" r:id="rId7"/>
    <p:sldId id="270" r:id="rId8"/>
    <p:sldId id="271" r:id="rId9"/>
    <p:sldId id="272" r:id="rId10"/>
    <p:sldId id="259" r:id="rId11"/>
    <p:sldId id="261" r:id="rId12"/>
    <p:sldId id="262" r:id="rId13"/>
    <p:sldId id="263" r:id="rId14"/>
    <p:sldId id="264" r:id="rId15"/>
    <p:sldId id="265"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7" autoAdjust="0"/>
    <p:restoredTop sz="94660"/>
  </p:normalViewPr>
  <p:slideViewPr>
    <p:cSldViewPr snapToGrid="0">
      <p:cViewPr varScale="1">
        <p:scale>
          <a:sx n="115" d="100"/>
          <a:sy n="115" d="100"/>
        </p:scale>
        <p:origin x="13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DF1630-925A-418B-8E26-9DCB4CD5AE9D}" type="datetimeFigureOut">
              <a:rPr lang="cs-CZ" smtClean="0"/>
              <a:t>30.03.2020</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BF65AA-78FB-44CC-8103-C55C0C7B1ABB}" type="slidenum">
              <a:rPr lang="cs-CZ" smtClean="0"/>
              <a:t>‹#›</a:t>
            </a:fld>
            <a:endParaRPr lang="cs-CZ"/>
          </a:p>
        </p:txBody>
      </p:sp>
    </p:spTree>
    <p:extLst>
      <p:ext uri="{BB962C8B-B14F-4D97-AF65-F5344CB8AC3E}">
        <p14:creationId xmlns:p14="http://schemas.microsoft.com/office/powerpoint/2010/main" val="3503727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xfrm>
            <a:off x="660400" y="3817938"/>
            <a:ext cx="5476875" cy="46482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So, in addition to the requirements of the system which have to be unambigous, we need to identify the end user ,the person that is ultimately using the system.</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The problem domain is sometimes difficult, just because we are not experts in it. That is, it might not be intellectually challenging, but because you are not an expert in it, you have to learn it. Couple this with learning several problem domains, and that is what you will have to do as a software engineer, and the problem becomes obvious.</a:t>
            </a:r>
          </a:p>
          <a:p>
            <a:r>
              <a:rPr lang="en-US" altLang="cs-CZ" smtClean="0">
                <a:latin typeface="Palatino" pitchFamily="-105" charset="0"/>
                <a:ea typeface="ＭＳ Ｐゴシック" panose="020B0600070205080204" pitchFamily="34" charset="-128"/>
              </a:rPr>
              <a:t>The development process is very difficult to manage. This has taken some time and some billion dollars to learn, but we are now starting to accept the fact, that software development is a complex activity. One of the assumptions that managers have made in the past, is that software development can be managed as a set of steps in linear fashion, for example: Requirements Specification, followed by System Design followed by Implementation followed by Testing and Delivery. </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In reality this is not that easy. Software Development does not follow a linear process. It is highly nonlinear. There are dependencies between the way you design a system and the functionality you require it to have. Moreover, and that makes it really tricky, some of these dependencies cannot be formulated unless you try the design.</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Another issue: Software is extremely flexible. We can change almost anything that we have designed in software. While it is hard to change the layout of a washing machine, it is extremely easy to change the program running it. </a:t>
            </a:r>
          </a:p>
          <a:p>
            <a:r>
              <a:rPr lang="en-US" altLang="cs-CZ" smtClean="0">
                <a:latin typeface="Palatino" pitchFamily="-105" charset="0"/>
                <a:ea typeface="ＭＳ Ｐゴシック" panose="020B0600070205080204" pitchFamily="34" charset="-128"/>
              </a:rPr>
              <a:t>Here is another problem: When you are sitting in a plane in a window seat, and you push a button to call the steward for a drink, you don’t expect the system to take a hard left turn and dive down into the pacific. This can happen with digital systems. One of the reasons: While you can decompose the system into subsystems, say “Call Steward” and “Flight Control” subsystems, if you don’t follow good design rules, you might have used some global variable for each of these subsystems.</a:t>
            </a:r>
          </a:p>
          <a:p>
            <a:r>
              <a:rPr lang="en-US" altLang="cs-CZ" smtClean="0">
                <a:latin typeface="Palatino" pitchFamily="-105" charset="0"/>
                <a:ea typeface="ＭＳ Ｐゴシック" panose="020B0600070205080204" pitchFamily="34" charset="-128"/>
              </a:rPr>
              <a:t>In the old days, when memory was expensive, programmers did this, as we learned in the case of the space shuttle. </a:t>
            </a:r>
          </a:p>
          <a:p>
            <a:r>
              <a:rPr lang="en-US" altLang="cs-CZ" smtClean="0">
                <a:latin typeface="Palatino" pitchFamily="-105" charset="0"/>
                <a:ea typeface="ＭＳ Ｐゴシック" panose="020B0600070205080204" pitchFamily="34" charset="-128"/>
              </a:rPr>
              <a:t> And one of these global variables used by the “Flight Control” subsystem might have  unintentionally ben been overwritten by the “Call Steward” SubSystem. </a:t>
            </a:r>
          </a:p>
        </p:txBody>
      </p:sp>
      <p:sp>
        <p:nvSpPr>
          <p:cNvPr id="50179" name="Rectangle 3"/>
          <p:cNvSpPr>
            <a:spLocks noGrp="1" noRot="1" noChangeAspect="1" noChangeArrowheads="1" noTextEdit="1"/>
          </p:cNvSpPr>
          <p:nvPr>
            <p:ph type="sldImg"/>
          </p:nvPr>
        </p:nvSpPr>
        <p:spPr>
          <a:xfrm>
            <a:off x="600075" y="31750"/>
            <a:ext cx="5548313" cy="3122613"/>
          </a:xfrm>
          <a:ln cap="flat"/>
        </p:spPr>
      </p:sp>
    </p:spTree>
    <p:extLst>
      <p:ext uri="{BB962C8B-B14F-4D97-AF65-F5344CB8AC3E}">
        <p14:creationId xmlns:p14="http://schemas.microsoft.com/office/powerpoint/2010/main" val="34290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pitchFamily="-105" charset="0"/>
                <a:ea typeface="ＭＳ Ｐゴシック" panose="020B0600070205080204" pitchFamily="34" charset="-128"/>
              </a:rPr>
              <a:t>It requires the most differing activities and abilities in problem solving, abstract thinking, knowledge acquisition and understanding the reasons behind decisions</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We will cover each of these areas in class as we move along. </a:t>
            </a:r>
          </a:p>
          <a:p>
            <a:endParaRPr lang="en-US" altLang="cs-CZ" smtClean="0">
              <a:latin typeface="Palatino" pitchFamily="-105" charset="0"/>
              <a:ea typeface="ＭＳ Ｐゴシック" panose="020B0600070205080204" pitchFamily="34" charset="-128"/>
            </a:endParaRPr>
          </a:p>
          <a:p>
            <a:r>
              <a:rPr lang="en-US" altLang="cs-CZ" b="1" smtClean="0">
                <a:latin typeface="Palatino" pitchFamily="-105" charset="0"/>
                <a:ea typeface="ＭＳ Ｐゴシック" panose="020B0600070205080204" pitchFamily="34" charset="-128"/>
              </a:rPr>
              <a:t> </a:t>
            </a:r>
            <a:r>
              <a:rPr lang="en-US" altLang="cs-CZ" smtClean="0">
                <a:latin typeface="Palatino" pitchFamily="-105" charset="0"/>
                <a:ea typeface="ＭＳ Ｐゴシック" panose="020B0600070205080204" pitchFamily="34" charset="-128"/>
              </a:rPr>
              <a:t>To aid you in each of these areas, we are using 3 types of weapons, </a:t>
            </a:r>
            <a:r>
              <a:rPr lang="en-US" altLang="cs-CZ" b="1" smtClean="0">
                <a:latin typeface="Palatino" pitchFamily="-105" charset="0"/>
                <a:ea typeface="ＭＳ Ｐゴシック" panose="020B0600070205080204" pitchFamily="34" charset="-128"/>
              </a:rPr>
              <a:t>Techniques, Methodologies and Tools</a:t>
            </a:r>
            <a:r>
              <a:rPr lang="en-US" altLang="cs-CZ" smtClean="0">
                <a:latin typeface="Palatino" pitchFamily="-105" charset="0"/>
                <a:ea typeface="ＭＳ Ｐゴシック" panose="020B0600070205080204" pitchFamily="34" charset="-128"/>
              </a:rPr>
              <a:t> </a:t>
            </a:r>
          </a:p>
          <a:p>
            <a:endParaRPr lang="en-US" altLang="cs-CZ" smtClean="0">
              <a:latin typeface="Palatino" pitchFamily="-105" charset="0"/>
              <a:ea typeface="ＭＳ Ｐゴシック" panose="020B0600070205080204" pitchFamily="34" charset="-128"/>
            </a:endParaRPr>
          </a:p>
        </p:txBody>
      </p:sp>
    </p:spTree>
    <p:extLst>
      <p:ext uri="{BB962C8B-B14F-4D97-AF65-F5344CB8AC3E}">
        <p14:creationId xmlns:p14="http://schemas.microsoft.com/office/powerpoint/2010/main" val="975725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:Techniques are well known procedures that you know will produce a result (Algorithms, cook book recipes are examples of techniques).</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 Some people use the word “method” instead of technique, but this word is already reserved in our object-oriented development language, so we won’t use it here. </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A collection of techniques is called a methodology. (A cookbook is a methodology). </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A Tool is an instrument that helps you to accomplish a method. Examples of tools are: Pans, pots and stove. </a:t>
            </a:r>
          </a:p>
          <a:p>
            <a:r>
              <a:rPr lang="en-US" altLang="cs-CZ" smtClean="0">
                <a:latin typeface="Palatino" pitchFamily="-105" charset="0"/>
                <a:ea typeface="ＭＳ Ｐゴシック" panose="020B0600070205080204" pitchFamily="34" charset="-128"/>
              </a:rPr>
              <a:t>Note that these weapons are not enough to make a really good sauce. That is only possible if you are a good cook. In our case, if you are a good software engineer.  </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Techniques, methodologies and tools are the domain of discourse for computer scientists as well. What is the difference?</a:t>
            </a:r>
          </a:p>
        </p:txBody>
      </p:sp>
    </p:spTree>
    <p:extLst>
      <p:ext uri="{BB962C8B-B14F-4D97-AF65-F5344CB8AC3E}">
        <p14:creationId xmlns:p14="http://schemas.microsoft.com/office/powerpoint/2010/main" val="439008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pitchFamily="-105" charset="0"/>
                <a:ea typeface="ＭＳ Ｐゴシック" panose="020B0600070205080204" pitchFamily="34" charset="-128"/>
              </a:rPr>
              <a:t>A computer scientist assumes that techniques, methodologies and tools are to be developed. They investigate in designs for each of these weapons, and prove theorems that specify they do what they are intended to do. They also design languages that allow us to express techniques. To do all this, a computer scientist has available an infinite amount of time.</a:t>
            </a:r>
          </a:p>
          <a:p>
            <a:endParaRPr lang="en-US" altLang="cs-CZ" smtClean="0">
              <a:latin typeface="Palatino" pitchFamily="-105" charset="0"/>
              <a:ea typeface="ＭＳ Ｐゴシック" panose="020B0600070205080204" pitchFamily="34" charset="-128"/>
            </a:endParaRPr>
          </a:p>
          <a:p>
            <a:r>
              <a:rPr lang="en-US" altLang="cs-CZ" smtClean="0">
                <a:latin typeface="Palatino" pitchFamily="-105" charset="0"/>
                <a:ea typeface="ＭＳ Ｐゴシック" panose="020B0600070205080204" pitchFamily="34" charset="-128"/>
              </a:rPr>
              <a:t>A software engineering views these issues as solved. The only question for the software engineer is how these tools, techniques and methodologies can be used to solve the problem at hand. What they have to worry about is how to do it under the time pressure of a deadline. In addition they have to worry about a budget that might constrain the solution, and often, the use of tools. Good software engineering tools can cost up to a couple of $10,000 Dollars</a:t>
            </a:r>
          </a:p>
        </p:txBody>
      </p:sp>
      <p:sp>
        <p:nvSpPr>
          <p:cNvPr id="56323" name="Rectangle 3"/>
          <p:cNvSpPr>
            <a:spLocks noGrp="1" noRot="1" noChangeAspect="1" noChangeArrowheads="1" noTextEdit="1"/>
          </p:cNvSpPr>
          <p:nvPr>
            <p:ph type="sldImg"/>
          </p:nvPr>
        </p:nvSpPr>
        <p:spPr>
          <a:xfrm>
            <a:off x="592138" y="25400"/>
            <a:ext cx="5549900" cy="3122613"/>
          </a:xfrm>
          <a:ln cap="flat"/>
        </p:spPr>
      </p:sp>
    </p:spTree>
    <p:extLst>
      <p:ext uri="{BB962C8B-B14F-4D97-AF65-F5344CB8AC3E}">
        <p14:creationId xmlns:p14="http://schemas.microsoft.com/office/powerpoint/2010/main" val="1024723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pitchFamily="-105" charset="0"/>
                <a:ea typeface="ＭＳ Ｐゴシック" panose="020B0600070205080204" pitchFamily="34" charset="-128"/>
              </a:rPr>
              <a:t>Let‘s come up with th a working definition for software engineering. This definition helps us to get started, because it contains the major problem areas that we have to deal with during software development. </a:t>
            </a:r>
          </a:p>
        </p:txBody>
      </p:sp>
      <p:sp>
        <p:nvSpPr>
          <p:cNvPr id="58371" name="Rectangle 3"/>
          <p:cNvSpPr>
            <a:spLocks noGrp="1" noRot="1" noChangeAspect="1" noChangeArrowheads="1" noTextEdit="1"/>
          </p:cNvSpPr>
          <p:nvPr>
            <p:ph type="sldImg"/>
          </p:nvPr>
        </p:nvSpPr>
        <p:spPr>
          <a:xfrm>
            <a:off x="600075" y="31750"/>
            <a:ext cx="5548313" cy="3122613"/>
          </a:xfrm>
          <a:ln cap="flat"/>
        </p:spPr>
      </p:sp>
    </p:spTree>
    <p:extLst>
      <p:ext uri="{BB962C8B-B14F-4D97-AF65-F5344CB8AC3E}">
        <p14:creationId xmlns:p14="http://schemas.microsoft.com/office/powerpoint/2010/main" val="3328275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a:xfrm>
            <a:off x="642938" y="3886200"/>
            <a:ext cx="5511800" cy="46482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b="1" smtClean="0">
                <a:latin typeface="Palatino" pitchFamily="-105" charset="0"/>
                <a:ea typeface="ＭＳ Ｐゴシック" panose="020B0600070205080204" pitchFamily="34" charset="-128"/>
              </a:rPr>
              <a:t>What is Software Engineering?</a:t>
            </a:r>
            <a:r>
              <a:rPr lang="en-US" altLang="cs-CZ" smtClean="0">
                <a:latin typeface="Palatino" pitchFamily="-105" charset="0"/>
                <a:ea typeface="ＭＳ Ｐゴシック" panose="020B0600070205080204" pitchFamily="34" charset="-128"/>
              </a:rPr>
              <a:t> The goal is to produce high quality software to satisfy a set of functional and nonfunctional requirements. How do we do that?</a:t>
            </a:r>
          </a:p>
          <a:p>
            <a:r>
              <a:rPr lang="en-US" altLang="cs-CZ" smtClean="0">
                <a:latin typeface="Palatino" pitchFamily="-105" charset="0"/>
                <a:ea typeface="ＭＳ Ｐゴシック" panose="020B0600070205080204" pitchFamily="34" charset="-128"/>
              </a:rPr>
              <a:t>First, and foremost, by acknowledging that it is a problem solving activity.  That is, it has to rely on well known techniques that are used all over the world for solving problems. There are two major parts of any problem solving process:</a:t>
            </a:r>
          </a:p>
          <a:p>
            <a:r>
              <a:rPr lang="en-US" altLang="cs-CZ" b="1" smtClean="0">
                <a:latin typeface="Palatino" pitchFamily="-105" charset="0"/>
                <a:ea typeface="ＭＳ Ｐゴシック" panose="020B0600070205080204" pitchFamily="34" charset="-128"/>
              </a:rPr>
              <a:t>Analysis: </a:t>
            </a:r>
            <a:r>
              <a:rPr lang="en-US" altLang="cs-CZ" smtClean="0">
                <a:latin typeface="Palatino" pitchFamily="-105" charset="0"/>
                <a:ea typeface="ＭＳ Ｐゴシック" panose="020B0600070205080204" pitchFamily="34" charset="-128"/>
              </a:rPr>
              <a:t>Understand the nature of the problem. This is done by looking at the problem and trying to see if there are subaspects that can be solved independently from each other. This means, that we need to identify the pieces of the puzzle (In object-oriented development, we will call this object identification).</a:t>
            </a:r>
          </a:p>
          <a:p>
            <a:r>
              <a:rPr lang="en-US" altLang="cs-CZ" b="1" smtClean="0">
                <a:latin typeface="Palatino" pitchFamily="-105" charset="0"/>
                <a:ea typeface="ＭＳ Ｐゴシック" panose="020B0600070205080204" pitchFamily="34" charset="-128"/>
              </a:rPr>
              <a:t>Synthesis: </a:t>
            </a:r>
            <a:r>
              <a:rPr lang="en-US" altLang="cs-CZ" smtClean="0">
                <a:latin typeface="Palatino" pitchFamily="-105" charset="0"/>
                <a:ea typeface="ＭＳ Ｐゴシック" panose="020B0600070205080204" pitchFamily="34" charset="-128"/>
              </a:rPr>
              <a:t>Once you have identified the pieces, you want to put them back together into a larger structure, usually by keeping some type of structure within the structure.</a:t>
            </a:r>
          </a:p>
          <a:p>
            <a:endParaRPr lang="en-US" altLang="cs-CZ" smtClean="0">
              <a:latin typeface="Palatino" pitchFamily="-105" charset="0"/>
              <a:ea typeface="ＭＳ Ｐゴシック" panose="020B0600070205080204" pitchFamily="34" charset="-128"/>
            </a:endParaRPr>
          </a:p>
          <a:p>
            <a:endParaRPr lang="en-US" altLang="cs-CZ" smtClean="0">
              <a:latin typeface="Palatino" pitchFamily="-105" charset="0"/>
              <a:ea typeface="ＭＳ Ｐゴシック" panose="020B0600070205080204" pitchFamily="34" charset="-128"/>
            </a:endParaRPr>
          </a:p>
        </p:txBody>
      </p:sp>
      <p:sp>
        <p:nvSpPr>
          <p:cNvPr id="60419" name="Rectangle 3"/>
          <p:cNvSpPr>
            <a:spLocks noGrp="1" noRot="1" noChangeAspect="1" noChangeArrowheads="1" noTextEdit="1"/>
          </p:cNvSpPr>
          <p:nvPr>
            <p:ph type="sldImg"/>
          </p:nvPr>
        </p:nvSpPr>
        <p:spPr>
          <a:xfrm>
            <a:off x="466725" y="454025"/>
            <a:ext cx="6096000" cy="3429000"/>
          </a:xfrm>
          <a:ln cap="flat"/>
        </p:spPr>
      </p:sp>
    </p:spTree>
    <p:extLst>
      <p:ext uri="{BB962C8B-B14F-4D97-AF65-F5344CB8AC3E}">
        <p14:creationId xmlns:p14="http://schemas.microsoft.com/office/powerpoint/2010/main" val="1797385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416717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1954464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C2B2F7-14D5-4622-9D5B-F73411B81B17}" type="slidenum">
              <a:rPr lang="cs-CZ" smtClean="0"/>
              <a:t>‹#›</a:t>
            </a:fld>
            <a:endParaRPr lang="cs-C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14062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15709BE3-08F6-4412-9E95-12EEA302C760}" type="datetimeFigureOut">
              <a:rPr lang="cs-CZ" smtClean="0"/>
              <a:t>30.03.2020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4091684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15709BE3-08F6-4412-9E95-12EEA302C760}" type="datetimeFigureOut">
              <a:rPr lang="cs-CZ" smtClean="0"/>
              <a:t>30.03.2020</a:t>
            </a:fld>
            <a:endParaRPr lang="cs-CZ"/>
          </a:p>
        </p:txBody>
      </p:sp>
      <p:sp>
        <p:nvSpPr>
          <p:cNvPr id="6" name="Footer Placeholder 5"/>
          <p:cNvSpPr>
            <a:spLocks noGrp="1"/>
          </p:cNvSpPr>
          <p:nvPr>
            <p:ph type="ftr" sz="quarter" idx="11"/>
          </p:nvPr>
        </p:nvSpPr>
        <p:spPr/>
        <p:txBody>
          <a:bodyPr/>
          <a:lstStyle/>
          <a:p>
            <a:endParaRPr lang="cs-C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C2B2F7-14D5-4622-9D5B-F73411B81B17}" type="slidenum">
              <a:rPr lang="cs-CZ" smtClean="0"/>
              <a:t>‹#›</a:t>
            </a:fld>
            <a:endParaRPr lang="cs-C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1274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15709BE3-08F6-4412-9E95-12EEA302C760}" type="datetimeFigureOut">
              <a:rPr lang="cs-CZ" smtClean="0"/>
              <a:t>30.03.2020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2874843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1828207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988766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258129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15709BE3-08F6-4412-9E95-12EEA302C760}" type="datetimeFigureOut">
              <a:rPr lang="cs-CZ" smtClean="0"/>
              <a:t>30.03.2020</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3943108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15709BE3-08F6-4412-9E95-12EEA302C760}" type="datetimeFigureOut">
              <a:rPr lang="cs-CZ" smtClean="0"/>
              <a:t>30.03.2020</a:t>
            </a:fld>
            <a:endParaRPr lang="cs-CZ"/>
          </a:p>
        </p:txBody>
      </p:sp>
      <p:sp>
        <p:nvSpPr>
          <p:cNvPr id="6" name="Footer Placeholder 5"/>
          <p:cNvSpPr>
            <a:spLocks noGrp="1"/>
          </p:cNvSpPr>
          <p:nvPr>
            <p:ph type="ftr" sz="quarter" idx="11"/>
          </p:nvPr>
        </p:nvSpPr>
        <p:spPr/>
        <p:txBody>
          <a:bodyPr/>
          <a:lstStyle/>
          <a:p>
            <a:endParaRPr lang="cs-C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3990133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15709BE3-08F6-4412-9E95-12EEA302C760}" type="datetimeFigureOut">
              <a:rPr lang="cs-CZ" smtClean="0"/>
              <a:t>30.03.2020</a:t>
            </a:fld>
            <a:endParaRPr lang="cs-CZ"/>
          </a:p>
        </p:txBody>
      </p:sp>
      <p:sp>
        <p:nvSpPr>
          <p:cNvPr id="8" name="Footer Placeholder 7"/>
          <p:cNvSpPr>
            <a:spLocks noGrp="1"/>
          </p:cNvSpPr>
          <p:nvPr>
            <p:ph type="ftr" sz="quarter" idx="11"/>
          </p:nvPr>
        </p:nvSpPr>
        <p:spPr/>
        <p:txBody>
          <a:bodyPr/>
          <a:lstStyle/>
          <a:p>
            <a:endParaRPr lang="cs-C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243830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15709BE3-08F6-4412-9E95-12EEA302C760}" type="datetimeFigureOut">
              <a:rPr lang="cs-CZ" smtClean="0"/>
              <a:t>30.03.2020</a:t>
            </a:fld>
            <a:endParaRPr lang="cs-CZ"/>
          </a:p>
        </p:txBody>
      </p:sp>
      <p:sp>
        <p:nvSpPr>
          <p:cNvPr id="4" name="Footer Placeholder 3"/>
          <p:cNvSpPr>
            <a:spLocks noGrp="1"/>
          </p:cNvSpPr>
          <p:nvPr>
            <p:ph type="ftr" sz="quarter" idx="11"/>
          </p:nvPr>
        </p:nvSpPr>
        <p:spPr/>
        <p:txBody>
          <a:bodyPr/>
          <a:lstStyle/>
          <a:p>
            <a:endParaRPr lang="cs-C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2999212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09BE3-08F6-4412-9E95-12EEA302C760}" type="datetimeFigureOut">
              <a:rPr lang="cs-CZ" smtClean="0"/>
              <a:t>30.03.2020</a:t>
            </a:fld>
            <a:endParaRPr lang="cs-CZ"/>
          </a:p>
        </p:txBody>
      </p:sp>
      <p:sp>
        <p:nvSpPr>
          <p:cNvPr id="3" name="Footer Placeholder 2"/>
          <p:cNvSpPr>
            <a:spLocks noGrp="1"/>
          </p:cNvSpPr>
          <p:nvPr>
            <p:ph type="ftr" sz="quarter" idx="11"/>
          </p:nvPr>
        </p:nvSpPr>
        <p:spPr/>
        <p:txBody>
          <a:bodyPr/>
          <a:lstStyle/>
          <a:p>
            <a:endParaRPr lang="cs-C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454624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15709BE3-08F6-4412-9E95-12EEA302C760}" type="datetimeFigureOut">
              <a:rPr lang="cs-CZ" smtClean="0"/>
              <a:t>30.03.2020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2559337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15709BE3-08F6-4412-9E95-12EEA302C760}" type="datetimeFigureOut">
              <a:rPr lang="cs-CZ" smtClean="0"/>
              <a:t>30.03.2020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C2B2F7-14D5-4622-9D5B-F73411B81B17}" type="slidenum">
              <a:rPr lang="cs-CZ" smtClean="0"/>
              <a:t>‹#›</a:t>
            </a:fld>
            <a:endParaRPr lang="cs-CZ"/>
          </a:p>
        </p:txBody>
      </p:sp>
    </p:spTree>
    <p:extLst>
      <p:ext uri="{BB962C8B-B14F-4D97-AF65-F5344CB8AC3E}">
        <p14:creationId xmlns:p14="http://schemas.microsoft.com/office/powerpoint/2010/main" val="270305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5709BE3-08F6-4412-9E95-12EEA302C760}" type="datetimeFigureOut">
              <a:rPr lang="cs-CZ" smtClean="0"/>
              <a:t>30.03.2020</a:t>
            </a:fld>
            <a:endParaRPr lang="cs-C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EC2B2F7-14D5-4622-9D5B-F73411B81B17}" type="slidenum">
              <a:rPr lang="cs-CZ" smtClean="0"/>
              <a:t>‹#›</a:t>
            </a:fld>
            <a:endParaRPr lang="cs-CZ"/>
          </a:p>
        </p:txBody>
      </p:sp>
    </p:spTree>
    <p:extLst>
      <p:ext uri="{BB962C8B-B14F-4D97-AF65-F5344CB8AC3E}">
        <p14:creationId xmlns:p14="http://schemas.microsoft.com/office/powerpoint/2010/main" val="3256135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Introduction</a:t>
            </a:r>
            <a:r>
              <a:rPr lang="cs-CZ" dirty="0" smtClean="0"/>
              <a:t> to software </a:t>
            </a:r>
            <a:r>
              <a:rPr lang="cs-CZ" dirty="0" err="1" smtClean="0"/>
              <a:t>engineering</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767807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Software </a:t>
            </a:r>
            <a:r>
              <a:rPr lang="cs-CZ" dirty="0" err="1" smtClean="0"/>
              <a:t>development</a:t>
            </a:r>
            <a:r>
              <a:rPr lang="cs-CZ" dirty="0" smtClean="0"/>
              <a:t> </a:t>
            </a:r>
            <a:r>
              <a:rPr lang="cs-CZ" dirty="0" err="1" smtClean="0"/>
              <a:t>methodologies</a:t>
            </a:r>
            <a:endParaRPr lang="cs-CZ" dirty="0"/>
          </a:p>
        </p:txBody>
      </p:sp>
      <p:sp>
        <p:nvSpPr>
          <p:cNvPr id="3" name="Zástupný symbol pro obsah 2"/>
          <p:cNvSpPr>
            <a:spLocks noGrp="1"/>
          </p:cNvSpPr>
          <p:nvPr>
            <p:ph idx="1"/>
          </p:nvPr>
        </p:nvSpPr>
        <p:spPr/>
        <p:txBody>
          <a:bodyPr/>
          <a:lstStyle/>
          <a:p>
            <a:endParaRPr lang="cs-CZ" dirty="0"/>
          </a:p>
        </p:txBody>
      </p:sp>
    </p:spTree>
    <p:extLst>
      <p:ext uri="{BB962C8B-B14F-4D97-AF65-F5344CB8AC3E}">
        <p14:creationId xmlns:p14="http://schemas.microsoft.com/office/powerpoint/2010/main" val="184438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Project </a:t>
            </a:r>
            <a:r>
              <a:rPr lang="cs-CZ" dirty="0" err="1" smtClean="0"/>
              <a:t>size</a:t>
            </a:r>
            <a:r>
              <a:rPr lang="cs-CZ" dirty="0" smtClean="0"/>
              <a:t> and </a:t>
            </a:r>
            <a:r>
              <a:rPr lang="cs-CZ" dirty="0" err="1" smtClean="0"/>
              <a:t>methodology</a:t>
            </a:r>
            <a:endParaRPr lang="cs-CZ" dirty="0"/>
          </a:p>
        </p:txBody>
      </p:sp>
      <p:sp>
        <p:nvSpPr>
          <p:cNvPr id="3" name="Zástupný symbol pro obsah 2"/>
          <p:cNvSpPr>
            <a:spLocks noGrp="1"/>
          </p:cNvSpPr>
          <p:nvPr>
            <p:ph idx="1"/>
          </p:nvPr>
        </p:nvSpPr>
        <p:spPr/>
        <p:txBody>
          <a:bodyPr/>
          <a:lstStyle/>
          <a:p>
            <a:r>
              <a:rPr lang="en-US" dirty="0" smtClean="0"/>
              <a:t>There is no universal good practice / methodology for all types of projects.</a:t>
            </a:r>
          </a:p>
          <a:p>
            <a:r>
              <a:rPr lang="en-US" dirty="0" smtClean="0"/>
              <a:t>The size of the project is an important factor in choosing the methodology.</a:t>
            </a:r>
          </a:p>
          <a:p>
            <a:r>
              <a:rPr lang="en-US" dirty="0" smtClean="0"/>
              <a:t>Large projects should be divided into sub-projects. Individual sub-projects can then be controlled by different methodologies.</a:t>
            </a:r>
            <a:endParaRPr lang="cs-CZ" dirty="0"/>
          </a:p>
        </p:txBody>
      </p:sp>
    </p:spTree>
    <p:extLst>
      <p:ext uri="{BB962C8B-B14F-4D97-AF65-F5344CB8AC3E}">
        <p14:creationId xmlns:p14="http://schemas.microsoft.com/office/powerpoint/2010/main" val="973091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Simplified definition of SW development methodology</a:t>
            </a:r>
            <a:endParaRPr lang="cs-CZ" dirty="0"/>
          </a:p>
        </p:txBody>
      </p:sp>
      <p:sp>
        <p:nvSpPr>
          <p:cNvPr id="3" name="Zástupný symbol pro obsah 2"/>
          <p:cNvSpPr>
            <a:spLocks noGrp="1"/>
          </p:cNvSpPr>
          <p:nvPr>
            <p:ph idx="1"/>
          </p:nvPr>
        </p:nvSpPr>
        <p:spPr/>
        <p:txBody>
          <a:bodyPr/>
          <a:lstStyle/>
          <a:p>
            <a:r>
              <a:rPr lang="en-US" dirty="0" smtClean="0"/>
              <a:t>The methodology usually divides development into certain phases (= time slots).</a:t>
            </a:r>
          </a:p>
          <a:p>
            <a:r>
              <a:rPr lang="en-US" dirty="0" smtClean="0"/>
              <a:t>It also determines:</a:t>
            </a:r>
          </a:p>
          <a:p>
            <a:pPr lvl="1"/>
            <a:r>
              <a:rPr lang="en-US" dirty="0" smtClean="0"/>
              <a:t>  what to do at what stage,</a:t>
            </a:r>
          </a:p>
          <a:p>
            <a:pPr lvl="1"/>
            <a:r>
              <a:rPr lang="en-US" dirty="0" smtClean="0"/>
              <a:t>  what procedures to use,</a:t>
            </a:r>
          </a:p>
          <a:p>
            <a:pPr lvl="1"/>
            <a:r>
              <a:rPr lang="en-US" dirty="0" smtClean="0"/>
              <a:t>  what is the result of the phase,</a:t>
            </a:r>
          </a:p>
          <a:p>
            <a:pPr lvl="1"/>
            <a:r>
              <a:rPr lang="en-US" dirty="0" smtClean="0"/>
              <a:t>  what (documents,…) should be used in the solution.</a:t>
            </a:r>
            <a:endParaRPr lang="cs-CZ" dirty="0"/>
          </a:p>
        </p:txBody>
      </p:sp>
    </p:spTree>
    <p:extLst>
      <p:ext uri="{BB962C8B-B14F-4D97-AF65-F5344CB8AC3E}">
        <p14:creationId xmlns:p14="http://schemas.microsoft.com/office/powerpoint/2010/main" val="870462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Three basic (reference) SW development procedures</a:t>
            </a:r>
            <a:endParaRPr lang="cs-CZ" dirty="0"/>
          </a:p>
        </p:txBody>
      </p:sp>
      <p:sp>
        <p:nvSpPr>
          <p:cNvPr id="3" name="Zástupný symbol pro obsah 2"/>
          <p:cNvSpPr>
            <a:spLocks noGrp="1"/>
          </p:cNvSpPr>
          <p:nvPr>
            <p:ph idx="1"/>
          </p:nvPr>
        </p:nvSpPr>
        <p:spPr>
          <a:xfrm>
            <a:off x="5962650" y="2000250"/>
            <a:ext cx="5391150" cy="2305050"/>
          </a:xfrm>
        </p:spPr>
        <p:txBody>
          <a:bodyPr>
            <a:normAutofit/>
          </a:bodyPr>
          <a:lstStyle/>
          <a:p>
            <a:r>
              <a:rPr lang="en-US" dirty="0" smtClean="0"/>
              <a:t>Individual methodologies are a combination of these methods</a:t>
            </a:r>
            <a:endParaRPr lang="cs-CZ" dirty="0" smtClean="0"/>
          </a:p>
          <a:p>
            <a:endParaRPr lang="cs-CZ" dirty="0"/>
          </a:p>
          <a:p>
            <a:pPr marL="0" indent="0">
              <a:buNone/>
            </a:pPr>
            <a:r>
              <a:rPr lang="cs-CZ" sz="1800" dirty="0" err="1" smtClean="0"/>
              <a:t>Wikipedia</a:t>
            </a:r>
            <a:endParaRPr lang="cs-CZ" sz="1800"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929" y="1828800"/>
            <a:ext cx="4908563" cy="4649713"/>
          </a:xfrm>
          <a:prstGeom prst="rect">
            <a:avLst/>
          </a:prstGeom>
        </p:spPr>
      </p:pic>
    </p:spTree>
    <p:extLst>
      <p:ext uri="{BB962C8B-B14F-4D97-AF65-F5344CB8AC3E}">
        <p14:creationId xmlns:p14="http://schemas.microsoft.com/office/powerpoint/2010/main" val="4002127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Unified</a:t>
            </a:r>
            <a:r>
              <a:rPr lang="cs-CZ" dirty="0" smtClean="0"/>
              <a:t> </a:t>
            </a:r>
            <a:r>
              <a:rPr lang="cs-CZ" dirty="0" err="1" smtClean="0"/>
              <a:t>Process</a:t>
            </a:r>
            <a:r>
              <a:rPr lang="cs-CZ" dirty="0" smtClean="0"/>
              <a:t> </a:t>
            </a:r>
            <a:r>
              <a:rPr lang="cs-CZ" dirty="0" err="1" smtClean="0"/>
              <a:t>Methodology</a:t>
            </a:r>
            <a:r>
              <a:rPr lang="cs-CZ" dirty="0" smtClean="0"/>
              <a:t> (UP)</a:t>
            </a:r>
            <a:endParaRPr lang="cs-CZ" dirty="0"/>
          </a:p>
        </p:txBody>
      </p:sp>
      <p:sp>
        <p:nvSpPr>
          <p:cNvPr id="3" name="Zástupný symbol pro obsah 2"/>
          <p:cNvSpPr>
            <a:spLocks noGrp="1"/>
          </p:cNvSpPr>
          <p:nvPr>
            <p:ph idx="1"/>
          </p:nvPr>
        </p:nvSpPr>
        <p:spPr/>
        <p:txBody>
          <a:bodyPr>
            <a:normAutofit fontScale="62500" lnSpcReduction="20000"/>
          </a:bodyPr>
          <a:lstStyle/>
          <a:p>
            <a:r>
              <a:rPr lang="en-US" dirty="0" smtClean="0"/>
              <a:t>One of many rather traditional methodologies</a:t>
            </a:r>
          </a:p>
          <a:p>
            <a:r>
              <a:rPr lang="en-US" dirty="0" smtClean="0"/>
              <a:t>-4 phase:</a:t>
            </a:r>
          </a:p>
          <a:p>
            <a:r>
              <a:rPr lang="en-US" dirty="0" smtClean="0"/>
              <a:t>-Starting,</a:t>
            </a:r>
          </a:p>
          <a:p>
            <a:r>
              <a:rPr lang="en-US" dirty="0" smtClean="0"/>
              <a:t>-processed,</a:t>
            </a:r>
          </a:p>
          <a:p>
            <a:r>
              <a:rPr lang="en-US" dirty="0" smtClean="0"/>
              <a:t>-realization,</a:t>
            </a:r>
          </a:p>
          <a:p>
            <a:r>
              <a:rPr lang="en-US" dirty="0" smtClean="0"/>
              <a:t>-handover.</a:t>
            </a:r>
          </a:p>
          <a:p>
            <a:endParaRPr lang="en-US" dirty="0" smtClean="0"/>
          </a:p>
          <a:p>
            <a:r>
              <a:rPr lang="en-US" dirty="0" smtClean="0"/>
              <a:t>in each phase, several iterations of these activities take place:</a:t>
            </a:r>
          </a:p>
          <a:p>
            <a:r>
              <a:rPr lang="en-US" dirty="0" smtClean="0"/>
              <a:t>-collection / revision of requirements,</a:t>
            </a:r>
          </a:p>
          <a:p>
            <a:r>
              <a:rPr lang="en-US" dirty="0" smtClean="0"/>
              <a:t>-analysis,</a:t>
            </a:r>
          </a:p>
          <a:p>
            <a:r>
              <a:rPr lang="en-US" dirty="0" smtClean="0"/>
              <a:t>-proposal,</a:t>
            </a:r>
          </a:p>
          <a:p>
            <a:r>
              <a:rPr lang="en-US" dirty="0" smtClean="0"/>
              <a:t>-implementation,</a:t>
            </a:r>
          </a:p>
          <a:p>
            <a:r>
              <a:rPr lang="en-US" dirty="0" smtClean="0"/>
              <a:t>-testing.</a:t>
            </a:r>
          </a:p>
          <a:p>
            <a:r>
              <a:rPr lang="en-US" dirty="0" smtClean="0"/>
              <a:t>-the emphasis on individual activities is different in different stages of development.</a:t>
            </a:r>
            <a:endParaRPr lang="cs-CZ" dirty="0"/>
          </a:p>
        </p:txBody>
      </p:sp>
    </p:spTree>
    <p:extLst>
      <p:ext uri="{BB962C8B-B14F-4D97-AF65-F5344CB8AC3E}">
        <p14:creationId xmlns:p14="http://schemas.microsoft.com/office/powerpoint/2010/main" val="2672903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
            </a:r>
            <a:br>
              <a:rPr lang="cs-CZ" dirty="0"/>
            </a:br>
            <a:r>
              <a:rPr lang="cs-CZ" dirty="0"/>
              <a:t>Metodika </a:t>
            </a:r>
            <a:r>
              <a:rPr lang="cs-CZ" dirty="0" err="1"/>
              <a:t>Unified</a:t>
            </a:r>
            <a:r>
              <a:rPr lang="cs-CZ" dirty="0"/>
              <a:t> Proces (UP) </a:t>
            </a:r>
          </a:p>
        </p:txBody>
      </p:sp>
      <p:sp>
        <p:nvSpPr>
          <p:cNvPr id="3" name="Zástupný symbol pro obsah 2"/>
          <p:cNvSpPr>
            <a:spLocks noGrp="1"/>
          </p:cNvSpPr>
          <p:nvPr>
            <p:ph idx="1"/>
          </p:nvPr>
        </p:nvSpPr>
        <p:spPr>
          <a:xfrm>
            <a:off x="838200" y="1825625"/>
            <a:ext cx="10515600" cy="765175"/>
          </a:xfrm>
        </p:spPr>
        <p:txBody>
          <a:bodyPr>
            <a:normAutofit lnSpcReduction="10000"/>
          </a:bodyPr>
          <a:lstStyle/>
          <a:p>
            <a:r>
              <a:rPr lang="cs-CZ" dirty="0" smtClean="0"/>
              <a:t>- </a:t>
            </a:r>
            <a:r>
              <a:rPr lang="cs-CZ" dirty="0" err="1" smtClean="0"/>
              <a:t>traditional</a:t>
            </a:r>
            <a:r>
              <a:rPr lang="cs-CZ" dirty="0" smtClean="0"/>
              <a:t> </a:t>
            </a:r>
            <a:r>
              <a:rPr lang="cs-CZ" dirty="0" err="1" smtClean="0"/>
              <a:t>methodology</a:t>
            </a:r>
            <a:endParaRPr lang="cs-CZ" dirty="0" smtClean="0"/>
          </a:p>
          <a:p>
            <a:r>
              <a:rPr lang="cs-CZ" dirty="0" err="1" smtClean="0"/>
              <a:t>Wikipedia</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3243" y="2725737"/>
            <a:ext cx="6236857" cy="4010312"/>
          </a:xfrm>
          <a:prstGeom prst="rect">
            <a:avLst/>
          </a:prstGeom>
        </p:spPr>
      </p:pic>
    </p:spTree>
    <p:extLst>
      <p:ext uri="{BB962C8B-B14F-4D97-AF65-F5344CB8AC3E}">
        <p14:creationId xmlns:p14="http://schemas.microsoft.com/office/powerpoint/2010/main" val="2692463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Agile methodologies</a:t>
            </a:r>
            <a:endParaRPr lang="cs-CZ" dirty="0"/>
          </a:p>
        </p:txBody>
      </p:sp>
      <p:sp>
        <p:nvSpPr>
          <p:cNvPr id="3" name="Zástupný symbol pro obsah 2"/>
          <p:cNvSpPr>
            <a:spLocks noGrp="1"/>
          </p:cNvSpPr>
          <p:nvPr>
            <p:ph idx="1"/>
          </p:nvPr>
        </p:nvSpPr>
        <p:spPr/>
        <p:txBody>
          <a:bodyPr/>
          <a:lstStyle/>
          <a:p>
            <a:r>
              <a:rPr lang="en-US" dirty="0" smtClean="0"/>
              <a:t>Part of the lecture will be devoted later.</a:t>
            </a:r>
          </a:p>
          <a:p>
            <a:r>
              <a:rPr lang="en-US" dirty="0" smtClean="0"/>
              <a:t>https://en.wikipedia.org/wiki/Agiln_Methods</a:t>
            </a:r>
            <a:endParaRPr lang="cs-CZ" dirty="0"/>
          </a:p>
        </p:txBody>
      </p:sp>
    </p:spTree>
    <p:extLst>
      <p:ext uri="{BB962C8B-B14F-4D97-AF65-F5344CB8AC3E}">
        <p14:creationId xmlns:p14="http://schemas.microsoft.com/office/powerpoint/2010/main" val="816672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Objectives</a:t>
            </a:r>
            <a:r>
              <a:rPr lang="cs-CZ" dirty="0" smtClean="0"/>
              <a:t> </a:t>
            </a:r>
            <a:r>
              <a:rPr lang="cs-CZ" dirty="0" err="1" smtClean="0"/>
              <a:t>of</a:t>
            </a:r>
            <a:r>
              <a:rPr lang="cs-CZ" dirty="0" smtClean="0"/>
              <a:t> software </a:t>
            </a:r>
            <a:r>
              <a:rPr lang="cs-CZ" dirty="0" err="1" smtClean="0"/>
              <a:t>engineering</a:t>
            </a:r>
            <a:r>
              <a:rPr lang="cs-CZ" dirty="0" smtClean="0"/>
              <a:t>?</a:t>
            </a:r>
            <a:endParaRPr lang="cs-CZ" dirty="0"/>
          </a:p>
        </p:txBody>
      </p:sp>
      <p:sp>
        <p:nvSpPr>
          <p:cNvPr id="3" name="Zástupný symbol pro obsah 2"/>
          <p:cNvSpPr>
            <a:spLocks noGrp="1"/>
          </p:cNvSpPr>
          <p:nvPr>
            <p:ph idx="1"/>
          </p:nvPr>
        </p:nvSpPr>
        <p:spPr/>
        <p:txBody>
          <a:bodyPr/>
          <a:lstStyle/>
          <a:p>
            <a:r>
              <a:rPr lang="en-US" dirty="0" smtClean="0"/>
              <a:t>"Software engineering is a systematic, disciplined, and qualified approach to software development, creation, and maintenance."</a:t>
            </a:r>
          </a:p>
          <a:p>
            <a:pPr marL="0" indent="0">
              <a:buNone/>
            </a:pPr>
            <a:r>
              <a:rPr lang="en-US" dirty="0" smtClean="0"/>
              <a:t>IEEE definition, 1993</a:t>
            </a:r>
            <a:endParaRPr lang="cs-CZ" dirty="0" smtClean="0"/>
          </a:p>
          <a:p>
            <a:r>
              <a:rPr lang="en-US" dirty="0" smtClean="0"/>
              <a:t>"The goal of software engineering is to define procedures that increase the likelihood that customers will be able to deliver (and maintain) products of sufficient quality (SW deployed on HW) within the required deadlines and at an appropriate price."</a:t>
            </a:r>
            <a:endParaRPr lang="cs-CZ" dirty="0"/>
          </a:p>
        </p:txBody>
      </p:sp>
    </p:spTree>
    <p:extLst>
      <p:ext uri="{BB962C8B-B14F-4D97-AF65-F5344CB8AC3E}">
        <p14:creationId xmlns:p14="http://schemas.microsoft.com/office/powerpoint/2010/main" val="2461108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61986" y="136525"/>
            <a:ext cx="10515600" cy="835025"/>
          </a:xfrm>
        </p:spPr>
        <p:txBody>
          <a:bodyPr/>
          <a:lstStyle/>
          <a:p>
            <a:r>
              <a:rPr lang="en-US" dirty="0" smtClean="0"/>
              <a:t>programmer error is the cause of the crash</a:t>
            </a:r>
            <a:endParaRPr lang="cs-CZ" dirty="0"/>
          </a:p>
        </p:txBody>
      </p:sp>
      <p:pic>
        <p:nvPicPr>
          <p:cNvPr id="4" name="Obrázek 3"/>
          <p:cNvPicPr>
            <a:picLocks noChangeAspect="1"/>
          </p:cNvPicPr>
          <p:nvPr/>
        </p:nvPicPr>
        <p:blipFill>
          <a:blip r:embed="rId2"/>
          <a:stretch>
            <a:fillRect/>
          </a:stretch>
        </p:blipFill>
        <p:spPr>
          <a:xfrm>
            <a:off x="2209801" y="941838"/>
            <a:ext cx="7019924" cy="5916162"/>
          </a:xfrm>
          <a:prstGeom prst="rect">
            <a:avLst/>
          </a:prstGeom>
        </p:spPr>
      </p:pic>
    </p:spTree>
    <p:extLst>
      <p:ext uri="{BB962C8B-B14F-4D97-AF65-F5344CB8AC3E}">
        <p14:creationId xmlns:p14="http://schemas.microsoft.com/office/powerpoint/2010/main" val="412725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ChangeArrowheads="1"/>
          </p:cNvSpPr>
          <p:nvPr/>
        </p:nvSpPr>
        <p:spPr bwMode="auto">
          <a:xfrm>
            <a:off x="1836738" y="200026"/>
            <a:ext cx="6400800"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3400" b="1">
                <a:solidFill>
                  <a:schemeClr val="tx1"/>
                </a:solidFill>
                <a:latin typeface="Palatino" pitchFamily="-105" charset="0"/>
                <a:ea typeface="ＭＳ Ｐゴシック" panose="020B0600070205080204" pitchFamily="34" charset="-128"/>
              </a:defRPr>
            </a:lvl1pPr>
            <a:lvl2pPr marL="37931725" indent="-37474525">
              <a:defRPr sz="3400" b="1">
                <a:solidFill>
                  <a:schemeClr val="tx1"/>
                </a:solidFill>
                <a:latin typeface="Palatino" pitchFamily="-105" charset="0"/>
                <a:ea typeface="ＭＳ Ｐゴシック" panose="020B0600070205080204" pitchFamily="34" charset="-128"/>
              </a:defRPr>
            </a:lvl2pPr>
            <a:lvl3pPr>
              <a:defRPr sz="3400" b="1">
                <a:solidFill>
                  <a:schemeClr val="tx1"/>
                </a:solidFill>
                <a:latin typeface="Palatino" pitchFamily="-105" charset="0"/>
                <a:ea typeface="ＭＳ Ｐゴシック" panose="020B0600070205080204" pitchFamily="34" charset="-128"/>
              </a:defRPr>
            </a:lvl3pPr>
            <a:lvl4pPr>
              <a:defRPr sz="3400" b="1">
                <a:solidFill>
                  <a:schemeClr val="tx1"/>
                </a:solidFill>
                <a:latin typeface="Palatino" pitchFamily="-105" charset="0"/>
                <a:ea typeface="ＭＳ Ｐゴシック" panose="020B0600070205080204" pitchFamily="34" charset="-128"/>
              </a:defRPr>
            </a:lvl4pPr>
            <a:lvl5pPr>
              <a:defRPr sz="3400" b="1">
                <a:solidFill>
                  <a:schemeClr val="tx1"/>
                </a:solidFill>
                <a:latin typeface="Palatino" pitchFamily="-105" charset="0"/>
                <a:ea typeface="ＭＳ Ｐゴシック" panose="020B0600070205080204" pitchFamily="34" charset="-128"/>
              </a:defRPr>
            </a:lvl5pPr>
            <a:lvl6pPr marL="4572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6pPr>
            <a:lvl7pPr marL="9144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7pPr>
            <a:lvl8pPr marL="13716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8pPr>
            <a:lvl9pPr marL="18288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9pPr>
          </a:lstStyle>
          <a:p>
            <a:endParaRPr lang="de-DE" altLang="cs-CZ"/>
          </a:p>
        </p:txBody>
      </p:sp>
      <p:sp>
        <p:nvSpPr>
          <p:cNvPr id="49155" name="Rectangle 10"/>
          <p:cNvSpPr>
            <a:spLocks noGrp="1" noChangeArrowheads="1"/>
          </p:cNvSpPr>
          <p:nvPr>
            <p:ph type="title"/>
          </p:nvPr>
        </p:nvSpPr>
        <p:spPr>
          <a:xfrm>
            <a:off x="1752600" y="222250"/>
            <a:ext cx="8496300" cy="863600"/>
          </a:xfrm>
        </p:spPr>
        <p:txBody>
          <a:bodyPr/>
          <a:lstStyle/>
          <a:p>
            <a:r>
              <a:rPr lang="en-US" altLang="cs-CZ" sz="3400">
                <a:ea typeface="ＭＳ Ｐゴシック" panose="020B0600070205080204" pitchFamily="34" charset="-128"/>
              </a:rPr>
              <a:t>Why is software development difficult?</a:t>
            </a:r>
          </a:p>
        </p:txBody>
      </p:sp>
      <p:sp>
        <p:nvSpPr>
          <p:cNvPr id="282635" name="Rectangle 11"/>
          <p:cNvSpPr>
            <a:spLocks noGrp="1" noChangeArrowheads="1"/>
          </p:cNvSpPr>
          <p:nvPr>
            <p:ph idx="1"/>
          </p:nvPr>
        </p:nvSpPr>
        <p:spPr/>
        <p:txBody>
          <a:bodyPr/>
          <a:lstStyle/>
          <a:p>
            <a:r>
              <a:rPr lang="en-US" altLang="cs-CZ" dirty="0" smtClean="0">
                <a:ea typeface="ＭＳ Ｐゴシック" panose="020B0600070205080204" pitchFamily="34" charset="-128"/>
              </a:rPr>
              <a:t>The problem domain (also called application domain) is  difficult</a:t>
            </a:r>
          </a:p>
          <a:p>
            <a:r>
              <a:rPr lang="en-US" altLang="cs-CZ" dirty="0" smtClean="0">
                <a:ea typeface="ＭＳ Ｐゴシック" panose="020B0600070205080204" pitchFamily="34" charset="-128"/>
              </a:rPr>
              <a:t>The solution domain is difficult</a:t>
            </a:r>
          </a:p>
          <a:p>
            <a:r>
              <a:rPr lang="en-US" altLang="cs-CZ" dirty="0" smtClean="0">
                <a:ea typeface="ＭＳ Ｐゴシック" panose="020B0600070205080204" pitchFamily="34" charset="-128"/>
              </a:rPr>
              <a:t>The development process is difficult to manage</a:t>
            </a:r>
          </a:p>
          <a:p>
            <a:r>
              <a:rPr lang="en-US" altLang="cs-CZ" dirty="0" smtClean="0">
                <a:ea typeface="ＭＳ Ｐゴシック" panose="020B0600070205080204" pitchFamily="34" charset="-128"/>
              </a:rPr>
              <a:t>Software offers extreme flexibility</a:t>
            </a:r>
          </a:p>
          <a:p>
            <a:r>
              <a:rPr lang="en-US" altLang="cs-CZ" dirty="0" smtClean="0">
                <a:ea typeface="ＭＳ Ｐゴシック" panose="020B0600070205080204" pitchFamily="34" charset="-128"/>
              </a:rPr>
              <a:t>Software is a discrete system</a:t>
            </a:r>
          </a:p>
          <a:p>
            <a:pPr lvl="1"/>
            <a:r>
              <a:rPr lang="en-US" altLang="cs-CZ" dirty="0" smtClean="0">
                <a:ea typeface="ＭＳ Ｐゴシック" panose="020B0600070205080204" pitchFamily="34" charset="-128"/>
              </a:rPr>
              <a:t>Continuous systems have no hidden surprises  </a:t>
            </a:r>
          </a:p>
          <a:p>
            <a:pPr lvl="1"/>
            <a:r>
              <a:rPr lang="en-US" altLang="cs-CZ" dirty="0" smtClean="0">
                <a:ea typeface="ＭＳ Ｐゴシック" panose="020B0600070205080204" pitchFamily="34" charset="-128"/>
              </a:rPr>
              <a:t>Discrete systems can have hidden surprises! (</a:t>
            </a:r>
            <a:r>
              <a:rPr lang="en-US" altLang="cs-CZ" dirty="0" err="1" smtClean="0">
                <a:ea typeface="ＭＳ Ｐゴシック" panose="020B0600070205080204" pitchFamily="34" charset="-128"/>
              </a:rPr>
              <a:t>Parnas</a:t>
            </a:r>
            <a:r>
              <a:rPr lang="en-US" altLang="cs-CZ" dirty="0" smtClean="0">
                <a:ea typeface="ＭＳ Ｐゴシック" panose="020B0600070205080204" pitchFamily="34" charset="-128"/>
              </a:rPr>
              <a:t>)</a:t>
            </a:r>
          </a:p>
        </p:txBody>
      </p:sp>
      <p:grpSp>
        <p:nvGrpSpPr>
          <p:cNvPr id="2" name="Group 14"/>
          <p:cNvGrpSpPr>
            <a:grpSpLocks/>
          </p:cNvGrpSpPr>
          <p:nvPr/>
        </p:nvGrpSpPr>
        <p:grpSpPr bwMode="auto">
          <a:xfrm>
            <a:off x="3492501" y="4648200"/>
            <a:ext cx="6438899" cy="1981200"/>
            <a:chOff x="1240" y="2928"/>
            <a:chExt cx="4056" cy="1248"/>
          </a:xfrm>
        </p:grpSpPr>
        <p:pic>
          <p:nvPicPr>
            <p:cNvPr id="49158"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6" y="2928"/>
              <a:ext cx="880"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9159" name="Text Box 13"/>
            <p:cNvSpPr txBox="1">
              <a:spLocks noChangeArrowheads="1"/>
            </p:cNvSpPr>
            <p:nvPr/>
          </p:nvSpPr>
          <p:spPr bwMode="auto">
            <a:xfrm>
              <a:off x="1240" y="3253"/>
              <a:ext cx="3054" cy="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3400" b="1">
                  <a:solidFill>
                    <a:schemeClr val="tx1"/>
                  </a:solidFill>
                  <a:latin typeface="Palatino" pitchFamily="-105" charset="0"/>
                  <a:ea typeface="ＭＳ Ｐゴシック" panose="020B0600070205080204" pitchFamily="34" charset="-128"/>
                </a:defRPr>
              </a:lvl1pPr>
              <a:lvl2pPr marL="37931725" indent="-37474525">
                <a:defRPr sz="3400" b="1">
                  <a:solidFill>
                    <a:schemeClr val="tx1"/>
                  </a:solidFill>
                  <a:latin typeface="Palatino" pitchFamily="-105" charset="0"/>
                  <a:ea typeface="ＭＳ Ｐゴシック" panose="020B0600070205080204" pitchFamily="34" charset="-128"/>
                </a:defRPr>
              </a:lvl2pPr>
              <a:lvl3pPr>
                <a:defRPr sz="3400" b="1">
                  <a:solidFill>
                    <a:schemeClr val="tx1"/>
                  </a:solidFill>
                  <a:latin typeface="Palatino" pitchFamily="-105" charset="0"/>
                  <a:ea typeface="ＭＳ Ｐゴシック" panose="020B0600070205080204" pitchFamily="34" charset="-128"/>
                </a:defRPr>
              </a:lvl3pPr>
              <a:lvl4pPr>
                <a:defRPr sz="3400" b="1">
                  <a:solidFill>
                    <a:schemeClr val="tx1"/>
                  </a:solidFill>
                  <a:latin typeface="Palatino" pitchFamily="-105" charset="0"/>
                  <a:ea typeface="ＭＳ Ｐゴシック" panose="020B0600070205080204" pitchFamily="34" charset="-128"/>
                </a:defRPr>
              </a:lvl4pPr>
              <a:lvl5pPr>
                <a:defRPr sz="3400" b="1">
                  <a:solidFill>
                    <a:schemeClr val="tx1"/>
                  </a:solidFill>
                  <a:latin typeface="Palatino" pitchFamily="-105" charset="0"/>
                  <a:ea typeface="ＭＳ Ｐゴシック" panose="020B0600070205080204" pitchFamily="34" charset="-128"/>
                </a:defRPr>
              </a:lvl5pPr>
              <a:lvl6pPr marL="4572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6pPr>
              <a:lvl7pPr marL="9144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7pPr>
              <a:lvl8pPr marL="13716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8pPr>
              <a:lvl9pPr marL="18288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9pPr>
            </a:lstStyle>
            <a:p>
              <a:r>
                <a:rPr lang="en-US" altLang="cs-CZ" sz="1800" dirty="0">
                  <a:latin typeface="Arial" panose="020B0604020202020204" pitchFamily="34" charset="0"/>
                </a:rPr>
                <a:t>David </a:t>
              </a:r>
              <a:r>
                <a:rPr lang="en-US" altLang="cs-CZ" sz="1800" dirty="0" err="1">
                  <a:latin typeface="Arial" panose="020B0604020202020204" pitchFamily="34" charset="0"/>
                </a:rPr>
                <a:t>Lorge</a:t>
              </a:r>
              <a:r>
                <a:rPr lang="en-US" altLang="cs-CZ" sz="1800" dirty="0">
                  <a:latin typeface="Arial" panose="020B0604020202020204" pitchFamily="34" charset="0"/>
                </a:rPr>
                <a:t> </a:t>
              </a:r>
              <a:r>
                <a:rPr lang="en-US" altLang="cs-CZ" sz="1800" dirty="0" err="1">
                  <a:latin typeface="Arial" panose="020B0604020202020204" pitchFamily="34" charset="0"/>
                </a:rPr>
                <a:t>Parnas</a:t>
              </a:r>
              <a:r>
                <a:rPr lang="en-US" altLang="cs-CZ" sz="1800" b="0" dirty="0">
                  <a:latin typeface="Helvetica" panose="020B0604020202020204" pitchFamily="34" charset="0"/>
                </a:rPr>
                <a:t> is an early pioneer in </a:t>
              </a:r>
            </a:p>
            <a:p>
              <a:r>
                <a:rPr lang="en-US" altLang="cs-CZ" sz="1800" b="0" dirty="0">
                  <a:latin typeface="Helvetica" panose="020B0604020202020204" pitchFamily="34" charset="0"/>
                </a:rPr>
                <a:t>software engineering who developed the </a:t>
              </a:r>
            </a:p>
            <a:p>
              <a:r>
                <a:rPr lang="en-US" altLang="cs-CZ" sz="1800" b="0" dirty="0">
                  <a:latin typeface="Helvetica" panose="020B0604020202020204" pitchFamily="34" charset="0"/>
                </a:rPr>
                <a:t>concepts of modularity and information hiding </a:t>
              </a:r>
            </a:p>
            <a:p>
              <a:r>
                <a:rPr lang="en-US" altLang="cs-CZ" sz="1800" b="0" dirty="0">
                  <a:latin typeface="Helvetica" panose="020B0604020202020204" pitchFamily="34" charset="0"/>
                </a:rPr>
                <a:t>in systems which are the foundation of </a:t>
              </a:r>
            </a:p>
            <a:p>
              <a:r>
                <a:rPr lang="en-US" altLang="cs-CZ" sz="1800" b="0" dirty="0">
                  <a:latin typeface="Helvetica" panose="020B0604020202020204" pitchFamily="34" charset="0"/>
                </a:rPr>
                <a:t>object oriented methodologies.</a:t>
              </a:r>
            </a:p>
          </p:txBody>
        </p:sp>
      </p:grpSp>
    </p:spTree>
    <p:extLst>
      <p:ext uri="{BB962C8B-B14F-4D97-AF65-F5344CB8AC3E}">
        <p14:creationId xmlns:p14="http://schemas.microsoft.com/office/powerpoint/2010/main" val="3323322615"/>
      </p:ext>
    </p:extLst>
  </p:cSld>
  <p:clrMapOvr>
    <a:masterClrMapping/>
  </p:clrMapOvr>
  <p:transition advTm="2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2635">
                                            <p:txEl>
                                              <p:pRg st="0" end="0"/>
                                            </p:txEl>
                                          </p:spTgt>
                                        </p:tgtEl>
                                        <p:attrNameLst>
                                          <p:attrName>style.visibility</p:attrName>
                                        </p:attrNameLst>
                                      </p:cBhvr>
                                      <p:to>
                                        <p:strVal val="visible"/>
                                      </p:to>
                                    </p:set>
                                    <p:animEffect transition="in" filter="fade">
                                      <p:cBhvr>
                                        <p:cTn id="7" dur="500"/>
                                        <p:tgtEl>
                                          <p:spTgt spid="2826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2635">
                                            <p:txEl>
                                              <p:pRg st="1" end="1"/>
                                            </p:txEl>
                                          </p:spTgt>
                                        </p:tgtEl>
                                        <p:attrNameLst>
                                          <p:attrName>style.visibility</p:attrName>
                                        </p:attrNameLst>
                                      </p:cBhvr>
                                      <p:to>
                                        <p:strVal val="visible"/>
                                      </p:to>
                                    </p:set>
                                    <p:animEffect transition="in" filter="fade">
                                      <p:cBhvr>
                                        <p:cTn id="12" dur="500"/>
                                        <p:tgtEl>
                                          <p:spTgt spid="2826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2635">
                                            <p:txEl>
                                              <p:pRg st="2" end="2"/>
                                            </p:txEl>
                                          </p:spTgt>
                                        </p:tgtEl>
                                        <p:attrNameLst>
                                          <p:attrName>style.visibility</p:attrName>
                                        </p:attrNameLst>
                                      </p:cBhvr>
                                      <p:to>
                                        <p:strVal val="visible"/>
                                      </p:to>
                                    </p:set>
                                    <p:animEffect transition="in" filter="fade">
                                      <p:cBhvr>
                                        <p:cTn id="17" dur="500"/>
                                        <p:tgtEl>
                                          <p:spTgt spid="2826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2635">
                                            <p:txEl>
                                              <p:pRg st="3" end="3"/>
                                            </p:txEl>
                                          </p:spTgt>
                                        </p:tgtEl>
                                        <p:attrNameLst>
                                          <p:attrName>style.visibility</p:attrName>
                                        </p:attrNameLst>
                                      </p:cBhvr>
                                      <p:to>
                                        <p:strVal val="visible"/>
                                      </p:to>
                                    </p:set>
                                    <p:animEffect transition="in" filter="fade">
                                      <p:cBhvr>
                                        <p:cTn id="22" dur="500"/>
                                        <p:tgtEl>
                                          <p:spTgt spid="2826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2635">
                                            <p:txEl>
                                              <p:pRg st="4" end="4"/>
                                            </p:txEl>
                                          </p:spTgt>
                                        </p:tgtEl>
                                        <p:attrNameLst>
                                          <p:attrName>style.visibility</p:attrName>
                                        </p:attrNameLst>
                                      </p:cBhvr>
                                      <p:to>
                                        <p:strVal val="visible"/>
                                      </p:to>
                                    </p:set>
                                    <p:animEffect transition="in" filter="fade">
                                      <p:cBhvr>
                                        <p:cTn id="27" dur="500"/>
                                        <p:tgtEl>
                                          <p:spTgt spid="282635">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82635">
                                            <p:txEl>
                                              <p:pRg st="5" end="5"/>
                                            </p:txEl>
                                          </p:spTgt>
                                        </p:tgtEl>
                                        <p:attrNameLst>
                                          <p:attrName>style.visibility</p:attrName>
                                        </p:attrNameLst>
                                      </p:cBhvr>
                                      <p:to>
                                        <p:strVal val="visible"/>
                                      </p:to>
                                    </p:set>
                                    <p:animEffect transition="in" filter="fade">
                                      <p:cBhvr>
                                        <p:cTn id="30" dur="500"/>
                                        <p:tgtEl>
                                          <p:spTgt spid="282635">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82635">
                                            <p:txEl>
                                              <p:pRg st="6" end="6"/>
                                            </p:txEl>
                                          </p:spTgt>
                                        </p:tgtEl>
                                        <p:attrNameLst>
                                          <p:attrName>style.visibility</p:attrName>
                                        </p:attrNameLst>
                                      </p:cBhvr>
                                      <p:to>
                                        <p:strVal val="visible"/>
                                      </p:to>
                                    </p:set>
                                    <p:animEffect transition="in" filter="fade">
                                      <p:cBhvr>
                                        <p:cTn id="33" dur="500"/>
                                        <p:tgtEl>
                                          <p:spTgt spid="282635">
                                            <p:txEl>
                                              <p:pRg st="6" end="6"/>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3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6"/>
          <p:cNvSpPr>
            <a:spLocks noGrp="1" noChangeArrowheads="1"/>
          </p:cNvSpPr>
          <p:nvPr>
            <p:ph type="title"/>
          </p:nvPr>
        </p:nvSpPr>
        <p:spPr>
          <a:xfrm>
            <a:off x="1943100" y="508000"/>
            <a:ext cx="8153400" cy="863600"/>
          </a:xfrm>
        </p:spPr>
        <p:txBody>
          <a:bodyPr>
            <a:normAutofit fontScale="90000"/>
          </a:bodyPr>
          <a:lstStyle/>
          <a:p>
            <a:r>
              <a:rPr lang="en-US" altLang="cs-CZ" sz="3400">
                <a:ea typeface="ＭＳ Ｐゴシック" panose="020B0600070205080204" pitchFamily="34" charset="-128"/>
              </a:rPr>
              <a:t>Software Engineering is more than  writing Code</a:t>
            </a:r>
          </a:p>
        </p:txBody>
      </p:sp>
      <p:sp>
        <p:nvSpPr>
          <p:cNvPr id="51203" name="Rectangle 7"/>
          <p:cNvSpPr>
            <a:spLocks noGrp="1" noChangeArrowheads="1"/>
          </p:cNvSpPr>
          <p:nvPr>
            <p:ph idx="1"/>
          </p:nvPr>
        </p:nvSpPr>
        <p:spPr>
          <a:xfrm>
            <a:off x="2057400" y="1600200"/>
            <a:ext cx="8001000" cy="4800600"/>
          </a:xfrm>
        </p:spPr>
        <p:txBody>
          <a:bodyPr/>
          <a:lstStyle/>
          <a:p>
            <a:r>
              <a:rPr lang="en-US" altLang="cs-CZ" smtClean="0">
                <a:ea typeface="ＭＳ Ｐゴシック" panose="020B0600070205080204" pitchFamily="34" charset="-128"/>
              </a:rPr>
              <a:t>Problem solving</a:t>
            </a:r>
          </a:p>
          <a:p>
            <a:pPr lvl="1"/>
            <a:r>
              <a:rPr lang="en-US" altLang="cs-CZ" smtClean="0">
                <a:ea typeface="ＭＳ Ｐゴシック" panose="020B0600070205080204" pitchFamily="34" charset="-128"/>
              </a:rPr>
              <a:t>Creating a solution</a:t>
            </a:r>
          </a:p>
          <a:p>
            <a:pPr lvl="1"/>
            <a:r>
              <a:rPr lang="en-US" altLang="cs-CZ" smtClean="0">
                <a:ea typeface="ＭＳ Ｐゴシック" panose="020B0600070205080204" pitchFamily="34" charset="-128"/>
              </a:rPr>
              <a:t>Engineering a system based on the solution</a:t>
            </a:r>
          </a:p>
          <a:p>
            <a:r>
              <a:rPr lang="en-US" altLang="cs-CZ" smtClean="0">
                <a:ea typeface="ＭＳ Ｐゴシック" panose="020B0600070205080204" pitchFamily="34" charset="-128"/>
              </a:rPr>
              <a:t>Modeling</a:t>
            </a:r>
          </a:p>
          <a:p>
            <a:r>
              <a:rPr lang="en-US" altLang="cs-CZ" smtClean="0">
                <a:ea typeface="ＭＳ Ｐゴシック" panose="020B0600070205080204" pitchFamily="34" charset="-128"/>
              </a:rPr>
              <a:t>Knowledge acquisition</a:t>
            </a:r>
          </a:p>
          <a:p>
            <a:r>
              <a:rPr lang="en-US" altLang="cs-CZ" smtClean="0">
                <a:ea typeface="ＭＳ Ｐゴシック" panose="020B0600070205080204" pitchFamily="34" charset="-128"/>
              </a:rPr>
              <a:t>Rationale management</a:t>
            </a:r>
          </a:p>
        </p:txBody>
      </p:sp>
    </p:spTree>
    <p:extLst>
      <p:ext uri="{BB962C8B-B14F-4D97-AF65-F5344CB8AC3E}">
        <p14:creationId xmlns:p14="http://schemas.microsoft.com/office/powerpoint/2010/main" val="3979057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cs-CZ" sz="3400">
                <a:ea typeface="ＭＳ Ｐゴシック" panose="020B0600070205080204" pitchFamily="34" charset="-128"/>
              </a:rPr>
              <a:t>Techniques, Methodologies and Tools</a:t>
            </a:r>
          </a:p>
        </p:txBody>
      </p:sp>
      <p:sp>
        <p:nvSpPr>
          <p:cNvPr id="53251" name="Rectangle 3"/>
          <p:cNvSpPr>
            <a:spLocks noGrp="1" noChangeArrowheads="1"/>
          </p:cNvSpPr>
          <p:nvPr>
            <p:ph idx="1"/>
          </p:nvPr>
        </p:nvSpPr>
        <p:spPr>
          <a:xfrm>
            <a:off x="2057400" y="1295400"/>
            <a:ext cx="6477000" cy="4800600"/>
          </a:xfrm>
        </p:spPr>
        <p:txBody>
          <a:bodyPr/>
          <a:lstStyle/>
          <a:p>
            <a:r>
              <a:rPr lang="en-US" altLang="cs-CZ" b="1" smtClean="0">
                <a:ea typeface="ＭＳ Ｐゴシック" panose="020B0600070205080204" pitchFamily="34" charset="-128"/>
              </a:rPr>
              <a:t>Techniques:</a:t>
            </a:r>
            <a:endParaRPr lang="en-US" altLang="cs-CZ" smtClean="0">
              <a:ea typeface="ＭＳ Ｐゴシック" panose="020B0600070205080204" pitchFamily="34" charset="-128"/>
            </a:endParaRPr>
          </a:p>
          <a:p>
            <a:pPr lvl="1"/>
            <a:r>
              <a:rPr lang="en-US" altLang="cs-CZ" smtClean="0">
                <a:ea typeface="ＭＳ Ｐゴシック" panose="020B0600070205080204" pitchFamily="34" charset="-128"/>
              </a:rPr>
              <a:t>Formal procedures for producing results using some well-defined notation</a:t>
            </a:r>
          </a:p>
          <a:p>
            <a:r>
              <a:rPr lang="en-US" altLang="cs-CZ" b="1" smtClean="0">
                <a:ea typeface="ＭＳ Ｐゴシック" panose="020B0600070205080204" pitchFamily="34" charset="-128"/>
              </a:rPr>
              <a:t>Methodologies:</a:t>
            </a:r>
            <a:r>
              <a:rPr lang="en-US" altLang="cs-CZ" smtClean="0">
                <a:ea typeface="ＭＳ Ｐゴシック" panose="020B0600070205080204" pitchFamily="34" charset="-128"/>
              </a:rPr>
              <a:t>  </a:t>
            </a:r>
          </a:p>
          <a:p>
            <a:pPr lvl="1"/>
            <a:r>
              <a:rPr lang="en-US" altLang="cs-CZ" smtClean="0">
                <a:ea typeface="ＭＳ Ｐゴシック" panose="020B0600070205080204" pitchFamily="34" charset="-128"/>
              </a:rPr>
              <a:t>Collection of techniques applied across software development  and unified by a philosophical approach</a:t>
            </a:r>
          </a:p>
          <a:p>
            <a:r>
              <a:rPr lang="en-US" altLang="cs-CZ" b="1" smtClean="0">
                <a:ea typeface="ＭＳ Ｐゴシック" panose="020B0600070205080204" pitchFamily="34" charset="-128"/>
              </a:rPr>
              <a:t>Tools:</a:t>
            </a:r>
            <a:r>
              <a:rPr lang="en-US" altLang="cs-CZ" smtClean="0">
                <a:ea typeface="ＭＳ Ｐゴシック" panose="020B0600070205080204" pitchFamily="34" charset="-128"/>
              </a:rPr>
              <a:t> </a:t>
            </a:r>
          </a:p>
          <a:p>
            <a:pPr lvl="1"/>
            <a:r>
              <a:rPr lang="en-US" altLang="cs-CZ" smtClean="0">
                <a:ea typeface="ＭＳ Ｐゴシック" panose="020B0600070205080204" pitchFamily="34" charset="-128"/>
              </a:rPr>
              <a:t>Instruments or automated systems to accomplish a technique</a:t>
            </a:r>
          </a:p>
          <a:p>
            <a:pPr lvl="1"/>
            <a:r>
              <a:rPr lang="en-US" altLang="cs-CZ" smtClean="0">
                <a:ea typeface="ＭＳ Ｐゴシック" panose="020B0600070205080204" pitchFamily="34" charset="-128"/>
              </a:rPr>
              <a:t>CASE = Computer Aided Software Engineering</a:t>
            </a:r>
          </a:p>
        </p:txBody>
      </p:sp>
    </p:spTree>
    <p:extLst>
      <p:ext uri="{BB962C8B-B14F-4D97-AF65-F5344CB8AC3E}">
        <p14:creationId xmlns:p14="http://schemas.microsoft.com/office/powerpoint/2010/main" val="17686499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3"/>
          <p:cNvSpPr>
            <a:spLocks noGrp="1" noChangeArrowheads="1"/>
          </p:cNvSpPr>
          <p:nvPr>
            <p:ph type="title"/>
          </p:nvPr>
        </p:nvSpPr>
        <p:spPr>
          <a:xfrm>
            <a:off x="1828800" y="508000"/>
            <a:ext cx="8610600" cy="863600"/>
          </a:xfrm>
        </p:spPr>
        <p:txBody>
          <a:bodyPr/>
          <a:lstStyle/>
          <a:p>
            <a:r>
              <a:rPr lang="en-US" altLang="cs-CZ" sz="3400">
                <a:ea typeface="ＭＳ Ｐゴシック" panose="020B0600070205080204" pitchFamily="34" charset="-128"/>
              </a:rPr>
              <a:t>Computer Science vs. Engineering</a:t>
            </a:r>
          </a:p>
        </p:txBody>
      </p:sp>
      <p:sp>
        <p:nvSpPr>
          <p:cNvPr id="55299" name="Rectangle 14"/>
          <p:cNvSpPr>
            <a:spLocks noGrp="1" noChangeArrowheads="1"/>
          </p:cNvSpPr>
          <p:nvPr>
            <p:ph idx="1"/>
          </p:nvPr>
        </p:nvSpPr>
        <p:spPr>
          <a:xfrm>
            <a:off x="2057400" y="1371600"/>
            <a:ext cx="8305800" cy="4800600"/>
          </a:xfrm>
        </p:spPr>
        <p:txBody>
          <a:bodyPr>
            <a:normAutofit/>
          </a:bodyPr>
          <a:lstStyle/>
          <a:p>
            <a:r>
              <a:rPr lang="en-US" altLang="cs-CZ" smtClean="0">
                <a:solidFill>
                  <a:srgbClr val="FDAD23"/>
                </a:solidFill>
                <a:ea typeface="ＭＳ Ｐゴシック" panose="020B0600070205080204" pitchFamily="34" charset="-128"/>
              </a:rPr>
              <a:t>Computer Scientist</a:t>
            </a:r>
            <a:endParaRPr lang="en-US" altLang="cs-CZ" smtClean="0">
              <a:ea typeface="ＭＳ Ｐゴシック" panose="020B0600070205080204" pitchFamily="34" charset="-128"/>
            </a:endParaRPr>
          </a:p>
          <a:p>
            <a:pPr lvl="1"/>
            <a:r>
              <a:rPr lang="en-US" altLang="cs-CZ" smtClean="0">
                <a:ea typeface="ＭＳ Ｐゴシック" panose="020B0600070205080204" pitchFamily="34" charset="-128"/>
              </a:rPr>
              <a:t>Assumes techniques and tools have to be developed. </a:t>
            </a:r>
          </a:p>
          <a:p>
            <a:pPr lvl="1"/>
            <a:r>
              <a:rPr lang="en-US" altLang="cs-CZ" smtClean="0">
                <a:ea typeface="ＭＳ Ｐゴシック" panose="020B0600070205080204" pitchFamily="34" charset="-128"/>
              </a:rPr>
              <a:t>Proves theorems about algorithms, designs languages, defines knowledge representation schemes</a:t>
            </a:r>
          </a:p>
          <a:p>
            <a:pPr lvl="1"/>
            <a:r>
              <a:rPr lang="en-US" altLang="cs-CZ" smtClean="0">
                <a:ea typeface="ＭＳ Ｐゴシック" panose="020B0600070205080204" pitchFamily="34" charset="-128"/>
              </a:rPr>
              <a:t>Has infinite time…</a:t>
            </a:r>
          </a:p>
          <a:p>
            <a:r>
              <a:rPr lang="en-US" altLang="cs-CZ" smtClean="0">
                <a:solidFill>
                  <a:srgbClr val="FDAD23"/>
                </a:solidFill>
                <a:ea typeface="ＭＳ Ｐゴシック" panose="020B0600070205080204" pitchFamily="34" charset="-128"/>
              </a:rPr>
              <a:t>Engineer</a:t>
            </a:r>
            <a:endParaRPr lang="en-US" altLang="cs-CZ" smtClean="0">
              <a:ea typeface="ＭＳ Ｐゴシック" panose="020B0600070205080204" pitchFamily="34" charset="-128"/>
            </a:endParaRPr>
          </a:p>
          <a:p>
            <a:pPr lvl="1"/>
            <a:r>
              <a:rPr lang="en-US" altLang="cs-CZ" smtClean="0">
                <a:ea typeface="ＭＳ Ｐゴシック" panose="020B0600070205080204" pitchFamily="34" charset="-128"/>
              </a:rPr>
              <a:t>Develops a solution for a problem formulated by a client</a:t>
            </a:r>
          </a:p>
          <a:p>
            <a:pPr lvl="1"/>
            <a:r>
              <a:rPr lang="en-US" altLang="cs-CZ" smtClean="0">
                <a:ea typeface="ＭＳ Ｐゴシック" panose="020B0600070205080204" pitchFamily="34" charset="-128"/>
              </a:rPr>
              <a:t>Uses computers &amp; languages, techniques and tools</a:t>
            </a:r>
          </a:p>
          <a:p>
            <a:r>
              <a:rPr lang="en-US" altLang="cs-CZ" smtClean="0">
                <a:solidFill>
                  <a:srgbClr val="FDAD23"/>
                </a:solidFill>
                <a:ea typeface="ＭＳ Ｐゴシック" panose="020B0600070205080204" pitchFamily="34" charset="-128"/>
              </a:rPr>
              <a:t>Software Engineer</a:t>
            </a:r>
            <a:endParaRPr lang="en-US" altLang="cs-CZ" smtClean="0">
              <a:ea typeface="ＭＳ Ｐゴシック" panose="020B0600070205080204" pitchFamily="34" charset="-128"/>
            </a:endParaRPr>
          </a:p>
          <a:p>
            <a:pPr lvl="1"/>
            <a:r>
              <a:rPr lang="en-US" altLang="cs-CZ" smtClean="0">
                <a:ea typeface="ＭＳ Ｐゴシック" panose="020B0600070205080204" pitchFamily="34" charset="-128"/>
              </a:rPr>
              <a:t>Works in multiple application domains</a:t>
            </a:r>
          </a:p>
          <a:p>
            <a:pPr lvl="1"/>
            <a:r>
              <a:rPr lang="en-US" altLang="cs-CZ" smtClean="0">
                <a:ea typeface="ＭＳ Ｐゴシック" panose="020B0600070205080204" pitchFamily="34" charset="-128"/>
              </a:rPr>
              <a:t>Has only 3 months...</a:t>
            </a:r>
          </a:p>
          <a:p>
            <a:pPr lvl="1"/>
            <a:r>
              <a:rPr lang="en-US" altLang="cs-CZ" smtClean="0">
                <a:ea typeface="ＭＳ Ｐゴシック" panose="020B0600070205080204" pitchFamily="34" charset="-128"/>
              </a:rPr>
              <a:t>…while changes occurs in the problem formulation (requirements) and also in the available technology.</a:t>
            </a:r>
          </a:p>
        </p:txBody>
      </p:sp>
    </p:spTree>
    <p:extLst>
      <p:ext uri="{BB962C8B-B14F-4D97-AF65-F5344CB8AC3E}">
        <p14:creationId xmlns:p14="http://schemas.microsoft.com/office/powerpoint/2010/main" val="1914294950"/>
      </p:ext>
    </p:extLst>
  </p:cSld>
  <p:clrMapOvr>
    <a:masterClrMapping/>
  </p:clrMapOvr>
  <p:transition advTm="2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ChangeArrowheads="1"/>
          </p:cNvSpPr>
          <p:nvPr/>
        </p:nvSpPr>
        <p:spPr bwMode="auto">
          <a:xfrm>
            <a:off x="9879014" y="6532564"/>
            <a:ext cx="27463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9050" tIns="26987" rIns="19050" bIns="26987"/>
          <a:lstStyle>
            <a:lvl1pPr defTabSz="904875">
              <a:defRPr sz="3400" b="1">
                <a:solidFill>
                  <a:schemeClr val="tx1"/>
                </a:solidFill>
                <a:latin typeface="Palatino" pitchFamily="-105" charset="0"/>
                <a:ea typeface="ＭＳ Ｐゴシック" panose="020B0600070205080204" pitchFamily="34" charset="-128"/>
              </a:defRPr>
            </a:lvl1pPr>
            <a:lvl2pPr marL="37931725" indent="-37474525" defTabSz="904875">
              <a:defRPr sz="3400" b="1">
                <a:solidFill>
                  <a:schemeClr val="tx1"/>
                </a:solidFill>
                <a:latin typeface="Palatino" pitchFamily="-105" charset="0"/>
                <a:ea typeface="ＭＳ Ｐゴシック" panose="020B0600070205080204" pitchFamily="34" charset="-128"/>
              </a:defRPr>
            </a:lvl2pPr>
            <a:lvl3pPr>
              <a:defRPr sz="3400" b="1">
                <a:solidFill>
                  <a:schemeClr val="tx1"/>
                </a:solidFill>
                <a:latin typeface="Palatino" pitchFamily="-105" charset="0"/>
                <a:ea typeface="ＭＳ Ｐゴシック" panose="020B0600070205080204" pitchFamily="34" charset="-128"/>
              </a:defRPr>
            </a:lvl3pPr>
            <a:lvl4pPr>
              <a:defRPr sz="3400" b="1">
                <a:solidFill>
                  <a:schemeClr val="tx1"/>
                </a:solidFill>
                <a:latin typeface="Palatino" pitchFamily="-105" charset="0"/>
                <a:ea typeface="ＭＳ Ｐゴシック" panose="020B0600070205080204" pitchFamily="34" charset="-128"/>
              </a:defRPr>
            </a:lvl4pPr>
            <a:lvl5pPr>
              <a:defRPr sz="3400" b="1">
                <a:solidFill>
                  <a:schemeClr val="tx1"/>
                </a:solidFill>
                <a:latin typeface="Palatino" pitchFamily="-105" charset="0"/>
                <a:ea typeface="ＭＳ Ｐゴシック" panose="020B0600070205080204" pitchFamily="34" charset="-128"/>
              </a:defRPr>
            </a:lvl5pPr>
            <a:lvl6pPr marL="4572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6pPr>
            <a:lvl7pPr marL="9144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7pPr>
            <a:lvl8pPr marL="13716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8pPr>
            <a:lvl9pPr marL="18288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9pPr>
          </a:lstStyle>
          <a:p>
            <a:pPr>
              <a:lnSpc>
                <a:spcPts val="1200"/>
              </a:lnSpc>
            </a:pPr>
            <a:r>
              <a:rPr lang="en-US" altLang="cs-CZ" sz="1000" b="0">
                <a:solidFill>
                  <a:srgbClr val="000000"/>
                </a:solidFill>
                <a:latin typeface="Helvetica" panose="020B0604020202020204" pitchFamily="34" charset="0"/>
              </a:rPr>
              <a:t>20</a:t>
            </a:r>
          </a:p>
        </p:txBody>
      </p:sp>
      <p:sp>
        <p:nvSpPr>
          <p:cNvPr id="57347" name="Text Box 6"/>
          <p:cNvSpPr txBox="1">
            <a:spLocks noChangeArrowheads="1"/>
          </p:cNvSpPr>
          <p:nvPr/>
        </p:nvSpPr>
        <p:spPr bwMode="auto">
          <a:xfrm>
            <a:off x="2133600" y="5267326"/>
            <a:ext cx="7924800" cy="803275"/>
          </a:xfrm>
          <a:prstGeom prst="rect">
            <a:avLst/>
          </a:prstGeom>
          <a:solidFill>
            <a:srgbClr val="FDAD23"/>
          </a:solidFill>
          <a:ln>
            <a:noFill/>
          </a:ln>
          <a:extLs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3400" b="1">
                <a:solidFill>
                  <a:schemeClr val="tx1"/>
                </a:solidFill>
                <a:latin typeface="Palatino" pitchFamily="-105" charset="0"/>
                <a:ea typeface="ＭＳ Ｐゴシック" panose="020B0600070205080204" pitchFamily="34" charset="-128"/>
              </a:defRPr>
            </a:lvl1pPr>
            <a:lvl2pPr marL="37931725" indent="-37474525">
              <a:defRPr sz="3400" b="1">
                <a:solidFill>
                  <a:schemeClr val="tx1"/>
                </a:solidFill>
                <a:latin typeface="Palatino" pitchFamily="-105" charset="0"/>
                <a:ea typeface="ＭＳ Ｐゴシック" panose="020B0600070205080204" pitchFamily="34" charset="-128"/>
              </a:defRPr>
            </a:lvl2pPr>
            <a:lvl3pPr>
              <a:defRPr sz="3400" b="1">
                <a:solidFill>
                  <a:schemeClr val="tx1"/>
                </a:solidFill>
                <a:latin typeface="Palatino" pitchFamily="-105" charset="0"/>
                <a:ea typeface="ＭＳ Ｐゴシック" panose="020B0600070205080204" pitchFamily="34" charset="-128"/>
              </a:defRPr>
            </a:lvl3pPr>
            <a:lvl4pPr>
              <a:defRPr sz="3400" b="1">
                <a:solidFill>
                  <a:schemeClr val="tx1"/>
                </a:solidFill>
                <a:latin typeface="Palatino" pitchFamily="-105" charset="0"/>
                <a:ea typeface="ＭＳ Ｐゴシック" panose="020B0600070205080204" pitchFamily="34" charset="-128"/>
              </a:defRPr>
            </a:lvl4pPr>
            <a:lvl5pPr>
              <a:defRPr sz="3400" b="1">
                <a:solidFill>
                  <a:schemeClr val="tx1"/>
                </a:solidFill>
                <a:latin typeface="Palatino" pitchFamily="-105" charset="0"/>
                <a:ea typeface="ＭＳ Ｐゴシック" panose="020B0600070205080204" pitchFamily="34" charset="-128"/>
              </a:defRPr>
            </a:lvl5pPr>
            <a:lvl6pPr marL="4572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6pPr>
            <a:lvl7pPr marL="9144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7pPr>
            <a:lvl8pPr marL="13716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8pPr>
            <a:lvl9pPr marL="1828800" eaLnBrk="0" fontAlgn="base" hangingPunct="0">
              <a:spcBef>
                <a:spcPct val="0"/>
              </a:spcBef>
              <a:spcAft>
                <a:spcPct val="0"/>
              </a:spcAft>
              <a:defRPr sz="3400" b="1">
                <a:solidFill>
                  <a:schemeClr val="tx1"/>
                </a:solidFill>
                <a:latin typeface="Palatino" pitchFamily="-105" charset="0"/>
                <a:ea typeface="ＭＳ Ｐゴシック" panose="020B0600070205080204" pitchFamily="34" charset="-128"/>
              </a:defRPr>
            </a:lvl9pPr>
          </a:lstStyle>
          <a:p>
            <a:pPr algn="ctr">
              <a:lnSpc>
                <a:spcPts val="2800"/>
              </a:lnSpc>
            </a:pPr>
            <a:r>
              <a:rPr lang="en-US" altLang="cs-CZ" sz="2800" b="0">
                <a:solidFill>
                  <a:srgbClr val="000000"/>
                </a:solidFill>
                <a:latin typeface="Verdana" panose="020B0604030504040204" pitchFamily="34" charset="0"/>
              </a:rPr>
              <a:t>Challenge: Dealing with complexity and  change</a:t>
            </a:r>
            <a:endParaRPr lang="en-US" altLang="cs-CZ" sz="1800">
              <a:latin typeface="Verdana" panose="020B0604030504040204" pitchFamily="34" charset="0"/>
            </a:endParaRPr>
          </a:p>
        </p:txBody>
      </p:sp>
      <p:sp>
        <p:nvSpPr>
          <p:cNvPr id="57349" name="Rectangle 19"/>
          <p:cNvSpPr>
            <a:spLocks noGrp="1" noChangeArrowheads="1"/>
          </p:cNvSpPr>
          <p:nvPr>
            <p:ph type="title"/>
          </p:nvPr>
        </p:nvSpPr>
        <p:spPr>
          <a:xfrm>
            <a:off x="1943100" y="508000"/>
            <a:ext cx="8153400" cy="863600"/>
          </a:xfrm>
        </p:spPr>
        <p:txBody>
          <a:bodyPr>
            <a:normAutofit fontScale="90000"/>
          </a:bodyPr>
          <a:lstStyle/>
          <a:p>
            <a:r>
              <a:rPr lang="en-US" altLang="cs-CZ" sz="3400">
                <a:ea typeface="ＭＳ Ｐゴシック" panose="020B0600070205080204" pitchFamily="34" charset="-128"/>
              </a:rPr>
              <a:t>Software Engineering: A Working Definition</a:t>
            </a:r>
          </a:p>
        </p:txBody>
      </p:sp>
      <p:sp>
        <p:nvSpPr>
          <p:cNvPr id="57350" name="Rectangle 20"/>
          <p:cNvSpPr>
            <a:spLocks noGrp="1" noChangeArrowheads="1"/>
          </p:cNvSpPr>
          <p:nvPr>
            <p:ph idx="1"/>
          </p:nvPr>
        </p:nvSpPr>
        <p:spPr/>
        <p:txBody>
          <a:bodyPr/>
          <a:lstStyle/>
          <a:p>
            <a:endParaRPr lang="en-US" altLang="cs-CZ" smtClean="0">
              <a:ea typeface="ＭＳ Ｐゴシック" panose="020B0600070205080204" pitchFamily="34" charset="-128"/>
            </a:endParaRPr>
          </a:p>
          <a:p>
            <a:endParaRPr lang="en-US" altLang="cs-CZ" smtClean="0">
              <a:ea typeface="ＭＳ Ｐゴシック" panose="020B0600070205080204" pitchFamily="34" charset="-128"/>
            </a:endParaRPr>
          </a:p>
        </p:txBody>
      </p:sp>
      <p:sp>
        <p:nvSpPr>
          <p:cNvPr id="57348" name="Rectangle 16"/>
          <p:cNvSpPr>
            <a:spLocks noGrp="1" noChangeArrowheads="1"/>
          </p:cNvSpPr>
          <p:nvPr>
            <p:ph type="body" sz="half" idx="4294967295"/>
          </p:nvPr>
        </p:nvSpPr>
        <p:spPr>
          <a:xfrm>
            <a:off x="3962400" y="1524000"/>
            <a:ext cx="8229600" cy="3733800"/>
          </a:xfrm>
        </p:spPr>
        <p:txBody>
          <a:bodyPr/>
          <a:lstStyle/>
          <a:p>
            <a:pPr>
              <a:lnSpc>
                <a:spcPts val="2800"/>
              </a:lnSpc>
              <a:spcBef>
                <a:spcPct val="0"/>
              </a:spcBef>
              <a:buNone/>
            </a:pPr>
            <a:r>
              <a:rPr lang="en-US" altLang="cs-CZ" smtClean="0">
                <a:solidFill>
                  <a:srgbClr val="000000"/>
                </a:solidFill>
                <a:ea typeface="ＭＳ Ｐゴシック" panose="020B0600070205080204" pitchFamily="34" charset="-128"/>
              </a:rPr>
              <a:t>Software Engineering is a collection of techniques,</a:t>
            </a:r>
          </a:p>
          <a:p>
            <a:pPr>
              <a:lnSpc>
                <a:spcPts val="2800"/>
              </a:lnSpc>
              <a:spcBef>
                <a:spcPct val="0"/>
              </a:spcBef>
              <a:buNone/>
            </a:pPr>
            <a:r>
              <a:rPr lang="en-US" altLang="cs-CZ" smtClean="0">
                <a:solidFill>
                  <a:srgbClr val="000000"/>
                </a:solidFill>
                <a:ea typeface="ＭＳ Ｐゴシック" panose="020B0600070205080204" pitchFamily="34" charset="-128"/>
              </a:rPr>
              <a:t>methodologies and tools that help with the </a:t>
            </a:r>
          </a:p>
          <a:p>
            <a:pPr>
              <a:lnSpc>
                <a:spcPts val="2800"/>
              </a:lnSpc>
              <a:spcBef>
                <a:spcPct val="0"/>
              </a:spcBef>
              <a:buNone/>
            </a:pPr>
            <a:r>
              <a:rPr lang="en-US" altLang="cs-CZ" smtClean="0">
                <a:solidFill>
                  <a:srgbClr val="000000"/>
                </a:solidFill>
                <a:ea typeface="ＭＳ Ｐゴシック" panose="020B0600070205080204" pitchFamily="34" charset="-128"/>
              </a:rPr>
              <a:t>production of</a:t>
            </a:r>
          </a:p>
          <a:p>
            <a:pPr>
              <a:lnSpc>
                <a:spcPts val="2800"/>
              </a:lnSpc>
              <a:spcBef>
                <a:spcPct val="0"/>
              </a:spcBef>
              <a:buNone/>
            </a:pPr>
            <a:endParaRPr lang="en-US" altLang="cs-CZ" smtClean="0">
              <a:solidFill>
                <a:srgbClr val="000000"/>
              </a:solidFill>
              <a:ea typeface="ＭＳ Ｐゴシック" panose="020B0600070205080204" pitchFamily="34" charset="-128"/>
            </a:endParaRPr>
          </a:p>
          <a:p>
            <a:pPr lvl="1">
              <a:lnSpc>
                <a:spcPts val="2800"/>
              </a:lnSpc>
              <a:spcBef>
                <a:spcPct val="0"/>
              </a:spcBef>
              <a:buNone/>
            </a:pPr>
            <a:r>
              <a:rPr lang="en-US" altLang="cs-CZ" i="1">
                <a:solidFill>
                  <a:srgbClr val="FDAD23"/>
                </a:solidFill>
                <a:ea typeface="ＭＳ Ｐゴシック" panose="020B0600070205080204" pitchFamily="34" charset="-128"/>
              </a:rPr>
              <a:t>A high quality</a:t>
            </a:r>
            <a:r>
              <a:rPr lang="en-US" altLang="cs-CZ" i="1">
                <a:solidFill>
                  <a:srgbClr val="000000"/>
                </a:solidFill>
                <a:ea typeface="ＭＳ Ｐゴシック" panose="020B0600070205080204" pitchFamily="34" charset="-128"/>
              </a:rPr>
              <a:t> software</a:t>
            </a:r>
            <a:r>
              <a:rPr lang="en-US" altLang="cs-CZ">
                <a:solidFill>
                  <a:srgbClr val="000000"/>
                </a:solidFill>
                <a:ea typeface="ＭＳ Ｐゴシック" panose="020B0600070205080204" pitchFamily="34" charset="-128"/>
              </a:rPr>
              <a:t>  system developed with a  given </a:t>
            </a:r>
            <a:r>
              <a:rPr lang="en-US" altLang="cs-CZ" i="1">
                <a:solidFill>
                  <a:srgbClr val="FDAD23"/>
                </a:solidFill>
                <a:ea typeface="ＭＳ Ｐゴシック" panose="020B0600070205080204" pitchFamily="34" charset="-128"/>
              </a:rPr>
              <a:t>budget</a:t>
            </a:r>
            <a:r>
              <a:rPr lang="en-US" altLang="cs-CZ">
                <a:solidFill>
                  <a:srgbClr val="000000"/>
                </a:solidFill>
                <a:ea typeface="ＭＳ Ｐゴシック" panose="020B0600070205080204" pitchFamily="34" charset="-128"/>
              </a:rPr>
              <a:t>   before a given </a:t>
            </a:r>
            <a:r>
              <a:rPr lang="en-US" altLang="cs-CZ" i="1">
                <a:solidFill>
                  <a:srgbClr val="FDAD23"/>
                </a:solidFill>
                <a:ea typeface="ＭＳ Ｐゴシック" panose="020B0600070205080204" pitchFamily="34" charset="-128"/>
              </a:rPr>
              <a:t>deadline</a:t>
            </a:r>
            <a:endParaRPr lang="en-US" altLang="cs-CZ">
              <a:solidFill>
                <a:srgbClr val="000000"/>
              </a:solidFill>
              <a:ea typeface="ＭＳ Ｐゴシック" panose="020B0600070205080204" pitchFamily="34" charset="-128"/>
            </a:endParaRPr>
          </a:p>
          <a:p>
            <a:pPr>
              <a:lnSpc>
                <a:spcPts val="2800"/>
              </a:lnSpc>
              <a:spcBef>
                <a:spcPct val="0"/>
              </a:spcBef>
              <a:buNone/>
            </a:pPr>
            <a:r>
              <a:rPr lang="en-US" altLang="cs-CZ" smtClean="0">
                <a:solidFill>
                  <a:srgbClr val="000000"/>
                </a:solidFill>
                <a:ea typeface="ＭＳ Ｐゴシック" panose="020B0600070205080204" pitchFamily="34" charset="-128"/>
              </a:rPr>
              <a:t>    while </a:t>
            </a:r>
            <a:r>
              <a:rPr lang="en-US" altLang="cs-CZ" i="1" smtClean="0">
                <a:solidFill>
                  <a:srgbClr val="FDAD23"/>
                </a:solidFill>
                <a:ea typeface="ＭＳ Ｐゴシック" panose="020B0600070205080204" pitchFamily="34" charset="-128"/>
              </a:rPr>
              <a:t>change</a:t>
            </a:r>
            <a:r>
              <a:rPr lang="en-US" altLang="cs-CZ" i="1" smtClean="0">
                <a:solidFill>
                  <a:srgbClr val="000000"/>
                </a:solidFill>
                <a:ea typeface="ＭＳ Ｐゴシック" panose="020B0600070205080204" pitchFamily="34" charset="-128"/>
              </a:rPr>
              <a:t> </a:t>
            </a:r>
            <a:r>
              <a:rPr lang="en-US" altLang="cs-CZ" smtClean="0">
                <a:solidFill>
                  <a:srgbClr val="000000"/>
                </a:solidFill>
                <a:ea typeface="ＭＳ Ｐゴシック" panose="020B0600070205080204" pitchFamily="34" charset="-128"/>
              </a:rPr>
              <a:t>occurs</a:t>
            </a:r>
            <a:endParaRPr lang="en-US" altLang="cs-CZ" b="1" smtClean="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3645621346"/>
      </p:ext>
    </p:extLst>
  </p:cSld>
  <p:clrMapOvr>
    <a:masterClrMapping/>
  </p:clrMapOvr>
  <p:transition advTm="2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3"/>
          <p:cNvSpPr>
            <a:spLocks noGrp="1" noChangeArrowheads="1"/>
          </p:cNvSpPr>
          <p:nvPr>
            <p:ph type="title"/>
          </p:nvPr>
        </p:nvSpPr>
        <p:spPr>
          <a:xfrm>
            <a:off x="1943100" y="508000"/>
            <a:ext cx="8153400" cy="863600"/>
          </a:xfrm>
        </p:spPr>
        <p:txBody>
          <a:bodyPr>
            <a:normAutofit fontScale="90000"/>
          </a:bodyPr>
          <a:lstStyle/>
          <a:p>
            <a:r>
              <a:rPr lang="en-US" altLang="cs-CZ" sz="3400">
                <a:ea typeface="ＭＳ Ｐゴシック" panose="020B0600070205080204" pitchFamily="34" charset="-128"/>
              </a:rPr>
              <a:t>Software Engineering:</a:t>
            </a:r>
            <a:br>
              <a:rPr lang="en-US" altLang="cs-CZ" sz="3400">
                <a:ea typeface="ＭＳ Ｐゴシック" panose="020B0600070205080204" pitchFamily="34" charset="-128"/>
              </a:rPr>
            </a:br>
            <a:r>
              <a:rPr lang="en-US" altLang="cs-CZ" sz="3400">
                <a:ea typeface="ＭＳ Ｐゴシック" panose="020B0600070205080204" pitchFamily="34" charset="-128"/>
              </a:rPr>
              <a:t> A Problem Solving Activity</a:t>
            </a:r>
          </a:p>
        </p:txBody>
      </p:sp>
      <p:sp>
        <p:nvSpPr>
          <p:cNvPr id="59395" name="Rectangle 14"/>
          <p:cNvSpPr>
            <a:spLocks noGrp="1" noChangeArrowheads="1"/>
          </p:cNvSpPr>
          <p:nvPr>
            <p:ph idx="1"/>
          </p:nvPr>
        </p:nvSpPr>
        <p:spPr>
          <a:xfrm>
            <a:off x="2057400" y="2133600"/>
            <a:ext cx="8001000" cy="3352800"/>
          </a:xfrm>
        </p:spPr>
        <p:txBody>
          <a:bodyPr/>
          <a:lstStyle/>
          <a:p>
            <a:r>
              <a:rPr lang="en-US" altLang="cs-CZ" b="1" smtClean="0">
                <a:ea typeface="ＭＳ Ｐゴシック" panose="020B0600070205080204" pitchFamily="34" charset="-128"/>
              </a:rPr>
              <a:t>Analysis:</a:t>
            </a:r>
            <a:r>
              <a:rPr lang="en-US" altLang="cs-CZ" smtClean="0">
                <a:ea typeface="ＭＳ Ｐゴシック" panose="020B0600070205080204" pitchFamily="34" charset="-128"/>
              </a:rPr>
              <a:t> </a:t>
            </a:r>
          </a:p>
          <a:p>
            <a:pPr lvl="1"/>
            <a:r>
              <a:rPr lang="en-US" altLang="cs-CZ" smtClean="0">
                <a:ea typeface="ＭＳ Ｐゴシック" panose="020B0600070205080204" pitchFamily="34" charset="-128"/>
              </a:rPr>
              <a:t>Understand the nature of the problem and break the  problem into pieces</a:t>
            </a:r>
          </a:p>
          <a:p>
            <a:r>
              <a:rPr lang="en-US" altLang="cs-CZ" b="1" smtClean="0">
                <a:ea typeface="ＭＳ Ｐゴシック" panose="020B0600070205080204" pitchFamily="34" charset="-128"/>
              </a:rPr>
              <a:t>Synthesis:</a:t>
            </a:r>
            <a:r>
              <a:rPr lang="en-US" altLang="cs-CZ" smtClean="0">
                <a:ea typeface="ＭＳ Ｐゴシック" panose="020B0600070205080204" pitchFamily="34" charset="-128"/>
              </a:rPr>
              <a:t> </a:t>
            </a:r>
          </a:p>
          <a:p>
            <a:pPr lvl="1"/>
            <a:r>
              <a:rPr lang="en-US" altLang="cs-CZ" smtClean="0">
                <a:ea typeface="ＭＳ Ｐゴシック" panose="020B0600070205080204" pitchFamily="34" charset="-128"/>
              </a:rPr>
              <a:t>Put the pieces together into a large structure</a:t>
            </a:r>
          </a:p>
          <a:p>
            <a:pPr>
              <a:buFont typeface="Times" panose="02020603050405020304" pitchFamily="18" charset="0"/>
              <a:buNone/>
            </a:pPr>
            <a:r>
              <a:rPr lang="en-US" altLang="cs-CZ" smtClean="0">
                <a:ea typeface="ＭＳ Ｐゴシック" panose="020B0600070205080204" pitchFamily="34" charset="-128"/>
              </a:rPr>
              <a:t>For problem solving we use techniques, methodologies and tools. </a:t>
            </a:r>
          </a:p>
        </p:txBody>
      </p:sp>
    </p:spTree>
    <p:extLst>
      <p:ext uri="{BB962C8B-B14F-4D97-AF65-F5344CB8AC3E}">
        <p14:creationId xmlns:p14="http://schemas.microsoft.com/office/powerpoint/2010/main" val="3112584961"/>
      </p:ext>
    </p:extLst>
  </p:cSld>
  <p:clrMapOvr>
    <a:masterClrMapping/>
  </p:clrMapOvr>
  <p:transition advTm="2000"/>
  <p:timing>
    <p:tnLst>
      <p:par>
        <p:cTn id="1" dur="indefinite" restart="never" nodeType="tmRoot"/>
      </p:par>
    </p:tnLst>
  </p:timing>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22</TotalTime>
  <Words>1668</Words>
  <Application>Microsoft Office PowerPoint</Application>
  <PresentationFormat>Širokoúhlá obrazovka</PresentationFormat>
  <Paragraphs>134</Paragraphs>
  <Slides>16</Slides>
  <Notes>6</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16</vt:i4>
      </vt:variant>
    </vt:vector>
  </HeadingPairs>
  <TitlesOfParts>
    <vt:vector size="26" baseType="lpstr">
      <vt:lpstr>ＭＳ Ｐゴシック</vt:lpstr>
      <vt:lpstr>Arial</vt:lpstr>
      <vt:lpstr>Calibri</vt:lpstr>
      <vt:lpstr>Century Gothic</vt:lpstr>
      <vt:lpstr>Helvetica</vt:lpstr>
      <vt:lpstr>Palatino</vt:lpstr>
      <vt:lpstr>Times</vt:lpstr>
      <vt:lpstr>Verdana</vt:lpstr>
      <vt:lpstr>Wingdings 3</vt:lpstr>
      <vt:lpstr>Stébla</vt:lpstr>
      <vt:lpstr>Introduction to software engineering</vt:lpstr>
      <vt:lpstr>Objectives of software engineering?</vt:lpstr>
      <vt:lpstr>programmer error is the cause of the crash</vt:lpstr>
      <vt:lpstr>Why is software development difficult?</vt:lpstr>
      <vt:lpstr>Software Engineering is more than  writing Code</vt:lpstr>
      <vt:lpstr>Techniques, Methodologies and Tools</vt:lpstr>
      <vt:lpstr>Computer Science vs. Engineering</vt:lpstr>
      <vt:lpstr>Software Engineering: A Working Definition</vt:lpstr>
      <vt:lpstr>Software Engineering:  A Problem Solving Activity</vt:lpstr>
      <vt:lpstr>Software development methodologies</vt:lpstr>
      <vt:lpstr>Project size and methodology</vt:lpstr>
      <vt:lpstr>Simplified definition of SW development methodology</vt:lpstr>
      <vt:lpstr>Three basic (reference) SW development procedures</vt:lpstr>
      <vt:lpstr>Unified Process Methodology (UP)</vt:lpstr>
      <vt:lpstr> Metodika Unified Proces (UP) </vt:lpstr>
      <vt:lpstr>Agile methodologies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software engineering</dc:title>
  <dc:creator>Beránek Ladislav doc. Ing. CSc.</dc:creator>
  <cp:lastModifiedBy>Beránek Ladislav doc. Ing. CSc.</cp:lastModifiedBy>
  <cp:revision>6</cp:revision>
  <dcterms:created xsi:type="dcterms:W3CDTF">2019-12-07T19:22:53Z</dcterms:created>
  <dcterms:modified xsi:type="dcterms:W3CDTF">2020-03-30T09:04:58Z</dcterms:modified>
</cp:coreProperties>
</file>