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2" r:id="rId4"/>
    <p:sldMasterId id="2147483744" r:id="rId5"/>
    <p:sldMasterId id="2147483756" r:id="rId6"/>
  </p:sldMasterIdLst>
  <p:sldIdLst>
    <p:sldId id="272" r:id="rId7"/>
    <p:sldId id="273" r:id="rId8"/>
    <p:sldId id="286" r:id="rId9"/>
    <p:sldId id="284" r:id="rId10"/>
    <p:sldId id="285" r:id="rId11"/>
    <p:sldId id="287" r:id="rId12"/>
    <p:sldId id="288" r:id="rId13"/>
    <p:sldId id="289" r:id="rId14"/>
    <p:sldId id="290" r:id="rId15"/>
    <p:sldId id="291" r:id="rId16"/>
    <p:sldId id="293" r:id="rId17"/>
    <p:sldId id="292" r:id="rId18"/>
    <p:sldId id="295" r:id="rId19"/>
    <p:sldId id="294" r:id="rId20"/>
    <p:sldId id="296" r:id="rId21"/>
    <p:sldId id="297" r:id="rId22"/>
    <p:sldId id="298" r:id="rId23"/>
    <p:sldId id="299" r:id="rId24"/>
    <p:sldId id="300" r:id="rId25"/>
    <p:sldId id="302" r:id="rId26"/>
    <p:sldId id="308" r:id="rId27"/>
    <p:sldId id="309" r:id="rId28"/>
    <p:sldId id="310" r:id="rId29"/>
    <p:sldId id="304" r:id="rId30"/>
    <p:sldId id="311" r:id="rId31"/>
    <p:sldId id="305" r:id="rId32"/>
    <p:sldId id="301" r:id="rId33"/>
    <p:sldId id="313" r:id="rId34"/>
    <p:sldId id="307" r:id="rId35"/>
    <p:sldId id="312" r:id="rId3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FA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2606184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55592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875043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87984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94048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872965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724389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8" name="Zástupný symbol pro zápatí 7"/>
          <p:cNvSpPr>
            <a:spLocks noGrp="1"/>
          </p:cNvSpPr>
          <p:nvPr>
            <p:ph type="ftr" sz="quarter" idx="11"/>
          </p:nvPr>
        </p:nvSpPr>
        <p:spPr/>
        <p:txBody>
          <a:bodyPr/>
          <a:lstStyle/>
          <a:p>
            <a:endParaRPr lang="cs-CZ">
              <a:solidFill>
                <a:prstClr val="black">
                  <a:tint val="75000"/>
                </a:prstClr>
              </a:solidFill>
            </a:endParaRPr>
          </a:p>
        </p:txBody>
      </p:sp>
      <p:sp>
        <p:nvSpPr>
          <p:cNvPr id="9" name="Zástupný symbol pro číslo snímku 8"/>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2056199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4" name="Zástupný symbol pro zápatí 3"/>
          <p:cNvSpPr>
            <a:spLocks noGrp="1"/>
          </p:cNvSpPr>
          <p:nvPr>
            <p:ph type="ftr" sz="quarter" idx="11"/>
          </p:nvPr>
        </p:nvSpPr>
        <p:spPr/>
        <p:txBody>
          <a:bodyPr/>
          <a:lstStyle/>
          <a:p>
            <a:endParaRPr lang="cs-CZ">
              <a:solidFill>
                <a:prstClr val="black">
                  <a:tint val="75000"/>
                </a:prstClr>
              </a:solidFill>
            </a:endParaRPr>
          </a:p>
        </p:txBody>
      </p:sp>
      <p:sp>
        <p:nvSpPr>
          <p:cNvPr id="5" name="Zástupný symbol pro číslo snímku 4"/>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53289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3" name="Zástupný symbol pro zápatí 2"/>
          <p:cNvSpPr>
            <a:spLocks noGrp="1"/>
          </p:cNvSpPr>
          <p:nvPr>
            <p:ph type="ftr" sz="quarter" idx="11"/>
          </p:nvPr>
        </p:nvSpPr>
        <p:spPr/>
        <p:txBody>
          <a:bodyPr/>
          <a:lstStyle/>
          <a:p>
            <a:endParaRPr lang="cs-CZ">
              <a:solidFill>
                <a:prstClr val="black">
                  <a:tint val="75000"/>
                </a:prstClr>
              </a:solidFill>
            </a:endParaRPr>
          </a:p>
        </p:txBody>
      </p:sp>
      <p:sp>
        <p:nvSpPr>
          <p:cNvPr id="4" name="Zástupný symbol pro číslo snímku 3"/>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14932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367185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441708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6" name="Zástupný symbol pro zápatí 5"/>
          <p:cNvSpPr>
            <a:spLocks noGrp="1"/>
          </p:cNvSpPr>
          <p:nvPr>
            <p:ph type="ftr" sz="quarter" idx="11"/>
          </p:nvPr>
        </p:nvSpPr>
        <p:spPr/>
        <p:txBody>
          <a:bodyPr/>
          <a:lstStyle/>
          <a:p>
            <a:endParaRPr lang="cs-CZ">
              <a:solidFill>
                <a:prstClr val="black">
                  <a:tint val="75000"/>
                </a:prstClr>
              </a:solidFill>
            </a:endParaRPr>
          </a:p>
        </p:txBody>
      </p:sp>
      <p:sp>
        <p:nvSpPr>
          <p:cNvPr id="7" name="Zástupný symbol pro číslo snímku 6"/>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255932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17107480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5" name="Zástupný symbol pro zápatí 4"/>
          <p:cNvSpPr>
            <a:spLocks noGrp="1"/>
          </p:cNvSpPr>
          <p:nvPr>
            <p:ph type="ftr" sz="quarter" idx="11"/>
          </p:nvPr>
        </p:nvSpPr>
        <p:spPr/>
        <p:txBody>
          <a:bodyPr/>
          <a:lstStyle/>
          <a:p>
            <a:endParaRPr lang="cs-CZ">
              <a:solidFill>
                <a:prstClr val="black">
                  <a:tint val="75000"/>
                </a:prstClr>
              </a:solidFill>
            </a:endParaRPr>
          </a:p>
        </p:txBody>
      </p:sp>
      <p:sp>
        <p:nvSpPr>
          <p:cNvPr id="6" name="Zástupný symbol pro číslo snímku 5"/>
          <p:cNvSpPr>
            <a:spLocks noGrp="1"/>
          </p:cNvSpPr>
          <p:nvPr>
            <p:ph type="sldNum" sz="quarter" idx="12"/>
          </p:nvPr>
        </p:nvSpPr>
        <p:spPr/>
        <p:txBody>
          <a:body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25543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129738315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56771226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110118766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15090609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017135051"/>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3923982589"/>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648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969047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3224099733"/>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371655774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599960332"/>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48320000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318140273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72789266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4191797331"/>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344581404"/>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485203496"/>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390856986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988701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66820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228095395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54036009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91963590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85649174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325815028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76023346"/>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1046906480"/>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2345783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25706988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2990800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48276463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473844"/>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197909641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3862402309"/>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427857172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09715310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908"/>
            <a:ext cx="9144000" cy="2387576"/>
          </a:xfrm>
          <a:prstGeom prst="rect">
            <a:avLst/>
          </a:prstGeom>
        </p:spPr>
        <p:txBody>
          <a:bodyPr anchor="b"/>
          <a:lstStyle>
            <a:lvl1pPr algn="ctr">
              <a:defRPr sz="4219"/>
            </a:lvl1pPr>
          </a:lstStyle>
          <a:p>
            <a:r>
              <a:rPr lang="cs-CZ" smtClean="0"/>
              <a:t>Kliknutím lze upravit styl.</a:t>
            </a:r>
            <a:endParaRPr lang="cs-CZ"/>
          </a:p>
        </p:txBody>
      </p:sp>
      <p:sp>
        <p:nvSpPr>
          <p:cNvPr id="3" name="Podnadpis 2"/>
          <p:cNvSpPr>
            <a:spLocks noGrp="1"/>
          </p:cNvSpPr>
          <p:nvPr>
            <p:ph type="subTitle" idx="1"/>
          </p:nvPr>
        </p:nvSpPr>
        <p:spPr>
          <a:xfrm>
            <a:off x="1524000" y="3602013"/>
            <a:ext cx="9144000" cy="1655340"/>
          </a:xfrm>
          <a:prstGeom prst="rect">
            <a:avLst/>
          </a:prstGeom>
        </p:spPr>
        <p:txBody>
          <a:bodyPr/>
          <a:lstStyle>
            <a:lvl1pPr marL="0" indent="0" algn="ctr">
              <a:buNone/>
              <a:defRPr sz="1687"/>
            </a:lvl1pPr>
            <a:lvl2pPr marL="321457" indent="0" algn="ctr">
              <a:buNone/>
              <a:defRPr sz="1406"/>
            </a:lvl2pPr>
            <a:lvl3pPr marL="642915" indent="0" algn="ctr">
              <a:buNone/>
              <a:defRPr sz="1266"/>
            </a:lvl3pPr>
            <a:lvl4pPr marL="964372" indent="0" algn="ctr">
              <a:buNone/>
              <a:defRPr sz="1125"/>
            </a:lvl4pPr>
            <a:lvl5pPr marL="1285829" indent="0" algn="ctr">
              <a:buNone/>
              <a:defRPr sz="1125"/>
            </a:lvl5pPr>
            <a:lvl6pPr marL="1607287" indent="0" algn="ctr">
              <a:buNone/>
              <a:defRPr sz="1125"/>
            </a:lvl6pPr>
            <a:lvl7pPr marL="1928744" indent="0" algn="ctr">
              <a:buNone/>
              <a:defRPr sz="1125"/>
            </a:lvl7pPr>
            <a:lvl8pPr marL="2250201" indent="0" algn="ctr">
              <a:buNone/>
              <a:defRPr sz="1125"/>
            </a:lvl8pPr>
            <a:lvl9pPr marL="2571659" indent="0" algn="ctr">
              <a:buNone/>
              <a:defRPr sz="1125"/>
            </a:lvl9pPr>
          </a:lstStyle>
          <a:p>
            <a:r>
              <a:rPr lang="cs-CZ" smtClean="0"/>
              <a:t>Kliknutím lze upravit styl předlohy.</a:t>
            </a:r>
            <a:endParaRPr lang="cs-CZ"/>
          </a:p>
        </p:txBody>
      </p:sp>
    </p:spTree>
    <p:extLst>
      <p:ext uri="{BB962C8B-B14F-4D97-AF65-F5344CB8AC3E}">
        <p14:creationId xmlns:p14="http://schemas.microsoft.com/office/powerpoint/2010/main" val="1070375985"/>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idx="1"/>
          </p:nvPr>
        </p:nvSpPr>
        <p:spPr>
          <a:xfrm>
            <a:off x="837903" y="1826122"/>
            <a:ext cx="10516195"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861273078"/>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950" y="1710036"/>
            <a:ext cx="10516195" cy="2851919"/>
          </a:xfrm>
          <a:prstGeom prst="rect">
            <a:avLst/>
          </a:prstGeom>
        </p:spPr>
        <p:txBody>
          <a:bodyPr anchor="b"/>
          <a:lstStyle>
            <a:lvl1pPr>
              <a:defRPr sz="4219"/>
            </a:lvl1pPr>
          </a:lstStyle>
          <a:p>
            <a:r>
              <a:rPr lang="cs-CZ" smtClean="0"/>
              <a:t>Kliknutím lze upravit styl.</a:t>
            </a:r>
            <a:endParaRPr lang="cs-CZ"/>
          </a:p>
        </p:txBody>
      </p:sp>
      <p:sp>
        <p:nvSpPr>
          <p:cNvPr id="3" name="Zástupný symbol pro text 2"/>
          <p:cNvSpPr>
            <a:spLocks noGrp="1"/>
          </p:cNvSpPr>
          <p:nvPr>
            <p:ph type="body" idx="1"/>
          </p:nvPr>
        </p:nvSpPr>
        <p:spPr>
          <a:xfrm>
            <a:off x="831950" y="4589859"/>
            <a:ext cx="10516195" cy="1500188"/>
          </a:xfrm>
          <a:prstGeom prst="rect">
            <a:avLst/>
          </a:prstGeom>
        </p:spPr>
        <p:txBody>
          <a:bodyPr/>
          <a:lstStyle>
            <a:lvl1pPr marL="0" indent="0">
              <a:buNone/>
              <a:defRPr sz="1687"/>
            </a:lvl1pPr>
            <a:lvl2pPr marL="321457" indent="0">
              <a:buNone/>
              <a:defRPr sz="1406"/>
            </a:lvl2pPr>
            <a:lvl3pPr marL="642915" indent="0">
              <a:buNone/>
              <a:defRPr sz="1266"/>
            </a:lvl3pPr>
            <a:lvl4pPr marL="964372" indent="0">
              <a:buNone/>
              <a:defRPr sz="1125"/>
            </a:lvl4pPr>
            <a:lvl5pPr marL="1285829" indent="0">
              <a:buNone/>
              <a:defRPr sz="1125"/>
            </a:lvl5pPr>
            <a:lvl6pPr marL="1607287" indent="0">
              <a:buNone/>
              <a:defRPr sz="1125"/>
            </a:lvl6pPr>
            <a:lvl7pPr marL="1928744" indent="0">
              <a:buNone/>
              <a:defRPr sz="1125"/>
            </a:lvl7pPr>
            <a:lvl8pPr marL="2250201" indent="0">
              <a:buNone/>
              <a:defRPr sz="1125"/>
            </a:lvl8pPr>
            <a:lvl9pPr marL="2571659" indent="0">
              <a:buNone/>
              <a:defRPr sz="1125"/>
            </a:lvl9pPr>
          </a:lstStyle>
          <a:p>
            <a:pPr lvl="0"/>
            <a:r>
              <a:rPr lang="cs-CZ" smtClean="0"/>
              <a:t>Kliknutím lze upravit styly předlohy textu.</a:t>
            </a:r>
          </a:p>
        </p:txBody>
      </p:sp>
    </p:spTree>
    <p:extLst>
      <p:ext uri="{BB962C8B-B14F-4D97-AF65-F5344CB8AC3E}">
        <p14:creationId xmlns:p14="http://schemas.microsoft.com/office/powerpoint/2010/main" val="2614326783"/>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7903" y="1826122"/>
            <a:ext cx="5186660"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67437" y="1826122"/>
            <a:ext cx="5186661" cy="4350990"/>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322957212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2438128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391" y="365001"/>
            <a:ext cx="10516195" cy="1326059"/>
          </a:xfrm>
          <a:prstGeom prst="rect">
            <a:avLst/>
          </a:prstGeo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391" y="1681014"/>
            <a:ext cx="51583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4" name="Zástupný symbol pro obsah 3"/>
          <p:cNvSpPr>
            <a:spLocks noGrp="1"/>
          </p:cNvSpPr>
          <p:nvPr>
            <p:ph sz="half" idx="2"/>
          </p:nvPr>
        </p:nvSpPr>
        <p:spPr>
          <a:xfrm>
            <a:off x="839391" y="2504777"/>
            <a:ext cx="51583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1903" y="1681014"/>
            <a:ext cx="5183683" cy="823764"/>
          </a:xfrm>
          <a:prstGeom prst="rect">
            <a:avLst/>
          </a:prstGeom>
        </p:spPr>
        <p:txBody>
          <a:bodyPr anchor="b"/>
          <a:lstStyle>
            <a:lvl1pPr marL="0" indent="0">
              <a:buNone/>
              <a:defRPr sz="1687" b="1"/>
            </a:lvl1pPr>
            <a:lvl2pPr marL="321457" indent="0">
              <a:buNone/>
              <a:defRPr sz="1406" b="1"/>
            </a:lvl2pPr>
            <a:lvl3pPr marL="642915" indent="0">
              <a:buNone/>
              <a:defRPr sz="1266" b="1"/>
            </a:lvl3pPr>
            <a:lvl4pPr marL="964372" indent="0">
              <a:buNone/>
              <a:defRPr sz="1125" b="1"/>
            </a:lvl4pPr>
            <a:lvl5pPr marL="1285829" indent="0">
              <a:buNone/>
              <a:defRPr sz="1125" b="1"/>
            </a:lvl5pPr>
            <a:lvl6pPr marL="1607287" indent="0">
              <a:buNone/>
              <a:defRPr sz="1125" b="1"/>
            </a:lvl6pPr>
            <a:lvl7pPr marL="1928744" indent="0">
              <a:buNone/>
              <a:defRPr sz="1125" b="1"/>
            </a:lvl7pPr>
            <a:lvl8pPr marL="2250201" indent="0">
              <a:buNone/>
              <a:defRPr sz="1125" b="1"/>
            </a:lvl8pPr>
            <a:lvl9pPr marL="2571659" indent="0">
              <a:buNone/>
              <a:defRPr sz="1125"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1903" y="2504777"/>
            <a:ext cx="5183683" cy="3684613"/>
          </a:xfrm>
          <a:prstGeom prst="rect">
            <a:avLst/>
          </a:prstGeo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223975408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Tree>
    <p:extLst>
      <p:ext uri="{BB962C8B-B14F-4D97-AF65-F5344CB8AC3E}">
        <p14:creationId xmlns:p14="http://schemas.microsoft.com/office/powerpoint/2010/main" val="4235855773"/>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149897"/>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3628545628"/>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960446099"/>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a:xfrm>
            <a:off x="837903" y="365001"/>
            <a:ext cx="10516195" cy="1326059"/>
          </a:xfrm>
          <a:prstGeom prst="rect">
            <a:avLst/>
          </a:prstGeom>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1826122"/>
            <a:ext cx="10516195" cy="435099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1643473219"/>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5794" y="365001"/>
            <a:ext cx="2628305" cy="5812110"/>
          </a:xfrm>
          <a:prstGeom prst="rect">
            <a:avLst/>
          </a:prstGeo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7903" y="365001"/>
            <a:ext cx="7745016" cy="5812110"/>
          </a:xfrm>
          <a:prstGeom prst="rect">
            <a:avLst/>
          </a:prstGeo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Tree>
    <p:extLst>
      <p:ext uri="{BB962C8B-B14F-4D97-AF65-F5344CB8AC3E}">
        <p14:creationId xmlns:p14="http://schemas.microsoft.com/office/powerpoint/2010/main" val="59689659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8977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sah 2"/>
          <p:cNvSpPr>
            <a:spLocks noGrp="1"/>
          </p:cNvSpPr>
          <p:nvPr>
            <p:ph idx="1"/>
          </p:nvPr>
        </p:nvSpPr>
        <p:spPr>
          <a:xfrm>
            <a:off x="5183684" y="987847"/>
            <a:ext cx="6171902" cy="4873377"/>
          </a:xfrm>
          <a:prstGeom prst="rect">
            <a:avLst/>
          </a:prstGeom>
        </p:spPr>
        <p:txBody>
          <a:bodyPr/>
          <a:lstStyle>
            <a:lvl1pPr>
              <a:defRPr sz="2250"/>
            </a:lvl1pPr>
            <a:lvl2pPr>
              <a:defRPr sz="1969"/>
            </a:lvl2pPr>
            <a:lvl3pPr>
              <a:defRPr sz="1687"/>
            </a:lvl3pPr>
            <a:lvl4pPr>
              <a:defRPr sz="1406"/>
            </a:lvl4pPr>
            <a:lvl5pPr>
              <a:defRPr sz="1406"/>
            </a:lvl5pPr>
            <a:lvl6pPr>
              <a:defRPr sz="1406"/>
            </a:lvl6pPr>
            <a:lvl7pPr>
              <a:defRPr sz="1406"/>
            </a:lvl7pPr>
            <a:lvl8pPr>
              <a:defRPr sz="1406"/>
            </a:lvl8pPr>
            <a:lvl9pPr>
              <a:defRPr sz="1406"/>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365966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391" y="457646"/>
            <a:ext cx="3932039" cy="1599531"/>
          </a:xfrm>
          <a:prstGeom prst="rect">
            <a:avLst/>
          </a:prstGeom>
        </p:spPr>
        <p:txBody>
          <a:bodyPr anchor="b"/>
          <a:lstStyle>
            <a:lvl1pPr>
              <a:defRPr sz="2250"/>
            </a:lvl1pPr>
          </a:lstStyle>
          <a:p>
            <a:r>
              <a:rPr lang="cs-CZ" smtClean="0"/>
              <a:t>Kliknutím lze upravit styl.</a:t>
            </a:r>
            <a:endParaRPr lang="cs-CZ"/>
          </a:p>
        </p:txBody>
      </p:sp>
      <p:sp>
        <p:nvSpPr>
          <p:cNvPr id="3" name="Zástupný symbol pro obrázek 2"/>
          <p:cNvSpPr>
            <a:spLocks noGrp="1"/>
          </p:cNvSpPr>
          <p:nvPr>
            <p:ph type="pic" idx="1"/>
          </p:nvPr>
        </p:nvSpPr>
        <p:spPr>
          <a:xfrm>
            <a:off x="5183684" y="987847"/>
            <a:ext cx="6171902" cy="4873377"/>
          </a:xfrm>
          <a:prstGeom prst="rect">
            <a:avLst/>
          </a:prstGeom>
        </p:spPr>
        <p:txBody>
          <a:bodyPr/>
          <a:lstStyle>
            <a:lvl1pPr marL="0" indent="0">
              <a:buNone/>
              <a:defRPr sz="2250"/>
            </a:lvl1pPr>
            <a:lvl2pPr marL="321457" indent="0">
              <a:buNone/>
              <a:defRPr sz="1969"/>
            </a:lvl2pPr>
            <a:lvl3pPr marL="642915" indent="0">
              <a:buNone/>
              <a:defRPr sz="1687"/>
            </a:lvl3pPr>
            <a:lvl4pPr marL="964372" indent="0">
              <a:buNone/>
              <a:defRPr sz="1406"/>
            </a:lvl4pPr>
            <a:lvl5pPr marL="1285829" indent="0">
              <a:buNone/>
              <a:defRPr sz="1406"/>
            </a:lvl5pPr>
            <a:lvl6pPr marL="1607287" indent="0">
              <a:buNone/>
              <a:defRPr sz="1406"/>
            </a:lvl6pPr>
            <a:lvl7pPr marL="1928744" indent="0">
              <a:buNone/>
              <a:defRPr sz="1406"/>
            </a:lvl7pPr>
            <a:lvl8pPr marL="2250201" indent="0">
              <a:buNone/>
              <a:defRPr sz="1406"/>
            </a:lvl8pPr>
            <a:lvl9pPr marL="2571659" indent="0">
              <a:buNone/>
              <a:defRPr sz="1406"/>
            </a:lvl9pPr>
          </a:lstStyle>
          <a:p>
            <a:pPr lvl="0"/>
            <a:endParaRPr lang="cs-CZ" noProof="0" smtClean="0">
              <a:sym typeface="Gill Sans Light" charset="0"/>
            </a:endParaRPr>
          </a:p>
        </p:txBody>
      </p:sp>
      <p:sp>
        <p:nvSpPr>
          <p:cNvPr id="4" name="Zástupný symbol pro text 3"/>
          <p:cNvSpPr>
            <a:spLocks noGrp="1"/>
          </p:cNvSpPr>
          <p:nvPr>
            <p:ph type="body" sz="half" idx="2"/>
          </p:nvPr>
        </p:nvSpPr>
        <p:spPr>
          <a:xfrm>
            <a:off x="839391" y="2057177"/>
            <a:ext cx="3932039" cy="3811860"/>
          </a:xfrm>
          <a:prstGeom prst="rect">
            <a:avLst/>
          </a:prstGeom>
        </p:spPr>
        <p:txBody>
          <a:bodyPr/>
          <a:lstStyle>
            <a:lvl1pPr marL="0" indent="0">
              <a:buNone/>
              <a:defRPr sz="1125"/>
            </a:lvl1pPr>
            <a:lvl2pPr marL="321457" indent="0">
              <a:buNone/>
              <a:defRPr sz="984"/>
            </a:lvl2pPr>
            <a:lvl3pPr marL="642915" indent="0">
              <a:buNone/>
              <a:defRPr sz="844"/>
            </a:lvl3pPr>
            <a:lvl4pPr marL="964372" indent="0">
              <a:buNone/>
              <a:defRPr sz="703"/>
            </a:lvl4pPr>
            <a:lvl5pPr marL="1285829" indent="0">
              <a:buNone/>
              <a:defRPr sz="703"/>
            </a:lvl5pPr>
            <a:lvl6pPr marL="1607287" indent="0">
              <a:buNone/>
              <a:defRPr sz="703"/>
            </a:lvl6pPr>
            <a:lvl7pPr marL="1928744" indent="0">
              <a:buNone/>
              <a:defRPr sz="703"/>
            </a:lvl7pPr>
            <a:lvl8pPr marL="2250201" indent="0">
              <a:buNone/>
              <a:defRPr sz="703"/>
            </a:lvl8pPr>
            <a:lvl9pPr marL="2571659" indent="0">
              <a:buNone/>
              <a:defRPr sz="703"/>
            </a:lvl9pPr>
          </a:lstStyle>
          <a:p>
            <a:pPr lvl="0"/>
            <a:r>
              <a:rPr lang="cs-CZ" smtClean="0"/>
              <a:t>Kliknutím lze upravit styly předlohy textu.</a:t>
            </a:r>
          </a:p>
        </p:txBody>
      </p:sp>
    </p:spTree>
    <p:extLst>
      <p:ext uri="{BB962C8B-B14F-4D97-AF65-F5344CB8AC3E}">
        <p14:creationId xmlns:p14="http://schemas.microsoft.com/office/powerpoint/2010/main" val="15202184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96238788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0E1EA-A857-48D9-8E63-D99DC0366786}" type="datetimeFigureOut">
              <a:rPr lang="cs-CZ" smtClean="0">
                <a:solidFill>
                  <a:prstClr val="black">
                    <a:tint val="75000"/>
                  </a:prstClr>
                </a:solidFill>
              </a:rPr>
              <a:pPr/>
              <a:t>4.1.2018</a:t>
            </a:fld>
            <a:endParaRPr lang="cs-CZ">
              <a:solidFill>
                <a:prstClr val="black">
                  <a:tint val="75000"/>
                </a:prstClr>
              </a:solidFill>
            </a:endParaRPr>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solidFill>
                <a:prstClr val="black">
                  <a:tint val="75000"/>
                </a:prstClr>
              </a:solidFill>
            </a:endParaRPr>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348F5D-4EC3-4450-B252-4564122B6862}" type="slidenum">
              <a:rPr lang="cs-CZ" smtClean="0">
                <a:solidFill>
                  <a:prstClr val="black">
                    <a:tint val="75000"/>
                  </a:prstClr>
                </a:solidFill>
              </a:rPr>
              <a:pPr/>
              <a:t>‹#›</a:t>
            </a:fld>
            <a:endParaRPr lang="cs-CZ">
              <a:solidFill>
                <a:prstClr val="black">
                  <a:tint val="75000"/>
                </a:prstClr>
              </a:solidFill>
            </a:endParaRPr>
          </a:p>
        </p:txBody>
      </p:sp>
    </p:spTree>
    <p:extLst>
      <p:ext uri="{BB962C8B-B14F-4D97-AF65-F5344CB8AC3E}">
        <p14:creationId xmlns:p14="http://schemas.microsoft.com/office/powerpoint/2010/main" val="31565870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67218450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8021765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ransition/>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404861297"/>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ransition/>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026" name="Picture 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352299036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p:txStyles>
    <p:titleStyle>
      <a:lvl1pPr algn="ctr" rtl="0" eaLnBrk="0" fontAlgn="base" hangingPunct="0">
        <a:spcBef>
          <a:spcPct val="0"/>
        </a:spcBef>
        <a:spcAft>
          <a:spcPct val="0"/>
        </a:spcAft>
        <a:defRPr sz="5133" kern="1200">
          <a:solidFill>
            <a:schemeClr val="tx1"/>
          </a:solidFill>
          <a:latin typeface="+mj-lt"/>
          <a:ea typeface="+mj-ea"/>
          <a:cs typeface="+mj-cs"/>
          <a:sym typeface="Gill Sans Light" charset="0"/>
        </a:defRPr>
      </a:lvl1pPr>
      <a:lvl2pPr algn="ctr" rtl="0" eaLnBrk="0" fontAlgn="base" hangingPunct="0">
        <a:spcBef>
          <a:spcPct val="0"/>
        </a:spcBef>
        <a:spcAft>
          <a:spcPct val="0"/>
        </a:spcAft>
        <a:defRPr sz="5133">
          <a:solidFill>
            <a:schemeClr val="tx1"/>
          </a:solidFill>
          <a:latin typeface="Gill Sans Light" charset="0"/>
          <a:sym typeface="Gill Sans Light" charset="0"/>
        </a:defRPr>
      </a:lvl2pPr>
      <a:lvl3pPr algn="ctr" rtl="0" eaLnBrk="0" fontAlgn="base" hangingPunct="0">
        <a:spcBef>
          <a:spcPct val="0"/>
        </a:spcBef>
        <a:spcAft>
          <a:spcPct val="0"/>
        </a:spcAft>
        <a:defRPr sz="5133">
          <a:solidFill>
            <a:schemeClr val="tx1"/>
          </a:solidFill>
          <a:latin typeface="Gill Sans Light" charset="0"/>
          <a:sym typeface="Gill Sans Light" charset="0"/>
        </a:defRPr>
      </a:lvl3pPr>
      <a:lvl4pPr algn="ctr" rtl="0" eaLnBrk="0" fontAlgn="base" hangingPunct="0">
        <a:spcBef>
          <a:spcPct val="0"/>
        </a:spcBef>
        <a:spcAft>
          <a:spcPct val="0"/>
        </a:spcAft>
        <a:defRPr sz="5133">
          <a:solidFill>
            <a:schemeClr val="tx1"/>
          </a:solidFill>
          <a:latin typeface="Gill Sans Light" charset="0"/>
          <a:sym typeface="Gill Sans Light" charset="0"/>
        </a:defRPr>
      </a:lvl4pPr>
      <a:lvl5pPr algn="ctr" rtl="0" eaLnBrk="0" fontAlgn="base" hangingPunct="0">
        <a:spcBef>
          <a:spcPct val="0"/>
        </a:spcBef>
        <a:spcAft>
          <a:spcPct val="0"/>
        </a:spcAft>
        <a:defRPr sz="5133">
          <a:solidFill>
            <a:schemeClr val="tx1"/>
          </a:solidFill>
          <a:latin typeface="Gill Sans Light" charset="0"/>
          <a:sym typeface="Gill Sans Light" charset="0"/>
        </a:defRPr>
      </a:lvl5pPr>
      <a:lvl6pPr marL="321457" algn="ctr" rtl="0" fontAlgn="base">
        <a:spcBef>
          <a:spcPct val="0"/>
        </a:spcBef>
        <a:spcAft>
          <a:spcPct val="0"/>
        </a:spcAft>
        <a:defRPr sz="5133">
          <a:solidFill>
            <a:schemeClr val="tx1"/>
          </a:solidFill>
          <a:latin typeface="Gill Sans Light" charset="0"/>
          <a:sym typeface="Gill Sans Light" charset="0"/>
        </a:defRPr>
      </a:lvl6pPr>
      <a:lvl7pPr marL="642915" algn="ctr" rtl="0" fontAlgn="base">
        <a:spcBef>
          <a:spcPct val="0"/>
        </a:spcBef>
        <a:spcAft>
          <a:spcPct val="0"/>
        </a:spcAft>
        <a:defRPr sz="5133">
          <a:solidFill>
            <a:schemeClr val="tx1"/>
          </a:solidFill>
          <a:latin typeface="Gill Sans Light" charset="0"/>
          <a:sym typeface="Gill Sans Light" charset="0"/>
        </a:defRPr>
      </a:lvl7pPr>
      <a:lvl8pPr marL="964372" algn="ctr" rtl="0" fontAlgn="base">
        <a:spcBef>
          <a:spcPct val="0"/>
        </a:spcBef>
        <a:spcAft>
          <a:spcPct val="0"/>
        </a:spcAft>
        <a:defRPr sz="5133">
          <a:solidFill>
            <a:schemeClr val="tx1"/>
          </a:solidFill>
          <a:latin typeface="Gill Sans Light" charset="0"/>
          <a:sym typeface="Gill Sans Light" charset="0"/>
        </a:defRPr>
      </a:lvl8pPr>
      <a:lvl9pPr marL="1285829" algn="ctr" rtl="0" fontAlgn="base">
        <a:spcBef>
          <a:spcPct val="0"/>
        </a:spcBef>
        <a:spcAft>
          <a:spcPct val="0"/>
        </a:spcAft>
        <a:defRPr sz="5133">
          <a:solidFill>
            <a:schemeClr val="tx1"/>
          </a:solidFill>
          <a:latin typeface="Gill Sans Light" charset="0"/>
          <a:sym typeface="Gill Sans Light" charset="0"/>
        </a:defRPr>
      </a:lvl9pPr>
    </p:titleStyle>
    <p:bodyStyle>
      <a:lvl1pPr algn="ctr" rtl="0" eaLnBrk="0" fontAlgn="base" hangingPunct="0">
        <a:spcBef>
          <a:spcPct val="0"/>
        </a:spcBef>
        <a:spcAft>
          <a:spcPct val="0"/>
        </a:spcAft>
        <a:defRPr sz="2672" kern="1200">
          <a:solidFill>
            <a:schemeClr val="tx1"/>
          </a:solidFill>
          <a:latin typeface="+mn-lt"/>
          <a:ea typeface="+mn-ea"/>
          <a:cs typeface="+mn-cs"/>
          <a:sym typeface="Gill Sans Light" charset="0"/>
        </a:defRPr>
      </a:lvl1pPr>
      <a:lvl2pPr algn="ctr" rtl="0" eaLnBrk="0" fontAlgn="base" hangingPunct="0">
        <a:spcBef>
          <a:spcPct val="0"/>
        </a:spcBef>
        <a:spcAft>
          <a:spcPct val="0"/>
        </a:spcAft>
        <a:defRPr sz="2672" kern="1200">
          <a:solidFill>
            <a:schemeClr val="tx1"/>
          </a:solidFill>
          <a:latin typeface="+mn-lt"/>
          <a:ea typeface="+mn-ea"/>
          <a:cs typeface="+mn-cs"/>
          <a:sym typeface="Gill Sans Light" charset="0"/>
        </a:defRPr>
      </a:lvl2pPr>
      <a:lvl3pPr algn="ctr" rtl="0" eaLnBrk="0" fontAlgn="base" hangingPunct="0">
        <a:spcBef>
          <a:spcPct val="0"/>
        </a:spcBef>
        <a:spcAft>
          <a:spcPct val="0"/>
        </a:spcAft>
        <a:defRPr sz="2672" kern="1200">
          <a:solidFill>
            <a:schemeClr val="tx1"/>
          </a:solidFill>
          <a:latin typeface="+mn-lt"/>
          <a:ea typeface="+mn-ea"/>
          <a:cs typeface="+mn-cs"/>
          <a:sym typeface="Gill Sans Light" charset="0"/>
        </a:defRPr>
      </a:lvl3pPr>
      <a:lvl4pPr algn="ctr" rtl="0" eaLnBrk="0" fontAlgn="base" hangingPunct="0">
        <a:spcBef>
          <a:spcPct val="0"/>
        </a:spcBef>
        <a:spcAft>
          <a:spcPct val="0"/>
        </a:spcAft>
        <a:defRPr sz="2672" kern="1200">
          <a:solidFill>
            <a:schemeClr val="tx1"/>
          </a:solidFill>
          <a:latin typeface="+mn-lt"/>
          <a:ea typeface="+mn-ea"/>
          <a:cs typeface="+mn-cs"/>
          <a:sym typeface="Gill Sans Light" charset="0"/>
        </a:defRPr>
      </a:lvl4pPr>
      <a:lvl5pPr algn="ctr" rtl="0" eaLnBrk="0" fontAlgn="base" hangingPunct="0">
        <a:spcBef>
          <a:spcPct val="0"/>
        </a:spcBef>
        <a:spcAft>
          <a:spcPct val="0"/>
        </a:spcAft>
        <a:defRPr sz="2672" kern="1200">
          <a:solidFill>
            <a:schemeClr val="tx1"/>
          </a:solidFill>
          <a:latin typeface="+mn-lt"/>
          <a:ea typeface="+mn-ea"/>
          <a:cs typeface="+mn-cs"/>
          <a:sym typeface="Gill Sans Light" charset="0"/>
        </a:defRPr>
      </a:lvl5pPr>
      <a:lvl6pPr marL="1768015"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473"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0930"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387" indent="-160729" algn="l" defTabSz="642915"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cs-CZ"/>
      </a:defPPr>
      <a:lvl1pPr marL="0" algn="l" defTabSz="642915" rtl="0" eaLnBrk="1" latinLnBrk="0" hangingPunct="1">
        <a:defRPr sz="1266" kern="1200">
          <a:solidFill>
            <a:schemeClr val="tx1"/>
          </a:solidFill>
          <a:latin typeface="+mn-lt"/>
          <a:ea typeface="+mn-ea"/>
          <a:cs typeface="+mn-cs"/>
        </a:defRPr>
      </a:lvl1pPr>
      <a:lvl2pPr marL="321457" algn="l" defTabSz="642915" rtl="0" eaLnBrk="1" latinLnBrk="0" hangingPunct="1">
        <a:defRPr sz="1266" kern="1200">
          <a:solidFill>
            <a:schemeClr val="tx1"/>
          </a:solidFill>
          <a:latin typeface="+mn-lt"/>
          <a:ea typeface="+mn-ea"/>
          <a:cs typeface="+mn-cs"/>
        </a:defRPr>
      </a:lvl2pPr>
      <a:lvl3pPr marL="642915" algn="l" defTabSz="642915" rtl="0" eaLnBrk="1" latinLnBrk="0" hangingPunct="1">
        <a:defRPr sz="1266" kern="1200">
          <a:solidFill>
            <a:schemeClr val="tx1"/>
          </a:solidFill>
          <a:latin typeface="+mn-lt"/>
          <a:ea typeface="+mn-ea"/>
          <a:cs typeface="+mn-cs"/>
        </a:defRPr>
      </a:lvl3pPr>
      <a:lvl4pPr marL="964372" algn="l" defTabSz="642915" rtl="0" eaLnBrk="1" latinLnBrk="0" hangingPunct="1">
        <a:defRPr sz="1266" kern="1200">
          <a:solidFill>
            <a:schemeClr val="tx1"/>
          </a:solidFill>
          <a:latin typeface="+mn-lt"/>
          <a:ea typeface="+mn-ea"/>
          <a:cs typeface="+mn-cs"/>
        </a:defRPr>
      </a:lvl4pPr>
      <a:lvl5pPr marL="1285829" algn="l" defTabSz="642915" rtl="0" eaLnBrk="1" latinLnBrk="0" hangingPunct="1">
        <a:defRPr sz="1266" kern="1200">
          <a:solidFill>
            <a:schemeClr val="tx1"/>
          </a:solidFill>
          <a:latin typeface="+mn-lt"/>
          <a:ea typeface="+mn-ea"/>
          <a:cs typeface="+mn-cs"/>
        </a:defRPr>
      </a:lvl5pPr>
      <a:lvl6pPr marL="1607287" algn="l" defTabSz="642915" rtl="0" eaLnBrk="1" latinLnBrk="0" hangingPunct="1">
        <a:defRPr sz="1266" kern="1200">
          <a:solidFill>
            <a:schemeClr val="tx1"/>
          </a:solidFill>
          <a:latin typeface="+mn-lt"/>
          <a:ea typeface="+mn-ea"/>
          <a:cs typeface="+mn-cs"/>
        </a:defRPr>
      </a:lvl6pPr>
      <a:lvl7pPr marL="1928744" algn="l" defTabSz="642915" rtl="0" eaLnBrk="1" latinLnBrk="0" hangingPunct="1">
        <a:defRPr sz="1266" kern="1200">
          <a:solidFill>
            <a:schemeClr val="tx1"/>
          </a:solidFill>
          <a:latin typeface="+mn-lt"/>
          <a:ea typeface="+mn-ea"/>
          <a:cs typeface="+mn-cs"/>
        </a:defRPr>
      </a:lvl7pPr>
      <a:lvl8pPr marL="2250201" algn="l" defTabSz="642915" rtl="0" eaLnBrk="1" latinLnBrk="0" hangingPunct="1">
        <a:defRPr sz="1266" kern="1200">
          <a:solidFill>
            <a:schemeClr val="tx1"/>
          </a:solidFill>
          <a:latin typeface="+mn-lt"/>
          <a:ea typeface="+mn-ea"/>
          <a:cs typeface="+mn-cs"/>
        </a:defRPr>
      </a:lvl8pPr>
      <a:lvl9pPr marL="2571659" algn="l" defTabSz="642915" rtl="0" eaLnBrk="1" latinLnBrk="0" hangingPunct="1">
        <a:defRPr sz="12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35.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5.xml"/><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hyperlink" Target="http://www.nmfs.noaa.gov/pr/pdfs/recovery/sturgeon_gulf.pdf" TargetMode="External"/><Relationship Id="rId2" Type="http://schemas.openxmlformats.org/officeDocument/2006/relationships/hyperlink" Target="http://www.nmfs.noaa.gov/pr/glossary.htm#a" TargetMode="External"/><Relationship Id="rId1" Type="http://schemas.openxmlformats.org/officeDocument/2006/relationships/slideLayout" Target="../slideLayouts/slideLayout35.xml"/><Relationship Id="rId5" Type="http://schemas.openxmlformats.org/officeDocument/2006/relationships/hyperlink" Target="http://www.nmfs.noaa.gov/pr/pdfs/species/gulfsturgeon_5yearreview.pdf" TargetMode="External"/><Relationship Id="rId4" Type="http://schemas.openxmlformats.org/officeDocument/2006/relationships/hyperlink" Target="http://www.nmfs.noaa.gov/pr/species/criticalhabitat.htm"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5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5.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3" Type="http://schemas.openxmlformats.org/officeDocument/2006/relationships/hyperlink" Target="http://dx.doi.org/10.2305/IUCN.UK.2004.RLTS.T17938A7638243.en" TargetMode="External"/><Relationship Id="rId2" Type="http://schemas.openxmlformats.org/officeDocument/2006/relationships/image" Target="../media/image35.png"/><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6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6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dx.doi.org/10.2305/IUCN.UK.2004.RLTS.T19940A9111329.en" TargetMode="Externa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jpeg"/><Relationship Id="rId1" Type="http://schemas.openxmlformats.org/officeDocument/2006/relationships/slideLayout" Target="../slideLayouts/slideLayout62.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png"/></Relationships>
</file>

<file path=ppt/slides/_rels/slide25.xml.rels><?xml version="1.0" encoding="UTF-8" standalone="yes"?>
<Relationships xmlns="http://schemas.openxmlformats.org/package/2006/relationships"><Relationship Id="rId2" Type="http://schemas.openxmlformats.org/officeDocument/2006/relationships/hyperlink" Target="http://dx.doi.org/10.2305/IUCN.UK.2004.RLTS.T19943A9111959.en" TargetMode="External"/><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62.xml"/><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51.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8.xml.rels><?xml version="1.0" encoding="UTF-8" standalone="yes"?>
<Relationships xmlns="http://schemas.openxmlformats.org/package/2006/relationships"><Relationship Id="rId2" Type="http://schemas.openxmlformats.org/officeDocument/2006/relationships/hyperlink" Target="http://dx.doi.org/10.2305/IUCN.UK.2004.RLTS.T19942A9111703.en" TargetMode="External"/><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emf"/><Relationship Id="rId1" Type="http://schemas.openxmlformats.org/officeDocument/2006/relationships/slideLayout" Target="../slideLayouts/slideLayout57.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6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35.xml"/><Relationship Id="rId5" Type="http://schemas.openxmlformats.org/officeDocument/2006/relationships/image" Target="../media/image14.jpe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hyperlink" Target="https://vimeo.com/8887274" TargetMode="External"/><Relationship Id="rId2" Type="http://schemas.openxmlformats.org/officeDocument/2006/relationships/hyperlink" Target="https://www.youtube.com/watch?v=Ss_YP-76lhs&amp;feature=youtu.be&amp;app=desktop" TargetMode="External"/><Relationship Id="rId1" Type="http://schemas.openxmlformats.org/officeDocument/2006/relationships/slideLayout" Target="../slideLayouts/slideLayout35.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5"/>
          <p:cNvSpPr>
            <a:spLocks/>
          </p:cNvSpPr>
          <p:nvPr/>
        </p:nvSpPr>
        <p:spPr bwMode="auto">
          <a:xfrm>
            <a:off x="5484317" y="238869"/>
            <a:ext cx="1270248" cy="19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fontAlgn="base">
              <a:lnSpc>
                <a:spcPct val="90000"/>
              </a:lnSpc>
              <a:spcBef>
                <a:spcPct val="0"/>
              </a:spcBef>
              <a:spcAft>
                <a:spcPct val="0"/>
              </a:spcAft>
            </a:pPr>
            <a:r>
              <a:rPr lang="en-US" altLang="cs-CZ" sz="844" dirty="0">
                <a:solidFill>
                  <a:srgbClr val="000000"/>
                </a:solidFill>
                <a:latin typeface="Clara Sans" pitchFamily="122" charset="0"/>
                <a:ea typeface="ヒラギノ角ゴ Pro W3" pitchFamily="122" charset="-128"/>
                <a:sym typeface="Clara Sans" pitchFamily="122" charset="0"/>
              </a:rPr>
              <a:t>www.frov.jcu.cz</a:t>
            </a:r>
          </a:p>
        </p:txBody>
      </p:sp>
    </p:spTree>
    <p:extLst>
      <p:ext uri="{BB962C8B-B14F-4D97-AF65-F5344CB8AC3E}">
        <p14:creationId xmlns:p14="http://schemas.microsoft.com/office/powerpoint/2010/main" val="746535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a:stretch>
            <a:fillRect/>
          </a:stretch>
        </p:blipFill>
        <p:spPr>
          <a:xfrm>
            <a:off x="6603481" y="3866253"/>
            <a:ext cx="5295504" cy="2743071"/>
          </a:xfrm>
          <a:prstGeom prst="rect">
            <a:avLst/>
          </a:prstGeom>
        </p:spPr>
      </p:pic>
      <p:pic>
        <p:nvPicPr>
          <p:cNvPr id="6" name="Obrázek 5"/>
          <p:cNvPicPr>
            <a:picLocks noChangeAspect="1"/>
          </p:cNvPicPr>
          <p:nvPr/>
        </p:nvPicPr>
        <p:blipFill>
          <a:blip r:embed="rId3"/>
          <a:stretch>
            <a:fillRect/>
          </a:stretch>
        </p:blipFill>
        <p:spPr>
          <a:xfrm>
            <a:off x="113397" y="969043"/>
            <a:ext cx="2268313" cy="549894"/>
          </a:xfrm>
          <a:prstGeom prst="rect">
            <a:avLst/>
          </a:prstGeom>
        </p:spPr>
      </p:pic>
      <p:pic>
        <p:nvPicPr>
          <p:cNvPr id="11" name="Zástupný symbol pro obsah 10"/>
          <p:cNvPicPr>
            <a:picLocks noGrp="1" noChangeAspect="1"/>
          </p:cNvPicPr>
          <p:nvPr>
            <p:ph idx="1"/>
          </p:nvPr>
        </p:nvPicPr>
        <p:blipFill>
          <a:blip r:embed="rId4"/>
          <a:stretch>
            <a:fillRect/>
          </a:stretch>
        </p:blipFill>
        <p:spPr>
          <a:xfrm>
            <a:off x="113397" y="4234249"/>
            <a:ext cx="5887028" cy="2246518"/>
          </a:xfrm>
          <a:prstGeom prst="rect">
            <a:avLst/>
          </a:prstGeom>
        </p:spPr>
      </p:pic>
      <p:sp>
        <p:nvSpPr>
          <p:cNvPr id="10" name="TextovéPole 9"/>
          <p:cNvSpPr txBox="1"/>
          <p:nvPr/>
        </p:nvSpPr>
        <p:spPr>
          <a:xfrm>
            <a:off x="0" y="21125"/>
            <a:ext cx="9185190" cy="830997"/>
          </a:xfrm>
          <a:prstGeom prst="rect">
            <a:avLst/>
          </a:prstGeom>
          <a:noFill/>
        </p:spPr>
        <p:txBody>
          <a:bodyPr wrap="square" rtlCol="0">
            <a:spAutoFit/>
          </a:bodyPr>
          <a:lstStyle/>
          <a:p>
            <a:r>
              <a:rPr lang="cs-CZ" sz="2400" b="1" dirty="0" smtClean="0"/>
              <a:t>Jeseter mexický (golfský) </a:t>
            </a:r>
          </a:p>
          <a:p>
            <a:r>
              <a:rPr lang="cs-CZ" sz="2400" b="1" i="1" dirty="0" err="1" smtClean="0"/>
              <a:t>Acipenser</a:t>
            </a:r>
            <a:r>
              <a:rPr lang="cs-CZ" sz="2400" b="1" i="1" dirty="0" smtClean="0"/>
              <a:t> </a:t>
            </a:r>
            <a:r>
              <a:rPr lang="cs-CZ" sz="2400" b="1" i="1" dirty="0" err="1" smtClean="0"/>
              <a:t>oxyrinchus</a:t>
            </a:r>
            <a:r>
              <a:rPr lang="cs-CZ" sz="2400" b="1" i="1" dirty="0" smtClean="0"/>
              <a:t> </a:t>
            </a:r>
            <a:r>
              <a:rPr lang="cs-CZ" sz="2400" b="1" i="1" dirty="0" err="1" smtClean="0"/>
              <a:t>desotoi</a:t>
            </a:r>
            <a:endParaRPr lang="cs-CZ" sz="2400" b="1" dirty="0"/>
          </a:p>
        </p:txBody>
      </p:sp>
      <p:pic>
        <p:nvPicPr>
          <p:cNvPr id="12" name="Obrázek 11"/>
          <p:cNvPicPr>
            <a:picLocks noChangeAspect="1"/>
          </p:cNvPicPr>
          <p:nvPr/>
        </p:nvPicPr>
        <p:blipFill>
          <a:blip r:embed="rId5"/>
          <a:stretch>
            <a:fillRect/>
          </a:stretch>
        </p:blipFill>
        <p:spPr>
          <a:xfrm>
            <a:off x="7381102" y="-88555"/>
            <a:ext cx="4810898" cy="3718853"/>
          </a:xfrm>
          <a:prstGeom prst="rect">
            <a:avLst/>
          </a:prstGeom>
        </p:spPr>
      </p:pic>
      <p:pic>
        <p:nvPicPr>
          <p:cNvPr id="13" name="Obrázek 12"/>
          <p:cNvPicPr>
            <a:picLocks noChangeAspect="1"/>
          </p:cNvPicPr>
          <p:nvPr/>
        </p:nvPicPr>
        <p:blipFill>
          <a:blip r:embed="rId6"/>
          <a:stretch>
            <a:fillRect/>
          </a:stretch>
        </p:blipFill>
        <p:spPr>
          <a:xfrm>
            <a:off x="4557368" y="0"/>
            <a:ext cx="2634264" cy="3710995"/>
          </a:xfrm>
          <a:prstGeom prst="rect">
            <a:avLst/>
          </a:prstGeom>
        </p:spPr>
      </p:pic>
      <p:sp>
        <p:nvSpPr>
          <p:cNvPr id="14" name="Obdélník 13"/>
          <p:cNvSpPr/>
          <p:nvPr/>
        </p:nvSpPr>
        <p:spPr>
          <a:xfrm>
            <a:off x="7348151" y="3630298"/>
            <a:ext cx="4237045" cy="261610"/>
          </a:xfrm>
          <a:prstGeom prst="rect">
            <a:avLst/>
          </a:prstGeom>
        </p:spPr>
        <p:txBody>
          <a:bodyPr wrap="square">
            <a:spAutoFit/>
          </a:bodyPr>
          <a:lstStyle/>
          <a:p>
            <a:r>
              <a:rPr lang="cs-CZ" sz="1100" dirty="0"/>
              <a:t>https://thefisheriesblog.com/2012/02/06/the-fish-are-fighting-back/</a:t>
            </a:r>
          </a:p>
        </p:txBody>
      </p:sp>
      <p:pic>
        <p:nvPicPr>
          <p:cNvPr id="15" name="Obrázek 14"/>
          <p:cNvPicPr>
            <a:picLocks noChangeAspect="1"/>
          </p:cNvPicPr>
          <p:nvPr/>
        </p:nvPicPr>
        <p:blipFill>
          <a:blip r:embed="rId7"/>
          <a:stretch>
            <a:fillRect/>
          </a:stretch>
        </p:blipFill>
        <p:spPr>
          <a:xfrm>
            <a:off x="114146" y="3630298"/>
            <a:ext cx="6544533" cy="593125"/>
          </a:xfrm>
          <a:prstGeom prst="rect">
            <a:avLst/>
          </a:prstGeom>
        </p:spPr>
      </p:pic>
      <p:cxnSp>
        <p:nvCxnSpPr>
          <p:cNvPr id="17" name="Přímá spojnice 16"/>
          <p:cNvCxnSpPr>
            <a:stCxn id="15" idx="1"/>
          </p:cNvCxnSpPr>
          <p:nvPr/>
        </p:nvCxnSpPr>
        <p:spPr bwMode="auto">
          <a:xfrm flipV="1">
            <a:off x="114146" y="3891908"/>
            <a:ext cx="5116881" cy="34953"/>
          </a:xfrm>
          <a:prstGeom prst="line">
            <a:avLst/>
          </a:prstGeom>
          <a:solidFill>
            <a:srgbClr val="6C7472"/>
          </a:solidFill>
          <a:ln w="25400" cap="flat" cmpd="sng" algn="ctr">
            <a:solidFill>
              <a:srgbClr val="C0FA0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Přímá spojnice 18"/>
          <p:cNvCxnSpPr/>
          <p:nvPr/>
        </p:nvCxnSpPr>
        <p:spPr bwMode="auto">
          <a:xfrm flipV="1">
            <a:off x="113397" y="4138367"/>
            <a:ext cx="6490084" cy="85056"/>
          </a:xfrm>
          <a:prstGeom prst="line">
            <a:avLst/>
          </a:prstGeom>
          <a:solidFill>
            <a:srgbClr val="6C7472"/>
          </a:solidFill>
          <a:ln w="25400" cap="flat" cmpd="sng" algn="ctr">
            <a:solidFill>
              <a:srgbClr val="C0FA06"/>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Obrázek 19"/>
          <p:cNvPicPr>
            <a:picLocks noChangeAspect="1"/>
          </p:cNvPicPr>
          <p:nvPr/>
        </p:nvPicPr>
        <p:blipFill>
          <a:blip r:embed="rId8"/>
          <a:stretch>
            <a:fillRect/>
          </a:stretch>
        </p:blipFill>
        <p:spPr>
          <a:xfrm>
            <a:off x="113397" y="1699850"/>
            <a:ext cx="4411616" cy="1676414"/>
          </a:xfrm>
          <a:prstGeom prst="rect">
            <a:avLst/>
          </a:prstGeom>
        </p:spPr>
      </p:pic>
      <p:sp>
        <p:nvSpPr>
          <p:cNvPr id="21" name="Obdélník 20"/>
          <p:cNvSpPr/>
          <p:nvPr/>
        </p:nvSpPr>
        <p:spPr>
          <a:xfrm>
            <a:off x="4374336" y="6417349"/>
            <a:ext cx="2284343" cy="307777"/>
          </a:xfrm>
          <a:prstGeom prst="rect">
            <a:avLst/>
          </a:prstGeom>
        </p:spPr>
        <p:txBody>
          <a:bodyPr wrap="none">
            <a:spAutoFit/>
          </a:bodyPr>
          <a:lstStyle/>
          <a:p>
            <a:r>
              <a:rPr lang="cs-CZ" sz="1400" dirty="0"/>
              <a:t>http://www.pond-life.me.uk</a:t>
            </a:r>
          </a:p>
        </p:txBody>
      </p:sp>
    </p:spTree>
    <p:extLst>
      <p:ext uri="{BB962C8B-B14F-4D97-AF65-F5344CB8AC3E}">
        <p14:creationId xmlns:p14="http://schemas.microsoft.com/office/powerpoint/2010/main" val="2281723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500" fill="hold"/>
                                        <p:tgtEl>
                                          <p:spTgt spid="15"/>
                                        </p:tgtEl>
                                        <p:attrNameLst>
                                          <p:attrName>ppt_w</p:attrName>
                                        </p:attrNameLst>
                                      </p:cBhvr>
                                      <p:tavLst>
                                        <p:tav tm="0">
                                          <p:val>
                                            <p:fltVal val="0"/>
                                          </p:val>
                                        </p:tav>
                                        <p:tav tm="100000">
                                          <p:val>
                                            <p:strVal val="#ppt_w"/>
                                          </p:val>
                                        </p:tav>
                                      </p:tavLst>
                                    </p:anim>
                                    <p:anim calcmode="lin" valueType="num">
                                      <p:cBhvr>
                                        <p:cTn id="8" dur="1500" fill="hold"/>
                                        <p:tgtEl>
                                          <p:spTgt spid="15"/>
                                        </p:tgtEl>
                                        <p:attrNameLst>
                                          <p:attrName>ppt_h</p:attrName>
                                        </p:attrNameLst>
                                      </p:cBhvr>
                                      <p:tavLst>
                                        <p:tav tm="0">
                                          <p:val>
                                            <p:fltVal val="0"/>
                                          </p:val>
                                        </p:tav>
                                        <p:tav tm="100000">
                                          <p:val>
                                            <p:strVal val="#ppt_h"/>
                                          </p:val>
                                        </p:tav>
                                      </p:tavLst>
                                    </p:anim>
                                    <p:animEffect transition="in" filter="fade">
                                      <p:cBhvr>
                                        <p:cTn id="9" dur="1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265817" y="499537"/>
            <a:ext cx="6841888" cy="3031216"/>
          </a:xfrm>
          <a:prstGeom prst="rect">
            <a:avLst/>
          </a:prstGeom>
        </p:spPr>
      </p:pic>
      <p:pic>
        <p:nvPicPr>
          <p:cNvPr id="5" name="Obrázek 4"/>
          <p:cNvPicPr>
            <a:picLocks noChangeAspect="1"/>
          </p:cNvPicPr>
          <p:nvPr/>
        </p:nvPicPr>
        <p:blipFill>
          <a:blip r:embed="rId3"/>
          <a:stretch>
            <a:fillRect/>
          </a:stretch>
        </p:blipFill>
        <p:spPr>
          <a:xfrm>
            <a:off x="85155" y="6159098"/>
            <a:ext cx="12241935" cy="319047"/>
          </a:xfrm>
          <a:prstGeom prst="rect">
            <a:avLst/>
          </a:prstGeom>
        </p:spPr>
      </p:pic>
      <p:pic>
        <p:nvPicPr>
          <p:cNvPr id="6" name="Obrázek 5"/>
          <p:cNvPicPr>
            <a:picLocks noChangeAspect="1"/>
          </p:cNvPicPr>
          <p:nvPr/>
        </p:nvPicPr>
        <p:blipFill>
          <a:blip r:embed="rId4"/>
          <a:stretch>
            <a:fillRect/>
          </a:stretch>
        </p:blipFill>
        <p:spPr>
          <a:xfrm>
            <a:off x="265817" y="3530753"/>
            <a:ext cx="6116130" cy="2451258"/>
          </a:xfrm>
          <a:prstGeom prst="rect">
            <a:avLst/>
          </a:prstGeom>
        </p:spPr>
      </p:pic>
      <p:sp>
        <p:nvSpPr>
          <p:cNvPr id="7" name="TextovéPole 6"/>
          <p:cNvSpPr txBox="1"/>
          <p:nvPr/>
        </p:nvSpPr>
        <p:spPr>
          <a:xfrm>
            <a:off x="0" y="21125"/>
            <a:ext cx="9185190" cy="461665"/>
          </a:xfrm>
          <a:prstGeom prst="rect">
            <a:avLst/>
          </a:prstGeom>
          <a:noFill/>
        </p:spPr>
        <p:txBody>
          <a:bodyPr wrap="square" rtlCol="0">
            <a:spAutoFit/>
          </a:bodyPr>
          <a:lstStyle/>
          <a:p>
            <a:r>
              <a:rPr lang="cs-CZ" sz="2400" b="1" dirty="0" smtClean="0"/>
              <a:t>Jeseter mexický (golfský) </a:t>
            </a:r>
            <a:r>
              <a:rPr lang="cs-CZ" sz="2400" b="1" i="1" dirty="0" err="1" smtClean="0"/>
              <a:t>Acipenser</a:t>
            </a:r>
            <a:r>
              <a:rPr lang="cs-CZ" sz="2400" b="1" i="1" dirty="0" smtClean="0"/>
              <a:t> </a:t>
            </a:r>
            <a:r>
              <a:rPr lang="cs-CZ" sz="2400" b="1" i="1" dirty="0" err="1" smtClean="0"/>
              <a:t>oxyrinchus</a:t>
            </a:r>
            <a:r>
              <a:rPr lang="cs-CZ" sz="2400" b="1" i="1" dirty="0" smtClean="0"/>
              <a:t> </a:t>
            </a:r>
            <a:r>
              <a:rPr lang="cs-CZ" sz="2400" b="1" i="1" dirty="0" err="1" smtClean="0"/>
              <a:t>desotoi</a:t>
            </a:r>
            <a:endParaRPr lang="cs-CZ" sz="2400" b="1" dirty="0"/>
          </a:p>
        </p:txBody>
      </p:sp>
      <p:sp>
        <p:nvSpPr>
          <p:cNvPr id="8" name="Obdélník 7"/>
          <p:cNvSpPr/>
          <p:nvPr/>
        </p:nvSpPr>
        <p:spPr>
          <a:xfrm>
            <a:off x="7101145" y="6603685"/>
            <a:ext cx="2284343" cy="307777"/>
          </a:xfrm>
          <a:prstGeom prst="rect">
            <a:avLst/>
          </a:prstGeom>
        </p:spPr>
        <p:txBody>
          <a:bodyPr wrap="none">
            <a:spAutoFit/>
          </a:bodyPr>
          <a:lstStyle/>
          <a:p>
            <a:r>
              <a:rPr lang="cs-CZ" sz="1400" dirty="0"/>
              <a:t>http://www.pond-life.me.uk</a:t>
            </a:r>
          </a:p>
        </p:txBody>
      </p:sp>
      <p:pic>
        <p:nvPicPr>
          <p:cNvPr id="9" name="Obrázek 8"/>
          <p:cNvPicPr>
            <a:picLocks noChangeAspect="1"/>
          </p:cNvPicPr>
          <p:nvPr/>
        </p:nvPicPr>
        <p:blipFill>
          <a:blip r:embed="rId5"/>
          <a:stretch>
            <a:fillRect/>
          </a:stretch>
        </p:blipFill>
        <p:spPr>
          <a:xfrm>
            <a:off x="7252250" y="425324"/>
            <a:ext cx="4939750" cy="3442856"/>
          </a:xfrm>
          <a:prstGeom prst="rect">
            <a:avLst/>
          </a:prstGeom>
        </p:spPr>
      </p:pic>
      <p:sp>
        <p:nvSpPr>
          <p:cNvPr id="10" name="Obdélník 9"/>
          <p:cNvSpPr/>
          <p:nvPr/>
        </p:nvSpPr>
        <p:spPr>
          <a:xfrm>
            <a:off x="7107705" y="3995380"/>
            <a:ext cx="6096000" cy="276999"/>
          </a:xfrm>
          <a:prstGeom prst="rect">
            <a:avLst/>
          </a:prstGeom>
        </p:spPr>
        <p:txBody>
          <a:bodyPr>
            <a:spAutoFit/>
          </a:bodyPr>
          <a:lstStyle/>
          <a:p>
            <a:r>
              <a:rPr lang="cs-CZ" sz="1200" dirty="0"/>
              <a:t>http://www.nmfs.noaa.gov/pr/pdfs/species/gulfsturgeon_5yearreview.pdf</a:t>
            </a:r>
          </a:p>
        </p:txBody>
      </p:sp>
    </p:spTree>
    <p:extLst>
      <p:ext uri="{BB962C8B-B14F-4D97-AF65-F5344CB8AC3E}">
        <p14:creationId xmlns:p14="http://schemas.microsoft.com/office/powerpoint/2010/main" val="1441845363"/>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p:cNvGraphicFramePr>
            <a:graphicFrameLocks noGrp="1"/>
          </p:cNvGraphicFramePr>
          <p:nvPr>
            <p:ph idx="1"/>
            <p:extLst>
              <p:ext uri="{D42A27DB-BD31-4B8C-83A1-F6EECF244321}">
                <p14:modId xmlns:p14="http://schemas.microsoft.com/office/powerpoint/2010/main" val="1286087249"/>
              </p:ext>
            </p:extLst>
          </p:nvPr>
        </p:nvGraphicFramePr>
        <p:xfrm>
          <a:off x="179111" y="2548850"/>
          <a:ext cx="7456602" cy="1750441"/>
        </p:xfrm>
        <a:graphic>
          <a:graphicData uri="http://schemas.openxmlformats.org/drawingml/2006/table">
            <a:tbl>
              <a:tblPr/>
              <a:tblGrid>
                <a:gridCol w="984692"/>
                <a:gridCol w="6471910"/>
              </a:tblGrid>
              <a:tr h="0">
                <a:tc>
                  <a:txBody>
                    <a:bodyPr/>
                    <a:lstStyle/>
                    <a:p>
                      <a:r>
                        <a:rPr lang="cs-CZ" b="1" dirty="0" err="1"/>
                        <a:t>Weight</a:t>
                      </a:r>
                      <a:r>
                        <a:rPr lang="cs-CZ" b="1" dirty="0"/>
                        <a:t>:</a:t>
                      </a:r>
                      <a:r>
                        <a:rPr lang="cs-CZ" dirty="0"/>
                        <a:t> </a:t>
                      </a:r>
                    </a:p>
                  </a:txBody>
                  <a:tcPr marL="0" marR="0" marT="0" marB="0">
                    <a:lnL>
                      <a:noFill/>
                    </a:lnL>
                    <a:lnR>
                      <a:noFill/>
                    </a:lnR>
                    <a:lnT>
                      <a:noFill/>
                    </a:lnT>
                    <a:lnB>
                      <a:noFill/>
                    </a:lnB>
                  </a:tcPr>
                </a:tc>
                <a:tc>
                  <a:txBody>
                    <a:bodyPr/>
                    <a:lstStyle/>
                    <a:p>
                      <a:r>
                        <a:rPr lang="en-US" dirty="0">
                          <a:effectLst/>
                        </a:rPr>
                        <a:t>up to 200 pounds (90 kg)</a:t>
                      </a:r>
                    </a:p>
                  </a:txBody>
                  <a:tcPr marL="0" marR="0" marT="0" marB="57150">
                    <a:lnL>
                      <a:noFill/>
                    </a:lnL>
                    <a:lnR>
                      <a:noFill/>
                    </a:lnR>
                    <a:lnT>
                      <a:noFill/>
                    </a:lnT>
                    <a:lnB>
                      <a:noFill/>
                    </a:lnB>
                  </a:tcPr>
                </a:tc>
              </a:tr>
              <a:tr h="0">
                <a:tc>
                  <a:txBody>
                    <a:bodyPr/>
                    <a:lstStyle/>
                    <a:p>
                      <a:r>
                        <a:rPr lang="cs-CZ" b="1"/>
                        <a:t>Length:</a:t>
                      </a:r>
                      <a:r>
                        <a:rPr lang="cs-CZ"/>
                        <a:t> </a:t>
                      </a:r>
                    </a:p>
                  </a:txBody>
                  <a:tcPr marL="0" marR="0" marT="0" marB="0">
                    <a:lnL>
                      <a:noFill/>
                    </a:lnL>
                    <a:lnR>
                      <a:noFill/>
                    </a:lnR>
                    <a:lnT>
                      <a:noFill/>
                    </a:lnT>
                    <a:lnB>
                      <a:noFill/>
                    </a:lnB>
                  </a:tcPr>
                </a:tc>
                <a:tc>
                  <a:txBody>
                    <a:bodyPr/>
                    <a:lstStyle/>
                    <a:p>
                      <a:r>
                        <a:rPr lang="cs-CZ" dirty="0">
                          <a:effectLst/>
                        </a:rPr>
                        <a:t>4-8 </a:t>
                      </a:r>
                      <a:r>
                        <a:rPr lang="cs-CZ" dirty="0" err="1">
                          <a:effectLst/>
                        </a:rPr>
                        <a:t>feet</a:t>
                      </a:r>
                      <a:r>
                        <a:rPr lang="cs-CZ" dirty="0">
                          <a:effectLst/>
                        </a:rPr>
                        <a:t> (1-2.5 m)</a:t>
                      </a:r>
                    </a:p>
                  </a:txBody>
                  <a:tcPr marL="0" marR="0" marT="0" marB="57150">
                    <a:lnL>
                      <a:noFill/>
                    </a:lnL>
                    <a:lnR>
                      <a:noFill/>
                    </a:lnR>
                    <a:lnT>
                      <a:noFill/>
                    </a:lnT>
                    <a:lnB>
                      <a:noFill/>
                    </a:lnB>
                  </a:tcPr>
                </a:tc>
              </a:tr>
              <a:tr h="0">
                <a:tc>
                  <a:txBody>
                    <a:bodyPr/>
                    <a:lstStyle/>
                    <a:p>
                      <a:r>
                        <a:rPr lang="cs-CZ" b="1"/>
                        <a:t>Appearance:</a:t>
                      </a:r>
                      <a:r>
                        <a:rPr lang="cs-CZ"/>
                        <a:t> </a:t>
                      </a:r>
                    </a:p>
                  </a:txBody>
                  <a:tcPr marL="0" marR="0" marT="0" marB="0">
                    <a:lnL>
                      <a:noFill/>
                    </a:lnL>
                    <a:lnR>
                      <a:noFill/>
                    </a:lnR>
                    <a:lnT>
                      <a:noFill/>
                    </a:lnT>
                    <a:lnB>
                      <a:noFill/>
                    </a:lnB>
                  </a:tcPr>
                </a:tc>
                <a:tc>
                  <a:txBody>
                    <a:bodyPr/>
                    <a:lstStyle/>
                    <a:p>
                      <a:r>
                        <a:rPr lang="cs-CZ">
                          <a:effectLst/>
                        </a:rPr>
                        <a:t>color, special features</a:t>
                      </a:r>
                    </a:p>
                  </a:txBody>
                  <a:tcPr marL="0" marR="0" marT="0" marB="57150">
                    <a:lnL>
                      <a:noFill/>
                    </a:lnL>
                    <a:lnR>
                      <a:noFill/>
                    </a:lnR>
                    <a:lnT>
                      <a:noFill/>
                    </a:lnT>
                    <a:lnB>
                      <a:noFill/>
                    </a:lnB>
                  </a:tcPr>
                </a:tc>
              </a:tr>
              <a:tr h="0">
                <a:tc>
                  <a:txBody>
                    <a:bodyPr/>
                    <a:lstStyle/>
                    <a:p>
                      <a:r>
                        <a:rPr lang="cs-CZ"/>
                        <a:t> </a:t>
                      </a:r>
                    </a:p>
                  </a:txBody>
                  <a:tcPr marL="0" marR="0" marT="0" marB="0">
                    <a:lnL>
                      <a:noFill/>
                    </a:lnL>
                    <a:lnR>
                      <a:noFill/>
                    </a:lnR>
                    <a:lnT>
                      <a:noFill/>
                    </a:lnT>
                    <a:lnB>
                      <a:noFill/>
                    </a:lnB>
                  </a:tcPr>
                </a:tc>
                <a:tc>
                  <a:txBody>
                    <a:bodyPr/>
                    <a:lstStyle/>
                    <a:p>
                      <a:r>
                        <a:rPr lang="en-US">
                          <a:effectLst/>
                        </a:rPr>
                        <a:t>primitive fish characterized by bony plates, or "scutes," and a hard, extended snout</a:t>
                      </a:r>
                    </a:p>
                  </a:txBody>
                  <a:tcPr marL="0" marR="0" marT="0" marB="57150">
                    <a:lnL>
                      <a:noFill/>
                    </a:lnL>
                    <a:lnR>
                      <a:noFill/>
                    </a:lnR>
                    <a:lnT>
                      <a:noFill/>
                    </a:lnT>
                    <a:lnB>
                      <a:noFill/>
                    </a:lnB>
                  </a:tcPr>
                </a:tc>
              </a:tr>
              <a:tr h="0">
                <a:tc>
                  <a:txBody>
                    <a:bodyPr/>
                    <a:lstStyle/>
                    <a:p>
                      <a:r>
                        <a:rPr lang="cs-CZ" b="1"/>
                        <a:t>Lifespan:</a:t>
                      </a:r>
                      <a:r>
                        <a:rPr lang="cs-CZ"/>
                        <a:t> </a:t>
                      </a:r>
                    </a:p>
                  </a:txBody>
                  <a:tcPr marL="0" marR="0" marT="0" marB="0">
                    <a:lnL>
                      <a:noFill/>
                    </a:lnL>
                    <a:lnR>
                      <a:noFill/>
                    </a:lnR>
                    <a:lnT>
                      <a:noFill/>
                    </a:lnT>
                    <a:lnB>
                      <a:noFill/>
                    </a:lnB>
                  </a:tcPr>
                </a:tc>
                <a:tc>
                  <a:txBody>
                    <a:bodyPr/>
                    <a:lstStyle/>
                    <a:p>
                      <a:r>
                        <a:rPr lang="en-US" dirty="0">
                          <a:effectLst/>
                        </a:rPr>
                        <a:t>20-25 years on average, but can live up to 60 years</a:t>
                      </a:r>
                    </a:p>
                  </a:txBody>
                  <a:tcPr marL="0" marR="0" marT="0" marB="57150">
                    <a:lnL>
                      <a:noFill/>
                    </a:lnL>
                    <a:lnR>
                      <a:noFill/>
                    </a:lnR>
                    <a:lnT>
                      <a:noFill/>
                    </a:lnT>
                    <a:lnB>
                      <a:noFill/>
                    </a:lnB>
                  </a:tcPr>
                </a:tc>
              </a:tr>
              <a:tr h="0">
                <a:tc>
                  <a:txBody>
                    <a:bodyPr/>
                    <a:lstStyle/>
                    <a:p>
                      <a:r>
                        <a:rPr lang="cs-CZ" b="1"/>
                        <a:t>Diet:</a:t>
                      </a:r>
                      <a:r>
                        <a:rPr lang="cs-CZ"/>
                        <a:t> </a:t>
                      </a:r>
                    </a:p>
                  </a:txBody>
                  <a:tcPr marL="0" marR="0" marT="0" marB="0">
                    <a:lnL>
                      <a:noFill/>
                    </a:lnL>
                    <a:lnR>
                      <a:noFill/>
                    </a:lnR>
                    <a:lnT>
                      <a:noFill/>
                    </a:lnT>
                    <a:lnB>
                      <a:noFill/>
                    </a:lnB>
                  </a:tcPr>
                </a:tc>
                <a:tc>
                  <a:txBody>
                    <a:bodyPr/>
                    <a:lstStyle/>
                    <a:p>
                      <a:r>
                        <a:rPr lang="en-US">
                          <a:effectLst/>
                        </a:rPr>
                        <a:t>brachiopods, mollusks, worms, and crustaceans</a:t>
                      </a:r>
                    </a:p>
                  </a:txBody>
                  <a:tcPr marL="0" marR="0" marT="0" marB="57150">
                    <a:lnL>
                      <a:noFill/>
                    </a:lnL>
                    <a:lnR>
                      <a:noFill/>
                    </a:lnR>
                    <a:lnT>
                      <a:noFill/>
                    </a:lnT>
                    <a:lnB>
                      <a:noFill/>
                    </a:lnB>
                  </a:tcPr>
                </a:tc>
              </a:tr>
              <a:tr h="0">
                <a:tc>
                  <a:txBody>
                    <a:bodyPr/>
                    <a:lstStyle/>
                    <a:p>
                      <a:r>
                        <a:rPr lang="cs-CZ" b="1" dirty="0" err="1"/>
                        <a:t>Behavior</a:t>
                      </a:r>
                      <a:r>
                        <a:rPr lang="cs-CZ" b="1" dirty="0"/>
                        <a:t>:</a:t>
                      </a:r>
                      <a:r>
                        <a:rPr lang="cs-CZ" dirty="0"/>
                        <a:t> </a:t>
                      </a:r>
                    </a:p>
                  </a:txBody>
                  <a:tcPr marL="0" marR="0" marT="0" marB="0">
                    <a:lnL>
                      <a:noFill/>
                    </a:lnL>
                    <a:lnR>
                      <a:noFill/>
                    </a:lnR>
                    <a:lnT>
                      <a:noFill/>
                    </a:lnT>
                    <a:lnB>
                      <a:noFill/>
                    </a:lnB>
                  </a:tcPr>
                </a:tc>
                <a:tc>
                  <a:txBody>
                    <a:bodyPr/>
                    <a:lstStyle/>
                    <a:p>
                      <a:r>
                        <a:rPr lang="en-US" dirty="0">
                          <a:effectLst/>
                        </a:rPr>
                        <a:t>they migrate into rivers to spawn in the spring</a:t>
                      </a:r>
                    </a:p>
                  </a:txBody>
                  <a:tcPr marL="0" marR="0" marT="0" marB="57150">
                    <a:lnL>
                      <a:noFill/>
                    </a:lnL>
                    <a:lnR>
                      <a:noFill/>
                    </a:lnR>
                    <a:lnT>
                      <a:noFill/>
                    </a:lnT>
                    <a:lnB>
                      <a:noFill/>
                    </a:lnB>
                  </a:tcPr>
                </a:tc>
              </a:tr>
            </a:tbl>
          </a:graphicData>
        </a:graphic>
      </p:graphicFrame>
      <p:sp>
        <p:nvSpPr>
          <p:cNvPr id="5" name="Rectangle 1"/>
          <p:cNvSpPr>
            <a:spLocks noChangeArrowheads="1"/>
          </p:cNvSpPr>
          <p:nvPr/>
        </p:nvSpPr>
        <p:spPr bwMode="auto">
          <a:xfrm>
            <a:off x="106837" y="482790"/>
            <a:ext cx="12019174"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cs-CZ" altLang="cs-CZ" sz="1200" b="1" i="0" u="none" strike="noStrike" cap="none" normalizeH="0" baseline="0" dirty="0" smtClean="0">
                <a:ln>
                  <a:noFill/>
                </a:ln>
                <a:solidFill>
                  <a:schemeClr val="tx1"/>
                </a:solidFill>
                <a:effectLst/>
                <a:latin typeface="Arial" panose="020B0604020202020204" pitchFamily="34" charset="0"/>
              </a:rPr>
              <a:t>Species </a:t>
            </a:r>
            <a:r>
              <a:rPr kumimoji="0" lang="cs-CZ" altLang="cs-CZ" sz="1200" b="1" i="0" u="none" strike="noStrike" cap="none" normalizeH="0" baseline="0" dirty="0" err="1" smtClean="0">
                <a:ln>
                  <a:noFill/>
                </a:ln>
                <a:solidFill>
                  <a:schemeClr val="tx1"/>
                </a:solidFill>
                <a:effectLst/>
                <a:latin typeface="Arial" panose="020B0604020202020204" pitchFamily="34" charset="0"/>
              </a:rPr>
              <a:t>Description</a:t>
            </a:r>
            <a:endParaRPr kumimoji="0" lang="cs-CZ" altLang="cs-CZ" sz="1200" b="1" i="0" u="none" strike="noStrike" cap="none" normalizeH="0" baseline="0" dirty="0" smtClean="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1200" b="1" i="0" u="none" strike="noStrike" cap="none" normalizeH="0" baseline="0" dirty="0" smtClean="0">
                <a:ln>
                  <a:noFill/>
                </a:ln>
                <a:solidFill>
                  <a:schemeClr val="tx1"/>
                </a:solidFill>
                <a:effectLst/>
                <a:latin typeface="Arial" panose="020B0604020202020204" pitchFamily="34" charset="0"/>
              </a:rPr>
              <a:t>Gulf sturgeon</a:t>
            </a:r>
            <a:r>
              <a:rPr kumimoji="0" lang="en-US" altLang="cs-CZ" sz="1200" b="0" i="0" u="none" strike="noStrike" cap="none" normalizeH="0" baseline="0" dirty="0" smtClean="0">
                <a:ln>
                  <a:noFill/>
                </a:ln>
                <a:solidFill>
                  <a:schemeClr val="tx1"/>
                </a:solidFill>
                <a:effectLst/>
                <a:latin typeface="Arial" panose="020B0604020202020204" pitchFamily="34" charset="0"/>
              </a:rPr>
              <a:t>, also known as the Gulf of Mexico sturgeon, are </a:t>
            </a:r>
            <a:r>
              <a:rPr kumimoji="0" lang="en-US" altLang="cs-CZ" sz="1200" b="0" i="0" u="none" strike="noStrike" cap="none" normalizeH="0" baseline="0" dirty="0" smtClean="0">
                <a:ln>
                  <a:noFill/>
                </a:ln>
                <a:solidFill>
                  <a:schemeClr val="tx1"/>
                </a:solidFill>
                <a:effectLst/>
                <a:latin typeface="Arial" panose="020B0604020202020204" pitchFamily="34" charset="0"/>
                <a:hlinkClick r:id="rId2"/>
              </a:rPr>
              <a:t>"anadromous"</a:t>
            </a:r>
            <a:r>
              <a:rPr kumimoji="0" lang="en-US" altLang="cs-CZ" sz="1200" b="0" i="0" u="none" strike="noStrike" cap="none" normalizeH="0" baseline="0" dirty="0" smtClean="0">
                <a:ln>
                  <a:noFill/>
                </a:ln>
                <a:solidFill>
                  <a:schemeClr val="tx1"/>
                </a:solidFill>
                <a:effectLst/>
                <a:latin typeface="Arial" panose="020B0604020202020204" pitchFamily="34" charset="0"/>
              </a:rPr>
              <a:t> fish, inhabiting coastal rivers from Louisiana to Florida during the warmer months, and the Gulf of Mexico and its estuaries and bays in the cooler months.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1200" b="0" i="0" u="none" strike="noStrike" cap="none" normalizeH="0" baseline="0" dirty="0" smtClean="0">
                <a:ln>
                  <a:noFill/>
                </a:ln>
                <a:solidFill>
                  <a:schemeClr val="tx1"/>
                </a:solidFill>
                <a:effectLst/>
                <a:latin typeface="Arial" panose="020B0604020202020204" pitchFamily="34" charset="0"/>
              </a:rPr>
              <a:t>Sturgeon are primitive fish characterized by bony plates, or "</a:t>
            </a:r>
            <a:r>
              <a:rPr kumimoji="0" lang="en-US" altLang="cs-CZ" sz="1200" b="0" i="0" u="none" strike="noStrike" cap="none" normalizeH="0" baseline="0" dirty="0" err="1" smtClean="0">
                <a:ln>
                  <a:noFill/>
                </a:ln>
                <a:solidFill>
                  <a:schemeClr val="tx1"/>
                </a:solidFill>
                <a:effectLst/>
                <a:latin typeface="Arial" panose="020B0604020202020204" pitchFamily="34" charset="0"/>
              </a:rPr>
              <a:t>scutes</a:t>
            </a:r>
            <a:r>
              <a:rPr kumimoji="0" lang="en-US" altLang="cs-CZ" sz="1200" b="0" i="0" u="none" strike="noStrike" cap="none" normalizeH="0" baseline="0" dirty="0" smtClean="0">
                <a:ln>
                  <a:noFill/>
                </a:ln>
                <a:solidFill>
                  <a:schemeClr val="tx1"/>
                </a:solidFill>
                <a:effectLst/>
                <a:latin typeface="Arial" panose="020B0604020202020204" pitchFamily="34" charset="0"/>
              </a:rPr>
              <a:t>," and a hard, extended snout; they have a "</a:t>
            </a:r>
            <a:r>
              <a:rPr kumimoji="0" lang="en-US" altLang="cs-CZ" sz="1200" b="0" i="0" u="none" strike="noStrike" cap="none" normalizeH="0" baseline="0" dirty="0" err="1" smtClean="0">
                <a:ln>
                  <a:noFill/>
                </a:ln>
                <a:solidFill>
                  <a:schemeClr val="tx1"/>
                </a:solidFill>
                <a:effectLst/>
                <a:latin typeface="Arial" panose="020B0604020202020204" pitchFamily="34" charset="0"/>
              </a:rPr>
              <a:t>heterocercal</a:t>
            </a:r>
            <a:r>
              <a:rPr kumimoji="0" lang="en-US" altLang="cs-CZ" sz="1200" b="0" i="0" u="none" strike="noStrike" cap="none" normalizeH="0" baseline="0" dirty="0" smtClean="0">
                <a:ln>
                  <a:noFill/>
                </a:ln>
                <a:solidFill>
                  <a:schemeClr val="tx1"/>
                </a:solidFill>
                <a:effectLst/>
                <a:latin typeface="Arial" panose="020B0604020202020204" pitchFamily="34" charset="0"/>
              </a:rPr>
              <a:t>" caudal fin--their tail is distinctly asymmetrical with the upper lobe longer than the lower. Adults range from 4-8 feet (1-2.5 m) in length, females attain larger sizes than males. They can live for up to 60 years, but average about 20-25 years.</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1200" b="0" i="0" u="none" strike="noStrike" cap="none" normalizeH="0" baseline="0" dirty="0" smtClean="0">
                <a:ln>
                  <a:noFill/>
                </a:ln>
                <a:solidFill>
                  <a:schemeClr val="tx1"/>
                </a:solidFill>
                <a:effectLst/>
                <a:latin typeface="Arial" panose="020B0604020202020204" pitchFamily="34" charset="0"/>
              </a:rPr>
              <a:t>Gulf sturgeon are bottom feeders, and eat primarily macroinvertebrates, including brachiopods, mollusks, worms, and crustaceans. All foraging occurs in brackish or marine waters of the Gulf of Mexico and its estuaries; sturgeon do not forage in riverine habitat.</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cs-CZ" sz="1200" b="0" i="0" u="none" strike="noStrike" cap="none" normalizeH="0" baseline="0" dirty="0" smtClean="0">
                <a:ln>
                  <a:noFill/>
                </a:ln>
                <a:solidFill>
                  <a:schemeClr val="tx1"/>
                </a:solidFill>
                <a:effectLst/>
                <a:latin typeface="Arial" panose="020B0604020202020204" pitchFamily="34" charset="0"/>
              </a:rPr>
              <a:t>Gulf sturgeon migrate into rivers to spawn in the spring; spawning occurs in areas of clean substrate comprised of rock and rubble. Their eggs are sticky, sink to the bottom, and adhere in clumps to snags, outcroppings, or other clean surfaces.</a:t>
            </a:r>
          </a:p>
        </p:txBody>
      </p:sp>
      <p:sp>
        <p:nvSpPr>
          <p:cNvPr id="6" name="TextovéPole 5"/>
          <p:cNvSpPr txBox="1"/>
          <p:nvPr/>
        </p:nvSpPr>
        <p:spPr>
          <a:xfrm>
            <a:off x="0" y="21125"/>
            <a:ext cx="9185190" cy="461665"/>
          </a:xfrm>
          <a:prstGeom prst="rect">
            <a:avLst/>
          </a:prstGeom>
          <a:noFill/>
        </p:spPr>
        <p:txBody>
          <a:bodyPr wrap="square" rtlCol="0">
            <a:spAutoFit/>
          </a:bodyPr>
          <a:lstStyle/>
          <a:p>
            <a:r>
              <a:rPr lang="cs-CZ" sz="2400" b="1" dirty="0" smtClean="0"/>
              <a:t>Jeseter mexický (golfský) </a:t>
            </a:r>
            <a:r>
              <a:rPr lang="cs-CZ" sz="2400" b="1" i="1" dirty="0" err="1" smtClean="0"/>
              <a:t>Acipenser</a:t>
            </a:r>
            <a:r>
              <a:rPr lang="cs-CZ" sz="2400" b="1" i="1" dirty="0" smtClean="0"/>
              <a:t> </a:t>
            </a:r>
            <a:r>
              <a:rPr lang="cs-CZ" sz="2400" b="1" i="1" dirty="0" err="1" smtClean="0"/>
              <a:t>oxyrinchus</a:t>
            </a:r>
            <a:r>
              <a:rPr lang="cs-CZ" sz="2400" b="1" i="1" dirty="0" smtClean="0"/>
              <a:t> </a:t>
            </a:r>
            <a:r>
              <a:rPr lang="cs-CZ" sz="2400" b="1" i="1" dirty="0" err="1" smtClean="0"/>
              <a:t>desotoi</a:t>
            </a:r>
            <a:endParaRPr lang="cs-CZ" sz="2400" b="1" dirty="0"/>
          </a:p>
        </p:txBody>
      </p:sp>
      <p:sp>
        <p:nvSpPr>
          <p:cNvPr id="8" name="Obdélník 7"/>
          <p:cNvSpPr/>
          <p:nvPr/>
        </p:nvSpPr>
        <p:spPr>
          <a:xfrm>
            <a:off x="106837" y="4426359"/>
            <a:ext cx="12085163" cy="1815882"/>
          </a:xfrm>
          <a:prstGeom prst="rect">
            <a:avLst/>
          </a:prstGeom>
        </p:spPr>
        <p:txBody>
          <a:bodyPr wrap="square">
            <a:spAutoFit/>
          </a:bodyPr>
          <a:lstStyle/>
          <a:p>
            <a:r>
              <a:rPr lang="en-US" sz="1400" b="1" dirty="0"/>
              <a:t>Conservation Efforts</a:t>
            </a:r>
          </a:p>
          <a:p>
            <a:r>
              <a:rPr lang="en-US" sz="1400" dirty="0"/>
              <a:t>On September 30, 1991, the Gulf sturgeon was listed as a threatened species under the Endangered Species Act (ESA) (56 FR 49653). In 1995, a </a:t>
            </a:r>
            <a:r>
              <a:rPr lang="en-US" sz="1400" dirty="0">
                <a:hlinkClick r:id="rId3"/>
              </a:rPr>
              <a:t>recovery/ management plan</a:t>
            </a:r>
            <a:r>
              <a:rPr lang="en-US" sz="1400" dirty="0"/>
              <a:t> was published for the Gulf Sturgeon. In addition, all U.S. fisheries for the Gulf sturgeon have been closed. </a:t>
            </a:r>
            <a:r>
              <a:rPr lang="en-US" sz="1400" b="1" dirty="0"/>
              <a:t>Regulatory Overview</a:t>
            </a:r>
          </a:p>
          <a:p>
            <a:r>
              <a:rPr lang="en-US" sz="1400" dirty="0"/>
              <a:t>The Gulf sturgeon was listed as threatened under the ESA in 1991. NMFS and USFWS share jurisdiction of this species. In 1995, we completed a joint </a:t>
            </a:r>
            <a:r>
              <a:rPr lang="en-US" sz="1400" dirty="0">
                <a:hlinkClick r:id="rId3"/>
              </a:rPr>
              <a:t>Recovery and Management Plan</a:t>
            </a:r>
            <a:r>
              <a:rPr lang="en-US" sz="1400" dirty="0"/>
              <a:t> [pdf].</a:t>
            </a:r>
          </a:p>
          <a:p>
            <a:r>
              <a:rPr lang="en-US" sz="1400" dirty="0"/>
              <a:t>In 2003, </a:t>
            </a:r>
            <a:r>
              <a:rPr lang="en-US" sz="1400" dirty="0">
                <a:hlinkClick r:id="rId4"/>
              </a:rPr>
              <a:t>critical habitat</a:t>
            </a:r>
            <a:r>
              <a:rPr lang="en-US" sz="1400" dirty="0"/>
              <a:t> for Gulf sturgeon was designated for 14 geographic areas among Gulf of Mexico rivers and tributaries.</a:t>
            </a:r>
          </a:p>
          <a:p>
            <a:r>
              <a:rPr lang="en-US" sz="1400" dirty="0"/>
              <a:t>NMFS completed a </a:t>
            </a:r>
            <a:r>
              <a:rPr lang="en-US" sz="1400" dirty="0">
                <a:hlinkClick r:id="rId5"/>
              </a:rPr>
              <a:t>5-year review</a:t>
            </a:r>
            <a:r>
              <a:rPr lang="en-US" sz="1400" dirty="0"/>
              <a:t> [pdf] of Gulf sturgeon in September 2009.</a:t>
            </a:r>
          </a:p>
        </p:txBody>
      </p:sp>
      <p:sp>
        <p:nvSpPr>
          <p:cNvPr id="9" name="Obdélník 8"/>
          <p:cNvSpPr/>
          <p:nvPr/>
        </p:nvSpPr>
        <p:spPr>
          <a:xfrm>
            <a:off x="106837" y="6369309"/>
            <a:ext cx="6096000" cy="307777"/>
          </a:xfrm>
          <a:prstGeom prst="rect">
            <a:avLst/>
          </a:prstGeom>
        </p:spPr>
        <p:txBody>
          <a:bodyPr>
            <a:spAutoFit/>
          </a:bodyPr>
          <a:lstStyle/>
          <a:p>
            <a:r>
              <a:rPr lang="cs-CZ" sz="1400" dirty="0"/>
              <a:t>http://www.fisheries.noaa.gov/pr/species/fish/gulf-sturgeon.html</a:t>
            </a:r>
          </a:p>
        </p:txBody>
      </p:sp>
    </p:spTree>
    <p:extLst>
      <p:ext uri="{BB962C8B-B14F-4D97-AF65-F5344CB8AC3E}">
        <p14:creationId xmlns:p14="http://schemas.microsoft.com/office/powerpoint/2010/main" val="237713677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3" descr="us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470" y="1249895"/>
            <a:ext cx="4098727" cy="267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 Box 5"/>
          <p:cNvSpPr txBox="1">
            <a:spLocks noChangeArrowheads="1"/>
          </p:cNvSpPr>
          <p:nvPr/>
        </p:nvSpPr>
        <p:spPr bwMode="auto">
          <a:xfrm>
            <a:off x="310522" y="4654"/>
            <a:ext cx="4114354" cy="1195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cs-CZ" altLang="cs-CZ" sz="3586" b="1" dirty="0" err="1">
                <a:latin typeface="Times New Roman" panose="02020603050405020304" pitchFamily="18" charset="0"/>
              </a:rPr>
              <a:t>veslonos</a:t>
            </a:r>
            <a:r>
              <a:rPr lang="cs-CZ" altLang="cs-CZ" sz="3586" b="1" dirty="0">
                <a:latin typeface="Times New Roman" panose="02020603050405020304" pitchFamily="18" charset="0"/>
              </a:rPr>
              <a:t> americký </a:t>
            </a:r>
          </a:p>
          <a:p>
            <a:pPr algn="ctr" eaLnBrk="0" fontAlgn="base" hangingPunct="0">
              <a:spcBef>
                <a:spcPct val="0"/>
              </a:spcBef>
              <a:spcAft>
                <a:spcPct val="0"/>
              </a:spcAft>
            </a:pPr>
            <a:r>
              <a:rPr lang="cs-CZ" altLang="cs-CZ" sz="3586" b="1" i="1" dirty="0">
                <a:latin typeface="Times New Roman" panose="02020603050405020304" pitchFamily="18" charset="0"/>
              </a:rPr>
              <a:t>(</a:t>
            </a:r>
            <a:r>
              <a:rPr lang="cs-CZ" altLang="cs-CZ" sz="3586" b="1" i="1" dirty="0" err="1">
                <a:latin typeface="Times New Roman" panose="02020603050405020304" pitchFamily="18" charset="0"/>
              </a:rPr>
              <a:t>Polyodon</a:t>
            </a:r>
            <a:r>
              <a:rPr lang="cs-CZ" altLang="cs-CZ" sz="3586" b="1" i="1" dirty="0">
                <a:latin typeface="Times New Roman" panose="02020603050405020304" pitchFamily="18" charset="0"/>
              </a:rPr>
              <a:t> </a:t>
            </a:r>
            <a:r>
              <a:rPr lang="cs-CZ" altLang="cs-CZ" sz="3586" b="1" i="1" dirty="0" err="1">
                <a:latin typeface="Times New Roman" panose="02020603050405020304" pitchFamily="18" charset="0"/>
              </a:rPr>
              <a:t>spathula</a:t>
            </a:r>
            <a:r>
              <a:rPr lang="cs-CZ" altLang="cs-CZ" sz="1617" i="1" dirty="0">
                <a:latin typeface="Times New Roman" panose="02020603050405020304" pitchFamily="18" charset="0"/>
              </a:rPr>
              <a:t> </a:t>
            </a:r>
            <a:r>
              <a:rPr lang="cs-CZ" altLang="cs-CZ" sz="3586" b="1" i="1" dirty="0">
                <a:latin typeface="Times New Roman" panose="02020603050405020304" pitchFamily="18" charset="0"/>
              </a:rPr>
              <a:t>)</a:t>
            </a:r>
          </a:p>
        </p:txBody>
      </p:sp>
      <p:pic>
        <p:nvPicPr>
          <p:cNvPr id="2" name="Obrázek 1"/>
          <p:cNvPicPr>
            <a:picLocks noChangeAspect="1"/>
          </p:cNvPicPr>
          <p:nvPr/>
        </p:nvPicPr>
        <p:blipFill>
          <a:blip r:embed="rId3"/>
          <a:stretch>
            <a:fillRect/>
          </a:stretch>
        </p:blipFill>
        <p:spPr>
          <a:xfrm>
            <a:off x="281470" y="4180804"/>
            <a:ext cx="4714875" cy="2390775"/>
          </a:xfrm>
          <a:prstGeom prst="rect">
            <a:avLst/>
          </a:prstGeom>
        </p:spPr>
      </p:pic>
      <p:pic>
        <p:nvPicPr>
          <p:cNvPr id="3" name="Obrázek 2"/>
          <p:cNvPicPr>
            <a:picLocks noChangeAspect="1"/>
          </p:cNvPicPr>
          <p:nvPr/>
        </p:nvPicPr>
        <p:blipFill>
          <a:blip r:embed="rId4"/>
          <a:stretch>
            <a:fillRect/>
          </a:stretch>
        </p:blipFill>
        <p:spPr>
          <a:xfrm>
            <a:off x="4424876" y="142039"/>
            <a:ext cx="4746428" cy="480130"/>
          </a:xfrm>
          <a:prstGeom prst="rect">
            <a:avLst/>
          </a:prstGeom>
        </p:spPr>
      </p:pic>
      <p:pic>
        <p:nvPicPr>
          <p:cNvPr id="4" name="Obrázek 3"/>
          <p:cNvPicPr>
            <a:picLocks noChangeAspect="1"/>
          </p:cNvPicPr>
          <p:nvPr/>
        </p:nvPicPr>
        <p:blipFill rotWithShape="1">
          <a:blip r:embed="rId5"/>
          <a:srcRect b="5055"/>
          <a:stretch/>
        </p:blipFill>
        <p:spPr>
          <a:xfrm>
            <a:off x="4878616" y="1200620"/>
            <a:ext cx="6311000" cy="2032774"/>
          </a:xfrm>
          <a:prstGeom prst="rect">
            <a:avLst/>
          </a:prstGeom>
        </p:spPr>
      </p:pic>
      <p:pic>
        <p:nvPicPr>
          <p:cNvPr id="5" name="Obrázek 4"/>
          <p:cNvPicPr>
            <a:picLocks noChangeAspect="1"/>
          </p:cNvPicPr>
          <p:nvPr/>
        </p:nvPicPr>
        <p:blipFill>
          <a:blip r:embed="rId6"/>
          <a:stretch>
            <a:fillRect/>
          </a:stretch>
        </p:blipFill>
        <p:spPr>
          <a:xfrm>
            <a:off x="6052008" y="3414566"/>
            <a:ext cx="5137608" cy="3020914"/>
          </a:xfrm>
          <a:prstGeom prst="rect">
            <a:avLst/>
          </a:prstGeom>
        </p:spPr>
      </p:pic>
      <p:sp>
        <p:nvSpPr>
          <p:cNvPr id="10" name="Obdélník 9"/>
          <p:cNvSpPr/>
          <p:nvPr/>
        </p:nvSpPr>
        <p:spPr>
          <a:xfrm>
            <a:off x="7101145" y="6603685"/>
            <a:ext cx="2284343" cy="307777"/>
          </a:xfrm>
          <a:prstGeom prst="rect">
            <a:avLst/>
          </a:prstGeom>
        </p:spPr>
        <p:txBody>
          <a:bodyPr wrap="none">
            <a:spAutoFit/>
          </a:bodyPr>
          <a:lstStyle/>
          <a:p>
            <a:r>
              <a:rPr lang="cs-CZ" sz="1400" dirty="0"/>
              <a:t>http://www.pond-life.me.uk</a:t>
            </a:r>
          </a:p>
        </p:txBody>
      </p:sp>
    </p:spTree>
    <p:extLst>
      <p:ext uri="{BB962C8B-B14F-4D97-AF65-F5344CB8AC3E}">
        <p14:creationId xmlns:p14="http://schemas.microsoft.com/office/powerpoint/2010/main" val="17051550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61042" y="3860114"/>
            <a:ext cx="4776207" cy="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eaLnBrk="0" fontAlgn="base" hangingPunct="0">
              <a:spcBef>
                <a:spcPct val="0"/>
              </a:spcBef>
              <a:spcAft>
                <a:spcPct val="0"/>
              </a:spcAft>
            </a:pPr>
            <a:r>
              <a:rPr lang="cs-CZ" altLang="cs-CZ" sz="1600" b="1" dirty="0" err="1" smtClean="0">
                <a:latin typeface="Times New Roman" panose="02020603050405020304" pitchFamily="18" charset="0"/>
              </a:rPr>
              <a:t>Diameter</a:t>
            </a:r>
            <a:r>
              <a:rPr lang="cs-CZ" altLang="cs-CZ" sz="1600" b="1" dirty="0" smtClean="0">
                <a:latin typeface="Times New Roman" panose="02020603050405020304" pitchFamily="18" charset="0"/>
              </a:rPr>
              <a:t> </a:t>
            </a:r>
            <a:r>
              <a:rPr lang="cs-CZ" altLang="cs-CZ" sz="1600" b="1" dirty="0" err="1" smtClean="0">
                <a:latin typeface="Times New Roman" panose="02020603050405020304" pitchFamily="18" charset="0"/>
              </a:rPr>
              <a:t>of</a:t>
            </a:r>
            <a:r>
              <a:rPr lang="cs-CZ" altLang="cs-CZ" sz="1600" b="1" dirty="0" smtClean="0">
                <a:latin typeface="Times New Roman" panose="02020603050405020304" pitchFamily="18" charset="0"/>
              </a:rPr>
              <a:t> </a:t>
            </a:r>
            <a:r>
              <a:rPr lang="cs-CZ" altLang="cs-CZ" sz="1600" b="1" dirty="0" err="1" smtClean="0">
                <a:latin typeface="Times New Roman" panose="02020603050405020304" pitchFamily="18" charset="0"/>
              </a:rPr>
              <a:t>eggs</a:t>
            </a:r>
            <a:r>
              <a:rPr lang="cs-CZ" altLang="cs-CZ" sz="1600" b="1" dirty="0" smtClean="0">
                <a:latin typeface="Times New Roman" panose="02020603050405020304" pitchFamily="18" charset="0"/>
              </a:rPr>
              <a:t>: </a:t>
            </a:r>
            <a:r>
              <a:rPr lang="cs-CZ" altLang="cs-CZ" sz="1600" b="1" dirty="0">
                <a:latin typeface="Times New Roman" panose="02020603050405020304" pitchFamily="18" charset="0"/>
              </a:rPr>
              <a:t>2-2,5 mm</a:t>
            </a:r>
          </a:p>
          <a:p>
            <a:pPr eaLnBrk="0" fontAlgn="base" hangingPunct="0">
              <a:spcBef>
                <a:spcPct val="0"/>
              </a:spcBef>
              <a:spcAft>
                <a:spcPct val="0"/>
              </a:spcAft>
            </a:pPr>
            <a:endParaRPr lang="cs-CZ" altLang="cs-CZ" sz="1600" b="1" dirty="0">
              <a:latin typeface="Times New Roman" panose="02020603050405020304" pitchFamily="18" charset="0"/>
            </a:endParaRPr>
          </a:p>
        </p:txBody>
      </p:sp>
      <p:pic>
        <p:nvPicPr>
          <p:cNvPr id="5" name="Obrázek 4"/>
          <p:cNvPicPr>
            <a:picLocks noChangeAspect="1"/>
          </p:cNvPicPr>
          <p:nvPr/>
        </p:nvPicPr>
        <p:blipFill>
          <a:blip r:embed="rId2"/>
          <a:stretch>
            <a:fillRect/>
          </a:stretch>
        </p:blipFill>
        <p:spPr>
          <a:xfrm>
            <a:off x="5852962" y="69467"/>
            <a:ext cx="6241628" cy="4155089"/>
          </a:xfrm>
          <a:prstGeom prst="rect">
            <a:avLst/>
          </a:prstGeom>
        </p:spPr>
      </p:pic>
      <p:pic>
        <p:nvPicPr>
          <p:cNvPr id="6" name="Zástupný symbol pro obsah 5"/>
          <p:cNvPicPr>
            <a:picLocks noGrp="1" noChangeAspect="1"/>
          </p:cNvPicPr>
          <p:nvPr>
            <p:ph idx="1"/>
          </p:nvPr>
        </p:nvPicPr>
        <p:blipFill>
          <a:blip r:embed="rId3"/>
          <a:stretch>
            <a:fillRect/>
          </a:stretch>
        </p:blipFill>
        <p:spPr>
          <a:xfrm>
            <a:off x="161042" y="5336168"/>
            <a:ext cx="11286203" cy="1239772"/>
          </a:xfrm>
          <a:prstGeom prst="rect">
            <a:avLst/>
          </a:prstGeom>
        </p:spPr>
      </p:pic>
      <p:sp>
        <p:nvSpPr>
          <p:cNvPr id="8" name="Obdélník 7"/>
          <p:cNvSpPr/>
          <p:nvPr/>
        </p:nvSpPr>
        <p:spPr>
          <a:xfrm>
            <a:off x="7101145" y="6603685"/>
            <a:ext cx="2284343" cy="307777"/>
          </a:xfrm>
          <a:prstGeom prst="rect">
            <a:avLst/>
          </a:prstGeom>
        </p:spPr>
        <p:txBody>
          <a:bodyPr wrap="none">
            <a:spAutoFit/>
          </a:bodyPr>
          <a:lstStyle/>
          <a:p>
            <a:r>
              <a:rPr lang="cs-CZ" sz="1400" dirty="0"/>
              <a:t>http://www.pond-life.me.uk</a:t>
            </a:r>
          </a:p>
        </p:txBody>
      </p:sp>
      <p:pic>
        <p:nvPicPr>
          <p:cNvPr id="9" name="Obrázek 8"/>
          <p:cNvPicPr>
            <a:picLocks noChangeAspect="1"/>
          </p:cNvPicPr>
          <p:nvPr/>
        </p:nvPicPr>
        <p:blipFill>
          <a:blip r:embed="rId4"/>
          <a:stretch>
            <a:fillRect/>
          </a:stretch>
        </p:blipFill>
        <p:spPr>
          <a:xfrm>
            <a:off x="79024" y="69467"/>
            <a:ext cx="5773938" cy="3724019"/>
          </a:xfrm>
          <a:prstGeom prst="rect">
            <a:avLst/>
          </a:prstGeom>
        </p:spPr>
      </p:pic>
    </p:spTree>
    <p:extLst>
      <p:ext uri="{BB962C8B-B14F-4D97-AF65-F5344CB8AC3E}">
        <p14:creationId xmlns:p14="http://schemas.microsoft.com/office/powerpoint/2010/main" val="127642489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266437" y="0"/>
            <a:ext cx="9946942" cy="6911532"/>
          </a:xfrm>
          <a:prstGeom prst="rect">
            <a:avLst/>
          </a:prstGeom>
        </p:spPr>
      </p:pic>
      <p:sp>
        <p:nvSpPr>
          <p:cNvPr id="3" name="Obdélník 2"/>
          <p:cNvSpPr/>
          <p:nvPr/>
        </p:nvSpPr>
        <p:spPr>
          <a:xfrm>
            <a:off x="8245086" y="0"/>
            <a:ext cx="3946914" cy="307777"/>
          </a:xfrm>
          <a:prstGeom prst="rect">
            <a:avLst/>
          </a:prstGeom>
        </p:spPr>
        <p:txBody>
          <a:bodyPr wrap="none">
            <a:spAutoFit/>
          </a:bodyPr>
          <a:lstStyle/>
          <a:p>
            <a:r>
              <a:rPr lang="cs-CZ" sz="1400" dirty="0"/>
              <a:t>http://tpwd.texas.gov/huntwild/wild/species/pad/</a:t>
            </a:r>
          </a:p>
        </p:txBody>
      </p:sp>
    </p:spTree>
    <p:extLst>
      <p:ext uri="{BB962C8B-B14F-4D97-AF65-F5344CB8AC3E}">
        <p14:creationId xmlns:p14="http://schemas.microsoft.com/office/powerpoint/2010/main" val="391638181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56693" y="103694"/>
            <a:ext cx="11665625" cy="6476215"/>
          </a:xfrm>
          <a:prstGeom prst="rect">
            <a:avLst/>
          </a:prstGeom>
        </p:spPr>
      </p:pic>
      <p:sp>
        <p:nvSpPr>
          <p:cNvPr id="3" name="Obdélník 2"/>
          <p:cNvSpPr/>
          <p:nvPr/>
        </p:nvSpPr>
        <p:spPr>
          <a:xfrm>
            <a:off x="7906829" y="6272132"/>
            <a:ext cx="3946914" cy="307777"/>
          </a:xfrm>
          <a:prstGeom prst="rect">
            <a:avLst/>
          </a:prstGeom>
        </p:spPr>
        <p:txBody>
          <a:bodyPr wrap="none">
            <a:spAutoFit/>
          </a:bodyPr>
          <a:lstStyle/>
          <a:p>
            <a:r>
              <a:rPr lang="cs-CZ" sz="1400" dirty="0"/>
              <a:t>http://tpwd.texas.gov/huntwild/wild/species/pad/</a:t>
            </a:r>
          </a:p>
        </p:txBody>
      </p:sp>
    </p:spTree>
    <p:extLst>
      <p:ext uri="{BB962C8B-B14F-4D97-AF65-F5344CB8AC3E}">
        <p14:creationId xmlns:p14="http://schemas.microsoft.com/office/powerpoint/2010/main" val="4974310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3603712020"/>
              </p:ext>
            </p:extLst>
          </p:nvPr>
        </p:nvGraphicFramePr>
        <p:xfrm>
          <a:off x="630810" y="1253765"/>
          <a:ext cx="11209256" cy="4674568"/>
        </p:xfrm>
        <a:graphic>
          <a:graphicData uri="http://schemas.openxmlformats.org/drawingml/2006/table">
            <a:tbl>
              <a:tblPr/>
              <a:tblGrid>
                <a:gridCol w="1327258"/>
                <a:gridCol w="9881998"/>
              </a:tblGrid>
              <a:tr h="4674568">
                <a:tc>
                  <a:txBody>
                    <a:bodyPr/>
                    <a:lstStyle/>
                    <a:p>
                      <a:r>
                        <a:rPr lang="cs-CZ" b="1" dirty="0" err="1" smtClean="0"/>
                        <a:t>Conservation</a:t>
                      </a:r>
                      <a:endParaRPr lang="cs-CZ" b="1" dirty="0" smtClean="0"/>
                    </a:p>
                    <a:p>
                      <a:r>
                        <a:rPr lang="cs-CZ" b="1" dirty="0" smtClean="0"/>
                        <a:t> </a:t>
                      </a:r>
                      <a:r>
                        <a:rPr lang="cs-CZ" b="1" dirty="0" err="1"/>
                        <a:t>Actions</a:t>
                      </a:r>
                      <a:r>
                        <a:rPr lang="cs-CZ" b="1" dirty="0"/>
                        <a:t>:</a:t>
                      </a:r>
                      <a:endParaRPr lang="cs-CZ" dirty="0"/>
                    </a:p>
                  </a:txBody>
                  <a:tcPr marL="0" marR="0" marT="0" marB="0" anchor="ctr">
                    <a:lnL>
                      <a:noFill/>
                    </a:lnL>
                    <a:lnR>
                      <a:noFill/>
                    </a:lnR>
                    <a:lnT>
                      <a:noFill/>
                    </a:lnT>
                    <a:lnB>
                      <a:noFill/>
                    </a:lnB>
                  </a:tcPr>
                </a:tc>
                <a:tc>
                  <a:txBody>
                    <a:bodyPr/>
                    <a:lstStyle/>
                    <a:p>
                      <a:pPr algn="l"/>
                      <a:r>
                        <a:rPr lang="en-US" sz="1800" dirty="0"/>
                        <a:t>The 1992 USFWS status review for paddlefish determined that listing this species as threatened under the ESA was not warranted at that time. Tagging results of the five year MICRA paddlefish project and harvest reports from states with sport and commercial fisheries indicate that range-wide paddlefish populations exceed 10,000 individuals and can currently sustain harvests. </a:t>
                      </a:r>
                      <a:br>
                        <a:rPr lang="en-US" sz="1800" dirty="0"/>
                      </a:br>
                      <a:r>
                        <a:rPr lang="en-US" sz="1800" dirty="0"/>
                        <a:t/>
                      </a:r>
                      <a:br>
                        <a:rPr lang="en-US" sz="1800" dirty="0"/>
                      </a:br>
                      <a:r>
                        <a:rPr lang="en-US" sz="1800" dirty="0"/>
                        <a:t>In states with sport fisheries, paddlefish are managed by seasons and bag limits to ensure sustained harvests (MICRA 1993). Fourteen states currently have paddlefish sport fisheries. Six of these are supplemented by stocking programs (Graham 1997). The management authority for this species is the individual state fish and game agency responsible for waters within their jurisdiction. This species still supports commercial fisheries in Illinois, Indiana, Kentucky, and Tennessee where authorities believe the harvest is well managed and sustainable. However, there are individual subpopulations that have been overexploited.</a:t>
                      </a:r>
                      <a:br>
                        <a:rPr lang="en-US" sz="1800" dirty="0"/>
                      </a:br>
                      <a:r>
                        <a:rPr lang="en-US" sz="1800" dirty="0"/>
                        <a:t/>
                      </a:r>
                      <a:br>
                        <a:rPr lang="en-US" sz="1800" dirty="0"/>
                      </a:br>
                      <a:r>
                        <a:rPr lang="en-US" sz="1800" dirty="0"/>
                        <a:t>This species is listed on CITES Appendix II. </a:t>
                      </a:r>
                    </a:p>
                  </a:txBody>
                  <a:tcPr marL="0" marR="0" marT="0" marB="0" anchor="ctr">
                    <a:lnL>
                      <a:noFill/>
                    </a:lnL>
                    <a:lnR>
                      <a:noFill/>
                    </a:lnR>
                    <a:lnT>
                      <a:noFill/>
                    </a:lnT>
                    <a:lnB>
                      <a:noFill/>
                    </a:lnB>
                  </a:tcPr>
                </a:tc>
              </a:tr>
            </a:tbl>
          </a:graphicData>
        </a:graphic>
      </p:graphicFrame>
      <p:pic>
        <p:nvPicPr>
          <p:cNvPr id="3" name="Obrázek 2"/>
          <p:cNvPicPr>
            <a:picLocks noChangeAspect="1"/>
          </p:cNvPicPr>
          <p:nvPr/>
        </p:nvPicPr>
        <p:blipFill>
          <a:blip r:embed="rId2"/>
          <a:stretch>
            <a:fillRect/>
          </a:stretch>
        </p:blipFill>
        <p:spPr>
          <a:xfrm>
            <a:off x="3862224" y="198600"/>
            <a:ext cx="4746428" cy="480130"/>
          </a:xfrm>
          <a:prstGeom prst="rect">
            <a:avLst/>
          </a:prstGeom>
        </p:spPr>
      </p:pic>
      <p:sp>
        <p:nvSpPr>
          <p:cNvPr id="4" name="Obdélník 3"/>
          <p:cNvSpPr/>
          <p:nvPr/>
        </p:nvSpPr>
        <p:spPr>
          <a:xfrm>
            <a:off x="7225143" y="5928333"/>
            <a:ext cx="3438505" cy="307777"/>
          </a:xfrm>
          <a:prstGeom prst="rect">
            <a:avLst/>
          </a:prstGeom>
        </p:spPr>
        <p:txBody>
          <a:bodyPr wrap="none">
            <a:spAutoFit/>
          </a:bodyPr>
          <a:lstStyle/>
          <a:p>
            <a:r>
              <a:rPr lang="cs-CZ" sz="1400" dirty="0"/>
              <a:t>http://www.iucnredlist.org/details/17938/0</a:t>
            </a:r>
          </a:p>
        </p:txBody>
      </p:sp>
      <p:graphicFrame>
        <p:nvGraphicFramePr>
          <p:cNvPr id="5" name="Tabulka 4"/>
          <p:cNvGraphicFramePr>
            <a:graphicFrameLocks noGrp="1"/>
          </p:cNvGraphicFramePr>
          <p:nvPr>
            <p:extLst>
              <p:ext uri="{D42A27DB-BD31-4B8C-83A1-F6EECF244321}">
                <p14:modId xmlns:p14="http://schemas.microsoft.com/office/powerpoint/2010/main" val="33174516"/>
              </p:ext>
            </p:extLst>
          </p:nvPr>
        </p:nvGraphicFramePr>
        <p:xfrm>
          <a:off x="329153" y="6236110"/>
          <a:ext cx="10515600" cy="396240"/>
        </p:xfrm>
        <a:graphic>
          <a:graphicData uri="http://schemas.openxmlformats.org/drawingml/2006/table">
            <a:tbl>
              <a:tblPr/>
              <a:tblGrid>
                <a:gridCol w="915185"/>
                <a:gridCol w="9600415"/>
              </a:tblGrid>
              <a:tr h="0">
                <a:tc>
                  <a:txBody>
                    <a:bodyPr/>
                    <a:lstStyle/>
                    <a:p>
                      <a:r>
                        <a:rPr lang="cs-CZ" sz="1000" b="1" dirty="0" err="1"/>
                        <a:t>Citation</a:t>
                      </a:r>
                      <a:r>
                        <a:rPr lang="cs-CZ" sz="1000" b="1" dirty="0"/>
                        <a:t>:</a:t>
                      </a:r>
                      <a:endParaRPr lang="cs-CZ" sz="1000" dirty="0"/>
                    </a:p>
                  </a:txBody>
                  <a:tcPr anchor="ctr">
                    <a:lnL>
                      <a:noFill/>
                    </a:lnL>
                    <a:lnR>
                      <a:noFill/>
                    </a:lnR>
                    <a:lnT>
                      <a:noFill/>
                    </a:lnT>
                    <a:lnB>
                      <a:noFill/>
                    </a:lnB>
                  </a:tcPr>
                </a:tc>
                <a:tc>
                  <a:txBody>
                    <a:bodyPr/>
                    <a:lstStyle/>
                    <a:p>
                      <a:r>
                        <a:rPr lang="en-US" sz="1000" dirty="0"/>
                        <a:t>Grady, J. (U.S. Fish &amp; Wildlife Service). 2004. </a:t>
                      </a:r>
                      <a:r>
                        <a:rPr lang="en-US" sz="1000" i="1" dirty="0" err="1"/>
                        <a:t>Polyodon</a:t>
                      </a:r>
                      <a:r>
                        <a:rPr lang="en-US" sz="1000" i="1" dirty="0"/>
                        <a:t> </a:t>
                      </a:r>
                      <a:r>
                        <a:rPr lang="en-US" sz="1000" i="1" dirty="0" err="1"/>
                        <a:t>spathula</a:t>
                      </a:r>
                      <a:r>
                        <a:rPr lang="en-US" sz="1000" dirty="0"/>
                        <a:t>. The IUCN Red List of Threatened Species 2004: e.T17938A7638243. </a:t>
                      </a:r>
                      <a:r>
                        <a:rPr lang="en-US" sz="1000" dirty="0">
                          <a:effectLst/>
                          <a:hlinkClick r:id="rId3"/>
                        </a:rPr>
                        <a:t>http://dx.doi.org/10.2305/IUCN.UK.2004.RLTS.T17938A7638243.en</a:t>
                      </a:r>
                      <a:r>
                        <a:rPr lang="en-US" sz="1000" dirty="0">
                          <a:effectLst/>
                        </a:rPr>
                        <a:t>. </a:t>
                      </a:r>
                      <a:r>
                        <a:rPr lang="en-US" sz="1000" dirty="0"/>
                        <a:t>Downloaded on </a:t>
                      </a:r>
                      <a:r>
                        <a:rPr lang="en-US" sz="1000" b="1" dirty="0"/>
                        <a:t>07 February 2017</a:t>
                      </a:r>
                      <a:r>
                        <a:rPr lang="en-US" sz="1000" dirty="0"/>
                        <a:t>.</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436831564"/>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806826" y="36398"/>
            <a:ext cx="9091318" cy="6060879"/>
          </a:xfrm>
          <a:prstGeom prst="rect">
            <a:avLst/>
          </a:prstGeom>
        </p:spPr>
      </p:pic>
      <p:pic>
        <p:nvPicPr>
          <p:cNvPr id="3" name="Obrázek 2"/>
          <p:cNvPicPr>
            <a:picLocks noChangeAspect="1"/>
          </p:cNvPicPr>
          <p:nvPr/>
        </p:nvPicPr>
        <p:blipFill>
          <a:blip r:embed="rId3"/>
          <a:stretch>
            <a:fillRect/>
          </a:stretch>
        </p:blipFill>
        <p:spPr>
          <a:xfrm>
            <a:off x="106837" y="709521"/>
            <a:ext cx="12085163" cy="4590946"/>
          </a:xfrm>
          <a:prstGeom prst="rect">
            <a:avLst/>
          </a:prstGeom>
        </p:spPr>
      </p:pic>
      <p:sp>
        <p:nvSpPr>
          <p:cNvPr id="4" name="Obdélník 3"/>
          <p:cNvSpPr/>
          <p:nvPr/>
        </p:nvSpPr>
        <p:spPr>
          <a:xfrm>
            <a:off x="8614661" y="6258606"/>
            <a:ext cx="3388813" cy="307777"/>
          </a:xfrm>
          <a:prstGeom prst="rect">
            <a:avLst/>
          </a:prstGeom>
        </p:spPr>
        <p:txBody>
          <a:bodyPr wrap="none">
            <a:spAutoFit/>
          </a:bodyPr>
          <a:lstStyle/>
          <a:p>
            <a:r>
              <a:rPr lang="cs-CZ" sz="1400" dirty="0"/>
              <a:t>http://www.ryby-vlcek.cz/prodej-jeseteru/</a:t>
            </a:r>
          </a:p>
        </p:txBody>
      </p:sp>
      <p:sp>
        <p:nvSpPr>
          <p:cNvPr id="5" name="Obdélník 4"/>
          <p:cNvSpPr/>
          <p:nvPr/>
        </p:nvSpPr>
        <p:spPr>
          <a:xfrm>
            <a:off x="5504716" y="6258606"/>
            <a:ext cx="2582502" cy="307777"/>
          </a:xfrm>
          <a:prstGeom prst="rect">
            <a:avLst/>
          </a:prstGeom>
        </p:spPr>
        <p:txBody>
          <a:bodyPr wrap="none">
            <a:spAutoFit/>
          </a:bodyPr>
          <a:lstStyle/>
          <a:p>
            <a:r>
              <a:rPr lang="cs-CZ" sz="1400" dirty="0"/>
              <a:t>http://www.nucet.ro/Home.htm</a:t>
            </a:r>
          </a:p>
        </p:txBody>
      </p:sp>
    </p:spTree>
    <p:extLst>
      <p:ext uri="{BB962C8B-B14F-4D97-AF65-F5344CB8AC3E}">
        <p14:creationId xmlns:p14="http://schemas.microsoft.com/office/powerpoint/2010/main" val="25168563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anim calcmode="lin" valueType="num">
                                      <p:cBhvr>
                                        <p:cTn id="8" dur="1750" fill="hold"/>
                                        <p:tgtEl>
                                          <p:spTgt spid="2"/>
                                        </p:tgtEl>
                                        <p:attrNameLst>
                                          <p:attrName>ppt_x</p:attrName>
                                        </p:attrNameLst>
                                      </p:cBhvr>
                                      <p:tavLst>
                                        <p:tav tm="0">
                                          <p:val>
                                            <p:strVal val="#ppt_x"/>
                                          </p:val>
                                        </p:tav>
                                        <p:tav tm="100000">
                                          <p:val>
                                            <p:strVal val="#ppt_x"/>
                                          </p:val>
                                        </p:tav>
                                      </p:tavLst>
                                    </p:anim>
                                    <p:anim calcmode="lin" valueType="num">
                                      <p:cBhvr>
                                        <p:cTn id="9" dur="1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2000" fill="hold"/>
                                        <p:tgtEl>
                                          <p:spTgt spid="3"/>
                                        </p:tgtEl>
                                        <p:attrNameLst>
                                          <p:attrName>ppt_w</p:attrName>
                                        </p:attrNameLst>
                                      </p:cBhvr>
                                      <p:tavLst>
                                        <p:tav tm="0">
                                          <p:val>
                                            <p:fltVal val="0"/>
                                          </p:val>
                                        </p:tav>
                                        <p:tav tm="100000">
                                          <p:val>
                                            <p:strVal val="#ppt_w"/>
                                          </p:val>
                                        </p:tav>
                                      </p:tavLst>
                                    </p:anim>
                                    <p:anim calcmode="lin" valueType="num">
                                      <p:cBhvr>
                                        <p:cTn id="15" dur="2000" fill="hold"/>
                                        <p:tgtEl>
                                          <p:spTgt spid="3"/>
                                        </p:tgtEl>
                                        <p:attrNameLst>
                                          <p:attrName>ppt_h</p:attrName>
                                        </p:attrNameLst>
                                      </p:cBhvr>
                                      <p:tavLst>
                                        <p:tav tm="0">
                                          <p:val>
                                            <p:fltVal val="0"/>
                                          </p:val>
                                        </p:tav>
                                        <p:tav tm="100000">
                                          <p:val>
                                            <p:strVal val="#ppt_h"/>
                                          </p:val>
                                        </p:tav>
                                      </p:tavLst>
                                    </p:anim>
                                    <p:anim calcmode="lin" valueType="num">
                                      <p:cBhvr>
                                        <p:cTn id="16" dur="2000" fill="hold"/>
                                        <p:tgtEl>
                                          <p:spTgt spid="3"/>
                                        </p:tgtEl>
                                        <p:attrNameLst>
                                          <p:attrName>style.rotation</p:attrName>
                                        </p:attrNameLst>
                                      </p:cBhvr>
                                      <p:tavLst>
                                        <p:tav tm="0">
                                          <p:val>
                                            <p:fltVal val="90"/>
                                          </p:val>
                                        </p:tav>
                                        <p:tav tm="100000">
                                          <p:val>
                                            <p:fltVal val="0"/>
                                          </p:val>
                                        </p:tav>
                                      </p:tavLst>
                                    </p:anim>
                                    <p:animEffect transition="in" filter="fade">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213925" y="2522641"/>
            <a:ext cx="5179688" cy="369332"/>
          </a:xfrm>
          <a:prstGeom prst="rect">
            <a:avLst/>
          </a:prstGeom>
        </p:spPr>
        <p:txBody>
          <a:bodyPr wrap="none">
            <a:spAutoFit/>
          </a:bodyPr>
          <a:lstStyle/>
          <a:p>
            <a:r>
              <a:rPr lang="cs-CZ" dirty="0"/>
              <a:t>https://www.youtube.com/watch?v=dhsMkyLOtBI</a:t>
            </a:r>
          </a:p>
        </p:txBody>
      </p:sp>
      <p:sp>
        <p:nvSpPr>
          <p:cNvPr id="3" name="Obdélník 2"/>
          <p:cNvSpPr/>
          <p:nvPr/>
        </p:nvSpPr>
        <p:spPr>
          <a:xfrm>
            <a:off x="3213925" y="4875713"/>
            <a:ext cx="6925559" cy="369332"/>
          </a:xfrm>
          <a:prstGeom prst="rect">
            <a:avLst/>
          </a:prstGeom>
        </p:spPr>
        <p:txBody>
          <a:bodyPr wrap="square">
            <a:spAutoFit/>
          </a:bodyPr>
          <a:lstStyle/>
          <a:p>
            <a:r>
              <a:rPr lang="cs-CZ" dirty="0"/>
              <a:t>https://www.youtube.com/watch?v=0RgeU_ZWhaI#t=8.066213</a:t>
            </a:r>
          </a:p>
        </p:txBody>
      </p:sp>
      <p:sp>
        <p:nvSpPr>
          <p:cNvPr id="4" name="Obdélník 3"/>
          <p:cNvSpPr/>
          <p:nvPr/>
        </p:nvSpPr>
        <p:spPr>
          <a:xfrm>
            <a:off x="3213925" y="1941983"/>
            <a:ext cx="5102744" cy="369332"/>
          </a:xfrm>
          <a:prstGeom prst="rect">
            <a:avLst/>
          </a:prstGeom>
        </p:spPr>
        <p:txBody>
          <a:bodyPr wrap="none">
            <a:spAutoFit/>
          </a:bodyPr>
          <a:lstStyle/>
          <a:p>
            <a:r>
              <a:rPr lang="cs-CZ" dirty="0"/>
              <a:t>https://www.youtube.com/watch?v=UlB6Ubiz_fY</a:t>
            </a:r>
          </a:p>
        </p:txBody>
      </p:sp>
      <p:sp>
        <p:nvSpPr>
          <p:cNvPr id="5" name="TextovéPole 4"/>
          <p:cNvSpPr txBox="1"/>
          <p:nvPr/>
        </p:nvSpPr>
        <p:spPr>
          <a:xfrm>
            <a:off x="3855562" y="1228201"/>
            <a:ext cx="4355184" cy="369332"/>
          </a:xfrm>
          <a:prstGeom prst="rect">
            <a:avLst/>
          </a:prstGeom>
          <a:noFill/>
        </p:spPr>
        <p:txBody>
          <a:bodyPr wrap="square" rtlCol="0">
            <a:spAutoFit/>
          </a:bodyPr>
          <a:lstStyle/>
          <a:p>
            <a:r>
              <a:rPr lang="cs-CZ" dirty="0" smtClean="0">
                <a:solidFill>
                  <a:srgbClr val="00B0F0"/>
                </a:solidFill>
              </a:rPr>
              <a:t>Reprodukce </a:t>
            </a:r>
            <a:r>
              <a:rPr lang="cs-CZ" dirty="0" err="1" smtClean="0">
                <a:solidFill>
                  <a:srgbClr val="00B0F0"/>
                </a:solidFill>
              </a:rPr>
              <a:t>veslonose</a:t>
            </a:r>
            <a:r>
              <a:rPr lang="cs-CZ" dirty="0" smtClean="0">
                <a:solidFill>
                  <a:srgbClr val="00B0F0"/>
                </a:solidFill>
              </a:rPr>
              <a:t> a.</a:t>
            </a:r>
            <a:endParaRPr lang="cs-CZ" dirty="0">
              <a:solidFill>
                <a:srgbClr val="00B0F0"/>
              </a:solidFill>
            </a:endParaRPr>
          </a:p>
        </p:txBody>
      </p:sp>
      <p:sp>
        <p:nvSpPr>
          <p:cNvPr id="6" name="TextovéPole 5"/>
          <p:cNvSpPr txBox="1"/>
          <p:nvPr/>
        </p:nvSpPr>
        <p:spPr>
          <a:xfrm>
            <a:off x="3855562" y="4295055"/>
            <a:ext cx="3384223" cy="369332"/>
          </a:xfrm>
          <a:prstGeom prst="rect">
            <a:avLst/>
          </a:prstGeom>
          <a:noFill/>
        </p:spPr>
        <p:txBody>
          <a:bodyPr wrap="square" rtlCol="0">
            <a:spAutoFit/>
          </a:bodyPr>
          <a:lstStyle/>
          <a:p>
            <a:r>
              <a:rPr lang="cs-CZ" dirty="0" smtClean="0">
                <a:solidFill>
                  <a:srgbClr val="00B0F0"/>
                </a:solidFill>
              </a:rPr>
              <a:t>Zpracování </a:t>
            </a:r>
            <a:r>
              <a:rPr lang="cs-CZ" dirty="0" err="1" smtClean="0">
                <a:solidFill>
                  <a:srgbClr val="00B0F0"/>
                </a:solidFill>
              </a:rPr>
              <a:t>veslonose</a:t>
            </a:r>
            <a:r>
              <a:rPr lang="cs-CZ" dirty="0" smtClean="0">
                <a:solidFill>
                  <a:srgbClr val="00B0F0"/>
                </a:solidFill>
              </a:rPr>
              <a:t> a.</a:t>
            </a:r>
            <a:endParaRPr lang="cs-CZ" dirty="0">
              <a:solidFill>
                <a:srgbClr val="00B0F0"/>
              </a:solidFill>
            </a:endParaRPr>
          </a:p>
        </p:txBody>
      </p:sp>
    </p:spTree>
    <p:extLst>
      <p:ext uri="{BB962C8B-B14F-4D97-AF65-F5344CB8AC3E}">
        <p14:creationId xmlns:p14="http://schemas.microsoft.com/office/powerpoint/2010/main" val="103506783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075" name="Rectangle 5"/>
          <p:cNvSpPr>
            <a:spLocks/>
          </p:cNvSpPr>
          <p:nvPr/>
        </p:nvSpPr>
        <p:spPr bwMode="auto">
          <a:xfrm>
            <a:off x="5484317" y="238869"/>
            <a:ext cx="1270248" cy="19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nSpc>
                <a:spcPct val="90000"/>
              </a:lnSpc>
            </a:pPr>
            <a:r>
              <a:rPr lang="en-US" altLang="cs-CZ" sz="844" dirty="0">
                <a:solidFill>
                  <a:srgbClr val="000000"/>
                </a:solidFill>
                <a:latin typeface="Clara Sans" pitchFamily="122" charset="0"/>
                <a:ea typeface="ヒラギノ角ゴ Pro W3" pitchFamily="122" charset="-128"/>
                <a:sym typeface="Clara Sans" pitchFamily="122" charset="0"/>
              </a:rPr>
              <a:t>www.frov.jcu.cz</a:t>
            </a:r>
          </a:p>
        </p:txBody>
      </p:sp>
      <p:sp>
        <p:nvSpPr>
          <p:cNvPr id="3077" name="Obdélník 1"/>
          <p:cNvSpPr>
            <a:spLocks noChangeArrowheads="1"/>
          </p:cNvSpPr>
          <p:nvPr/>
        </p:nvSpPr>
        <p:spPr bwMode="auto">
          <a:xfrm>
            <a:off x="1791890" y="2000250"/>
            <a:ext cx="8658449" cy="241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ctr"/>
            <a:r>
              <a:rPr lang="cs-CZ" altLang="cs-CZ" sz="3023" b="1" dirty="0">
                <a:solidFill>
                  <a:prstClr val="black"/>
                </a:solidFill>
              </a:rPr>
              <a:t>Všechny ryby nemají kosti aneb je libo kaviár?</a:t>
            </a:r>
          </a:p>
          <a:p>
            <a:pPr algn="ctr"/>
            <a:r>
              <a:rPr lang="cs-CZ" altLang="cs-CZ" sz="3023" b="1" dirty="0">
                <a:solidFill>
                  <a:prstClr val="black"/>
                </a:solidFill>
              </a:rPr>
              <a:t>Díl </a:t>
            </a:r>
            <a:r>
              <a:rPr lang="cs-CZ" altLang="cs-CZ" sz="3023" b="1" dirty="0" smtClean="0">
                <a:solidFill>
                  <a:prstClr val="black"/>
                </a:solidFill>
              </a:rPr>
              <a:t>IV. </a:t>
            </a:r>
            <a:r>
              <a:rPr lang="cs-CZ" altLang="cs-CZ" sz="3023" b="1" dirty="0">
                <a:solidFill>
                  <a:prstClr val="black"/>
                </a:solidFill>
              </a:rPr>
              <a:t>Systematika a biologie </a:t>
            </a:r>
            <a:r>
              <a:rPr lang="cs-CZ" altLang="cs-CZ" sz="3023" b="1" dirty="0" smtClean="0">
                <a:solidFill>
                  <a:prstClr val="black"/>
                </a:solidFill>
              </a:rPr>
              <a:t>chrupavčitých</a:t>
            </a:r>
          </a:p>
          <a:p>
            <a:pPr algn="ctr"/>
            <a:r>
              <a:rPr lang="cs-CZ" altLang="cs-CZ" sz="3023" b="1" dirty="0" smtClean="0">
                <a:solidFill>
                  <a:prstClr val="black"/>
                </a:solidFill>
              </a:rPr>
              <a:t>- </a:t>
            </a:r>
          </a:p>
          <a:p>
            <a:pPr algn="ctr"/>
            <a:r>
              <a:rPr lang="cs-CZ" altLang="cs-CZ" sz="3023" b="1" dirty="0" smtClean="0">
                <a:solidFill>
                  <a:prstClr val="black"/>
                </a:solidFill>
              </a:rPr>
              <a:t>Severní Amerika 2</a:t>
            </a:r>
            <a:endParaRPr lang="cs-CZ" altLang="cs-CZ" sz="3023" b="1" dirty="0">
              <a:solidFill>
                <a:prstClr val="black"/>
              </a:solidFill>
            </a:endParaRPr>
          </a:p>
        </p:txBody>
      </p:sp>
      <p:sp>
        <p:nvSpPr>
          <p:cNvPr id="6" name="TextBox 24"/>
          <p:cNvSpPr txBox="1">
            <a:spLocks noChangeArrowheads="1"/>
          </p:cNvSpPr>
          <p:nvPr/>
        </p:nvSpPr>
        <p:spPr bwMode="auto">
          <a:xfrm>
            <a:off x="3107413" y="4832152"/>
            <a:ext cx="8155459" cy="1612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algn="ctr" eaLnBrk="1" hangingPunct="1"/>
            <a:r>
              <a:rPr lang="cs-CZ" altLang="cs-CZ" sz="1969" b="1" dirty="0">
                <a:solidFill>
                  <a:schemeClr val="tx1"/>
                </a:solidFill>
                <a:ea typeface="ヒラギノ角ゴ Pro W3" pitchFamily="122" charset="-128"/>
              </a:rPr>
              <a:t>Ing. David Gela, Ph.D., </a:t>
            </a:r>
            <a:r>
              <a:rPr lang="cs-CZ" altLang="cs-CZ" sz="1969" b="1" dirty="0" smtClean="0">
                <a:solidFill>
                  <a:schemeClr val="tx1"/>
                </a:solidFill>
                <a:ea typeface="ヒラギノ角ゴ Pro W3" pitchFamily="122" charset="-128"/>
              </a:rPr>
              <a:t>Bc. Martin </a:t>
            </a:r>
            <a:r>
              <a:rPr lang="cs-CZ" altLang="cs-CZ" sz="1969" b="1" dirty="0">
                <a:solidFill>
                  <a:schemeClr val="tx1"/>
                </a:solidFill>
                <a:ea typeface="ヒラギノ角ゴ Pro W3" pitchFamily="122" charset="-128"/>
              </a:rPr>
              <a:t>Kahanec, DiS</a:t>
            </a:r>
            <a:r>
              <a:rPr lang="cs-CZ" altLang="cs-CZ" sz="1969" b="1" dirty="0" smtClean="0">
                <a:solidFill>
                  <a:schemeClr val="tx1"/>
                </a:solidFill>
                <a:ea typeface="ヒラギノ角ゴ Pro W3" pitchFamily="122" charset="-128"/>
              </a:rPr>
              <a:t>.</a:t>
            </a:r>
            <a:endParaRPr lang="cs-CZ" altLang="cs-CZ" sz="1969" b="1" dirty="0">
              <a:solidFill>
                <a:schemeClr val="tx1"/>
              </a:solidFill>
              <a:ea typeface="ヒラギノ角ゴ Pro W3" pitchFamily="122" charset="-128"/>
            </a:endParaRPr>
          </a:p>
          <a:p>
            <a:pPr algn="ctr"/>
            <a:r>
              <a:rPr lang="en-US" altLang="cs-CZ" sz="1969" b="1" dirty="0" smtClean="0">
                <a:solidFill>
                  <a:schemeClr val="tx1"/>
                </a:solidFill>
                <a:ea typeface="ヒラギノ角ゴ Pro W3" pitchFamily="122" charset="-128"/>
              </a:rPr>
              <a:t>Ing</a:t>
            </a:r>
            <a:r>
              <a:rPr lang="en-US" altLang="cs-CZ" sz="1969" b="1" dirty="0">
                <a:solidFill>
                  <a:schemeClr val="tx1"/>
                </a:solidFill>
                <a:ea typeface="ヒラギノ角ゴ Pro W3" pitchFamily="122" charset="-128"/>
              </a:rPr>
              <a:t>. Marek Rodina</a:t>
            </a:r>
            <a:r>
              <a:rPr lang="cs-CZ" altLang="cs-CZ" sz="1969" b="1" dirty="0">
                <a:solidFill>
                  <a:schemeClr val="tx1"/>
                </a:solidFill>
                <a:ea typeface="ヒラギノ角ゴ Pro W3" pitchFamily="122" charset="-128"/>
              </a:rPr>
              <a:t>, Ph.D</a:t>
            </a:r>
            <a:r>
              <a:rPr lang="cs-CZ" altLang="cs-CZ" sz="1969" b="1" dirty="0" smtClean="0">
                <a:solidFill>
                  <a:schemeClr val="tx1"/>
                </a:solidFill>
                <a:ea typeface="ヒラギノ角ゴ Pro W3" pitchFamily="122" charset="-128"/>
              </a:rPr>
              <a:t>.</a:t>
            </a:r>
            <a:r>
              <a:rPr lang="en-US" altLang="cs-CZ" sz="1969" b="1" dirty="0">
                <a:solidFill>
                  <a:schemeClr val="tx1"/>
                </a:solidFill>
                <a:ea typeface="ヒラギノ角ゴ Pro W3" pitchFamily="122" charset="-128"/>
              </a:rPr>
              <a:t> </a:t>
            </a:r>
            <a:r>
              <a:rPr lang="en-US" altLang="cs-CZ" sz="1969" b="1" dirty="0" smtClean="0">
                <a:solidFill>
                  <a:schemeClr val="tx1"/>
                </a:solidFill>
                <a:ea typeface="ヒラギノ角ゴ Pro W3" pitchFamily="122" charset="-128"/>
              </a:rPr>
              <a:t>&amp;</a:t>
            </a:r>
            <a:r>
              <a:rPr lang="cs-CZ" altLang="cs-CZ" sz="1969" b="1" dirty="0" smtClean="0">
                <a:solidFill>
                  <a:schemeClr val="tx1"/>
                </a:solidFill>
                <a:ea typeface="ヒラギノ角ゴ Pro W3" pitchFamily="122" charset="-128"/>
              </a:rPr>
              <a:t> </a:t>
            </a:r>
            <a:r>
              <a:rPr lang="sv-SE" sz="2000" b="1" dirty="0" smtClean="0">
                <a:solidFill>
                  <a:schemeClr val="tx1"/>
                </a:solidFill>
              </a:rPr>
              <a:t>prof</a:t>
            </a:r>
            <a:r>
              <a:rPr lang="sv-SE" sz="2000" b="1" dirty="0">
                <a:solidFill>
                  <a:schemeClr val="tx1"/>
                </a:solidFill>
              </a:rPr>
              <a:t>. Ing. Martin Flajšhans , Dr. rer. agr.</a:t>
            </a:r>
            <a:endParaRPr lang="cs-CZ" altLang="cs-CZ" sz="1969" b="1" dirty="0">
              <a:solidFill>
                <a:schemeClr val="tx1"/>
              </a:solidFill>
              <a:ea typeface="ヒラギノ角ゴ Pro W3" pitchFamily="122" charset="-128"/>
            </a:endParaRPr>
          </a:p>
          <a:p>
            <a:pPr algn="ctr" eaLnBrk="1" hangingPunct="1"/>
            <a:endParaRPr lang="cs-CZ" altLang="cs-CZ" sz="1969" b="1" dirty="0">
              <a:solidFill>
                <a:schemeClr val="tx1"/>
              </a:solidFill>
              <a:ea typeface="ヒラギノ角ゴ Pro W3" pitchFamily="122" charset="-128"/>
            </a:endParaRPr>
          </a:p>
          <a:p>
            <a:pPr algn="r" eaLnBrk="1" hangingPunct="1"/>
            <a:r>
              <a:rPr lang="cs-CZ" altLang="cs-CZ" sz="1969" dirty="0">
                <a:solidFill>
                  <a:schemeClr val="tx1"/>
                </a:solidFill>
                <a:ea typeface="ヒラギノ角ゴ Pro W3" pitchFamily="122" charset="-128"/>
                <a:sym typeface="Myriad Pro" pitchFamily="34" charset="0"/>
              </a:rPr>
              <a:t>CHCHR 2017</a:t>
            </a:r>
            <a:endParaRPr lang="en-US" altLang="cs-CZ" sz="1969" dirty="0">
              <a:solidFill>
                <a:srgbClr val="FFFFFF"/>
              </a:solidFill>
              <a:ea typeface="ヒラギノ角ゴ Pro W3" pitchFamily="122" charset="-128"/>
              <a:sym typeface="Myriad Pro" pitchFamily="34" charset="0"/>
            </a:endParaRPr>
          </a:p>
          <a:p>
            <a:pPr algn="r">
              <a:spcAft>
                <a:spcPts val="844"/>
              </a:spcAft>
            </a:pPr>
            <a:r>
              <a:rPr lang="cs-CZ" altLang="cs-CZ" sz="1969" dirty="0">
                <a:solidFill>
                  <a:srgbClr val="FFFFFF"/>
                </a:solidFill>
                <a:ea typeface="ヒラギノ角ゴ Pro W3" pitchFamily="122" charset="-128"/>
                <a:sym typeface="Myriad Pro" pitchFamily="34" charset="0"/>
              </a:rPr>
              <a:t>Přednáška pro předmět </a:t>
            </a:r>
            <a:r>
              <a:rPr lang="cs-CZ" altLang="cs-CZ" sz="1969" dirty="0" smtClean="0">
                <a:solidFill>
                  <a:srgbClr val="FFFFFF"/>
                </a:solidFill>
                <a:ea typeface="ヒラギノ角ゴ Pro W3" pitchFamily="122" charset="-128"/>
                <a:sym typeface="Myriad Pro" pitchFamily="34" charset="0"/>
              </a:rPr>
              <a:t>přednáška předmět </a:t>
            </a:r>
            <a:endParaRPr lang="en-US" altLang="cs-CZ" sz="1969" dirty="0">
              <a:solidFill>
                <a:srgbClr val="000000"/>
              </a:solidFill>
              <a:latin typeface="Clara Sans" pitchFamily="122" charset="0"/>
              <a:ea typeface="ヒラギノ角ゴ Pro W3" pitchFamily="122" charset="-128"/>
            </a:endParaRPr>
          </a:p>
        </p:txBody>
      </p:sp>
    </p:spTree>
    <p:extLst>
      <p:ext uri="{BB962C8B-B14F-4D97-AF65-F5344CB8AC3E}">
        <p14:creationId xmlns:p14="http://schemas.microsoft.com/office/powerpoint/2010/main" val="16346095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3"/>
          <p:cNvSpPr txBox="1">
            <a:spLocks noChangeArrowheads="1"/>
          </p:cNvSpPr>
          <p:nvPr/>
        </p:nvSpPr>
        <p:spPr bwMode="auto">
          <a:xfrm>
            <a:off x="9112577" y="688157"/>
            <a:ext cx="3079423" cy="400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cs-CZ" altLang="cs-CZ" sz="2000" b="1" i="1" dirty="0" err="1">
                <a:latin typeface="Times New Roman" panose="02020603050405020304" pitchFamily="18" charset="0"/>
              </a:rPr>
              <a:t>Scaphirhynchus</a:t>
            </a:r>
            <a:r>
              <a:rPr lang="cs-CZ" altLang="cs-CZ" sz="2000" b="1" i="1" dirty="0">
                <a:latin typeface="Times New Roman" panose="02020603050405020304" pitchFamily="18" charset="0"/>
              </a:rPr>
              <a:t> </a:t>
            </a:r>
            <a:r>
              <a:rPr lang="cs-CZ" altLang="cs-CZ" sz="2000" b="1" i="1" dirty="0" err="1">
                <a:latin typeface="Times New Roman" panose="02020603050405020304" pitchFamily="18" charset="0"/>
              </a:rPr>
              <a:t>albus</a:t>
            </a:r>
            <a:r>
              <a:rPr lang="cs-CZ" altLang="cs-CZ" sz="2000" dirty="0">
                <a:latin typeface="Times New Roman" panose="02020603050405020304" pitchFamily="18" charset="0"/>
              </a:rPr>
              <a:t> </a:t>
            </a:r>
          </a:p>
        </p:txBody>
      </p:sp>
      <p:pic>
        <p:nvPicPr>
          <p:cNvPr id="28676" name="Picture 8" descr="Výsledek obrázku pro scaphirhynchus alb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6727" y="1445968"/>
            <a:ext cx="4827550" cy="282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Obdélník 2"/>
          <p:cNvSpPr>
            <a:spLocks noChangeArrowheads="1"/>
          </p:cNvSpPr>
          <p:nvPr/>
        </p:nvSpPr>
        <p:spPr bwMode="auto">
          <a:xfrm>
            <a:off x="7550870" y="-15673"/>
            <a:ext cx="5883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eaLnBrk="0" fontAlgn="base" hangingPunct="0">
              <a:spcBef>
                <a:spcPct val="0"/>
              </a:spcBef>
              <a:spcAft>
                <a:spcPct val="0"/>
              </a:spcAft>
            </a:pPr>
            <a:r>
              <a:rPr lang="cs-CZ" altLang="cs-CZ" sz="2400" b="1" dirty="0" err="1" smtClean="0"/>
              <a:t>Lopatonos</a:t>
            </a:r>
            <a:r>
              <a:rPr lang="cs-CZ" altLang="cs-CZ" sz="2400" b="1" dirty="0" smtClean="0"/>
              <a:t> bílý </a:t>
            </a:r>
            <a:r>
              <a:rPr lang="cs-CZ" altLang="cs-CZ" sz="2400" b="1" dirty="0" err="1" smtClean="0"/>
              <a:t>Pallid</a:t>
            </a:r>
            <a:r>
              <a:rPr lang="cs-CZ" altLang="cs-CZ" sz="2400" b="1" dirty="0" smtClean="0"/>
              <a:t> </a:t>
            </a:r>
            <a:r>
              <a:rPr lang="cs-CZ" altLang="cs-CZ" sz="2400" b="1" dirty="0" err="1"/>
              <a:t>sturgeon</a:t>
            </a:r>
            <a:endParaRPr lang="cs-CZ" altLang="cs-CZ" sz="2400" b="1" dirty="0"/>
          </a:p>
        </p:txBody>
      </p:sp>
      <p:pic>
        <p:nvPicPr>
          <p:cNvPr id="28678" name="Obrázek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9186" y="72798"/>
            <a:ext cx="3997224" cy="329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4"/>
          <a:stretch>
            <a:fillRect/>
          </a:stretch>
        </p:blipFill>
        <p:spPr>
          <a:xfrm>
            <a:off x="155984" y="3350322"/>
            <a:ext cx="4791075" cy="2619375"/>
          </a:xfrm>
          <a:prstGeom prst="rect">
            <a:avLst/>
          </a:prstGeom>
        </p:spPr>
      </p:pic>
      <p:pic>
        <p:nvPicPr>
          <p:cNvPr id="3" name="Obrázek 2"/>
          <p:cNvPicPr>
            <a:picLocks noChangeAspect="1"/>
          </p:cNvPicPr>
          <p:nvPr/>
        </p:nvPicPr>
        <p:blipFill>
          <a:blip r:embed="rId5"/>
          <a:stretch>
            <a:fillRect/>
          </a:stretch>
        </p:blipFill>
        <p:spPr>
          <a:xfrm>
            <a:off x="4216727" y="429458"/>
            <a:ext cx="4895850" cy="2019300"/>
          </a:xfrm>
          <a:prstGeom prst="rect">
            <a:avLst/>
          </a:prstGeom>
        </p:spPr>
      </p:pic>
      <p:pic>
        <p:nvPicPr>
          <p:cNvPr id="4" name="Obrázek 3"/>
          <p:cNvPicPr>
            <a:picLocks noChangeAspect="1"/>
          </p:cNvPicPr>
          <p:nvPr/>
        </p:nvPicPr>
        <p:blipFill>
          <a:blip r:embed="rId6"/>
          <a:stretch>
            <a:fillRect/>
          </a:stretch>
        </p:blipFill>
        <p:spPr>
          <a:xfrm>
            <a:off x="5007376" y="3230310"/>
            <a:ext cx="6772227" cy="2488826"/>
          </a:xfrm>
          <a:prstGeom prst="rect">
            <a:avLst/>
          </a:prstGeom>
        </p:spPr>
      </p:pic>
      <p:pic>
        <p:nvPicPr>
          <p:cNvPr id="5" name="Obrázek 4"/>
          <p:cNvPicPr>
            <a:picLocks noChangeAspect="1"/>
          </p:cNvPicPr>
          <p:nvPr/>
        </p:nvPicPr>
        <p:blipFill>
          <a:blip r:embed="rId7"/>
          <a:stretch>
            <a:fillRect/>
          </a:stretch>
        </p:blipFill>
        <p:spPr>
          <a:xfrm>
            <a:off x="155984" y="5838706"/>
            <a:ext cx="11623619" cy="1006770"/>
          </a:xfrm>
          <a:prstGeom prst="rect">
            <a:avLst/>
          </a:prstGeom>
        </p:spPr>
      </p:pic>
      <p:sp>
        <p:nvSpPr>
          <p:cNvPr id="6" name="Obdélník 5"/>
          <p:cNvSpPr/>
          <p:nvPr/>
        </p:nvSpPr>
        <p:spPr>
          <a:xfrm>
            <a:off x="9659291" y="6568477"/>
            <a:ext cx="1985993" cy="276999"/>
          </a:xfrm>
          <a:prstGeom prst="rect">
            <a:avLst/>
          </a:prstGeom>
        </p:spPr>
        <p:txBody>
          <a:bodyPr wrap="none">
            <a:spAutoFit/>
          </a:bodyPr>
          <a:lstStyle/>
          <a:p>
            <a:r>
              <a:rPr lang="cs-CZ" sz="1200" dirty="0"/>
              <a:t>http://www.pond-life.me.uk</a:t>
            </a:r>
          </a:p>
        </p:txBody>
      </p:sp>
      <p:pic>
        <p:nvPicPr>
          <p:cNvPr id="7" name="Obrázek 6"/>
          <p:cNvPicPr>
            <a:picLocks noChangeAspect="1"/>
          </p:cNvPicPr>
          <p:nvPr/>
        </p:nvPicPr>
        <p:blipFill>
          <a:blip r:embed="rId8"/>
          <a:stretch>
            <a:fillRect/>
          </a:stretch>
        </p:blipFill>
        <p:spPr>
          <a:xfrm>
            <a:off x="9390962" y="1088265"/>
            <a:ext cx="2578064" cy="2549419"/>
          </a:xfrm>
          <a:prstGeom prst="rect">
            <a:avLst/>
          </a:prstGeom>
        </p:spPr>
      </p:pic>
      <p:sp>
        <p:nvSpPr>
          <p:cNvPr id="8" name="Obdélník 7"/>
          <p:cNvSpPr/>
          <p:nvPr/>
        </p:nvSpPr>
        <p:spPr>
          <a:xfrm>
            <a:off x="5464030" y="6583866"/>
            <a:ext cx="6096000" cy="261610"/>
          </a:xfrm>
          <a:prstGeom prst="rect">
            <a:avLst/>
          </a:prstGeom>
        </p:spPr>
        <p:txBody>
          <a:bodyPr>
            <a:spAutoFit/>
          </a:bodyPr>
          <a:lstStyle/>
          <a:p>
            <a:r>
              <a:rPr lang="cs-CZ" sz="1100" dirty="0"/>
              <a:t>https://gfp.sd.gov/wildlife/critters/fish/rare-fish/pallid-sturgeon.aspx</a:t>
            </a:r>
          </a:p>
        </p:txBody>
      </p:sp>
    </p:spTree>
    <p:extLst>
      <p:ext uri="{BB962C8B-B14F-4D97-AF65-F5344CB8AC3E}">
        <p14:creationId xmlns:p14="http://schemas.microsoft.com/office/powerpoint/2010/main" val="18984065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472419" y="852290"/>
            <a:ext cx="7017930" cy="1919189"/>
          </a:xfrm>
          <a:prstGeom prst="rect">
            <a:avLst/>
          </a:prstGeom>
        </p:spPr>
      </p:pic>
      <p:pic>
        <p:nvPicPr>
          <p:cNvPr id="3" name="Obrázek 2"/>
          <p:cNvPicPr>
            <a:picLocks noChangeAspect="1"/>
          </p:cNvPicPr>
          <p:nvPr/>
        </p:nvPicPr>
        <p:blipFill>
          <a:blip r:embed="rId3"/>
          <a:stretch>
            <a:fillRect/>
          </a:stretch>
        </p:blipFill>
        <p:spPr>
          <a:xfrm>
            <a:off x="472419" y="3170155"/>
            <a:ext cx="11553147" cy="987065"/>
          </a:xfrm>
          <a:prstGeom prst="rect">
            <a:avLst/>
          </a:prstGeom>
        </p:spPr>
      </p:pic>
      <p:pic>
        <p:nvPicPr>
          <p:cNvPr id="4" name="Obrázek 3"/>
          <p:cNvPicPr>
            <a:picLocks noChangeAspect="1"/>
          </p:cNvPicPr>
          <p:nvPr/>
        </p:nvPicPr>
        <p:blipFill>
          <a:blip r:embed="rId4"/>
          <a:stretch>
            <a:fillRect/>
          </a:stretch>
        </p:blipFill>
        <p:spPr>
          <a:xfrm>
            <a:off x="472419" y="4315414"/>
            <a:ext cx="6314746" cy="2377617"/>
          </a:xfrm>
          <a:prstGeom prst="rect">
            <a:avLst/>
          </a:prstGeom>
        </p:spPr>
      </p:pic>
      <p:sp>
        <p:nvSpPr>
          <p:cNvPr id="5" name="Obdélník 2"/>
          <p:cNvSpPr>
            <a:spLocks noChangeArrowheads="1"/>
          </p:cNvSpPr>
          <p:nvPr/>
        </p:nvSpPr>
        <p:spPr bwMode="auto">
          <a:xfrm>
            <a:off x="3307167" y="80696"/>
            <a:ext cx="5883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eaLnBrk="0" fontAlgn="base" hangingPunct="0">
              <a:spcBef>
                <a:spcPct val="0"/>
              </a:spcBef>
              <a:spcAft>
                <a:spcPct val="0"/>
              </a:spcAft>
            </a:pPr>
            <a:r>
              <a:rPr lang="cs-CZ" altLang="cs-CZ" sz="2400" b="1" dirty="0" err="1" smtClean="0"/>
              <a:t>Lopatonos</a:t>
            </a:r>
            <a:r>
              <a:rPr lang="cs-CZ" altLang="cs-CZ" sz="2400" b="1" dirty="0" smtClean="0"/>
              <a:t> bílý </a:t>
            </a:r>
            <a:r>
              <a:rPr lang="cs-CZ" altLang="cs-CZ" sz="2400" b="1" dirty="0" err="1" smtClean="0"/>
              <a:t>Pallid</a:t>
            </a:r>
            <a:r>
              <a:rPr lang="cs-CZ" altLang="cs-CZ" sz="2400" b="1" dirty="0" smtClean="0"/>
              <a:t> </a:t>
            </a:r>
            <a:r>
              <a:rPr lang="cs-CZ" altLang="cs-CZ" sz="2400" b="1" dirty="0" err="1"/>
              <a:t>sturgeon</a:t>
            </a:r>
            <a:endParaRPr lang="cs-CZ" altLang="cs-CZ" sz="2400" b="1" dirty="0"/>
          </a:p>
        </p:txBody>
      </p:sp>
      <p:sp>
        <p:nvSpPr>
          <p:cNvPr id="6" name="Obdélník 5"/>
          <p:cNvSpPr/>
          <p:nvPr/>
        </p:nvSpPr>
        <p:spPr>
          <a:xfrm>
            <a:off x="9857254" y="6219686"/>
            <a:ext cx="1985993" cy="276999"/>
          </a:xfrm>
          <a:prstGeom prst="rect">
            <a:avLst/>
          </a:prstGeom>
        </p:spPr>
        <p:txBody>
          <a:bodyPr wrap="none">
            <a:spAutoFit/>
          </a:bodyPr>
          <a:lstStyle/>
          <a:p>
            <a:r>
              <a:rPr lang="cs-CZ" sz="1200" dirty="0"/>
              <a:t>http://www.pond-life.me.uk</a:t>
            </a:r>
          </a:p>
        </p:txBody>
      </p:sp>
      <p:pic>
        <p:nvPicPr>
          <p:cNvPr id="7" name="Obrázek 6"/>
          <p:cNvPicPr>
            <a:picLocks noChangeAspect="1"/>
          </p:cNvPicPr>
          <p:nvPr/>
        </p:nvPicPr>
        <p:blipFill>
          <a:blip r:embed="rId5"/>
          <a:stretch>
            <a:fillRect/>
          </a:stretch>
        </p:blipFill>
        <p:spPr>
          <a:xfrm>
            <a:off x="7471241" y="852290"/>
            <a:ext cx="4772025" cy="2105025"/>
          </a:xfrm>
          <a:prstGeom prst="rect">
            <a:avLst/>
          </a:prstGeom>
        </p:spPr>
      </p:pic>
      <p:pic>
        <p:nvPicPr>
          <p:cNvPr id="8" name="Obrázek 7"/>
          <p:cNvPicPr>
            <a:picLocks noChangeAspect="1"/>
          </p:cNvPicPr>
          <p:nvPr/>
        </p:nvPicPr>
        <p:blipFill>
          <a:blip r:embed="rId6"/>
          <a:stretch>
            <a:fillRect/>
          </a:stretch>
        </p:blipFill>
        <p:spPr>
          <a:xfrm>
            <a:off x="7334250" y="4315414"/>
            <a:ext cx="4857750" cy="1685925"/>
          </a:xfrm>
          <a:prstGeom prst="rect">
            <a:avLst/>
          </a:prstGeom>
        </p:spPr>
      </p:pic>
    </p:spTree>
    <p:extLst>
      <p:ext uri="{BB962C8B-B14F-4D97-AF65-F5344CB8AC3E}">
        <p14:creationId xmlns:p14="http://schemas.microsoft.com/office/powerpoint/2010/main" val="248885703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01658" y="565737"/>
            <a:ext cx="11890341" cy="4524315"/>
          </a:xfrm>
          <a:prstGeom prst="rect">
            <a:avLst/>
          </a:prstGeom>
        </p:spPr>
        <p:txBody>
          <a:bodyPr wrap="square">
            <a:spAutoFit/>
          </a:bodyPr>
          <a:lstStyle/>
          <a:p>
            <a:r>
              <a:rPr lang="en-US" sz="1600" b="1" dirty="0"/>
              <a:t>Justification:</a:t>
            </a:r>
            <a:r>
              <a:rPr lang="en-US" sz="1600" dirty="0"/>
              <a:t/>
            </a:r>
            <a:br>
              <a:rPr lang="en-US" sz="1600" dirty="0"/>
            </a:br>
            <a:r>
              <a:rPr lang="en-US" sz="1600" dirty="0"/>
              <a:t>Perhaps as many as 2,750 to 4,100 pallid sturgeon remain in the Atchafalaya River in Louisiana. However, for the greatest part of the contiguous range, the lower Missouri River below </a:t>
            </a:r>
            <a:r>
              <a:rPr lang="en-US" sz="1600" dirty="0" err="1"/>
              <a:t>Gavins</a:t>
            </a:r>
            <a:r>
              <a:rPr lang="en-US" sz="1600" dirty="0"/>
              <a:t> Point Dam, downstream to the Mississippi River and downstream to the Gulf of Mexico, no estimates are available. The best estimate, at present, of the total population of pallid sturgeon is that as few as 6,000 to as many as 21,000 may still exist throughout the entire range of this species (Duffy </a:t>
            </a:r>
            <a:r>
              <a:rPr lang="en-US" sz="1600" i="1" dirty="0"/>
              <a:t>et al</a:t>
            </a:r>
            <a:r>
              <a:rPr lang="en-US" sz="1600" dirty="0"/>
              <a:t>. 1996). </a:t>
            </a:r>
            <a:br>
              <a:rPr lang="en-US" sz="1600" dirty="0"/>
            </a:br>
            <a:r>
              <a:rPr lang="en-US" sz="1600" dirty="0"/>
              <a:t/>
            </a:r>
            <a:br>
              <a:rPr lang="en-US" sz="1600" dirty="0"/>
            </a:br>
            <a:r>
              <a:rPr lang="en-US" sz="1600" dirty="0"/>
              <a:t>Habitat modification, including the construction of six main stem dams on the Missouri River and extensive </a:t>
            </a:r>
            <a:r>
              <a:rPr lang="en-US" sz="1600" dirty="0" err="1"/>
              <a:t>channelisation</a:t>
            </a:r>
            <a:r>
              <a:rPr lang="en-US" sz="1600" dirty="0"/>
              <a:t> in the lower Missouri and Mississippi Rivers, is the primary factor affecting the continued existence of this species. This species is known to hybridize with the closely related and more abundant shovelnose sturgeon (</a:t>
            </a:r>
            <a:r>
              <a:rPr lang="en-US" sz="1600" i="1" dirty="0"/>
              <a:t>S. </a:t>
            </a:r>
            <a:r>
              <a:rPr lang="en-US" sz="1600" i="1" dirty="0" err="1"/>
              <a:t>platorynchus</a:t>
            </a:r>
            <a:r>
              <a:rPr lang="en-US" sz="1600" dirty="0"/>
              <a:t>) where their ranges overlap. </a:t>
            </a:r>
            <a:br>
              <a:rPr lang="en-US" sz="1600" dirty="0"/>
            </a:br>
            <a:r>
              <a:rPr lang="en-US" sz="1600" dirty="0"/>
              <a:t/>
            </a:r>
            <a:br>
              <a:rPr lang="en-US" sz="1600" dirty="0"/>
            </a:br>
            <a:r>
              <a:rPr lang="en-US" sz="1600" dirty="0"/>
              <a:t>The pallid sturgeon continues to face a very high risk of extinction in the wild. Status of the population is based on category EN A4ce where we have an inferred or suspected population size reduction of at least 50% over any three generation period (estimated as 30–40 years), where the time period includes both the past and the future AND where the reduction or its causes may not have ceased OR may not be understood OR may not be reversible, based on a decline in area of occupancy, extent of occurrence and quality of habitat, and, the effects of introduced taxa, hybridization, pathogens, pollutants, competitors or parasites. </a:t>
            </a:r>
            <a:endParaRPr lang="cs-CZ" sz="1600" dirty="0" smtClean="0"/>
          </a:p>
          <a:p>
            <a:endParaRPr lang="cs-CZ" sz="1600" dirty="0"/>
          </a:p>
          <a:p>
            <a:endParaRPr lang="cs-CZ" sz="1600" dirty="0"/>
          </a:p>
        </p:txBody>
      </p:sp>
      <p:graphicFrame>
        <p:nvGraphicFramePr>
          <p:cNvPr id="3" name="Tabulka 2"/>
          <p:cNvGraphicFramePr>
            <a:graphicFrameLocks noGrp="1"/>
          </p:cNvGraphicFramePr>
          <p:nvPr>
            <p:extLst>
              <p:ext uri="{D42A27DB-BD31-4B8C-83A1-F6EECF244321}">
                <p14:modId xmlns:p14="http://schemas.microsoft.com/office/powerpoint/2010/main" val="1649029789"/>
              </p:ext>
            </p:extLst>
          </p:nvPr>
        </p:nvGraphicFramePr>
        <p:xfrm>
          <a:off x="301658" y="4785065"/>
          <a:ext cx="11651530" cy="1463040"/>
        </p:xfrm>
        <a:graphic>
          <a:graphicData uri="http://schemas.openxmlformats.org/drawingml/2006/table">
            <a:tbl>
              <a:tblPr/>
              <a:tblGrid>
                <a:gridCol w="981841"/>
                <a:gridCol w="10669689"/>
              </a:tblGrid>
              <a:tr h="1370639">
                <a:tc>
                  <a:txBody>
                    <a:bodyPr/>
                    <a:lstStyle/>
                    <a:p>
                      <a:r>
                        <a:rPr lang="cs-CZ" sz="1600" b="1" dirty="0" smtClean="0"/>
                        <a:t>Major</a:t>
                      </a:r>
                    </a:p>
                    <a:p>
                      <a:r>
                        <a:rPr lang="cs-CZ" sz="1600" b="1" dirty="0" smtClean="0"/>
                        <a:t> </a:t>
                      </a:r>
                      <a:r>
                        <a:rPr lang="cs-CZ" sz="1600" b="1" dirty="0" err="1"/>
                        <a:t>Threat</a:t>
                      </a:r>
                      <a:r>
                        <a:rPr lang="cs-CZ" sz="1600" b="1" dirty="0"/>
                        <a:t>(s):</a:t>
                      </a:r>
                      <a:endParaRPr lang="cs-CZ" sz="1600" dirty="0"/>
                    </a:p>
                  </a:txBody>
                  <a:tcPr marL="0" marR="0" marT="0" marB="0" anchor="ctr">
                    <a:lnL>
                      <a:noFill/>
                    </a:lnL>
                    <a:lnR>
                      <a:noFill/>
                    </a:lnR>
                    <a:lnT>
                      <a:noFill/>
                    </a:lnT>
                    <a:lnB>
                      <a:noFill/>
                    </a:lnB>
                  </a:tcPr>
                </a:tc>
                <a:tc>
                  <a:txBody>
                    <a:bodyPr/>
                    <a:lstStyle/>
                    <a:p>
                      <a:r>
                        <a:rPr lang="en-US" sz="1600" dirty="0"/>
                        <a:t>Habitat modification, including the construction of six main stem dams on the Missouri River and extensive </a:t>
                      </a:r>
                      <a:r>
                        <a:rPr lang="en-US" sz="1600" dirty="0" err="1"/>
                        <a:t>channelisation</a:t>
                      </a:r>
                      <a:r>
                        <a:rPr lang="en-US" sz="1600" dirty="0"/>
                        <a:t> in the lower Missouri and Mississippi Rivers, is the primary factor affecting the continued existence of this species. This species is known to hybridize with the closely related and more abundant shovelnose sturgeon (</a:t>
                      </a:r>
                      <a:r>
                        <a:rPr lang="en-US" sz="1600" i="1" dirty="0"/>
                        <a:t>S. </a:t>
                      </a:r>
                      <a:r>
                        <a:rPr lang="en-US" sz="1600" i="1" dirty="0" err="1"/>
                        <a:t>platorynchus</a:t>
                      </a:r>
                      <a:r>
                        <a:rPr lang="en-US" sz="1600" dirty="0"/>
                        <a:t>) where their ranges overlap. Continued application of existing U. S. laws (e.g., Clean Water Act, Fish and Wildlife Coordination Act, Endangered Species Act, etc.) should result in improved sturgeon breeding and nursery habitats. </a:t>
                      </a:r>
                    </a:p>
                  </a:txBody>
                  <a:tcPr marL="0" marR="0" marT="0" marB="0" anchor="ctr">
                    <a:lnL>
                      <a:noFill/>
                    </a:lnL>
                    <a:lnR>
                      <a:noFill/>
                    </a:lnR>
                    <a:lnT>
                      <a:noFill/>
                    </a:lnT>
                    <a:lnB>
                      <a:noFill/>
                    </a:lnB>
                  </a:tcPr>
                </a:tc>
              </a:tr>
            </a:tbl>
          </a:graphicData>
        </a:graphic>
      </p:graphicFrame>
      <p:sp>
        <p:nvSpPr>
          <p:cNvPr id="5" name="Obdélník 2"/>
          <p:cNvSpPr>
            <a:spLocks noChangeArrowheads="1"/>
          </p:cNvSpPr>
          <p:nvPr/>
        </p:nvSpPr>
        <p:spPr bwMode="auto">
          <a:xfrm>
            <a:off x="3307167" y="80696"/>
            <a:ext cx="5883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eaLnBrk="0" fontAlgn="base" hangingPunct="0">
              <a:spcBef>
                <a:spcPct val="0"/>
              </a:spcBef>
              <a:spcAft>
                <a:spcPct val="0"/>
              </a:spcAft>
            </a:pPr>
            <a:r>
              <a:rPr lang="cs-CZ" altLang="cs-CZ" sz="2400" b="1" dirty="0" err="1" smtClean="0"/>
              <a:t>Lopatonos</a:t>
            </a:r>
            <a:r>
              <a:rPr lang="cs-CZ" altLang="cs-CZ" sz="2400" b="1" dirty="0" smtClean="0"/>
              <a:t> bílý </a:t>
            </a:r>
            <a:r>
              <a:rPr lang="cs-CZ" altLang="cs-CZ" sz="2400" b="1" dirty="0" err="1" smtClean="0"/>
              <a:t>Pallid</a:t>
            </a:r>
            <a:r>
              <a:rPr lang="cs-CZ" altLang="cs-CZ" sz="2400" b="1" dirty="0" smtClean="0"/>
              <a:t> </a:t>
            </a:r>
            <a:r>
              <a:rPr lang="cs-CZ" altLang="cs-CZ" sz="2400" b="1" dirty="0" err="1"/>
              <a:t>sturgeon</a:t>
            </a:r>
            <a:endParaRPr lang="cs-CZ" altLang="cs-CZ" sz="2400" b="1" dirty="0"/>
          </a:p>
        </p:txBody>
      </p:sp>
      <p:sp>
        <p:nvSpPr>
          <p:cNvPr id="6" name="Obdélník 5"/>
          <p:cNvSpPr/>
          <p:nvPr/>
        </p:nvSpPr>
        <p:spPr>
          <a:xfrm>
            <a:off x="8514683" y="6248105"/>
            <a:ext cx="3438505" cy="307777"/>
          </a:xfrm>
          <a:prstGeom prst="rect">
            <a:avLst/>
          </a:prstGeom>
        </p:spPr>
        <p:txBody>
          <a:bodyPr wrap="none">
            <a:spAutoFit/>
          </a:bodyPr>
          <a:lstStyle/>
          <a:p>
            <a:r>
              <a:rPr lang="cs-CZ" sz="1400" dirty="0"/>
              <a:t>http://www.iucnredlist.org/details/19940/0</a:t>
            </a:r>
          </a:p>
        </p:txBody>
      </p:sp>
    </p:spTree>
    <p:extLst>
      <p:ext uri="{BB962C8B-B14F-4D97-AF65-F5344CB8AC3E}">
        <p14:creationId xmlns:p14="http://schemas.microsoft.com/office/powerpoint/2010/main" val="4119591868"/>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ulka 1"/>
          <p:cNvGraphicFramePr>
            <a:graphicFrameLocks noGrp="1"/>
          </p:cNvGraphicFramePr>
          <p:nvPr>
            <p:extLst>
              <p:ext uri="{D42A27DB-BD31-4B8C-83A1-F6EECF244321}">
                <p14:modId xmlns:p14="http://schemas.microsoft.com/office/powerpoint/2010/main" val="4266118142"/>
              </p:ext>
            </p:extLst>
          </p:nvPr>
        </p:nvGraphicFramePr>
        <p:xfrm>
          <a:off x="7448784" y="169683"/>
          <a:ext cx="4181034" cy="5366877"/>
        </p:xfrm>
        <a:graphic>
          <a:graphicData uri="http://schemas.openxmlformats.org/drawingml/2006/table">
            <a:tbl>
              <a:tblPr/>
              <a:tblGrid>
                <a:gridCol w="25400"/>
                <a:gridCol w="4155634"/>
              </a:tblGrid>
              <a:tr h="5366877">
                <a:tc>
                  <a:txBody>
                    <a:bodyPr/>
                    <a:lstStyle/>
                    <a:p>
                      <a:endParaRPr lang="cs-CZ" sz="1800" dirty="0"/>
                    </a:p>
                  </a:txBody>
                  <a:tcPr marL="0" marR="0" marT="0" marB="0" anchor="ctr">
                    <a:lnL>
                      <a:noFill/>
                    </a:lnL>
                    <a:lnR>
                      <a:noFill/>
                    </a:lnR>
                    <a:lnT>
                      <a:noFill/>
                    </a:lnT>
                    <a:lnB>
                      <a:noFill/>
                    </a:lnB>
                  </a:tcPr>
                </a:tc>
                <a:tc>
                  <a:txBody>
                    <a:bodyPr/>
                    <a:lstStyle/>
                    <a:p>
                      <a:r>
                        <a:rPr lang="cs-CZ" sz="1600" b="1" dirty="0" err="1" smtClean="0"/>
                        <a:t>Conservation</a:t>
                      </a:r>
                      <a:r>
                        <a:rPr lang="cs-CZ" sz="1600" b="1" baseline="0" dirty="0" smtClean="0"/>
                        <a:t> </a:t>
                      </a:r>
                      <a:r>
                        <a:rPr lang="cs-CZ" sz="1600" b="1" dirty="0" err="1" smtClean="0"/>
                        <a:t>Actions</a:t>
                      </a:r>
                      <a:r>
                        <a:rPr lang="cs-CZ" sz="1600" b="1" dirty="0" smtClean="0"/>
                        <a:t>:</a:t>
                      </a:r>
                      <a:endParaRPr lang="cs-CZ" sz="1600" dirty="0" smtClean="0"/>
                    </a:p>
                    <a:p>
                      <a:pPr algn="just"/>
                      <a:r>
                        <a:rPr lang="en-US" sz="1600" dirty="0" smtClean="0"/>
                        <a:t>The </a:t>
                      </a:r>
                      <a:r>
                        <a:rPr lang="en-US" sz="1600" dirty="0"/>
                        <a:t>pallid sturgeon was listed as Endangered under the Endangered Species Act in 1990. At that time, very few details were available on the life history and behavior of this species. However, limited information was available on abundance, distribution and existing status of the population. Since that time, considerable work has been accomplished to identify occupied habitats, to determine the existing status of this species and to gain a better understanding of the habitat needs and behavior. The Pallid Sturgeon Recovery Plan (1993) outlines identified recovery actions to improve conditions for this species and promote recovery of the existing populations.</a:t>
                      </a:r>
                      <a:br>
                        <a:rPr lang="en-US" sz="1600" dirty="0"/>
                      </a:br>
                      <a:r>
                        <a:rPr lang="en-US" sz="1600" dirty="0"/>
                        <a:t>It is listed on CITES Appendix II. </a:t>
                      </a:r>
                    </a:p>
                  </a:txBody>
                  <a:tcPr marL="0" marR="0" marT="0" marB="0" anchor="ctr">
                    <a:lnL>
                      <a:noFill/>
                    </a:lnL>
                    <a:lnR>
                      <a:noFill/>
                    </a:lnR>
                    <a:lnT>
                      <a:noFill/>
                    </a:lnT>
                    <a:lnB>
                      <a:noFill/>
                    </a:lnB>
                  </a:tcPr>
                </a:tc>
              </a:tr>
            </a:tbl>
          </a:graphicData>
        </a:graphic>
      </p:graphicFrame>
      <p:sp>
        <p:nvSpPr>
          <p:cNvPr id="3" name="Obdélník 2"/>
          <p:cNvSpPr>
            <a:spLocks noChangeArrowheads="1"/>
          </p:cNvSpPr>
          <p:nvPr/>
        </p:nvSpPr>
        <p:spPr bwMode="auto">
          <a:xfrm>
            <a:off x="3307167" y="80696"/>
            <a:ext cx="58836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eaLnBrk="0" fontAlgn="base" hangingPunct="0">
              <a:spcBef>
                <a:spcPct val="0"/>
              </a:spcBef>
              <a:spcAft>
                <a:spcPct val="0"/>
              </a:spcAft>
            </a:pPr>
            <a:r>
              <a:rPr lang="cs-CZ" altLang="cs-CZ" sz="2400" b="1" dirty="0" err="1" smtClean="0"/>
              <a:t>Lopatonos</a:t>
            </a:r>
            <a:r>
              <a:rPr lang="cs-CZ" altLang="cs-CZ" sz="2400" b="1" dirty="0" smtClean="0"/>
              <a:t> bílý </a:t>
            </a:r>
            <a:r>
              <a:rPr lang="cs-CZ" altLang="cs-CZ" sz="2400" b="1" dirty="0" err="1" smtClean="0"/>
              <a:t>Pallid</a:t>
            </a:r>
            <a:r>
              <a:rPr lang="cs-CZ" altLang="cs-CZ" sz="2400" b="1" dirty="0" smtClean="0"/>
              <a:t> </a:t>
            </a:r>
            <a:r>
              <a:rPr lang="cs-CZ" altLang="cs-CZ" sz="2400" b="1" dirty="0" err="1"/>
              <a:t>sturgeon</a:t>
            </a:r>
            <a:endParaRPr lang="cs-CZ" altLang="cs-CZ" sz="2400" b="1" dirty="0"/>
          </a:p>
        </p:txBody>
      </p:sp>
      <p:sp>
        <p:nvSpPr>
          <p:cNvPr id="4" name="Obdélník 3"/>
          <p:cNvSpPr/>
          <p:nvPr/>
        </p:nvSpPr>
        <p:spPr>
          <a:xfrm>
            <a:off x="8636252" y="5506767"/>
            <a:ext cx="3438505" cy="307777"/>
          </a:xfrm>
          <a:prstGeom prst="rect">
            <a:avLst/>
          </a:prstGeom>
        </p:spPr>
        <p:txBody>
          <a:bodyPr wrap="none">
            <a:spAutoFit/>
          </a:bodyPr>
          <a:lstStyle/>
          <a:p>
            <a:r>
              <a:rPr lang="cs-CZ" sz="1400" dirty="0"/>
              <a:t>http://www.iucnredlist.org/details/19940/0</a:t>
            </a:r>
          </a:p>
        </p:txBody>
      </p:sp>
      <p:graphicFrame>
        <p:nvGraphicFramePr>
          <p:cNvPr id="5" name="Tabulka 4"/>
          <p:cNvGraphicFramePr>
            <a:graphicFrameLocks noGrp="1"/>
          </p:cNvGraphicFramePr>
          <p:nvPr>
            <p:extLst>
              <p:ext uri="{D42A27DB-BD31-4B8C-83A1-F6EECF244321}">
                <p14:modId xmlns:p14="http://schemas.microsoft.com/office/powerpoint/2010/main" val="3316004861"/>
              </p:ext>
            </p:extLst>
          </p:nvPr>
        </p:nvGraphicFramePr>
        <p:xfrm>
          <a:off x="160255" y="5914833"/>
          <a:ext cx="11914501" cy="477266"/>
        </p:xfrm>
        <a:graphic>
          <a:graphicData uri="http://schemas.openxmlformats.org/drawingml/2006/table">
            <a:tbl>
              <a:tblPr/>
              <a:tblGrid>
                <a:gridCol w="951487"/>
                <a:gridCol w="10963014"/>
              </a:tblGrid>
              <a:tr h="0">
                <a:tc>
                  <a:txBody>
                    <a:bodyPr/>
                    <a:lstStyle/>
                    <a:p>
                      <a:r>
                        <a:rPr lang="cs-CZ" b="1"/>
                        <a:t>Citation:</a:t>
                      </a:r>
                      <a:endParaRPr lang="cs-CZ"/>
                    </a:p>
                  </a:txBody>
                  <a:tcPr anchor="ctr">
                    <a:lnL>
                      <a:noFill/>
                    </a:lnL>
                    <a:lnR>
                      <a:noFill/>
                    </a:lnR>
                    <a:lnT>
                      <a:noFill/>
                    </a:lnT>
                    <a:lnB>
                      <a:noFill/>
                    </a:lnB>
                  </a:tcPr>
                </a:tc>
                <a:tc>
                  <a:txBody>
                    <a:bodyPr/>
                    <a:lstStyle/>
                    <a:p>
                      <a:r>
                        <a:rPr lang="en-US" dirty="0" err="1"/>
                        <a:t>Krentz</a:t>
                      </a:r>
                      <a:r>
                        <a:rPr lang="en-US" dirty="0"/>
                        <a:t>, S. (Missouri River Fish &amp; Wildlife Management Assistance). 2004. </a:t>
                      </a:r>
                      <a:r>
                        <a:rPr lang="en-US" i="1" dirty="0" err="1"/>
                        <a:t>Scaphirhynchus</a:t>
                      </a:r>
                      <a:r>
                        <a:rPr lang="en-US" i="1" dirty="0"/>
                        <a:t> </a:t>
                      </a:r>
                      <a:r>
                        <a:rPr lang="en-US" i="1" dirty="0" err="1"/>
                        <a:t>albus</a:t>
                      </a:r>
                      <a:r>
                        <a:rPr lang="en-US" dirty="0"/>
                        <a:t>. The IUCN Red List of Threatened Species 2004: e.T19940A9111329. </a:t>
                      </a:r>
                      <a:r>
                        <a:rPr lang="en-US" dirty="0">
                          <a:effectLst/>
                          <a:hlinkClick r:id="rId2"/>
                        </a:rPr>
                        <a:t>http://dx.doi.org/10.2305/IUCN.UK.2004.RLTS.T19940A9111329.en</a:t>
                      </a:r>
                      <a:r>
                        <a:rPr lang="en-US" dirty="0">
                          <a:effectLst/>
                        </a:rPr>
                        <a:t>. </a:t>
                      </a:r>
                      <a:r>
                        <a:rPr lang="en-US" dirty="0"/>
                        <a:t>Downloaded on </a:t>
                      </a:r>
                      <a:r>
                        <a:rPr lang="en-US" b="1" dirty="0"/>
                        <a:t>07 February 2017</a:t>
                      </a:r>
                      <a:r>
                        <a:rPr lang="en-US" dirty="0"/>
                        <a:t>.</a:t>
                      </a:r>
                    </a:p>
                  </a:txBody>
                  <a:tcPr anchor="ctr">
                    <a:lnL>
                      <a:noFill/>
                    </a:lnL>
                    <a:lnR>
                      <a:noFill/>
                    </a:lnR>
                    <a:lnT>
                      <a:noFill/>
                    </a:lnT>
                    <a:lnB>
                      <a:noFill/>
                    </a:lnB>
                  </a:tcPr>
                </a:tc>
              </a:tr>
            </a:tbl>
          </a:graphicData>
        </a:graphic>
      </p:graphicFrame>
      <p:sp>
        <p:nvSpPr>
          <p:cNvPr id="6" name="Obdélník 5"/>
          <p:cNvSpPr/>
          <p:nvPr/>
        </p:nvSpPr>
        <p:spPr>
          <a:xfrm>
            <a:off x="5282161" y="5536560"/>
            <a:ext cx="3029740" cy="307777"/>
          </a:xfrm>
          <a:prstGeom prst="rect">
            <a:avLst/>
          </a:prstGeom>
        </p:spPr>
        <p:txBody>
          <a:bodyPr wrap="none">
            <a:spAutoFit/>
          </a:bodyPr>
          <a:lstStyle/>
          <a:p>
            <a:r>
              <a:rPr lang="cs-CZ" sz="1400" dirty="0"/>
              <a:t>http://www.pallidsturgeon.org/about/</a:t>
            </a:r>
          </a:p>
        </p:txBody>
      </p:sp>
      <p:sp>
        <p:nvSpPr>
          <p:cNvPr id="7" name="Obdélník 6"/>
          <p:cNvSpPr/>
          <p:nvPr/>
        </p:nvSpPr>
        <p:spPr>
          <a:xfrm>
            <a:off x="461913" y="5536560"/>
            <a:ext cx="4923943" cy="307777"/>
          </a:xfrm>
          <a:prstGeom prst="rect">
            <a:avLst/>
          </a:prstGeom>
        </p:spPr>
        <p:txBody>
          <a:bodyPr wrap="square">
            <a:spAutoFit/>
          </a:bodyPr>
          <a:lstStyle/>
          <a:p>
            <a:r>
              <a:rPr lang="cs-CZ" sz="1400" dirty="0" smtClean="0">
                <a:solidFill>
                  <a:srgbClr val="00B0F0"/>
                </a:solidFill>
              </a:rPr>
              <a:t>Video:    http</a:t>
            </a:r>
            <a:r>
              <a:rPr lang="cs-CZ" sz="1400" dirty="0">
                <a:solidFill>
                  <a:srgbClr val="00B0F0"/>
                </a:solidFill>
              </a:rPr>
              <a:t>://www.pallidsturgeon.org/library/documentary/</a:t>
            </a:r>
          </a:p>
        </p:txBody>
      </p:sp>
      <p:pic>
        <p:nvPicPr>
          <p:cNvPr id="8" name="Obrázek 7"/>
          <p:cNvPicPr>
            <a:picLocks noChangeAspect="1"/>
          </p:cNvPicPr>
          <p:nvPr/>
        </p:nvPicPr>
        <p:blipFill>
          <a:blip r:embed="rId3"/>
          <a:stretch>
            <a:fillRect/>
          </a:stretch>
        </p:blipFill>
        <p:spPr>
          <a:xfrm>
            <a:off x="160255" y="642650"/>
            <a:ext cx="7211065" cy="4711775"/>
          </a:xfrm>
          <a:prstGeom prst="rect">
            <a:avLst/>
          </a:prstGeom>
        </p:spPr>
      </p:pic>
    </p:spTree>
    <p:extLst>
      <p:ext uri="{BB962C8B-B14F-4D97-AF65-F5344CB8AC3E}">
        <p14:creationId xmlns:p14="http://schemas.microsoft.com/office/powerpoint/2010/main" val="421538851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3"/>
          <p:cNvSpPr txBox="1">
            <a:spLocks noChangeArrowheads="1"/>
          </p:cNvSpPr>
          <p:nvPr/>
        </p:nvSpPr>
        <p:spPr bwMode="auto">
          <a:xfrm>
            <a:off x="225382" y="212304"/>
            <a:ext cx="8940018" cy="590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cs-CZ" altLang="cs-CZ" sz="3234" b="1" i="1" dirty="0" err="1" smtClean="0">
                <a:latin typeface="Times New Roman" panose="02020603050405020304" pitchFamily="18" charset="0"/>
              </a:rPr>
              <a:t>lopatonos</a:t>
            </a:r>
            <a:r>
              <a:rPr lang="cs-CZ" altLang="cs-CZ" sz="3234" b="1" i="1" dirty="0" smtClean="0">
                <a:latin typeface="Times New Roman" panose="02020603050405020304" pitchFamily="18" charset="0"/>
              </a:rPr>
              <a:t> americký </a:t>
            </a:r>
            <a:r>
              <a:rPr lang="cs-CZ" altLang="cs-CZ" sz="3234" b="1" i="1" dirty="0" err="1" smtClean="0">
                <a:latin typeface="Times New Roman" panose="02020603050405020304" pitchFamily="18" charset="0"/>
              </a:rPr>
              <a:t>Scaphirhynchus</a:t>
            </a:r>
            <a:r>
              <a:rPr lang="cs-CZ" altLang="cs-CZ" sz="3234" b="1" i="1" dirty="0" smtClean="0">
                <a:latin typeface="Times New Roman" panose="02020603050405020304" pitchFamily="18" charset="0"/>
              </a:rPr>
              <a:t> </a:t>
            </a:r>
            <a:r>
              <a:rPr lang="cs-CZ" altLang="cs-CZ" sz="3234" b="1" i="1" dirty="0" err="1">
                <a:latin typeface="Times New Roman" panose="02020603050405020304" pitchFamily="18" charset="0"/>
              </a:rPr>
              <a:t>platorhynchus</a:t>
            </a:r>
            <a:r>
              <a:rPr lang="cs-CZ" altLang="cs-CZ" sz="2391" dirty="0">
                <a:latin typeface="Times New Roman" panose="02020603050405020304" pitchFamily="18" charset="0"/>
              </a:rPr>
              <a:t> </a:t>
            </a:r>
          </a:p>
        </p:txBody>
      </p:sp>
      <p:pic>
        <p:nvPicPr>
          <p:cNvPr id="30725" name="Picture 6" descr="http://www.fishesoftexas.org/media/attachments/taxa/images/web/290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31" y="927884"/>
            <a:ext cx="6256362" cy="142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6" name="Obdélník 6"/>
          <p:cNvSpPr>
            <a:spLocks noChangeArrowheads="1"/>
          </p:cNvSpPr>
          <p:nvPr/>
        </p:nvSpPr>
        <p:spPr bwMode="auto">
          <a:xfrm>
            <a:off x="5115487" y="2139777"/>
            <a:ext cx="1489206" cy="21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4300">
                <a:solidFill>
                  <a:srgbClr val="414141"/>
                </a:solidFill>
                <a:latin typeface="Gill Sans Light" charset="0"/>
                <a:sym typeface="Gill Sans Light" charset="0"/>
              </a:defRPr>
            </a:lvl1pPr>
            <a:lvl2pPr marL="742950" indent="-285750">
              <a:defRPr sz="4300">
                <a:solidFill>
                  <a:srgbClr val="414141"/>
                </a:solidFill>
                <a:latin typeface="Gill Sans Light" charset="0"/>
                <a:sym typeface="Gill Sans Light" charset="0"/>
              </a:defRPr>
            </a:lvl2pPr>
            <a:lvl3pPr marL="1143000" indent="-228600">
              <a:defRPr sz="4300">
                <a:solidFill>
                  <a:srgbClr val="414141"/>
                </a:solidFill>
                <a:latin typeface="Gill Sans Light" charset="0"/>
                <a:sym typeface="Gill Sans Light" charset="0"/>
              </a:defRPr>
            </a:lvl3pPr>
            <a:lvl4pPr marL="1600200" indent="-228600">
              <a:defRPr sz="4300">
                <a:solidFill>
                  <a:srgbClr val="414141"/>
                </a:solidFill>
                <a:latin typeface="Gill Sans Light" charset="0"/>
                <a:sym typeface="Gill Sans Light" charset="0"/>
              </a:defRPr>
            </a:lvl4pPr>
            <a:lvl5pPr marL="2057400" indent="-228600">
              <a:defRPr sz="4300">
                <a:solidFill>
                  <a:srgbClr val="414141"/>
                </a:solidFill>
                <a:latin typeface="Gill Sans Light" charset="0"/>
                <a:sym typeface="Gill Sans Light" charset="0"/>
              </a:defRPr>
            </a:lvl5pPr>
            <a:lvl6pPr marL="2514600" indent="-228600"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eaLnBrk="0" fontAlgn="base" hangingPunct="0">
              <a:spcBef>
                <a:spcPct val="0"/>
              </a:spcBef>
              <a:spcAft>
                <a:spcPct val="0"/>
              </a:spcAft>
              <a:defRPr sz="4300">
                <a:solidFill>
                  <a:srgbClr val="414141"/>
                </a:solidFill>
                <a:latin typeface="Gill Sans Light" charset="0"/>
                <a:sym typeface="Gill Sans Light" charset="0"/>
              </a:defRPr>
            </a:lvl9pPr>
          </a:lstStyle>
          <a:p>
            <a:pPr eaLnBrk="0" fontAlgn="base" hangingPunct="0">
              <a:spcBef>
                <a:spcPct val="0"/>
              </a:spcBef>
              <a:spcAft>
                <a:spcPct val="0"/>
              </a:spcAft>
            </a:pPr>
            <a:r>
              <a:rPr lang="cs-CZ" altLang="cs-CZ" sz="773" b="1"/>
              <a:t>Credit:</a:t>
            </a:r>
            <a:r>
              <a:rPr lang="cs-CZ" altLang="cs-CZ" sz="773"/>
              <a:t> Joseph R. Tomelleri</a:t>
            </a:r>
          </a:p>
        </p:txBody>
      </p:sp>
      <p:sp>
        <p:nvSpPr>
          <p:cNvPr id="30727" name="Text Box 2"/>
          <p:cNvSpPr txBox="1">
            <a:spLocks noChangeArrowheads="1"/>
          </p:cNvSpPr>
          <p:nvPr/>
        </p:nvSpPr>
        <p:spPr bwMode="auto">
          <a:xfrm>
            <a:off x="6862039" y="4416533"/>
            <a:ext cx="2293670" cy="4601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eaLnBrk="0" fontAlgn="base" hangingPunct="0">
              <a:spcBef>
                <a:spcPct val="0"/>
              </a:spcBef>
              <a:spcAft>
                <a:spcPct val="0"/>
              </a:spcAft>
            </a:pPr>
            <a:r>
              <a:rPr lang="cs-CZ" altLang="cs-CZ" sz="1195" b="1" dirty="0" err="1" smtClean="0">
                <a:latin typeface="Times New Roman" panose="02020603050405020304" pitchFamily="18" charset="0"/>
              </a:rPr>
              <a:t>Eggs</a:t>
            </a:r>
            <a:r>
              <a:rPr lang="cs-CZ" altLang="cs-CZ" sz="1195" b="1" dirty="0" smtClean="0">
                <a:latin typeface="Times New Roman" panose="02020603050405020304" pitchFamily="18" charset="0"/>
              </a:rPr>
              <a:t> </a:t>
            </a:r>
            <a:r>
              <a:rPr lang="cs-CZ" altLang="cs-CZ" sz="1195" b="1" dirty="0" err="1" smtClean="0">
                <a:latin typeface="Times New Roman" panose="02020603050405020304" pitchFamily="18" charset="0"/>
              </a:rPr>
              <a:t>diameter</a:t>
            </a:r>
            <a:r>
              <a:rPr lang="cs-CZ" altLang="cs-CZ" sz="1195" b="1" dirty="0" smtClean="0">
                <a:latin typeface="Times New Roman" panose="02020603050405020304" pitchFamily="18" charset="0"/>
              </a:rPr>
              <a:t>: </a:t>
            </a:r>
            <a:r>
              <a:rPr lang="cs-CZ" altLang="cs-CZ" sz="1195" b="1" dirty="0">
                <a:latin typeface="Times New Roman" panose="02020603050405020304" pitchFamily="18" charset="0"/>
              </a:rPr>
              <a:t>2,58 mm Ø</a:t>
            </a:r>
          </a:p>
          <a:p>
            <a:pPr eaLnBrk="0" fontAlgn="base" hangingPunct="0">
              <a:spcBef>
                <a:spcPct val="0"/>
              </a:spcBef>
              <a:spcAft>
                <a:spcPct val="0"/>
              </a:spcAft>
            </a:pPr>
            <a:r>
              <a:rPr lang="cs-CZ" altLang="cs-CZ" sz="1195" b="1" dirty="0" err="1" smtClean="0">
                <a:solidFill>
                  <a:srgbClr val="FF0000"/>
                </a:solidFill>
                <a:latin typeface="Times New Roman" panose="02020603050405020304" pitchFamily="18" charset="0"/>
              </a:rPr>
              <a:t>Eggs</a:t>
            </a:r>
            <a:r>
              <a:rPr lang="cs-CZ" altLang="cs-CZ" sz="1195" b="1" dirty="0" smtClean="0">
                <a:solidFill>
                  <a:srgbClr val="FF0000"/>
                </a:solidFill>
                <a:latin typeface="Times New Roman" panose="02020603050405020304" pitchFamily="18" charset="0"/>
              </a:rPr>
              <a:t> per 1g</a:t>
            </a:r>
            <a:r>
              <a:rPr lang="cs-CZ" altLang="cs-CZ" sz="1195" b="1" dirty="0">
                <a:solidFill>
                  <a:srgbClr val="FF0000"/>
                </a:solidFill>
                <a:latin typeface="Times New Roman" panose="02020603050405020304" pitchFamily="18" charset="0"/>
              </a:rPr>
              <a:t>: 18 </a:t>
            </a:r>
            <a:r>
              <a:rPr lang="cs-CZ" altLang="cs-CZ" sz="1195" b="1" dirty="0" err="1" smtClean="0">
                <a:solidFill>
                  <a:srgbClr val="FF0000"/>
                </a:solidFill>
                <a:latin typeface="Times New Roman" panose="02020603050405020304" pitchFamily="18" charset="0"/>
              </a:rPr>
              <a:t>pcs</a:t>
            </a:r>
            <a:r>
              <a:rPr lang="cs-CZ" altLang="cs-CZ" sz="1195" b="1" dirty="0" smtClean="0">
                <a:solidFill>
                  <a:srgbClr val="FF0000"/>
                </a:solidFill>
                <a:latin typeface="Times New Roman" panose="02020603050405020304" pitchFamily="18" charset="0"/>
              </a:rPr>
              <a:t>. ?</a:t>
            </a:r>
            <a:endParaRPr lang="cs-CZ" altLang="cs-CZ" sz="1195" b="1" dirty="0">
              <a:solidFill>
                <a:srgbClr val="FF0000"/>
              </a:solidFill>
              <a:latin typeface="Times New Roman" panose="02020603050405020304" pitchFamily="18" charset="0"/>
            </a:endParaRPr>
          </a:p>
        </p:txBody>
      </p:sp>
      <p:pic>
        <p:nvPicPr>
          <p:cNvPr id="2" name="Obrázek 1"/>
          <p:cNvPicPr>
            <a:picLocks noChangeAspect="1"/>
          </p:cNvPicPr>
          <p:nvPr/>
        </p:nvPicPr>
        <p:blipFill>
          <a:blip r:embed="rId3"/>
          <a:stretch>
            <a:fillRect/>
          </a:stretch>
        </p:blipFill>
        <p:spPr>
          <a:xfrm>
            <a:off x="348331" y="3891131"/>
            <a:ext cx="5649602" cy="3010866"/>
          </a:xfrm>
          <a:prstGeom prst="rect">
            <a:avLst/>
          </a:prstGeom>
        </p:spPr>
      </p:pic>
      <p:pic>
        <p:nvPicPr>
          <p:cNvPr id="3" name="Obrázek 2"/>
          <p:cNvPicPr>
            <a:picLocks noChangeAspect="1"/>
          </p:cNvPicPr>
          <p:nvPr/>
        </p:nvPicPr>
        <p:blipFill>
          <a:blip r:embed="rId4"/>
          <a:stretch>
            <a:fillRect/>
          </a:stretch>
        </p:blipFill>
        <p:spPr>
          <a:xfrm>
            <a:off x="7308836" y="809862"/>
            <a:ext cx="4268078" cy="390969"/>
          </a:xfrm>
          <a:prstGeom prst="rect">
            <a:avLst/>
          </a:prstGeom>
        </p:spPr>
      </p:pic>
      <p:pic>
        <p:nvPicPr>
          <p:cNvPr id="4" name="Obrázek 3"/>
          <p:cNvPicPr>
            <a:picLocks noChangeAspect="1"/>
          </p:cNvPicPr>
          <p:nvPr/>
        </p:nvPicPr>
        <p:blipFill>
          <a:blip r:embed="rId5"/>
          <a:stretch>
            <a:fillRect/>
          </a:stretch>
        </p:blipFill>
        <p:spPr>
          <a:xfrm>
            <a:off x="6862039" y="3093965"/>
            <a:ext cx="4714875" cy="1257300"/>
          </a:xfrm>
          <a:prstGeom prst="rect">
            <a:avLst/>
          </a:prstGeom>
        </p:spPr>
      </p:pic>
      <p:pic>
        <p:nvPicPr>
          <p:cNvPr id="5" name="Obrázek 4"/>
          <p:cNvPicPr>
            <a:picLocks noChangeAspect="1"/>
          </p:cNvPicPr>
          <p:nvPr/>
        </p:nvPicPr>
        <p:blipFill>
          <a:blip r:embed="rId6"/>
          <a:stretch>
            <a:fillRect/>
          </a:stretch>
        </p:blipFill>
        <p:spPr>
          <a:xfrm>
            <a:off x="11256540" y="3841450"/>
            <a:ext cx="640748" cy="256299"/>
          </a:xfrm>
          <a:prstGeom prst="rect">
            <a:avLst/>
          </a:prstGeom>
        </p:spPr>
      </p:pic>
      <p:pic>
        <p:nvPicPr>
          <p:cNvPr id="6" name="Obrázek 5"/>
          <p:cNvPicPr>
            <a:picLocks noChangeAspect="1"/>
          </p:cNvPicPr>
          <p:nvPr/>
        </p:nvPicPr>
        <p:blipFill>
          <a:blip r:embed="rId7"/>
          <a:stretch>
            <a:fillRect/>
          </a:stretch>
        </p:blipFill>
        <p:spPr>
          <a:xfrm>
            <a:off x="348331" y="2476602"/>
            <a:ext cx="4772025" cy="561975"/>
          </a:xfrm>
          <a:prstGeom prst="rect">
            <a:avLst/>
          </a:prstGeom>
        </p:spPr>
      </p:pic>
      <p:pic>
        <p:nvPicPr>
          <p:cNvPr id="7" name="Obrázek 6"/>
          <p:cNvPicPr>
            <a:picLocks noChangeAspect="1"/>
          </p:cNvPicPr>
          <p:nvPr/>
        </p:nvPicPr>
        <p:blipFill>
          <a:blip r:embed="rId8"/>
          <a:stretch>
            <a:fillRect/>
          </a:stretch>
        </p:blipFill>
        <p:spPr>
          <a:xfrm>
            <a:off x="348331" y="3093408"/>
            <a:ext cx="5238750" cy="333375"/>
          </a:xfrm>
          <a:prstGeom prst="rect">
            <a:avLst/>
          </a:prstGeom>
        </p:spPr>
      </p:pic>
      <p:pic>
        <p:nvPicPr>
          <p:cNvPr id="8" name="Obrázek 7"/>
          <p:cNvPicPr>
            <a:picLocks noChangeAspect="1"/>
          </p:cNvPicPr>
          <p:nvPr/>
        </p:nvPicPr>
        <p:blipFill>
          <a:blip r:embed="rId9"/>
          <a:stretch>
            <a:fillRect/>
          </a:stretch>
        </p:blipFill>
        <p:spPr>
          <a:xfrm>
            <a:off x="6861600" y="1438377"/>
            <a:ext cx="5162550" cy="1600200"/>
          </a:xfrm>
          <a:prstGeom prst="rect">
            <a:avLst/>
          </a:prstGeom>
        </p:spPr>
      </p:pic>
      <p:pic>
        <p:nvPicPr>
          <p:cNvPr id="9" name="Obrázek 8"/>
          <p:cNvPicPr>
            <a:picLocks noChangeAspect="1"/>
          </p:cNvPicPr>
          <p:nvPr/>
        </p:nvPicPr>
        <p:blipFill>
          <a:blip r:embed="rId10"/>
          <a:stretch>
            <a:fillRect/>
          </a:stretch>
        </p:blipFill>
        <p:spPr>
          <a:xfrm>
            <a:off x="348331" y="3464091"/>
            <a:ext cx="4724400" cy="352425"/>
          </a:xfrm>
          <a:prstGeom prst="rect">
            <a:avLst/>
          </a:prstGeom>
        </p:spPr>
      </p:pic>
      <p:pic>
        <p:nvPicPr>
          <p:cNvPr id="11" name="Obrázek 10"/>
          <p:cNvPicPr>
            <a:picLocks noChangeAspect="1"/>
          </p:cNvPicPr>
          <p:nvPr/>
        </p:nvPicPr>
        <p:blipFill>
          <a:blip r:embed="rId11"/>
          <a:stretch>
            <a:fillRect/>
          </a:stretch>
        </p:blipFill>
        <p:spPr>
          <a:xfrm>
            <a:off x="9394640" y="4416533"/>
            <a:ext cx="2182274" cy="2153933"/>
          </a:xfrm>
          <a:prstGeom prst="rect">
            <a:avLst/>
          </a:prstGeom>
        </p:spPr>
      </p:pic>
      <p:sp>
        <p:nvSpPr>
          <p:cNvPr id="12" name="Obdélník 11"/>
          <p:cNvSpPr/>
          <p:nvPr/>
        </p:nvSpPr>
        <p:spPr>
          <a:xfrm>
            <a:off x="7677665" y="6570466"/>
            <a:ext cx="4219623" cy="246221"/>
          </a:xfrm>
          <a:prstGeom prst="rect">
            <a:avLst/>
          </a:prstGeom>
        </p:spPr>
        <p:txBody>
          <a:bodyPr wrap="square">
            <a:spAutoFit/>
          </a:bodyPr>
          <a:lstStyle/>
          <a:p>
            <a:r>
              <a:rPr lang="cs-CZ" sz="1000" dirty="0"/>
              <a:t>https://gfp.sd.gov/wildlife/critters/fish/rare-fish/shovelnose-sturgeon.aspx</a:t>
            </a:r>
          </a:p>
        </p:txBody>
      </p:sp>
      <p:sp>
        <p:nvSpPr>
          <p:cNvPr id="13" name="Obdélník 12"/>
          <p:cNvSpPr/>
          <p:nvPr/>
        </p:nvSpPr>
        <p:spPr>
          <a:xfrm>
            <a:off x="5833891" y="6562771"/>
            <a:ext cx="1688283" cy="246221"/>
          </a:xfrm>
          <a:prstGeom prst="rect">
            <a:avLst/>
          </a:prstGeom>
        </p:spPr>
        <p:txBody>
          <a:bodyPr wrap="none">
            <a:spAutoFit/>
          </a:bodyPr>
          <a:lstStyle/>
          <a:p>
            <a:r>
              <a:rPr lang="cs-CZ" sz="1000" dirty="0"/>
              <a:t>http://www.pond-life.me.uk</a:t>
            </a:r>
          </a:p>
        </p:txBody>
      </p:sp>
    </p:spTree>
    <p:extLst>
      <p:ext uri="{BB962C8B-B14F-4D97-AF65-F5344CB8AC3E}">
        <p14:creationId xmlns:p14="http://schemas.microsoft.com/office/powerpoint/2010/main" val="5105089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362465" y="601519"/>
            <a:ext cx="11318789" cy="4801314"/>
          </a:xfrm>
          <a:prstGeom prst="rect">
            <a:avLst/>
          </a:prstGeom>
        </p:spPr>
        <p:txBody>
          <a:bodyPr wrap="square">
            <a:spAutoFit/>
          </a:bodyPr>
          <a:lstStyle/>
          <a:p>
            <a:pPr algn="just"/>
            <a:r>
              <a:rPr lang="en-US" dirty="0"/>
              <a:t>Alteration of large rivers and construction of locks and dams for navigation purposes has contributed significantly to the decline of </a:t>
            </a:r>
            <a:r>
              <a:rPr lang="en-US" b="1" u="sng" dirty="0"/>
              <a:t>shovelnose sturgeon </a:t>
            </a:r>
            <a:r>
              <a:rPr lang="en-US" dirty="0"/>
              <a:t>by blocking access to ancestral spawning grounds and by eliminating its requisite lotic habitat. In addition to impacts related to navigation, much of the habitat available to the shovelnose sturgeon within its historic range, has also been altered by water resource development projects designed to provide for irrigation, public water supply, public recreation, and the production of electricity. Dams have blocked spawning migrations, isolated populations, destroyed rearing and spawning habitats, and altered food supply as well as changed flow, turbidity and temperature regimes (Dryer and </a:t>
            </a:r>
            <a:r>
              <a:rPr lang="en-US" dirty="0" err="1"/>
              <a:t>Sandvol</a:t>
            </a:r>
            <a:r>
              <a:rPr lang="en-US" dirty="0"/>
              <a:t> 1993). </a:t>
            </a:r>
            <a:endParaRPr lang="cs-CZ" dirty="0" smtClean="0"/>
          </a:p>
          <a:p>
            <a:endParaRPr lang="cs-CZ" dirty="0" smtClean="0"/>
          </a:p>
          <a:p>
            <a:pPr algn="just"/>
            <a:r>
              <a:rPr lang="en-US" dirty="0"/>
              <a:t>While shovelnose sturgeon roe is used as an acceptable caviar, overharvest has not yet been a major detriment to the species. This may be due to its relatively small size in comparison to lake sturgeon (</a:t>
            </a:r>
            <a:r>
              <a:rPr lang="en-US" i="1" dirty="0" err="1"/>
              <a:t>Acipenser</a:t>
            </a:r>
            <a:r>
              <a:rPr lang="en-US" i="1" dirty="0"/>
              <a:t> </a:t>
            </a:r>
            <a:r>
              <a:rPr lang="en-US" i="1" dirty="0" err="1"/>
              <a:t>fulvescens</a:t>
            </a:r>
            <a:r>
              <a:rPr lang="en-US" dirty="0"/>
              <a:t>) and the pallid sturgeon (</a:t>
            </a:r>
            <a:r>
              <a:rPr lang="en-US" i="1" dirty="0" err="1"/>
              <a:t>Scaphirhynchus</a:t>
            </a:r>
            <a:r>
              <a:rPr lang="en-US" i="1" dirty="0"/>
              <a:t> </a:t>
            </a:r>
            <a:r>
              <a:rPr lang="en-US" i="1" dirty="0" err="1"/>
              <a:t>albus</a:t>
            </a:r>
            <a:r>
              <a:rPr lang="en-US" dirty="0"/>
              <a:t>), the other two sturgeon species found historically throughout its range. Shovelnose are locally abundant in some areas where large river habitat is still fairly intact and modest commercial fisheries occur in a few states where some acceptable riverine habitat still exists (National Paddlefish and Sturgeon Steering Committee 1992). </a:t>
            </a:r>
            <a:br>
              <a:rPr lang="en-US" dirty="0"/>
            </a:br>
            <a:r>
              <a:rPr lang="en-US" dirty="0"/>
              <a:t/>
            </a:r>
            <a:br>
              <a:rPr lang="en-US" dirty="0"/>
            </a:br>
            <a:endParaRPr lang="cs-CZ" dirty="0"/>
          </a:p>
        </p:txBody>
      </p:sp>
      <p:graphicFrame>
        <p:nvGraphicFramePr>
          <p:cNvPr id="3" name="Tabulka 2"/>
          <p:cNvGraphicFramePr>
            <a:graphicFrameLocks noGrp="1"/>
          </p:cNvGraphicFramePr>
          <p:nvPr>
            <p:extLst>
              <p:ext uri="{D42A27DB-BD31-4B8C-83A1-F6EECF244321}">
                <p14:modId xmlns:p14="http://schemas.microsoft.com/office/powerpoint/2010/main" val="687159206"/>
              </p:ext>
            </p:extLst>
          </p:nvPr>
        </p:nvGraphicFramePr>
        <p:xfrm>
          <a:off x="497359" y="5207167"/>
          <a:ext cx="11049000" cy="822960"/>
        </p:xfrm>
        <a:graphic>
          <a:graphicData uri="http://schemas.openxmlformats.org/drawingml/2006/table">
            <a:tbl>
              <a:tblPr/>
              <a:tblGrid>
                <a:gridCol w="1205306"/>
                <a:gridCol w="9843694"/>
              </a:tblGrid>
              <a:tr h="0">
                <a:tc>
                  <a:txBody>
                    <a:bodyPr/>
                    <a:lstStyle/>
                    <a:p>
                      <a:r>
                        <a:rPr lang="cs-CZ" b="1" dirty="0" err="1"/>
                        <a:t>Conservation</a:t>
                      </a:r>
                      <a:r>
                        <a:rPr lang="cs-CZ" b="1" dirty="0"/>
                        <a:t> </a:t>
                      </a:r>
                      <a:endParaRPr lang="cs-CZ" b="1" dirty="0" smtClean="0"/>
                    </a:p>
                    <a:p>
                      <a:r>
                        <a:rPr lang="cs-CZ" b="1" dirty="0" err="1" smtClean="0"/>
                        <a:t>Actions</a:t>
                      </a:r>
                      <a:r>
                        <a:rPr lang="cs-CZ" b="1" dirty="0"/>
                        <a:t>:</a:t>
                      </a:r>
                      <a:endParaRPr lang="cs-CZ" dirty="0"/>
                    </a:p>
                  </a:txBody>
                  <a:tcPr marL="0" marR="0" marT="0" marB="0" anchor="ctr">
                    <a:lnL>
                      <a:noFill/>
                    </a:lnL>
                    <a:lnR>
                      <a:noFill/>
                    </a:lnR>
                    <a:lnT>
                      <a:noFill/>
                    </a:lnT>
                    <a:lnB>
                      <a:noFill/>
                    </a:lnB>
                  </a:tcPr>
                </a:tc>
                <a:tc>
                  <a:txBody>
                    <a:bodyPr/>
                    <a:lstStyle/>
                    <a:p>
                      <a:r>
                        <a:rPr lang="en-US" sz="1800" dirty="0"/>
                        <a:t>Arkansas closed shovelnose sturgeon to commercial fishing on its state waters of the Mississippi River in 2000, as a measure to reduce the by-catch of endangered pallid sturgeon. It is listed on CITES Appendix II. </a:t>
                      </a:r>
                    </a:p>
                  </a:txBody>
                  <a:tcPr marL="0" marR="0" marT="0" marB="0" anchor="ctr">
                    <a:lnL>
                      <a:noFill/>
                    </a:lnL>
                    <a:lnR>
                      <a:noFill/>
                    </a:lnR>
                    <a:lnT>
                      <a:noFill/>
                    </a:lnT>
                    <a:lnB>
                      <a:noFill/>
                    </a:lnB>
                  </a:tcPr>
                </a:tc>
              </a:tr>
            </a:tbl>
          </a:graphicData>
        </a:graphic>
      </p:graphicFrame>
      <p:graphicFrame>
        <p:nvGraphicFramePr>
          <p:cNvPr id="5" name="Tabulka 4"/>
          <p:cNvGraphicFramePr>
            <a:graphicFrameLocks noGrp="1"/>
          </p:cNvGraphicFramePr>
          <p:nvPr>
            <p:extLst>
              <p:ext uri="{D42A27DB-BD31-4B8C-83A1-F6EECF244321}">
                <p14:modId xmlns:p14="http://schemas.microsoft.com/office/powerpoint/2010/main" val="318802871"/>
              </p:ext>
            </p:extLst>
          </p:nvPr>
        </p:nvGraphicFramePr>
        <p:xfrm>
          <a:off x="362465" y="6047044"/>
          <a:ext cx="10515600" cy="426720"/>
        </p:xfrm>
        <a:graphic>
          <a:graphicData uri="http://schemas.openxmlformats.org/drawingml/2006/table">
            <a:tbl>
              <a:tblPr/>
              <a:tblGrid>
                <a:gridCol w="919549"/>
                <a:gridCol w="9596051"/>
              </a:tblGrid>
              <a:tr h="0">
                <a:tc>
                  <a:txBody>
                    <a:bodyPr/>
                    <a:lstStyle/>
                    <a:p>
                      <a:r>
                        <a:rPr lang="cs-CZ" sz="1100" b="1" dirty="0" err="1"/>
                        <a:t>Citation</a:t>
                      </a:r>
                      <a:r>
                        <a:rPr lang="cs-CZ" sz="1100" b="1" dirty="0"/>
                        <a:t>:</a:t>
                      </a:r>
                      <a:endParaRPr lang="cs-CZ" sz="1100" dirty="0"/>
                    </a:p>
                  </a:txBody>
                  <a:tcPr anchor="ctr">
                    <a:lnL>
                      <a:noFill/>
                    </a:lnL>
                    <a:lnR>
                      <a:noFill/>
                    </a:lnR>
                    <a:lnT>
                      <a:noFill/>
                    </a:lnT>
                    <a:lnB>
                      <a:noFill/>
                    </a:lnB>
                  </a:tcPr>
                </a:tc>
                <a:tc>
                  <a:txBody>
                    <a:bodyPr/>
                    <a:lstStyle/>
                    <a:p>
                      <a:r>
                        <a:rPr lang="en-US" sz="1100" dirty="0" err="1"/>
                        <a:t>Surprenant</a:t>
                      </a:r>
                      <a:r>
                        <a:rPr lang="en-US" sz="1100" dirty="0"/>
                        <a:t>, C. (U.S. Fish &amp; Wildlife Service). 2004. </a:t>
                      </a:r>
                      <a:r>
                        <a:rPr lang="en-US" sz="1100" i="1" dirty="0" err="1"/>
                        <a:t>Scaphirhynchus</a:t>
                      </a:r>
                      <a:r>
                        <a:rPr lang="en-US" sz="1100" i="1" dirty="0"/>
                        <a:t> </a:t>
                      </a:r>
                      <a:r>
                        <a:rPr lang="en-US" sz="1100" i="1" dirty="0" err="1"/>
                        <a:t>platorynchus</a:t>
                      </a:r>
                      <a:r>
                        <a:rPr lang="en-US" sz="1100" dirty="0"/>
                        <a:t>. The IUCN Red List of Threatened Species 2004: e.T19943A9111959. </a:t>
                      </a:r>
                      <a:r>
                        <a:rPr lang="en-US" sz="1100" dirty="0">
                          <a:effectLst/>
                          <a:hlinkClick r:id="rId2"/>
                        </a:rPr>
                        <a:t>http://dx.doi.org/10.2305/IUCN.UK.2004.RLTS.T19943A9111959.en</a:t>
                      </a:r>
                      <a:r>
                        <a:rPr lang="en-US" sz="1100" dirty="0">
                          <a:effectLst/>
                        </a:rPr>
                        <a:t>. </a:t>
                      </a:r>
                      <a:r>
                        <a:rPr lang="en-US" sz="1100" dirty="0"/>
                        <a:t>Downloaded on </a:t>
                      </a:r>
                      <a:r>
                        <a:rPr lang="en-US" sz="1100" b="1" dirty="0"/>
                        <a:t>08 February 2017</a:t>
                      </a:r>
                      <a:r>
                        <a:rPr lang="en-US" sz="1100" dirty="0"/>
                        <a:t>.</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11527573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lopatonos v ru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652" y="2611625"/>
            <a:ext cx="5544468" cy="378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3" descr="lopatonos v ruce zespod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7158" y="2611625"/>
            <a:ext cx="5362907" cy="3781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Obrázek 1"/>
          <p:cNvPicPr>
            <a:picLocks noChangeAspect="1"/>
          </p:cNvPicPr>
          <p:nvPr/>
        </p:nvPicPr>
        <p:blipFill>
          <a:blip r:embed="rId4"/>
          <a:stretch>
            <a:fillRect/>
          </a:stretch>
        </p:blipFill>
        <p:spPr>
          <a:xfrm>
            <a:off x="356652" y="414744"/>
            <a:ext cx="6357186" cy="1582233"/>
          </a:xfrm>
          <a:prstGeom prst="rect">
            <a:avLst/>
          </a:prstGeom>
        </p:spPr>
      </p:pic>
      <p:sp>
        <p:nvSpPr>
          <p:cNvPr id="5" name="Obdélník 4"/>
          <p:cNvSpPr/>
          <p:nvPr/>
        </p:nvSpPr>
        <p:spPr>
          <a:xfrm>
            <a:off x="6884072" y="1390821"/>
            <a:ext cx="5307928" cy="369332"/>
          </a:xfrm>
          <a:prstGeom prst="rect">
            <a:avLst/>
          </a:prstGeom>
        </p:spPr>
        <p:txBody>
          <a:bodyPr wrap="none">
            <a:spAutoFit/>
          </a:bodyPr>
          <a:lstStyle/>
          <a:p>
            <a:r>
              <a:rPr lang="cs-CZ" dirty="0"/>
              <a:t>https://www.youtube.com/watch?v=Lp1KG5pT3Z4</a:t>
            </a:r>
          </a:p>
        </p:txBody>
      </p:sp>
    </p:spTree>
    <p:extLst>
      <p:ext uri="{BB962C8B-B14F-4D97-AF65-F5344CB8AC3E}">
        <p14:creationId xmlns:p14="http://schemas.microsoft.com/office/powerpoint/2010/main" val="27822884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38897" y="2767011"/>
            <a:ext cx="6128952" cy="3792366"/>
          </a:xfrm>
          <a:prstGeom prst="rect">
            <a:avLst/>
          </a:prstGeom>
        </p:spPr>
      </p:pic>
      <p:pic>
        <p:nvPicPr>
          <p:cNvPr id="3" name="Obrázek 2"/>
          <p:cNvPicPr>
            <a:picLocks noChangeAspect="1"/>
          </p:cNvPicPr>
          <p:nvPr/>
        </p:nvPicPr>
        <p:blipFill>
          <a:blip r:embed="rId3"/>
          <a:stretch>
            <a:fillRect/>
          </a:stretch>
        </p:blipFill>
        <p:spPr>
          <a:xfrm>
            <a:off x="3631086" y="267814"/>
            <a:ext cx="5133975" cy="390525"/>
          </a:xfrm>
          <a:prstGeom prst="rect">
            <a:avLst/>
          </a:prstGeom>
        </p:spPr>
      </p:pic>
      <p:sp>
        <p:nvSpPr>
          <p:cNvPr id="4" name="TextovéPole 3"/>
          <p:cNvSpPr txBox="1"/>
          <p:nvPr/>
        </p:nvSpPr>
        <p:spPr>
          <a:xfrm>
            <a:off x="238897" y="225937"/>
            <a:ext cx="4267200" cy="461665"/>
          </a:xfrm>
          <a:prstGeom prst="rect">
            <a:avLst/>
          </a:prstGeom>
          <a:noFill/>
        </p:spPr>
        <p:txBody>
          <a:bodyPr wrap="square" rtlCol="0">
            <a:spAutoFit/>
          </a:bodyPr>
          <a:lstStyle/>
          <a:p>
            <a:r>
              <a:rPr lang="cs-CZ" sz="2400" b="1" dirty="0" err="1" smtClean="0"/>
              <a:t>lopatonos</a:t>
            </a:r>
            <a:r>
              <a:rPr lang="cs-CZ" sz="2400" b="1" dirty="0" smtClean="0"/>
              <a:t> alabamský</a:t>
            </a:r>
            <a:endParaRPr lang="cs-CZ" sz="2400" b="1" dirty="0"/>
          </a:p>
        </p:txBody>
      </p:sp>
      <p:pic>
        <p:nvPicPr>
          <p:cNvPr id="5" name="Obrázek 4"/>
          <p:cNvPicPr>
            <a:picLocks noChangeAspect="1"/>
          </p:cNvPicPr>
          <p:nvPr/>
        </p:nvPicPr>
        <p:blipFill>
          <a:blip r:embed="rId4"/>
          <a:stretch>
            <a:fillRect/>
          </a:stretch>
        </p:blipFill>
        <p:spPr>
          <a:xfrm>
            <a:off x="227035" y="741041"/>
            <a:ext cx="9829800" cy="1533525"/>
          </a:xfrm>
          <a:prstGeom prst="rect">
            <a:avLst/>
          </a:prstGeom>
        </p:spPr>
      </p:pic>
      <p:pic>
        <p:nvPicPr>
          <p:cNvPr id="6" name="Obrázek 5"/>
          <p:cNvPicPr>
            <a:picLocks noChangeAspect="1"/>
          </p:cNvPicPr>
          <p:nvPr/>
        </p:nvPicPr>
        <p:blipFill>
          <a:blip r:embed="rId5"/>
          <a:stretch>
            <a:fillRect/>
          </a:stretch>
        </p:blipFill>
        <p:spPr>
          <a:xfrm>
            <a:off x="6663123" y="4120977"/>
            <a:ext cx="4895850" cy="2438400"/>
          </a:xfrm>
          <a:prstGeom prst="rect">
            <a:avLst/>
          </a:prstGeom>
        </p:spPr>
      </p:pic>
      <p:sp>
        <p:nvSpPr>
          <p:cNvPr id="7" name="Obdélník 6"/>
          <p:cNvSpPr/>
          <p:nvPr/>
        </p:nvSpPr>
        <p:spPr>
          <a:xfrm>
            <a:off x="166259" y="6436266"/>
            <a:ext cx="1688283" cy="246221"/>
          </a:xfrm>
          <a:prstGeom prst="rect">
            <a:avLst/>
          </a:prstGeom>
        </p:spPr>
        <p:txBody>
          <a:bodyPr wrap="none">
            <a:spAutoFit/>
          </a:bodyPr>
          <a:lstStyle/>
          <a:p>
            <a:r>
              <a:rPr lang="cs-CZ" sz="1000" dirty="0"/>
              <a:t>http://www.pond-life.me.uk</a:t>
            </a:r>
          </a:p>
        </p:txBody>
      </p:sp>
      <p:pic>
        <p:nvPicPr>
          <p:cNvPr id="9" name="Obrázek 8"/>
          <p:cNvPicPr>
            <a:picLocks noChangeAspect="1"/>
          </p:cNvPicPr>
          <p:nvPr/>
        </p:nvPicPr>
        <p:blipFill>
          <a:blip r:embed="rId6"/>
          <a:stretch>
            <a:fillRect/>
          </a:stretch>
        </p:blipFill>
        <p:spPr>
          <a:xfrm>
            <a:off x="6663123" y="2331410"/>
            <a:ext cx="2864219" cy="1772236"/>
          </a:xfrm>
          <a:prstGeom prst="rect">
            <a:avLst/>
          </a:prstGeom>
        </p:spPr>
      </p:pic>
      <p:sp>
        <p:nvSpPr>
          <p:cNvPr id="10" name="Obdélník 9"/>
          <p:cNvSpPr/>
          <p:nvPr/>
        </p:nvSpPr>
        <p:spPr>
          <a:xfrm>
            <a:off x="8994540" y="2395670"/>
            <a:ext cx="3076483" cy="246221"/>
          </a:xfrm>
          <a:prstGeom prst="rect">
            <a:avLst/>
          </a:prstGeom>
        </p:spPr>
        <p:txBody>
          <a:bodyPr wrap="none">
            <a:spAutoFit/>
          </a:bodyPr>
          <a:lstStyle/>
          <a:p>
            <a:r>
              <a:rPr lang="cs-CZ" sz="1000" dirty="0"/>
              <a:t>http://www.outdooralabama.com/alabama-sturgeon</a:t>
            </a:r>
          </a:p>
        </p:txBody>
      </p:sp>
    </p:spTree>
    <p:extLst>
      <p:ext uri="{BB962C8B-B14F-4D97-AF65-F5344CB8AC3E}">
        <p14:creationId xmlns:p14="http://schemas.microsoft.com/office/powerpoint/2010/main" val="304130252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élník 1"/>
          <p:cNvSpPr/>
          <p:nvPr/>
        </p:nvSpPr>
        <p:spPr>
          <a:xfrm>
            <a:off x="428368" y="474865"/>
            <a:ext cx="5436973" cy="5632311"/>
          </a:xfrm>
          <a:prstGeom prst="rect">
            <a:avLst/>
          </a:prstGeom>
        </p:spPr>
        <p:txBody>
          <a:bodyPr wrap="square">
            <a:spAutoFit/>
          </a:bodyPr>
          <a:lstStyle/>
          <a:p>
            <a:pPr algn="just"/>
            <a:r>
              <a:rPr lang="en-US" b="1" dirty="0"/>
              <a:t>Justification:</a:t>
            </a:r>
            <a:r>
              <a:rPr lang="en-US" dirty="0"/>
              <a:t/>
            </a:r>
            <a:br>
              <a:rPr lang="en-US" dirty="0"/>
            </a:br>
            <a:r>
              <a:rPr lang="en-US" dirty="0"/>
              <a:t>The </a:t>
            </a:r>
            <a:r>
              <a:rPr lang="en-US" b="1" u="sng" dirty="0"/>
              <a:t>Alabama sturgeon’s </a:t>
            </a:r>
            <a:r>
              <a:rPr lang="en-US" dirty="0"/>
              <a:t>historic range once included 1,600 km of the Mobile River system in Alabama and Mississippi, however, it is believed that Alabama sturgeon currently occupy only about 216 km of the lower Alabama River. The decline of the Alabama sturgeon is believed due to over-fishing, the loss and fragmentation of habitat as a result of navigation-related development, and degradation of water quality. </a:t>
            </a:r>
            <a:br>
              <a:rPr lang="en-US" dirty="0"/>
            </a:br>
            <a:r>
              <a:rPr lang="en-US" dirty="0"/>
              <a:t/>
            </a:r>
            <a:br>
              <a:rPr lang="en-US" dirty="0"/>
            </a:br>
            <a:r>
              <a:rPr lang="en-US" dirty="0"/>
              <a:t>Although the Endangered Species Act provides considerable protection of listed species the proposed classification recognizes that the population of Alabama sturgeon has seriously declined over the past three generations and may continue to decline into the future due to habitat alterations that may not be reversible. </a:t>
            </a:r>
            <a:endParaRPr lang="cs-CZ" dirty="0" smtClean="0"/>
          </a:p>
          <a:p>
            <a:endParaRPr lang="cs-CZ" dirty="0"/>
          </a:p>
          <a:p>
            <a:endParaRPr lang="cs-CZ" dirty="0"/>
          </a:p>
        </p:txBody>
      </p:sp>
      <p:graphicFrame>
        <p:nvGraphicFramePr>
          <p:cNvPr id="3" name="Tabulka 2"/>
          <p:cNvGraphicFramePr>
            <a:graphicFrameLocks noGrp="1"/>
          </p:cNvGraphicFramePr>
          <p:nvPr>
            <p:extLst>
              <p:ext uri="{D42A27DB-BD31-4B8C-83A1-F6EECF244321}">
                <p14:modId xmlns:p14="http://schemas.microsoft.com/office/powerpoint/2010/main" val="2318966790"/>
              </p:ext>
            </p:extLst>
          </p:nvPr>
        </p:nvGraphicFramePr>
        <p:xfrm>
          <a:off x="5865341" y="762172"/>
          <a:ext cx="6104238" cy="3017520"/>
        </p:xfrm>
        <a:graphic>
          <a:graphicData uri="http://schemas.openxmlformats.org/drawingml/2006/table">
            <a:tbl>
              <a:tblPr/>
              <a:tblGrid>
                <a:gridCol w="1021491"/>
                <a:gridCol w="5082747"/>
              </a:tblGrid>
              <a:tr h="0">
                <a:tc>
                  <a:txBody>
                    <a:bodyPr/>
                    <a:lstStyle/>
                    <a:p>
                      <a:r>
                        <a:rPr lang="cs-CZ" b="1" dirty="0" err="1"/>
                        <a:t>Population</a:t>
                      </a:r>
                      <a:r>
                        <a:rPr lang="cs-CZ" b="1" dirty="0"/>
                        <a:t>:</a:t>
                      </a:r>
                      <a:endParaRPr lang="cs-CZ" dirty="0"/>
                    </a:p>
                  </a:txBody>
                  <a:tcPr marL="0" marR="0" marT="0" marB="0" anchor="ctr">
                    <a:lnL>
                      <a:noFill/>
                    </a:lnL>
                    <a:lnR>
                      <a:noFill/>
                    </a:lnR>
                    <a:lnT>
                      <a:noFill/>
                    </a:lnT>
                    <a:lnB>
                      <a:noFill/>
                    </a:lnB>
                  </a:tcPr>
                </a:tc>
                <a:tc>
                  <a:txBody>
                    <a:bodyPr/>
                    <a:lstStyle/>
                    <a:p>
                      <a:r>
                        <a:rPr lang="en-US" sz="1800" dirty="0"/>
                        <a:t>There are no population estimates for the Alabama sturgeon however, intensive collection efforts by state and federal fishery biologists beginning in the spring of 1997 through the spring of 2001 resulted in the capture of only four Alabama sturgeon which further substantiates the rarity of the species. Efforts to induce spawning of the captive Alabama sturgeon held at the Marion State Hatchery, Alabama have so far been unsuccessful. Status of the population appears to be declining.</a:t>
                      </a:r>
                    </a:p>
                  </a:txBody>
                  <a:tcPr marL="0" marR="0" marT="0" marB="0" anchor="ctr">
                    <a:lnL>
                      <a:noFill/>
                    </a:lnL>
                    <a:lnR>
                      <a:noFill/>
                    </a:lnR>
                    <a:lnT>
                      <a:noFill/>
                    </a:lnT>
                    <a:lnB>
                      <a:noFill/>
                    </a:lnB>
                  </a:tcPr>
                </a:tc>
              </a:tr>
            </a:tbl>
          </a:graphicData>
        </a:graphic>
      </p:graphicFrame>
      <p:graphicFrame>
        <p:nvGraphicFramePr>
          <p:cNvPr id="4" name="Tabulka 3"/>
          <p:cNvGraphicFramePr>
            <a:graphicFrameLocks noGrp="1"/>
          </p:cNvGraphicFramePr>
          <p:nvPr>
            <p:extLst>
              <p:ext uri="{D42A27DB-BD31-4B8C-83A1-F6EECF244321}">
                <p14:modId xmlns:p14="http://schemas.microsoft.com/office/powerpoint/2010/main" val="2638910743"/>
              </p:ext>
            </p:extLst>
          </p:nvPr>
        </p:nvGraphicFramePr>
        <p:xfrm>
          <a:off x="428368" y="6107176"/>
          <a:ext cx="10515600" cy="396240"/>
        </p:xfrm>
        <a:graphic>
          <a:graphicData uri="http://schemas.openxmlformats.org/drawingml/2006/table">
            <a:tbl>
              <a:tblPr/>
              <a:tblGrid>
                <a:gridCol w="1114167"/>
                <a:gridCol w="9401433"/>
              </a:tblGrid>
              <a:tr h="0">
                <a:tc>
                  <a:txBody>
                    <a:bodyPr/>
                    <a:lstStyle/>
                    <a:p>
                      <a:r>
                        <a:rPr lang="cs-CZ" sz="1000" b="1" dirty="0" err="1"/>
                        <a:t>Citation</a:t>
                      </a:r>
                      <a:r>
                        <a:rPr lang="cs-CZ" sz="1000" b="1" dirty="0"/>
                        <a:t>:</a:t>
                      </a:r>
                      <a:endParaRPr lang="cs-CZ" sz="1000" dirty="0"/>
                    </a:p>
                  </a:txBody>
                  <a:tcPr anchor="ctr">
                    <a:lnL>
                      <a:noFill/>
                    </a:lnL>
                    <a:lnR>
                      <a:noFill/>
                    </a:lnR>
                    <a:lnT>
                      <a:noFill/>
                    </a:lnT>
                    <a:lnB>
                      <a:noFill/>
                    </a:lnB>
                  </a:tcPr>
                </a:tc>
                <a:tc>
                  <a:txBody>
                    <a:bodyPr/>
                    <a:lstStyle/>
                    <a:p>
                      <a:r>
                        <a:rPr lang="en-US" sz="1000" dirty="0" err="1"/>
                        <a:t>Parauka</a:t>
                      </a:r>
                      <a:r>
                        <a:rPr lang="en-US" sz="1000" dirty="0"/>
                        <a:t>, F.M. (U.S. Fish &amp; Wildlife Service). 2004. </a:t>
                      </a:r>
                      <a:r>
                        <a:rPr lang="en-US" sz="1000" i="1" dirty="0" err="1"/>
                        <a:t>Scaphirhynchus</a:t>
                      </a:r>
                      <a:r>
                        <a:rPr lang="en-US" sz="1000" i="1" dirty="0"/>
                        <a:t> </a:t>
                      </a:r>
                      <a:r>
                        <a:rPr lang="en-US" sz="1000" i="1" dirty="0" err="1"/>
                        <a:t>suttkusi</a:t>
                      </a:r>
                      <a:r>
                        <a:rPr lang="en-US" sz="1000" dirty="0"/>
                        <a:t>. The IUCN Red List of Threatened Species 2004: e.T19942A9111703. </a:t>
                      </a:r>
                      <a:r>
                        <a:rPr lang="en-US" sz="1000" dirty="0">
                          <a:effectLst/>
                          <a:hlinkClick r:id="rId2"/>
                        </a:rPr>
                        <a:t>http://dx.doi.org/10.2305/IUCN.UK.2004.RLTS.T19942A9111703.en</a:t>
                      </a:r>
                      <a:r>
                        <a:rPr lang="en-US" sz="1000" dirty="0">
                          <a:effectLst/>
                        </a:rPr>
                        <a:t>. </a:t>
                      </a:r>
                      <a:r>
                        <a:rPr lang="en-US" sz="1000" dirty="0"/>
                        <a:t>Downloaded on </a:t>
                      </a:r>
                      <a:r>
                        <a:rPr lang="en-US" sz="1000" b="1" dirty="0"/>
                        <a:t>08 February 2017</a:t>
                      </a:r>
                      <a:r>
                        <a:rPr lang="en-US" sz="1000" dirty="0"/>
                        <a:t>.</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3030316917"/>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7269" y="235669"/>
            <a:ext cx="5887628" cy="264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5" name="Picture 3" descr="800px-Alabama_Sturge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4897" y="2749030"/>
            <a:ext cx="5627635" cy="3839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Obrázek 4"/>
          <p:cNvPicPr>
            <a:picLocks noChangeAspect="1"/>
          </p:cNvPicPr>
          <p:nvPr/>
        </p:nvPicPr>
        <p:blipFill>
          <a:blip r:embed="rId4"/>
          <a:stretch>
            <a:fillRect/>
          </a:stretch>
        </p:blipFill>
        <p:spPr>
          <a:xfrm>
            <a:off x="7087979" y="1402631"/>
            <a:ext cx="4121470" cy="313507"/>
          </a:xfrm>
          <a:prstGeom prst="rect">
            <a:avLst/>
          </a:prstGeom>
        </p:spPr>
      </p:pic>
      <p:sp>
        <p:nvSpPr>
          <p:cNvPr id="7" name="Obdélník 6"/>
          <p:cNvSpPr/>
          <p:nvPr/>
        </p:nvSpPr>
        <p:spPr>
          <a:xfrm>
            <a:off x="447269" y="4484272"/>
            <a:ext cx="5307928" cy="369332"/>
          </a:xfrm>
          <a:prstGeom prst="rect">
            <a:avLst/>
          </a:prstGeom>
        </p:spPr>
        <p:txBody>
          <a:bodyPr wrap="none">
            <a:spAutoFit/>
          </a:bodyPr>
          <a:lstStyle/>
          <a:p>
            <a:r>
              <a:rPr lang="cs-CZ" dirty="0"/>
              <a:t>https://www.youtube.com/watch?v=8bTbmzaQcag</a:t>
            </a:r>
          </a:p>
        </p:txBody>
      </p:sp>
    </p:spTree>
    <p:extLst>
      <p:ext uri="{BB962C8B-B14F-4D97-AF65-F5344CB8AC3E}">
        <p14:creationId xmlns:p14="http://schemas.microsoft.com/office/powerpoint/2010/main" val="4228223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6450831" y="3318923"/>
            <a:ext cx="5741169" cy="3539077"/>
          </a:xfrm>
          <a:prstGeom prst="rect">
            <a:avLst/>
          </a:prstGeom>
        </p:spPr>
      </p:pic>
      <p:pic>
        <p:nvPicPr>
          <p:cNvPr id="3" name="Obrázek 2"/>
          <p:cNvPicPr>
            <a:picLocks noChangeAspect="1"/>
          </p:cNvPicPr>
          <p:nvPr/>
        </p:nvPicPr>
        <p:blipFill>
          <a:blip r:embed="rId3"/>
          <a:stretch>
            <a:fillRect/>
          </a:stretch>
        </p:blipFill>
        <p:spPr>
          <a:xfrm>
            <a:off x="184322" y="2908141"/>
            <a:ext cx="5728465" cy="3542028"/>
          </a:xfrm>
          <a:prstGeom prst="rect">
            <a:avLst/>
          </a:prstGeom>
        </p:spPr>
      </p:pic>
      <p:sp>
        <p:nvSpPr>
          <p:cNvPr id="4" name="Text Box 6"/>
          <p:cNvSpPr txBox="1">
            <a:spLocks noChangeArrowheads="1"/>
          </p:cNvSpPr>
          <p:nvPr/>
        </p:nvSpPr>
        <p:spPr bwMode="auto">
          <a:xfrm>
            <a:off x="72427" y="65606"/>
            <a:ext cx="7432894" cy="46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cs-CZ" altLang="cs-CZ" sz="2391" b="1" dirty="0">
                <a:latin typeface="Times New Roman" panose="02020603050405020304" pitchFamily="18" charset="0"/>
              </a:rPr>
              <a:t>jeseter </a:t>
            </a:r>
            <a:r>
              <a:rPr lang="cs-CZ" altLang="cs-CZ" sz="2391" b="1" dirty="0" smtClean="0">
                <a:latin typeface="Times New Roman" panose="02020603050405020304" pitchFamily="18" charset="0"/>
              </a:rPr>
              <a:t>ostronosý </a:t>
            </a:r>
            <a:r>
              <a:rPr lang="cs-CZ" altLang="cs-CZ" sz="2391" b="1" dirty="0">
                <a:latin typeface="Times New Roman" panose="02020603050405020304" pitchFamily="18" charset="0"/>
              </a:rPr>
              <a:t>(</a:t>
            </a:r>
            <a:r>
              <a:rPr lang="cs-CZ" altLang="cs-CZ" sz="2391" b="1" dirty="0" smtClean="0">
                <a:latin typeface="Times New Roman" panose="02020603050405020304" pitchFamily="18" charset="0"/>
              </a:rPr>
              <a:t>atlantský)</a:t>
            </a:r>
            <a:r>
              <a:rPr lang="cs-CZ" altLang="cs-CZ" sz="2391" b="1" i="1" dirty="0" smtClean="0">
                <a:latin typeface="Times New Roman" panose="02020603050405020304" pitchFamily="18" charset="0"/>
              </a:rPr>
              <a:t> </a:t>
            </a:r>
            <a:r>
              <a:rPr lang="en-US" altLang="cs-CZ" sz="2391" b="1" i="1" dirty="0" err="1" smtClean="0">
                <a:latin typeface="Times New Roman" panose="02020603050405020304" pitchFamily="18" charset="0"/>
              </a:rPr>
              <a:t>Acipenser</a:t>
            </a:r>
            <a:r>
              <a:rPr lang="en-US" altLang="cs-CZ" sz="2391" b="1" i="1" dirty="0" smtClean="0">
                <a:latin typeface="Times New Roman" panose="02020603050405020304" pitchFamily="18" charset="0"/>
              </a:rPr>
              <a:t> </a:t>
            </a:r>
            <a:r>
              <a:rPr lang="en-US" altLang="cs-CZ" sz="2391" b="1" i="1" dirty="0" err="1" smtClean="0">
                <a:latin typeface="Times New Roman" panose="02020603050405020304" pitchFamily="18" charset="0"/>
              </a:rPr>
              <a:t>oxyrinchus</a:t>
            </a:r>
            <a:endParaRPr lang="cs-CZ" altLang="cs-CZ" sz="2391" b="1" i="1" dirty="0">
              <a:latin typeface="Times New Roman" panose="02020603050405020304" pitchFamily="18" charset="0"/>
            </a:endParaRPr>
          </a:p>
        </p:txBody>
      </p:sp>
      <p:pic>
        <p:nvPicPr>
          <p:cNvPr id="5" name="Obrázek 4"/>
          <p:cNvPicPr>
            <a:picLocks noChangeAspect="1"/>
          </p:cNvPicPr>
          <p:nvPr/>
        </p:nvPicPr>
        <p:blipFill>
          <a:blip r:embed="rId4"/>
          <a:stretch>
            <a:fillRect/>
          </a:stretch>
        </p:blipFill>
        <p:spPr>
          <a:xfrm>
            <a:off x="184322" y="603625"/>
            <a:ext cx="4562475" cy="457200"/>
          </a:xfrm>
          <a:prstGeom prst="rect">
            <a:avLst/>
          </a:prstGeom>
        </p:spPr>
      </p:pic>
      <p:pic>
        <p:nvPicPr>
          <p:cNvPr id="6" name="Obrázek 5"/>
          <p:cNvPicPr>
            <a:picLocks noChangeAspect="1"/>
          </p:cNvPicPr>
          <p:nvPr/>
        </p:nvPicPr>
        <p:blipFill>
          <a:blip r:embed="rId5"/>
          <a:stretch>
            <a:fillRect/>
          </a:stretch>
        </p:blipFill>
        <p:spPr>
          <a:xfrm>
            <a:off x="7584649" y="65606"/>
            <a:ext cx="4607351" cy="3253317"/>
          </a:xfrm>
          <a:prstGeom prst="rect">
            <a:avLst/>
          </a:prstGeom>
        </p:spPr>
      </p:pic>
      <p:pic>
        <p:nvPicPr>
          <p:cNvPr id="7" name="Obrázek 6"/>
          <p:cNvPicPr>
            <a:picLocks noChangeAspect="1"/>
          </p:cNvPicPr>
          <p:nvPr/>
        </p:nvPicPr>
        <p:blipFill>
          <a:blip r:embed="rId6"/>
          <a:stretch>
            <a:fillRect/>
          </a:stretch>
        </p:blipFill>
        <p:spPr>
          <a:xfrm>
            <a:off x="184322" y="1380132"/>
            <a:ext cx="6829996" cy="403401"/>
          </a:xfrm>
          <a:prstGeom prst="rect">
            <a:avLst/>
          </a:prstGeom>
        </p:spPr>
      </p:pic>
      <p:pic>
        <p:nvPicPr>
          <p:cNvPr id="8" name="Obrázek 7"/>
          <p:cNvPicPr>
            <a:picLocks noChangeAspect="1"/>
          </p:cNvPicPr>
          <p:nvPr/>
        </p:nvPicPr>
        <p:blipFill>
          <a:blip r:embed="rId7"/>
          <a:stretch>
            <a:fillRect/>
          </a:stretch>
        </p:blipFill>
        <p:spPr>
          <a:xfrm>
            <a:off x="184322" y="2061248"/>
            <a:ext cx="6829996" cy="634707"/>
          </a:xfrm>
          <a:prstGeom prst="rect">
            <a:avLst/>
          </a:prstGeom>
        </p:spPr>
      </p:pic>
      <p:sp>
        <p:nvSpPr>
          <p:cNvPr id="9" name="Obdélník 8"/>
          <p:cNvSpPr/>
          <p:nvPr/>
        </p:nvSpPr>
        <p:spPr>
          <a:xfrm>
            <a:off x="4166488" y="6354578"/>
            <a:ext cx="2284343" cy="307777"/>
          </a:xfrm>
          <a:prstGeom prst="rect">
            <a:avLst/>
          </a:prstGeom>
        </p:spPr>
        <p:txBody>
          <a:bodyPr wrap="none">
            <a:spAutoFit/>
          </a:bodyPr>
          <a:lstStyle/>
          <a:p>
            <a:r>
              <a:rPr lang="cs-CZ" sz="1400" dirty="0"/>
              <a:t>http://www.pond-life.me.uk</a:t>
            </a:r>
          </a:p>
        </p:txBody>
      </p:sp>
    </p:spTree>
    <p:extLst>
      <p:ext uri="{BB962C8B-B14F-4D97-AF65-F5344CB8AC3E}">
        <p14:creationId xmlns:p14="http://schemas.microsoft.com/office/powerpoint/2010/main" val="254911036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55894" y="85117"/>
            <a:ext cx="4894489" cy="5500137"/>
          </a:xfrm>
          <a:prstGeom prst="rect">
            <a:avLst/>
          </a:prstGeom>
        </p:spPr>
      </p:pic>
      <p:pic>
        <p:nvPicPr>
          <p:cNvPr id="3" name="Obrázek 2"/>
          <p:cNvPicPr>
            <a:picLocks noChangeAspect="1"/>
          </p:cNvPicPr>
          <p:nvPr/>
        </p:nvPicPr>
        <p:blipFill>
          <a:blip r:embed="rId3"/>
          <a:stretch>
            <a:fillRect/>
          </a:stretch>
        </p:blipFill>
        <p:spPr>
          <a:xfrm>
            <a:off x="255894" y="5692346"/>
            <a:ext cx="4874400" cy="790832"/>
          </a:xfrm>
          <a:prstGeom prst="rect">
            <a:avLst/>
          </a:prstGeom>
        </p:spPr>
      </p:pic>
      <p:pic>
        <p:nvPicPr>
          <p:cNvPr id="4" name="Obrázek 3"/>
          <p:cNvPicPr>
            <a:picLocks noChangeAspect="1"/>
          </p:cNvPicPr>
          <p:nvPr/>
        </p:nvPicPr>
        <p:blipFill>
          <a:blip r:embed="rId4"/>
          <a:stretch>
            <a:fillRect/>
          </a:stretch>
        </p:blipFill>
        <p:spPr>
          <a:xfrm>
            <a:off x="255894" y="85117"/>
            <a:ext cx="4896373" cy="1334529"/>
          </a:xfrm>
          <a:prstGeom prst="rect">
            <a:avLst/>
          </a:prstGeom>
        </p:spPr>
      </p:pic>
      <p:sp>
        <p:nvSpPr>
          <p:cNvPr id="6" name="Obdélník 5"/>
          <p:cNvSpPr/>
          <p:nvPr/>
        </p:nvSpPr>
        <p:spPr>
          <a:xfrm>
            <a:off x="5717582" y="4432127"/>
            <a:ext cx="6096000" cy="584775"/>
          </a:xfrm>
          <a:prstGeom prst="rect">
            <a:avLst/>
          </a:prstGeom>
        </p:spPr>
        <p:txBody>
          <a:bodyPr>
            <a:spAutoFit/>
          </a:bodyPr>
          <a:lstStyle/>
          <a:p>
            <a:r>
              <a:rPr lang="cs-CZ" sz="1600" dirty="0"/>
              <a:t>http://www.al.com/news/mobile/index.ssf/2016/08/the_alabama_sturgeon_lives_fea.html</a:t>
            </a:r>
          </a:p>
        </p:txBody>
      </p:sp>
      <p:pic>
        <p:nvPicPr>
          <p:cNvPr id="7" name="Obrázek 6"/>
          <p:cNvPicPr>
            <a:picLocks noChangeAspect="1"/>
          </p:cNvPicPr>
          <p:nvPr/>
        </p:nvPicPr>
        <p:blipFill>
          <a:blip r:embed="rId5"/>
          <a:stretch>
            <a:fillRect/>
          </a:stretch>
        </p:blipFill>
        <p:spPr>
          <a:xfrm>
            <a:off x="5777982" y="3690552"/>
            <a:ext cx="5975200" cy="661215"/>
          </a:xfrm>
          <a:prstGeom prst="rect">
            <a:avLst/>
          </a:prstGeom>
        </p:spPr>
      </p:pic>
      <p:pic>
        <p:nvPicPr>
          <p:cNvPr id="8" name="Obrázek 7"/>
          <p:cNvPicPr>
            <a:picLocks noChangeAspect="1"/>
          </p:cNvPicPr>
          <p:nvPr/>
        </p:nvPicPr>
        <p:blipFill>
          <a:blip r:embed="rId6"/>
          <a:stretch>
            <a:fillRect/>
          </a:stretch>
        </p:blipFill>
        <p:spPr>
          <a:xfrm>
            <a:off x="5777982" y="5194729"/>
            <a:ext cx="4581525" cy="781050"/>
          </a:xfrm>
          <a:prstGeom prst="rect">
            <a:avLst/>
          </a:prstGeom>
        </p:spPr>
      </p:pic>
      <p:pic>
        <p:nvPicPr>
          <p:cNvPr id="9" name="Obrázek 8"/>
          <p:cNvPicPr>
            <a:picLocks noChangeAspect="1"/>
          </p:cNvPicPr>
          <p:nvPr/>
        </p:nvPicPr>
        <p:blipFill>
          <a:blip r:embed="rId7"/>
          <a:stretch>
            <a:fillRect/>
          </a:stretch>
        </p:blipFill>
        <p:spPr>
          <a:xfrm>
            <a:off x="5777982" y="1025435"/>
            <a:ext cx="5695950" cy="1809750"/>
          </a:xfrm>
          <a:prstGeom prst="rect">
            <a:avLst/>
          </a:prstGeom>
        </p:spPr>
      </p:pic>
    </p:spTree>
    <p:extLst>
      <p:ext uri="{BB962C8B-B14F-4D97-AF65-F5344CB8AC3E}">
        <p14:creationId xmlns:p14="http://schemas.microsoft.com/office/powerpoint/2010/main" val="417504552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fi0193_1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8676" y="14263"/>
            <a:ext cx="3200176"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 Box 6"/>
          <p:cNvSpPr txBox="1">
            <a:spLocks noChangeArrowheads="1"/>
          </p:cNvSpPr>
          <p:nvPr/>
        </p:nvSpPr>
        <p:spPr bwMode="auto">
          <a:xfrm>
            <a:off x="-587806" y="134319"/>
            <a:ext cx="8303493" cy="460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en-US" altLang="cs-CZ" sz="2391" b="1" i="1" dirty="0" err="1">
                <a:latin typeface="Times New Roman" panose="02020603050405020304" pitchFamily="18" charset="0"/>
              </a:rPr>
              <a:t>Acipenser</a:t>
            </a:r>
            <a:r>
              <a:rPr lang="en-US" altLang="cs-CZ" sz="2391" b="1" i="1" dirty="0">
                <a:latin typeface="Times New Roman" panose="02020603050405020304" pitchFamily="18" charset="0"/>
              </a:rPr>
              <a:t> </a:t>
            </a:r>
            <a:r>
              <a:rPr lang="en-US" altLang="cs-CZ" sz="2391" b="1" i="1" dirty="0" err="1">
                <a:latin typeface="Times New Roman" panose="02020603050405020304" pitchFamily="18" charset="0"/>
              </a:rPr>
              <a:t>oxyrinchus</a:t>
            </a:r>
            <a:r>
              <a:rPr lang="cs-CZ" altLang="cs-CZ" sz="2391" b="1" i="1" dirty="0">
                <a:latin typeface="Times New Roman" panose="02020603050405020304" pitchFamily="18" charset="0"/>
              </a:rPr>
              <a:t> </a:t>
            </a:r>
            <a:r>
              <a:rPr lang="cs-CZ" altLang="cs-CZ" sz="2391" b="1" dirty="0">
                <a:latin typeface="Times New Roman" panose="02020603050405020304" pitchFamily="18" charset="0"/>
              </a:rPr>
              <a:t>jeseter ostronosý (atlantský)</a:t>
            </a:r>
            <a:endParaRPr lang="cs-CZ" altLang="cs-CZ" sz="2391" b="1" i="1" dirty="0">
              <a:latin typeface="Times New Roman" panose="02020603050405020304" pitchFamily="18" charset="0"/>
            </a:endParaRPr>
          </a:p>
        </p:txBody>
      </p:sp>
      <p:pic>
        <p:nvPicPr>
          <p:cNvPr id="3" name="Obrázek 2"/>
          <p:cNvPicPr>
            <a:picLocks noChangeAspect="1"/>
          </p:cNvPicPr>
          <p:nvPr/>
        </p:nvPicPr>
        <p:blipFill>
          <a:blip r:embed="rId3"/>
          <a:stretch>
            <a:fillRect/>
          </a:stretch>
        </p:blipFill>
        <p:spPr>
          <a:xfrm>
            <a:off x="226260" y="878186"/>
            <a:ext cx="8003152" cy="1114943"/>
          </a:xfrm>
          <a:prstGeom prst="rect">
            <a:avLst/>
          </a:prstGeom>
        </p:spPr>
      </p:pic>
      <p:pic>
        <p:nvPicPr>
          <p:cNvPr id="4" name="Obrázek 3"/>
          <p:cNvPicPr>
            <a:picLocks noChangeAspect="1"/>
          </p:cNvPicPr>
          <p:nvPr/>
        </p:nvPicPr>
        <p:blipFill>
          <a:blip r:embed="rId4"/>
          <a:stretch>
            <a:fillRect/>
          </a:stretch>
        </p:blipFill>
        <p:spPr>
          <a:xfrm>
            <a:off x="130426" y="2871763"/>
            <a:ext cx="11858003" cy="1571128"/>
          </a:xfrm>
          <a:prstGeom prst="rect">
            <a:avLst/>
          </a:prstGeom>
        </p:spPr>
      </p:pic>
      <p:pic>
        <p:nvPicPr>
          <p:cNvPr id="10244" name="Picture 5" descr="quick_response_1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8676" y="3314172"/>
            <a:ext cx="3200176" cy="290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bdélník 11"/>
          <p:cNvSpPr/>
          <p:nvPr/>
        </p:nvSpPr>
        <p:spPr>
          <a:xfrm>
            <a:off x="9589514" y="6309263"/>
            <a:ext cx="1985993" cy="276999"/>
          </a:xfrm>
          <a:prstGeom prst="rect">
            <a:avLst/>
          </a:prstGeom>
        </p:spPr>
        <p:txBody>
          <a:bodyPr wrap="none">
            <a:spAutoFit/>
          </a:bodyPr>
          <a:lstStyle/>
          <a:p>
            <a:r>
              <a:rPr lang="cs-CZ" sz="1200" dirty="0"/>
              <a:t>http://www.pond-life.me.uk</a:t>
            </a:r>
          </a:p>
        </p:txBody>
      </p:sp>
    </p:spTree>
    <p:extLst>
      <p:ext uri="{BB962C8B-B14F-4D97-AF65-F5344CB8AC3E}">
        <p14:creationId xmlns:p14="http://schemas.microsoft.com/office/powerpoint/2010/main" val="32589407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Obrázek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12279"/>
            <a:ext cx="6546578" cy="4363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Obrázek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98244" y="2669977"/>
            <a:ext cx="6269756" cy="4177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6"/>
          <p:cNvSpPr txBox="1">
            <a:spLocks noChangeArrowheads="1"/>
          </p:cNvSpPr>
          <p:nvPr/>
        </p:nvSpPr>
        <p:spPr bwMode="auto">
          <a:xfrm>
            <a:off x="6804795" y="100459"/>
            <a:ext cx="3999383" cy="828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39" tIns="45719" rIns="91439" bIns="45719">
            <a:spAutoFit/>
          </a:bodyPr>
          <a:lstStyle>
            <a:lvl1pPr defTabSz="1300163">
              <a:defRPr sz="4300">
                <a:solidFill>
                  <a:srgbClr val="414141"/>
                </a:solidFill>
                <a:latin typeface="Gill Sans Light" charset="0"/>
                <a:sym typeface="Gill Sans Light" charset="0"/>
              </a:defRPr>
            </a:lvl1pPr>
            <a:lvl2pPr marL="742950" indent="-285750" defTabSz="1300163">
              <a:defRPr sz="4300">
                <a:solidFill>
                  <a:srgbClr val="414141"/>
                </a:solidFill>
                <a:latin typeface="Gill Sans Light" charset="0"/>
                <a:sym typeface="Gill Sans Light" charset="0"/>
              </a:defRPr>
            </a:lvl2pPr>
            <a:lvl3pPr marL="1143000" indent="-228600" defTabSz="1300163">
              <a:defRPr sz="4300">
                <a:solidFill>
                  <a:srgbClr val="414141"/>
                </a:solidFill>
                <a:latin typeface="Gill Sans Light" charset="0"/>
                <a:sym typeface="Gill Sans Light" charset="0"/>
              </a:defRPr>
            </a:lvl3pPr>
            <a:lvl4pPr marL="1600200" indent="-228600" defTabSz="1300163">
              <a:defRPr sz="4300">
                <a:solidFill>
                  <a:srgbClr val="414141"/>
                </a:solidFill>
                <a:latin typeface="Gill Sans Light" charset="0"/>
                <a:sym typeface="Gill Sans Light" charset="0"/>
              </a:defRPr>
            </a:lvl4pPr>
            <a:lvl5pPr marL="2057400" indent="-228600" defTabSz="1300163">
              <a:defRPr sz="4300">
                <a:solidFill>
                  <a:srgbClr val="414141"/>
                </a:solidFill>
                <a:latin typeface="Gill Sans Light" charset="0"/>
                <a:sym typeface="Gill Sans Light" charset="0"/>
              </a:defRPr>
            </a:lvl5pPr>
            <a:lvl6pPr marL="2514600" indent="-228600" defTabSz="1300163" eaLnBrk="0" fontAlgn="base" hangingPunct="0">
              <a:spcBef>
                <a:spcPct val="0"/>
              </a:spcBef>
              <a:spcAft>
                <a:spcPct val="0"/>
              </a:spcAft>
              <a:defRPr sz="4300">
                <a:solidFill>
                  <a:srgbClr val="414141"/>
                </a:solidFill>
                <a:latin typeface="Gill Sans Light" charset="0"/>
                <a:sym typeface="Gill Sans Light" charset="0"/>
              </a:defRPr>
            </a:lvl6pPr>
            <a:lvl7pPr marL="2971800" indent="-228600" defTabSz="1300163" eaLnBrk="0" fontAlgn="base" hangingPunct="0">
              <a:spcBef>
                <a:spcPct val="0"/>
              </a:spcBef>
              <a:spcAft>
                <a:spcPct val="0"/>
              </a:spcAft>
              <a:defRPr sz="4300">
                <a:solidFill>
                  <a:srgbClr val="414141"/>
                </a:solidFill>
                <a:latin typeface="Gill Sans Light" charset="0"/>
                <a:sym typeface="Gill Sans Light" charset="0"/>
              </a:defRPr>
            </a:lvl7pPr>
            <a:lvl8pPr marL="3429000" indent="-228600" defTabSz="1300163" eaLnBrk="0" fontAlgn="base" hangingPunct="0">
              <a:spcBef>
                <a:spcPct val="0"/>
              </a:spcBef>
              <a:spcAft>
                <a:spcPct val="0"/>
              </a:spcAft>
              <a:defRPr sz="4300">
                <a:solidFill>
                  <a:srgbClr val="414141"/>
                </a:solidFill>
                <a:latin typeface="Gill Sans Light" charset="0"/>
                <a:sym typeface="Gill Sans Light" charset="0"/>
              </a:defRPr>
            </a:lvl8pPr>
            <a:lvl9pPr marL="3886200" indent="-228600" defTabSz="1300163" eaLnBrk="0" fontAlgn="base" hangingPunct="0">
              <a:spcBef>
                <a:spcPct val="0"/>
              </a:spcBef>
              <a:spcAft>
                <a:spcPct val="0"/>
              </a:spcAft>
              <a:defRPr sz="4300">
                <a:solidFill>
                  <a:srgbClr val="414141"/>
                </a:solidFill>
                <a:latin typeface="Gill Sans Light" charset="0"/>
                <a:sym typeface="Gill Sans Light" charset="0"/>
              </a:defRPr>
            </a:lvl9pPr>
          </a:lstStyle>
          <a:p>
            <a:pPr algn="ctr" eaLnBrk="0" fontAlgn="base" hangingPunct="0">
              <a:spcBef>
                <a:spcPct val="0"/>
              </a:spcBef>
              <a:spcAft>
                <a:spcPct val="0"/>
              </a:spcAft>
            </a:pPr>
            <a:r>
              <a:rPr lang="en-US" altLang="cs-CZ" sz="2391" b="1" i="1">
                <a:latin typeface="Times New Roman" panose="02020603050405020304" pitchFamily="18" charset="0"/>
              </a:rPr>
              <a:t>Acipenser oxyrinchus</a:t>
            </a:r>
            <a:r>
              <a:rPr lang="cs-CZ" altLang="cs-CZ" sz="2391" b="1" i="1">
                <a:latin typeface="Times New Roman" panose="02020603050405020304" pitchFamily="18" charset="0"/>
              </a:rPr>
              <a:t> </a:t>
            </a:r>
          </a:p>
          <a:p>
            <a:pPr algn="ctr" eaLnBrk="0" fontAlgn="base" hangingPunct="0">
              <a:spcBef>
                <a:spcPct val="0"/>
              </a:spcBef>
              <a:spcAft>
                <a:spcPct val="0"/>
              </a:spcAft>
            </a:pPr>
            <a:r>
              <a:rPr lang="cs-CZ" altLang="cs-CZ" sz="2391" b="1">
                <a:latin typeface="Times New Roman" panose="02020603050405020304" pitchFamily="18" charset="0"/>
              </a:rPr>
              <a:t>jeseter ostronosý(atlantský)</a:t>
            </a:r>
            <a:endParaRPr lang="cs-CZ" altLang="cs-CZ" sz="2391" b="1" i="1">
              <a:latin typeface="Times New Roman" panose="02020603050405020304" pitchFamily="18" charset="0"/>
            </a:endParaRPr>
          </a:p>
        </p:txBody>
      </p:sp>
    </p:spTree>
    <p:extLst>
      <p:ext uri="{BB962C8B-B14F-4D97-AF65-F5344CB8AC3E}">
        <p14:creationId xmlns:p14="http://schemas.microsoft.com/office/powerpoint/2010/main" val="364350003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521031" y="341353"/>
            <a:ext cx="11529131" cy="4350990"/>
          </a:xfrm>
        </p:spPr>
        <p:txBody>
          <a:bodyPr/>
          <a:lstStyle/>
          <a:p>
            <a:pPr algn="just"/>
            <a:r>
              <a:rPr lang="en-US" sz="1800" b="1" i="1" dirty="0" smtClean="0"/>
              <a:t>A. </a:t>
            </a:r>
            <a:r>
              <a:rPr lang="en-US" sz="1800" b="1" i="1" dirty="0" err="1" smtClean="0"/>
              <a:t>oxyrinchus</a:t>
            </a:r>
            <a:r>
              <a:rPr lang="en-US" sz="1800" b="1" dirty="0" smtClean="0"/>
              <a:t> </a:t>
            </a:r>
            <a:r>
              <a:rPr lang="en-US" sz="1800" dirty="0" smtClean="0"/>
              <a:t>occurs in the Atlantic coastal waters of Canada and the United States with spawning rivers in both countries. </a:t>
            </a:r>
            <a:r>
              <a:rPr lang="en-US" sz="1800" i="1" dirty="0" smtClean="0"/>
              <a:t>A. o. </a:t>
            </a:r>
            <a:r>
              <a:rPr lang="en-US" sz="1800" i="1" dirty="0" err="1" smtClean="0"/>
              <a:t>oxyrinchus</a:t>
            </a:r>
            <a:r>
              <a:rPr lang="en-US" sz="1800" dirty="0" smtClean="0"/>
              <a:t> historically ranged along the Canadian and U.S. Atlantic Coast from Labrador to Florida. Though Atlantic sturgeon populations are currently depressed from historic levels, breeding populations still exist in at least 14 Atlantic Coast rivers in the U. S. (Maine to Georgia) and several more in Canada (St. Lawrence, St. John). </a:t>
            </a:r>
            <a:r>
              <a:rPr lang="en-US" sz="1800" i="1" dirty="0" smtClean="0"/>
              <a:t>A. o. </a:t>
            </a:r>
            <a:r>
              <a:rPr lang="en-US" sz="1800" i="1" dirty="0" err="1" smtClean="0"/>
              <a:t>desotoi</a:t>
            </a:r>
            <a:r>
              <a:rPr lang="en-US" sz="1800" dirty="0" smtClean="0"/>
              <a:t> occurs in most major river systems from the Mississippi River to the Suwannee River in Florida and in marine waters of the Central and Eastern Gulf of Mexico south to Florida Bay. </a:t>
            </a:r>
            <a:br>
              <a:rPr lang="en-US" sz="1800" dirty="0" smtClean="0"/>
            </a:br>
            <a:r>
              <a:rPr lang="en-US" sz="1800" dirty="0" smtClean="0"/>
              <a:t/>
            </a:r>
            <a:br>
              <a:rPr lang="en-US" sz="1800" dirty="0" smtClean="0"/>
            </a:br>
            <a:r>
              <a:rPr lang="en-US" sz="1800" dirty="0" smtClean="0"/>
              <a:t>As flesh and roe (caviar) gained popularity in North American, the species was heavily exploited, particularly during several decades of the late nineteenth century. Severe over-fishing of mature sturgeon in the U.S. led to a crash of the </a:t>
            </a:r>
            <a:r>
              <a:rPr lang="en-US" sz="1800" i="1" dirty="0" smtClean="0"/>
              <a:t>A. o. </a:t>
            </a:r>
            <a:r>
              <a:rPr lang="en-US" sz="1800" i="1" dirty="0" err="1" smtClean="0"/>
              <a:t>oxyrinchus</a:t>
            </a:r>
            <a:r>
              <a:rPr lang="en-US" sz="1800" dirty="0" smtClean="0"/>
              <a:t> stocks and harvest was reduced by over 90% by the early 1900s and 99% by the 1920s. All U.S. Atlantic sturgeon fisheries have been closed since 1997, although Canada maintains active commercial fisheries in the St. Lawrence River and in the Saint John River. The current number of mature individuals most likely numbers considerably more than 10,000. Area of occupancy for this subspecies is very large (&gt;1,500 river km spread over 3,000 km of coastline). Substantial subpopulation mixing may occur, particularly as sub-adults, and re-colonization of seriously depleted stocks may occur from adjacent healthy populations. Throughout the 20</a:t>
            </a:r>
            <a:r>
              <a:rPr lang="en-US" sz="1800" baseline="30000" dirty="0" smtClean="0"/>
              <a:t>th</a:t>
            </a:r>
            <a:r>
              <a:rPr lang="en-US" sz="1800" dirty="0" smtClean="0"/>
              <a:t> century, sturgeon breeding habitats have been adversely impacted by dams, siltation, channel maintenance (dredging) and water pollution. Although habitat and water quality concerns still occur in several locations, the vast majority of formerly occupied habitats remain available to this species. The subspecies is assessed as Near Threatened based on past population declines and because of uncertainties about overall stock health and the lengthy time required for population recovery. </a:t>
            </a:r>
            <a:br>
              <a:rPr lang="en-US" sz="1800" dirty="0" smtClean="0"/>
            </a:br>
            <a:endParaRPr lang="cs-CZ" sz="1800" dirty="0"/>
          </a:p>
        </p:txBody>
      </p:sp>
      <p:sp>
        <p:nvSpPr>
          <p:cNvPr id="4" name="Obdélník 3"/>
          <p:cNvSpPr/>
          <p:nvPr/>
        </p:nvSpPr>
        <p:spPr>
          <a:xfrm>
            <a:off x="8810429" y="6186710"/>
            <a:ext cx="3239733" cy="307777"/>
          </a:xfrm>
          <a:prstGeom prst="rect">
            <a:avLst/>
          </a:prstGeom>
        </p:spPr>
        <p:txBody>
          <a:bodyPr wrap="none">
            <a:spAutoFit/>
          </a:bodyPr>
          <a:lstStyle/>
          <a:p>
            <a:r>
              <a:rPr lang="cs-CZ" sz="1400" dirty="0"/>
              <a:t>http://www.iucnredlist.org/details/245/0</a:t>
            </a:r>
          </a:p>
        </p:txBody>
      </p:sp>
    </p:spTree>
    <p:extLst>
      <p:ext uri="{BB962C8B-B14F-4D97-AF65-F5344CB8AC3E}">
        <p14:creationId xmlns:p14="http://schemas.microsoft.com/office/powerpoint/2010/main" val="4258740331"/>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0" y="1147112"/>
            <a:ext cx="12059216" cy="4350990"/>
          </a:xfrm>
        </p:spPr>
        <p:txBody>
          <a:bodyPr/>
          <a:lstStyle/>
          <a:p>
            <a:endParaRPr lang="cs-CZ" dirty="0" smtClean="0"/>
          </a:p>
          <a:p>
            <a:endParaRPr lang="cs-CZ" dirty="0"/>
          </a:p>
        </p:txBody>
      </p:sp>
      <p:graphicFrame>
        <p:nvGraphicFramePr>
          <p:cNvPr id="4" name="Tabulka 3"/>
          <p:cNvGraphicFramePr>
            <a:graphicFrameLocks noGrp="1"/>
          </p:cNvGraphicFramePr>
          <p:nvPr>
            <p:extLst>
              <p:ext uri="{D42A27DB-BD31-4B8C-83A1-F6EECF244321}">
                <p14:modId xmlns:p14="http://schemas.microsoft.com/office/powerpoint/2010/main" val="2635326337"/>
              </p:ext>
            </p:extLst>
          </p:nvPr>
        </p:nvGraphicFramePr>
        <p:xfrm>
          <a:off x="108643" y="296086"/>
          <a:ext cx="11724236" cy="5374513"/>
        </p:xfrm>
        <a:graphic>
          <a:graphicData uri="http://schemas.openxmlformats.org/drawingml/2006/table">
            <a:tbl>
              <a:tblPr/>
              <a:tblGrid>
                <a:gridCol w="1366902"/>
                <a:gridCol w="10357334"/>
              </a:tblGrid>
              <a:tr h="1650409">
                <a:tc>
                  <a:txBody>
                    <a:bodyPr/>
                    <a:lstStyle/>
                    <a:p>
                      <a:r>
                        <a:rPr lang="cs-CZ" b="1" dirty="0" err="1"/>
                        <a:t>Conservation</a:t>
                      </a:r>
                      <a:r>
                        <a:rPr lang="cs-CZ" b="1" dirty="0"/>
                        <a:t> </a:t>
                      </a:r>
                      <a:endParaRPr lang="cs-CZ" b="1" dirty="0" smtClean="0"/>
                    </a:p>
                    <a:p>
                      <a:r>
                        <a:rPr lang="cs-CZ" b="1" dirty="0" err="1" smtClean="0"/>
                        <a:t>Actions</a:t>
                      </a:r>
                      <a:r>
                        <a:rPr lang="cs-CZ" b="1" dirty="0"/>
                        <a:t>:</a:t>
                      </a:r>
                      <a:endParaRPr lang="cs-CZ" dirty="0"/>
                    </a:p>
                  </a:txBody>
                  <a:tcPr marL="0" marR="0" marT="0" marB="0" anchor="ctr">
                    <a:lnL>
                      <a:noFill/>
                    </a:lnL>
                    <a:lnR>
                      <a:noFill/>
                    </a:lnR>
                    <a:lnT>
                      <a:noFill/>
                    </a:lnT>
                    <a:lnB>
                      <a:noFill/>
                    </a:lnB>
                  </a:tcPr>
                </a:tc>
                <a:tc>
                  <a:txBody>
                    <a:bodyPr/>
                    <a:lstStyle/>
                    <a:p>
                      <a:pPr algn="just"/>
                      <a:r>
                        <a:rPr lang="en-US" sz="2000" dirty="0"/>
                        <a:t>All U.S. Atlantic sturgeon fisheries have been closed since 1997. Canada maintains active commercial fisheries in the St. Lawrence River (Quebec) for </a:t>
                      </a:r>
                      <a:r>
                        <a:rPr lang="en-US" sz="2000" dirty="0" err="1"/>
                        <a:t>subadults</a:t>
                      </a:r>
                      <a:r>
                        <a:rPr lang="en-US" sz="2000" dirty="0"/>
                        <a:t> of </a:t>
                      </a:r>
                      <a:r>
                        <a:rPr lang="en-US" sz="2000" i="1" dirty="0"/>
                        <a:t>A. o. </a:t>
                      </a:r>
                      <a:r>
                        <a:rPr lang="en-US" sz="2000" i="1" dirty="0" err="1"/>
                        <a:t>oxyrinchus</a:t>
                      </a:r>
                      <a:r>
                        <a:rPr lang="en-US" sz="2000" dirty="0"/>
                        <a:t>, and in the Saint John River (New Brunswick) for larger fish. Also, a single fisherman is licensed on the </a:t>
                      </a:r>
                      <a:r>
                        <a:rPr lang="en-US" sz="2000" dirty="0" err="1"/>
                        <a:t>Shubenacadie</a:t>
                      </a:r>
                      <a:r>
                        <a:rPr lang="en-US" sz="2000" dirty="0"/>
                        <a:t> River in Nova Scotia. The St. Lawrence fishery was limited in 1997 to a quota of 6,015 fish - about 60 tons (Caron and </a:t>
                      </a:r>
                      <a:r>
                        <a:rPr lang="en-US" sz="2000" dirty="0" err="1"/>
                        <a:t>Trembly</a:t>
                      </a:r>
                      <a:r>
                        <a:rPr lang="en-US" sz="2000" dirty="0"/>
                        <a:t> 1997). Other regulations here include a maximum size limit of 1.5 m during a season extending from 1 May to 30 September. </a:t>
                      </a:r>
                      <a:endParaRPr lang="cs-CZ" sz="2000" dirty="0" smtClean="0"/>
                    </a:p>
                    <a:p>
                      <a:endParaRPr lang="cs-CZ" sz="2000" dirty="0" smtClean="0"/>
                    </a:p>
                    <a:p>
                      <a:pPr marL="0" marR="0" lvl="0" indent="0" algn="just" defTabSz="642915" rtl="0" eaLnBrk="1" fontAlgn="auto" latinLnBrk="0" hangingPunct="1">
                        <a:lnSpc>
                          <a:spcPct val="100000"/>
                        </a:lnSpc>
                        <a:spcBef>
                          <a:spcPts val="0"/>
                        </a:spcBef>
                        <a:spcAft>
                          <a:spcPts val="0"/>
                        </a:spcAft>
                        <a:buClrTx/>
                        <a:buSzTx/>
                        <a:buFontTx/>
                        <a:buNone/>
                        <a:tabLst/>
                        <a:defRPr/>
                      </a:pPr>
                      <a:r>
                        <a:rPr lang="en-US" sz="2000" dirty="0" smtClean="0"/>
                        <a:t>No commercial or sport fishing for Atlantic sturgeon is allowed in territorial waters of the U.S. Atlantic Coast. The management authority for this species is the Atlantic States Marine Fisheries Commission and their amendment to the 1990 Fishery Management Plan (ASMFC 1998) requires (1) no possession allowed in the 15 Atlantic states until at least 20 year-classes reach breeding age (30–40 years); (2) annual reporting of by-catch and by-catch mortality; (3) urges habitat monitoring and improvements as well as research and genetics analysis; and (4) places certain restrictions on sturgeon culture for market production and restocking. In addition to the ASMFC action, the Secretary of Commerce has closed all U.S. Atlantic coastal EEZ waters to harvest of Atlantic sturgeon. </a:t>
                      </a:r>
                      <a:endParaRPr lang="cs-CZ" sz="2000" dirty="0" smtClean="0"/>
                    </a:p>
                    <a:p>
                      <a:endParaRPr lang="en-US" dirty="0"/>
                    </a:p>
                  </a:txBody>
                  <a:tcPr marL="0" marR="0" marT="0" marB="0" anchor="ctr">
                    <a:lnL>
                      <a:noFill/>
                    </a:lnL>
                    <a:lnR>
                      <a:noFill/>
                    </a:lnR>
                    <a:lnT>
                      <a:noFill/>
                    </a:lnT>
                    <a:lnB>
                      <a:noFill/>
                    </a:lnB>
                  </a:tcPr>
                </a:tc>
              </a:tr>
            </a:tbl>
          </a:graphicData>
        </a:graphic>
      </p:graphicFrame>
      <p:pic>
        <p:nvPicPr>
          <p:cNvPr id="5" name="Obrázek 4"/>
          <p:cNvPicPr>
            <a:picLocks noChangeAspect="1"/>
          </p:cNvPicPr>
          <p:nvPr/>
        </p:nvPicPr>
        <p:blipFill>
          <a:blip r:embed="rId2"/>
          <a:stretch>
            <a:fillRect/>
          </a:stretch>
        </p:blipFill>
        <p:spPr>
          <a:xfrm>
            <a:off x="0" y="250785"/>
            <a:ext cx="12193057" cy="5419814"/>
          </a:xfrm>
          <a:prstGeom prst="rect">
            <a:avLst/>
          </a:prstGeom>
        </p:spPr>
      </p:pic>
      <p:sp>
        <p:nvSpPr>
          <p:cNvPr id="6" name="Obdélník 5"/>
          <p:cNvSpPr/>
          <p:nvPr/>
        </p:nvSpPr>
        <p:spPr>
          <a:xfrm>
            <a:off x="130426" y="6296853"/>
            <a:ext cx="6096000" cy="276999"/>
          </a:xfrm>
          <a:prstGeom prst="rect">
            <a:avLst/>
          </a:prstGeom>
        </p:spPr>
        <p:txBody>
          <a:bodyPr>
            <a:spAutoFit/>
          </a:bodyPr>
          <a:lstStyle/>
          <a:p>
            <a:r>
              <a:rPr lang="cs-CZ" sz="1200" dirty="0"/>
              <a:t>https://vineyardgazette.com/news/2012/03/01/ancient-atlantic-sturgeon-peril</a:t>
            </a:r>
          </a:p>
        </p:txBody>
      </p:sp>
      <p:graphicFrame>
        <p:nvGraphicFramePr>
          <p:cNvPr id="7" name="Tabulka 6"/>
          <p:cNvGraphicFramePr>
            <a:graphicFrameLocks noGrp="1"/>
          </p:cNvGraphicFramePr>
          <p:nvPr>
            <p:extLst>
              <p:ext uri="{D42A27DB-BD31-4B8C-83A1-F6EECF244321}">
                <p14:modId xmlns:p14="http://schemas.microsoft.com/office/powerpoint/2010/main" val="2136252011"/>
              </p:ext>
            </p:extLst>
          </p:nvPr>
        </p:nvGraphicFramePr>
        <p:xfrm>
          <a:off x="4785511" y="5976813"/>
          <a:ext cx="7047368" cy="640080"/>
        </p:xfrm>
        <a:graphic>
          <a:graphicData uri="http://schemas.openxmlformats.org/drawingml/2006/table">
            <a:tbl>
              <a:tblPr/>
              <a:tblGrid>
                <a:gridCol w="881958"/>
                <a:gridCol w="6165410"/>
              </a:tblGrid>
              <a:tr h="537614">
                <a:tc>
                  <a:txBody>
                    <a:bodyPr/>
                    <a:lstStyle/>
                    <a:p>
                      <a:r>
                        <a:rPr lang="cs-CZ" sz="1200" b="1"/>
                        <a:t>Citation:</a:t>
                      </a:r>
                      <a:endParaRPr lang="cs-CZ" sz="1200"/>
                    </a:p>
                  </a:txBody>
                  <a:tcPr anchor="ctr">
                    <a:lnL>
                      <a:noFill/>
                    </a:lnL>
                    <a:lnR>
                      <a:noFill/>
                    </a:lnR>
                    <a:lnT>
                      <a:noFill/>
                    </a:lnT>
                    <a:lnB>
                      <a:noFill/>
                    </a:lnB>
                  </a:tcPr>
                </a:tc>
                <a:tc>
                  <a:txBody>
                    <a:bodyPr/>
                    <a:lstStyle/>
                    <a:p>
                      <a:r>
                        <a:rPr lang="en-US" sz="1200" dirty="0"/>
                        <a:t>St. Pierre, R. &amp; </a:t>
                      </a:r>
                      <a:r>
                        <a:rPr lang="en-US" sz="1200" dirty="0" err="1"/>
                        <a:t>Parauka</a:t>
                      </a:r>
                      <a:r>
                        <a:rPr lang="en-US" sz="1200" dirty="0"/>
                        <a:t>, F.M. (U.S. Fish &amp; Wildlife Service). 2006. </a:t>
                      </a:r>
                      <a:r>
                        <a:rPr lang="en-US" sz="1200" i="1" dirty="0" err="1"/>
                        <a:t>Acipenser</a:t>
                      </a:r>
                      <a:r>
                        <a:rPr lang="en-US" sz="1200" i="1" dirty="0"/>
                        <a:t> </a:t>
                      </a:r>
                      <a:r>
                        <a:rPr lang="en-US" sz="1200" i="1" dirty="0" err="1"/>
                        <a:t>oxyrinchus</a:t>
                      </a:r>
                      <a:r>
                        <a:rPr lang="en-US" sz="1200" dirty="0"/>
                        <a:t>. (errata version published in 2016) The IUCN Red List of Threatened Species 2006: e.T245A107249015. Downloaded on </a:t>
                      </a:r>
                      <a:r>
                        <a:rPr lang="en-US" sz="1200" b="1" dirty="0"/>
                        <a:t>06 February 2017</a:t>
                      </a:r>
                      <a:r>
                        <a:rPr lang="en-US" sz="1200" dirty="0"/>
                        <a:t>.</a:t>
                      </a:r>
                    </a:p>
                  </a:txBody>
                  <a:tcPr anchor="ctr">
                    <a:lnL>
                      <a:noFill/>
                    </a:lnL>
                    <a:lnR>
                      <a:noFill/>
                    </a:lnR>
                    <a:lnT>
                      <a:noFill/>
                    </a:lnT>
                    <a:lnB>
                      <a:noFill/>
                    </a:lnB>
                  </a:tcPr>
                </a:tc>
              </a:tr>
            </a:tbl>
          </a:graphicData>
        </a:graphic>
      </p:graphicFrame>
    </p:spTree>
    <p:extLst>
      <p:ext uri="{BB962C8B-B14F-4D97-AF65-F5344CB8AC3E}">
        <p14:creationId xmlns:p14="http://schemas.microsoft.com/office/powerpoint/2010/main" val="6872819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 calcmode="lin" valueType="num">
                                      <p:cBhvr>
                                        <p:cTn id="9" dur="2000" fill="hold"/>
                                        <p:tgtEl>
                                          <p:spTgt spid="5"/>
                                        </p:tgtEl>
                                        <p:attrNameLst>
                                          <p:attrName>style.rotation</p:attrName>
                                        </p:attrNameLst>
                                      </p:cBhvr>
                                      <p:tavLst>
                                        <p:tav tm="0">
                                          <p:val>
                                            <p:fltVal val="90"/>
                                          </p:val>
                                        </p:tav>
                                        <p:tav tm="100000">
                                          <p:val>
                                            <p:fltVal val="0"/>
                                          </p:val>
                                        </p:tav>
                                      </p:tavLst>
                                    </p:anim>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403654" y="148281"/>
            <a:ext cx="7480986" cy="6145427"/>
          </a:xfrm>
        </p:spPr>
        <p:txBody>
          <a:bodyPr/>
          <a:lstStyle/>
          <a:p>
            <a:r>
              <a:rPr lang="en-US" sz="1050" b="1" dirty="0"/>
              <a:t>Identifying Distinct Sturgeon Population Segments </a:t>
            </a:r>
            <a:r>
              <a:rPr lang="en-US" sz="1050" dirty="0"/>
              <a:t/>
            </a:r>
            <a:br>
              <a:rPr lang="en-US" sz="1050" dirty="0"/>
            </a:br>
            <a:r>
              <a:rPr lang="en-US" sz="1050" dirty="0"/>
              <a:t>New York Coastlines, Spring/Summer 2012 </a:t>
            </a:r>
          </a:p>
          <a:p>
            <a:r>
              <a:rPr lang="en-US" sz="1050" dirty="0"/>
              <a:t>The Atlantic Sturgeon (</a:t>
            </a:r>
            <a:r>
              <a:rPr lang="en-US" sz="1050" i="1" dirty="0" err="1"/>
              <a:t>Acipenser</a:t>
            </a:r>
            <a:r>
              <a:rPr lang="en-US" sz="1050" i="1" dirty="0"/>
              <a:t> </a:t>
            </a:r>
            <a:r>
              <a:rPr lang="en-US" sz="1050" i="1" dirty="0" err="1"/>
              <a:t>oxyrinchus</a:t>
            </a:r>
            <a:r>
              <a:rPr lang="en-US" sz="1050" dirty="0"/>
              <a:t>), the ancient-looking fish covered with bony plates (</a:t>
            </a:r>
            <a:r>
              <a:rPr lang="en-US" sz="1050" dirty="0" err="1"/>
              <a:t>scutes</a:t>
            </a:r>
            <a:r>
              <a:rPr lang="en-US" sz="1050" dirty="0"/>
              <a:t>) rather than scales, was once abundant along the eastern seaboard and in major river systems from Labrador to Northern Florida. But human activities such as damming rivers, pollution and extensive harvesting have reduced the number and size of its populations and in February 2012, the Atlantic Sturgeon was federally listed as endangered.</a:t>
            </a:r>
            <a:br>
              <a:rPr lang="en-US" sz="1050" dirty="0"/>
            </a:br>
            <a:r>
              <a:rPr lang="en-US" sz="1050" dirty="0"/>
              <a:t/>
            </a:r>
            <a:br>
              <a:rPr lang="en-US" sz="1050" dirty="0"/>
            </a:br>
            <a:r>
              <a:rPr lang="en-US" sz="1050" dirty="0"/>
              <a:t>The agencies that manage fisheries are concerned about preserving and restoring critical species. But to do this, they must first identify the distinct population segments or DPS of each species. Then managers can take into account any unique regional populations and preserve as much as possible natural genetic structure of each species in management and/or restoration plans. In the case of sturgeon, the DPS corresponds to the individual or combinations of estuaries along the eastern seaboard.</a:t>
            </a:r>
            <a:br>
              <a:rPr lang="en-US" sz="1050" dirty="0"/>
            </a:br>
            <a:r>
              <a:rPr lang="en-US" sz="1050" dirty="0"/>
              <a:t/>
            </a:r>
            <a:br>
              <a:rPr lang="en-US" sz="1050" dirty="0"/>
            </a:br>
            <a:r>
              <a:rPr lang="en-US" sz="1050" dirty="0"/>
              <a:t>The key to this management strategy is genetic detective work—much of it done by pioneering researcher </a:t>
            </a:r>
            <a:r>
              <a:rPr lang="en-US" sz="1050" b="1" dirty="0"/>
              <a:t>Dr. Isaac </a:t>
            </a:r>
            <a:r>
              <a:rPr lang="en-US" sz="1050" b="1" dirty="0" err="1"/>
              <a:t>Wirgin</a:t>
            </a:r>
            <a:r>
              <a:rPr lang="en-US" sz="1050" dirty="0"/>
              <a:t> of New York University School of Medicine (aided by NYSG funding). The map of Atlantic sturgeon’s DPS was greatly dependent on </a:t>
            </a:r>
            <a:r>
              <a:rPr lang="en-US" sz="1050" dirty="0" err="1"/>
              <a:t>Wirgin’s</a:t>
            </a:r>
            <a:r>
              <a:rPr lang="en-US" sz="1050" dirty="0"/>
              <a:t> data identifying the genetic characteristics of each distinct population segment based on the estuary of origin.</a:t>
            </a:r>
            <a:br>
              <a:rPr lang="en-US" sz="1050" dirty="0"/>
            </a:br>
            <a:r>
              <a:rPr lang="en-US" sz="1050" dirty="0"/>
              <a:t/>
            </a:r>
            <a:br>
              <a:rPr lang="en-US" sz="1050" dirty="0"/>
            </a:br>
            <a:r>
              <a:rPr lang="en-US" sz="1050" dirty="0"/>
              <a:t>Before doing genetic analysis on sturgeon, there was no way of knowing whether or not they showed homing fidelity. But Dr. </a:t>
            </a:r>
            <a:r>
              <a:rPr lang="en-US" sz="1050" dirty="0" err="1"/>
              <a:t>Wirgin</a:t>
            </a:r>
            <a:r>
              <a:rPr lang="en-US" sz="1050" dirty="0"/>
              <a:t> discovered that sturgeon do “go home again”; sturgeon can live in salt water but swim into the rivers and tributaries of their birth to spawn. Using biomarkers on mitochondrial DNA, </a:t>
            </a:r>
            <a:r>
              <a:rPr lang="en-US" sz="1050" dirty="0" err="1"/>
              <a:t>Wirgin</a:t>
            </a:r>
            <a:r>
              <a:rPr lang="en-US" sz="1050" dirty="0"/>
              <a:t> was able to identify DPS of sturgeon by distinct genetic characteristics. His lab can identify whether a sturgeon has come from the Hudson or the Chesapeake all from a tiny clip from the fish’s fin. In the 1990s, using such data, the National Marine Fisheries Service (NMFS) and the US Fish and Wildlife Service (FWS) listed the Gulf sturgeon as a threatened species, and reinforced the designation of the Gulf sturgeon as a distinct subspecies.</a:t>
            </a:r>
            <a:br>
              <a:rPr lang="en-US" sz="1050" dirty="0"/>
            </a:br>
            <a:r>
              <a:rPr lang="en-US" sz="1050" dirty="0"/>
              <a:t/>
            </a:r>
            <a:br>
              <a:rPr lang="en-US" sz="1050" dirty="0"/>
            </a:br>
            <a:r>
              <a:rPr lang="en-US" sz="1050" dirty="0"/>
              <a:t>In 1998, because populations of the Atlantic sturgeon were so low, the Atlantic States Marine Fisheries Commission adopted a 40-year harvest moratorium. With the moratorium in place, the Atlantic sturgeon was considered a “species of concern” and not listed as endangered under the Endangered Species Act. In the years since, </a:t>
            </a:r>
            <a:r>
              <a:rPr lang="en-US" sz="1050" dirty="0" err="1"/>
              <a:t>Wirgin</a:t>
            </a:r>
            <a:r>
              <a:rPr lang="en-US" sz="1050" dirty="0"/>
              <a:t> has continually been analyzing sturgeon fin samples from different locations. The NOAA Observer Program which uses commercial boat observations out of Woods Hole, MA, sent </a:t>
            </a:r>
            <a:r>
              <a:rPr lang="en-US" sz="1050" dirty="0" err="1"/>
              <a:t>Wirgin</a:t>
            </a:r>
            <a:r>
              <a:rPr lang="en-US" sz="1050" dirty="0"/>
              <a:t> samples so he could identify the distinct population segments of origin of individual specimens from the Gulf of Maine to North Carolina. He and </a:t>
            </a:r>
            <a:r>
              <a:rPr lang="en-US" sz="1050" b="1" dirty="0"/>
              <a:t>Dr. Tim King</a:t>
            </a:r>
            <a:r>
              <a:rPr lang="en-US" sz="1050" dirty="0"/>
              <a:t> of the U.S. Geological Survey found that some adult and </a:t>
            </a:r>
            <a:r>
              <a:rPr lang="en-US" sz="1050" dirty="0" err="1"/>
              <a:t>subadult</a:t>
            </a:r>
            <a:r>
              <a:rPr lang="en-US" sz="1050" dirty="0"/>
              <a:t> sturgeon from all populations undergo migrations and mix in coastal aggregations. This makes them vulnerable to distant anthropogenic impacts such as coastal bycatch (the topic of another NYSG-funded project). However, most fish tend to aggregate within the geographic region of their spawning river.</a:t>
            </a:r>
            <a:br>
              <a:rPr lang="en-US" sz="1050" dirty="0"/>
            </a:br>
            <a:r>
              <a:rPr lang="en-US" sz="1050" dirty="0"/>
              <a:t/>
            </a:r>
            <a:br>
              <a:rPr lang="en-US" sz="1050" dirty="0"/>
            </a:br>
            <a:r>
              <a:rPr lang="en-US" sz="1050" dirty="0"/>
              <a:t>Based on work by </a:t>
            </a:r>
            <a:r>
              <a:rPr lang="en-US" sz="1050" dirty="0" err="1"/>
              <a:t>Wirgin</a:t>
            </a:r>
            <a:r>
              <a:rPr lang="en-US" sz="1050" dirty="0"/>
              <a:t>, King and others, a review team assessed the status of the Atlantic sturgeon, and determined that four of the five DPS of Atlantic sturgeon should be listed as endangered.</a:t>
            </a:r>
            <a:br>
              <a:rPr lang="en-US" sz="1050" dirty="0"/>
            </a:br>
            <a:r>
              <a:rPr lang="en-US" sz="1050" dirty="0"/>
              <a:t/>
            </a:r>
            <a:br>
              <a:rPr lang="en-US" sz="1050" dirty="0"/>
            </a:br>
            <a:r>
              <a:rPr lang="en-US" sz="1050" dirty="0"/>
              <a:t>– Barbara A. </a:t>
            </a:r>
            <a:r>
              <a:rPr lang="en-US" sz="1050" dirty="0" err="1"/>
              <a:t>Branca</a:t>
            </a:r>
            <a:endParaRPr lang="en-US" sz="1050" dirty="0"/>
          </a:p>
          <a:p>
            <a:endParaRPr lang="cs-CZ" sz="900" dirty="0"/>
          </a:p>
        </p:txBody>
      </p:sp>
      <p:pic>
        <p:nvPicPr>
          <p:cNvPr id="4" name="Obrázek 3"/>
          <p:cNvPicPr>
            <a:picLocks noChangeAspect="1"/>
          </p:cNvPicPr>
          <p:nvPr/>
        </p:nvPicPr>
        <p:blipFill>
          <a:blip r:embed="rId2"/>
          <a:stretch>
            <a:fillRect/>
          </a:stretch>
        </p:blipFill>
        <p:spPr>
          <a:xfrm>
            <a:off x="7884640" y="3476723"/>
            <a:ext cx="4307360" cy="3381277"/>
          </a:xfrm>
          <a:prstGeom prst="rect">
            <a:avLst/>
          </a:prstGeom>
        </p:spPr>
      </p:pic>
      <p:sp>
        <p:nvSpPr>
          <p:cNvPr id="5" name="Obdélník 4"/>
          <p:cNvSpPr/>
          <p:nvPr/>
        </p:nvSpPr>
        <p:spPr>
          <a:xfrm>
            <a:off x="8032406" y="148281"/>
            <a:ext cx="4011827" cy="400110"/>
          </a:xfrm>
          <a:prstGeom prst="rect">
            <a:avLst/>
          </a:prstGeom>
        </p:spPr>
        <p:txBody>
          <a:bodyPr wrap="square">
            <a:spAutoFit/>
          </a:bodyPr>
          <a:lstStyle/>
          <a:p>
            <a:r>
              <a:rPr lang="cs-CZ" sz="1000" dirty="0"/>
              <a:t>http://seagrant.sunysb.edu/articles/t/identifying-distinct-sturgeon-population-segments-new-york-coastlines-spring-summer-2012</a:t>
            </a:r>
          </a:p>
        </p:txBody>
      </p:sp>
    </p:spTree>
    <p:extLst>
      <p:ext uri="{BB962C8B-B14F-4D97-AF65-F5344CB8AC3E}">
        <p14:creationId xmlns:p14="http://schemas.microsoft.com/office/powerpoint/2010/main" val="331837974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20899" y="1899963"/>
            <a:ext cx="7335023" cy="1326059"/>
          </a:xfrm>
        </p:spPr>
        <p:txBody>
          <a:bodyPr/>
          <a:lstStyle/>
          <a:p>
            <a:r>
              <a:rPr lang="cs-CZ" sz="2000" dirty="0"/>
              <a:t>https://www.greateratlantic.fisheries.noaa.gov/protected/scutes/activities/index.html</a:t>
            </a:r>
          </a:p>
        </p:txBody>
      </p:sp>
      <p:sp>
        <p:nvSpPr>
          <p:cNvPr id="3" name="Zástupný symbol pro obsah 2"/>
          <p:cNvSpPr>
            <a:spLocks noGrp="1"/>
          </p:cNvSpPr>
          <p:nvPr>
            <p:ph idx="1"/>
          </p:nvPr>
        </p:nvSpPr>
        <p:spPr>
          <a:xfrm>
            <a:off x="4258962" y="2800920"/>
            <a:ext cx="6883520" cy="1331165"/>
          </a:xfrm>
        </p:spPr>
        <p:txBody>
          <a:bodyPr/>
          <a:lstStyle/>
          <a:p>
            <a:r>
              <a:rPr lang="cs-CZ" sz="2000" dirty="0">
                <a:hlinkClick r:id="rId2"/>
              </a:rPr>
              <a:t>https://</a:t>
            </a:r>
            <a:r>
              <a:rPr lang="cs-CZ" sz="2000" dirty="0" smtClean="0">
                <a:hlinkClick r:id="rId2"/>
              </a:rPr>
              <a:t>www.youtube.com/watch?v=Ss_YP-76lhs&amp;feature=youtu.be&amp;app=desktop</a:t>
            </a:r>
            <a:endParaRPr lang="cs-CZ" sz="2000" dirty="0" smtClean="0"/>
          </a:p>
          <a:p>
            <a:endParaRPr lang="cs-CZ" sz="2000" dirty="0"/>
          </a:p>
          <a:p>
            <a:r>
              <a:rPr lang="cs-CZ" sz="2000" dirty="0">
                <a:hlinkClick r:id="rId3"/>
              </a:rPr>
              <a:t>https://</a:t>
            </a:r>
            <a:r>
              <a:rPr lang="cs-CZ" sz="2000" dirty="0" smtClean="0">
                <a:hlinkClick r:id="rId3"/>
              </a:rPr>
              <a:t>vimeo.com/8887274</a:t>
            </a:r>
            <a:endParaRPr lang="cs-CZ" sz="2000" dirty="0" smtClean="0"/>
          </a:p>
          <a:p>
            <a:endParaRPr lang="cs-CZ" dirty="0"/>
          </a:p>
          <a:p>
            <a:endParaRPr lang="cs-CZ" dirty="0"/>
          </a:p>
        </p:txBody>
      </p:sp>
      <p:pic>
        <p:nvPicPr>
          <p:cNvPr id="4" name="Obrázek 3"/>
          <p:cNvPicPr>
            <a:picLocks noChangeAspect="1"/>
          </p:cNvPicPr>
          <p:nvPr/>
        </p:nvPicPr>
        <p:blipFill>
          <a:blip r:embed="rId4"/>
          <a:stretch>
            <a:fillRect/>
          </a:stretch>
        </p:blipFill>
        <p:spPr>
          <a:xfrm>
            <a:off x="2780589" y="0"/>
            <a:ext cx="9411411" cy="1360917"/>
          </a:xfrm>
          <a:prstGeom prst="rect">
            <a:avLst/>
          </a:prstGeom>
        </p:spPr>
      </p:pic>
      <p:pic>
        <p:nvPicPr>
          <p:cNvPr id="5" name="Obrázek 4"/>
          <p:cNvPicPr>
            <a:picLocks noChangeAspect="1"/>
          </p:cNvPicPr>
          <p:nvPr/>
        </p:nvPicPr>
        <p:blipFill>
          <a:blip r:embed="rId5"/>
          <a:stretch>
            <a:fillRect/>
          </a:stretch>
        </p:blipFill>
        <p:spPr>
          <a:xfrm>
            <a:off x="-5407" y="1360917"/>
            <a:ext cx="4190229" cy="5497083"/>
          </a:xfrm>
          <a:prstGeom prst="rect">
            <a:avLst/>
          </a:prstGeom>
        </p:spPr>
      </p:pic>
      <p:pic>
        <p:nvPicPr>
          <p:cNvPr id="6" name="Obrázek 5"/>
          <p:cNvPicPr>
            <a:picLocks noChangeAspect="1"/>
          </p:cNvPicPr>
          <p:nvPr/>
        </p:nvPicPr>
        <p:blipFill>
          <a:blip r:embed="rId6"/>
          <a:stretch>
            <a:fillRect/>
          </a:stretch>
        </p:blipFill>
        <p:spPr>
          <a:xfrm>
            <a:off x="9783627" y="3791011"/>
            <a:ext cx="2408373" cy="3066989"/>
          </a:xfrm>
          <a:prstGeom prst="rect">
            <a:avLst/>
          </a:prstGeom>
        </p:spPr>
      </p:pic>
    </p:spTree>
    <p:extLst>
      <p:ext uri="{BB962C8B-B14F-4D97-AF65-F5344CB8AC3E}">
        <p14:creationId xmlns:p14="http://schemas.microsoft.com/office/powerpoint/2010/main" val="310492389"/>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itul 1">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Titul 1">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Titul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1 pruh LOW grey">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 pruh LOW grey">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1 pruh LOW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1 pruh LOW grey">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 pruh LOW grey">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1 pruh LOW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1 pruh LOW grey">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 pruh LOW grey">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1 pruh LOW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6_1 pruh LOW grey">
  <a:themeElements>
    <a:clrScheme name="">
      <a:dk1>
        <a:srgbClr val="414141"/>
      </a:dk1>
      <a:lt1>
        <a:srgbClr val="FFFFFF"/>
      </a:lt1>
      <a:dk2>
        <a:srgbClr val="000000"/>
      </a:dk2>
      <a:lt2>
        <a:srgbClr val="808080"/>
      </a:lt2>
      <a:accent1>
        <a:srgbClr val="6C7472"/>
      </a:accent1>
      <a:accent2>
        <a:srgbClr val="333399"/>
      </a:accent2>
      <a:accent3>
        <a:srgbClr val="FFFFFF"/>
      </a:accent3>
      <a:accent4>
        <a:srgbClr val="363636"/>
      </a:accent4>
      <a:accent5>
        <a:srgbClr val="BABCBC"/>
      </a:accent5>
      <a:accent6>
        <a:srgbClr val="2D2D8A"/>
      </a:accent6>
      <a:hlink>
        <a:srgbClr val="009999"/>
      </a:hlink>
      <a:folHlink>
        <a:srgbClr val="99CC00"/>
      </a:folHlink>
    </a:clrScheme>
    <a:fontScheme name="1 pruh LOW grey">
      <a:majorFont>
        <a:latin typeface="Gill Sans Light"/>
        <a:ea typeface=""/>
        <a:cs typeface=""/>
      </a:majorFont>
      <a:minorFont>
        <a:latin typeface="Gill Sans Light"/>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spDef>
    <a:lnDef>
      <a:spPr bwMode="auto">
        <a:xfrm>
          <a:off x="0" y="0"/>
          <a:ext cx="1" cy="1"/>
        </a:xfrm>
        <a:custGeom>
          <a:avLst/>
          <a:gdLst/>
          <a:ahLst/>
          <a:cxnLst/>
          <a:rect l="0" t="0" r="0" b="0"/>
          <a:pathLst/>
        </a:custGeom>
        <a:solidFill>
          <a:srgbClr val="6C7472"/>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cs-CZ" sz="4300" b="0" i="0" u="none" strike="noStrike" cap="none" normalizeH="0" baseline="0" smtClean="0">
            <a:ln>
              <a:noFill/>
            </a:ln>
            <a:solidFill>
              <a:srgbClr val="414141"/>
            </a:solidFill>
            <a:effectLst/>
            <a:latin typeface="Gill Sans Light" charset="0"/>
            <a:sym typeface="Gill Sans Light" charset="0"/>
          </a:defRPr>
        </a:defPPr>
      </a:lstStyle>
    </a:lnDef>
  </a:objectDefaults>
  <a:extraClrSchemeLst>
    <a:extraClrScheme>
      <a:clrScheme name="1 pruh LOW gre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1163</TotalTime>
  <Words>1621</Words>
  <Application>Microsoft Office PowerPoint</Application>
  <PresentationFormat>Širokoúhlá obrazovka</PresentationFormat>
  <Paragraphs>132</Paragraphs>
  <Slides>30</Slides>
  <Notes>0</Notes>
  <HiddenSlides>0</HiddenSlides>
  <MMClips>0</MMClips>
  <ScaleCrop>false</ScaleCrop>
  <HeadingPairs>
    <vt:vector size="6" baseType="variant">
      <vt:variant>
        <vt:lpstr>Použitá písma</vt:lpstr>
      </vt:variant>
      <vt:variant>
        <vt:i4>8</vt:i4>
      </vt:variant>
      <vt:variant>
        <vt:lpstr>Motiv</vt:lpstr>
      </vt:variant>
      <vt:variant>
        <vt:i4>6</vt:i4>
      </vt:variant>
      <vt:variant>
        <vt:lpstr>Nadpisy snímků</vt:lpstr>
      </vt:variant>
      <vt:variant>
        <vt:i4>30</vt:i4>
      </vt:variant>
    </vt:vector>
  </HeadingPairs>
  <TitlesOfParts>
    <vt:vector size="44" baseType="lpstr">
      <vt:lpstr>Arial</vt:lpstr>
      <vt:lpstr>Calibri</vt:lpstr>
      <vt:lpstr>Calibri Light</vt:lpstr>
      <vt:lpstr>Clara Sans</vt:lpstr>
      <vt:lpstr>Gill Sans Light</vt:lpstr>
      <vt:lpstr>Myriad Pro</vt:lpstr>
      <vt:lpstr>Times New Roman</vt:lpstr>
      <vt:lpstr>ヒラギノ角ゴ Pro W3</vt:lpstr>
      <vt:lpstr>Titul 1</vt:lpstr>
      <vt:lpstr>1_Motiv Office</vt:lpstr>
      <vt:lpstr>3_1 pruh LOW grey</vt:lpstr>
      <vt:lpstr>4_1 pruh LOW grey</vt:lpstr>
      <vt:lpstr>5_1 pruh LOW grey</vt:lpstr>
      <vt:lpstr>6_1 pruh LOW grey</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https://www.greateratlantic.fisheries.noaa.gov/protected/scutes/activities/index.html</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David Gela</dc:creator>
  <cp:lastModifiedBy>David Gela</cp:lastModifiedBy>
  <cp:revision>70</cp:revision>
  <dcterms:created xsi:type="dcterms:W3CDTF">2017-01-23T13:44:55Z</dcterms:created>
  <dcterms:modified xsi:type="dcterms:W3CDTF">2018-01-04T07:18:29Z</dcterms:modified>
</cp:coreProperties>
</file>