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64" r:id="rId3"/>
    <p:sldId id="272" r:id="rId4"/>
    <p:sldId id="271" r:id="rId5"/>
    <p:sldId id="270" r:id="rId6"/>
    <p:sldId id="269" r:id="rId7"/>
    <p:sldId id="268" r:id="rId8"/>
    <p:sldId id="267" r:id="rId9"/>
    <p:sldId id="266" r:id="rId10"/>
    <p:sldId id="265" r:id="rId11"/>
    <p:sldId id="263" r:id="rId12"/>
    <p:sldId id="273" r:id="rId13"/>
    <p:sldId id="262" r:id="rId14"/>
    <p:sldId id="261"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5" d="100"/>
          <a:sy n="105" d="100"/>
        </p:scale>
        <p:origin x="1326"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24.01.2019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3727851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4197926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082944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1445989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80100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308507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984752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88743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267227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522747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713237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612711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2293764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24.01.2019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24.01.2019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24.01.2019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24.01.2019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Modelling </a:t>
            </a:r>
            <a:r>
              <a:rPr lang="cs-CZ" dirty="0" err="1" smtClean="0"/>
              <a:t>of</a:t>
            </a:r>
            <a:r>
              <a:rPr lang="cs-CZ" dirty="0" smtClean="0"/>
              <a:t> </a:t>
            </a:r>
            <a:r>
              <a:rPr lang="cs-CZ" dirty="0" err="1" smtClean="0"/>
              <a:t>the</a:t>
            </a:r>
            <a:r>
              <a:rPr lang="cs-CZ" dirty="0" smtClean="0"/>
              <a:t> </a:t>
            </a:r>
            <a:r>
              <a:rPr lang="cs-CZ" dirty="0" err="1" smtClean="0"/>
              <a:t>managed</a:t>
            </a:r>
            <a:r>
              <a:rPr lang="cs-CZ" dirty="0" smtClean="0"/>
              <a:t> </a:t>
            </a:r>
            <a:r>
              <a:rPr lang="cs-CZ" dirty="0" err="1" smtClean="0"/>
              <a:t>changes</a:t>
            </a:r>
            <a:endParaRPr lang="cs-CZ" dirty="0"/>
          </a:p>
        </p:txBody>
      </p:sp>
      <p:sp>
        <p:nvSpPr>
          <p:cNvPr id="3" name="Podnadpis 2"/>
          <p:cNvSpPr>
            <a:spLocks noGrp="1"/>
          </p:cNvSpPr>
          <p:nvPr>
            <p:ph type="subTitle" idx="1"/>
          </p:nvPr>
        </p:nvSpPr>
        <p:spPr/>
        <p:txBody>
          <a:bodyPr/>
          <a:lstStyle/>
          <a:p>
            <a:r>
              <a:rPr lang="cs-CZ" dirty="0" smtClean="0"/>
              <a:t>doc. Ing. Petr Řehoř, Ph.D.</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Kotter’s</a:t>
            </a:r>
            <a:r>
              <a:rPr lang="cs-CZ" dirty="0"/>
              <a:t> </a:t>
            </a:r>
            <a:r>
              <a:rPr lang="cs-CZ" dirty="0" err="1"/>
              <a:t>eight</a:t>
            </a:r>
            <a:r>
              <a:rPr lang="cs-CZ" dirty="0"/>
              <a:t>-step </a:t>
            </a:r>
            <a:r>
              <a:rPr lang="cs-CZ" dirty="0" err="1"/>
              <a:t>change</a:t>
            </a:r>
            <a:r>
              <a:rPr lang="cs-CZ" dirty="0"/>
              <a:t> model</a:t>
            </a:r>
          </a:p>
        </p:txBody>
      </p:sp>
      <p:sp>
        <p:nvSpPr>
          <p:cNvPr id="3" name="Zástupný symbol pro obsah 2"/>
          <p:cNvSpPr>
            <a:spLocks noGrp="1"/>
          </p:cNvSpPr>
          <p:nvPr>
            <p:ph idx="1"/>
          </p:nvPr>
        </p:nvSpPr>
        <p:spPr/>
        <p:txBody>
          <a:bodyPr/>
          <a:lstStyle/>
          <a:p>
            <a:pPr marL="342900" lvl="2" indent="-342900"/>
            <a:r>
              <a:rPr lang="cs-CZ" sz="3200" dirty="0" err="1"/>
              <a:t>Developing</a:t>
            </a:r>
            <a:r>
              <a:rPr lang="cs-CZ" sz="3200" dirty="0"/>
              <a:t> a </a:t>
            </a:r>
            <a:r>
              <a:rPr lang="cs-CZ" sz="3200" dirty="0" smtClean="0"/>
              <a:t>vision</a:t>
            </a:r>
            <a:r>
              <a:rPr lang="cs-CZ" sz="3200" b="1" dirty="0"/>
              <a:t> </a:t>
            </a:r>
            <a:r>
              <a:rPr lang="cs-CZ" sz="3200" dirty="0"/>
              <a:t>- c</a:t>
            </a:r>
            <a:r>
              <a:rPr lang="en-US" altLang="cs-CZ" sz="3200" dirty="0" err="1"/>
              <a:t>reating</a:t>
            </a:r>
            <a:r>
              <a:rPr lang="en-US" altLang="cs-CZ" sz="3200" dirty="0"/>
              <a:t> a vision to help direct the change </a:t>
            </a:r>
            <a:r>
              <a:rPr lang="en-US" altLang="cs-CZ" sz="3200" dirty="0" smtClean="0"/>
              <a:t>effort</a:t>
            </a:r>
            <a:r>
              <a:rPr lang="cs-CZ" altLang="cs-CZ" sz="3200" dirty="0" smtClean="0"/>
              <a:t>, </a:t>
            </a:r>
            <a:r>
              <a:rPr lang="cs-CZ" altLang="cs-CZ" sz="3200" dirty="0"/>
              <a:t>d</a:t>
            </a:r>
            <a:r>
              <a:rPr lang="en-US" altLang="cs-CZ" sz="3200" dirty="0" err="1"/>
              <a:t>eveloping</a:t>
            </a:r>
            <a:r>
              <a:rPr lang="en-US" altLang="cs-CZ" sz="3200" dirty="0"/>
              <a:t> strategies for achieving that </a:t>
            </a:r>
            <a:r>
              <a:rPr lang="en-US" altLang="cs-CZ" sz="3200" dirty="0" smtClean="0"/>
              <a:t>vision</a:t>
            </a:r>
            <a:r>
              <a:rPr lang="cs-CZ" altLang="cs-CZ" sz="3200" dirty="0" smtClean="0"/>
              <a:t>.</a:t>
            </a:r>
            <a:endParaRPr lang="en-US" altLang="cs-CZ" sz="3200" dirty="0"/>
          </a:p>
          <a:p>
            <a:pPr marL="342900" lvl="2" indent="-342900"/>
            <a:r>
              <a:rPr lang="cs-CZ" sz="3200" dirty="0" err="1"/>
              <a:t>Communicating</a:t>
            </a:r>
            <a:r>
              <a:rPr lang="cs-CZ" sz="3200" dirty="0"/>
              <a:t> </a:t>
            </a:r>
            <a:r>
              <a:rPr lang="cs-CZ" sz="3200" dirty="0" err="1"/>
              <a:t>the</a:t>
            </a:r>
            <a:r>
              <a:rPr lang="cs-CZ" sz="3200" dirty="0"/>
              <a:t> </a:t>
            </a:r>
            <a:r>
              <a:rPr lang="cs-CZ" sz="3200" dirty="0" smtClean="0"/>
              <a:t>vision - u</a:t>
            </a:r>
            <a:r>
              <a:rPr lang="en-US" altLang="cs-CZ" sz="3200" dirty="0" smtClean="0"/>
              <a:t>sing </a:t>
            </a:r>
            <a:r>
              <a:rPr lang="en-US" altLang="cs-CZ" sz="3200" dirty="0"/>
              <a:t>every vehicle possible to constantly communicate the new vision &amp; </a:t>
            </a:r>
            <a:r>
              <a:rPr lang="en-US" altLang="cs-CZ" sz="3200" dirty="0" smtClean="0"/>
              <a:t>strategies</a:t>
            </a:r>
            <a:r>
              <a:rPr lang="cs-CZ" altLang="cs-CZ" sz="3200" dirty="0" smtClean="0"/>
              <a:t>, h</a:t>
            </a:r>
            <a:r>
              <a:rPr lang="en-US" altLang="cs-CZ" sz="3200" dirty="0" err="1" smtClean="0"/>
              <a:t>aving</a:t>
            </a:r>
            <a:r>
              <a:rPr lang="en-US" altLang="cs-CZ" sz="3200" dirty="0" smtClean="0"/>
              <a:t> </a:t>
            </a:r>
            <a:r>
              <a:rPr lang="en-US" altLang="cs-CZ" sz="3200" dirty="0"/>
              <a:t>the guiding coalition role model the behavior expected of </a:t>
            </a:r>
            <a:r>
              <a:rPr lang="en-US" altLang="cs-CZ" sz="3200" dirty="0" smtClean="0"/>
              <a:t>employees</a:t>
            </a:r>
            <a:r>
              <a:rPr lang="cs-CZ" altLang="cs-CZ" sz="3200" dirty="0" smtClean="0"/>
              <a:t>.</a:t>
            </a:r>
            <a:endParaRPr lang="en-US" altLang="cs-CZ" sz="3200"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7633768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Kotter’s</a:t>
            </a:r>
            <a:r>
              <a:rPr lang="cs-CZ" dirty="0"/>
              <a:t> </a:t>
            </a:r>
            <a:r>
              <a:rPr lang="cs-CZ" dirty="0" err="1"/>
              <a:t>eight</a:t>
            </a:r>
            <a:r>
              <a:rPr lang="cs-CZ" dirty="0"/>
              <a:t>-step </a:t>
            </a:r>
            <a:r>
              <a:rPr lang="cs-CZ" dirty="0" err="1"/>
              <a:t>change</a:t>
            </a:r>
            <a:r>
              <a:rPr lang="cs-CZ" dirty="0"/>
              <a:t> model</a:t>
            </a:r>
          </a:p>
        </p:txBody>
      </p:sp>
      <p:sp>
        <p:nvSpPr>
          <p:cNvPr id="3" name="Zástupný symbol pro obsah 2"/>
          <p:cNvSpPr>
            <a:spLocks noGrp="1"/>
          </p:cNvSpPr>
          <p:nvPr>
            <p:ph idx="1"/>
          </p:nvPr>
        </p:nvSpPr>
        <p:spPr/>
        <p:txBody>
          <a:bodyPr/>
          <a:lstStyle/>
          <a:p>
            <a:pPr marL="342900" lvl="2" indent="-342900"/>
            <a:r>
              <a:rPr lang="cs-CZ" sz="3200" dirty="0" err="1"/>
              <a:t>Empowering</a:t>
            </a:r>
            <a:r>
              <a:rPr lang="cs-CZ" sz="3200" dirty="0"/>
              <a:t> </a:t>
            </a:r>
            <a:r>
              <a:rPr lang="cs-CZ" sz="3200" dirty="0" err="1"/>
              <a:t>the</a:t>
            </a:r>
            <a:r>
              <a:rPr lang="cs-CZ" sz="3200" dirty="0"/>
              <a:t> </a:t>
            </a:r>
            <a:r>
              <a:rPr lang="cs-CZ" sz="3200" dirty="0" err="1"/>
              <a:t>employees</a:t>
            </a:r>
            <a:r>
              <a:rPr lang="cs-CZ" sz="3200" dirty="0"/>
              <a:t> </a:t>
            </a:r>
            <a:r>
              <a:rPr lang="cs-CZ" sz="3200" dirty="0" err="1"/>
              <a:t>for</a:t>
            </a:r>
            <a:r>
              <a:rPr lang="cs-CZ" sz="3200" dirty="0"/>
              <a:t> </a:t>
            </a:r>
            <a:r>
              <a:rPr lang="cs-CZ" sz="3200" dirty="0" err="1" smtClean="0"/>
              <a:t>action</a:t>
            </a:r>
            <a:r>
              <a:rPr lang="cs-CZ" sz="3200" dirty="0" smtClean="0"/>
              <a:t> - g</a:t>
            </a:r>
            <a:r>
              <a:rPr lang="en-US" altLang="cs-CZ" sz="3200" dirty="0" err="1" smtClean="0"/>
              <a:t>etting</a:t>
            </a:r>
            <a:r>
              <a:rPr lang="en-US" altLang="cs-CZ" sz="3200" dirty="0" smtClean="0"/>
              <a:t> </a:t>
            </a:r>
            <a:r>
              <a:rPr lang="en-US" altLang="cs-CZ" sz="3200" dirty="0"/>
              <a:t>rid of </a:t>
            </a:r>
            <a:r>
              <a:rPr lang="en-US" altLang="cs-CZ" sz="3200" dirty="0" smtClean="0"/>
              <a:t>obstacles</a:t>
            </a:r>
            <a:r>
              <a:rPr lang="cs-CZ" altLang="cs-CZ" sz="3200" dirty="0" smtClean="0"/>
              <a:t>, c</a:t>
            </a:r>
            <a:r>
              <a:rPr lang="en-US" altLang="cs-CZ" sz="3200" dirty="0" smtClean="0"/>
              <a:t>hanging </a:t>
            </a:r>
            <a:r>
              <a:rPr lang="en-US" altLang="cs-CZ" sz="3200" dirty="0"/>
              <a:t>systems or structures that undermine the change </a:t>
            </a:r>
            <a:r>
              <a:rPr lang="en-US" altLang="cs-CZ" sz="3200" dirty="0" smtClean="0"/>
              <a:t>vision</a:t>
            </a:r>
            <a:r>
              <a:rPr lang="cs-CZ" altLang="cs-CZ" sz="3200" dirty="0" smtClean="0"/>
              <a:t>, e</a:t>
            </a:r>
            <a:r>
              <a:rPr lang="en-US" altLang="cs-CZ" sz="3200" dirty="0" err="1" smtClean="0"/>
              <a:t>ncouraging</a:t>
            </a:r>
            <a:r>
              <a:rPr lang="en-US" altLang="cs-CZ" sz="3200" dirty="0" smtClean="0"/>
              <a:t> </a:t>
            </a:r>
            <a:r>
              <a:rPr lang="en-US" altLang="cs-CZ" sz="3200" dirty="0"/>
              <a:t>risk taking and nontraditional ideas, activities, and </a:t>
            </a:r>
            <a:r>
              <a:rPr lang="en-US" altLang="cs-CZ" sz="3200" dirty="0" smtClean="0"/>
              <a:t>actions</a:t>
            </a:r>
            <a:r>
              <a:rPr lang="cs-CZ" altLang="cs-CZ" sz="3200" dirty="0" smtClean="0"/>
              <a:t>.</a:t>
            </a:r>
            <a:endParaRPr lang="en-US" altLang="cs-CZ" sz="3200" dirty="0"/>
          </a:p>
          <a:p>
            <a:r>
              <a:rPr lang="cs-CZ" dirty="0" err="1" smtClean="0"/>
              <a:t>Generating</a:t>
            </a:r>
            <a:r>
              <a:rPr lang="cs-CZ" dirty="0" smtClean="0"/>
              <a:t> </a:t>
            </a:r>
            <a:r>
              <a:rPr lang="cs-CZ" dirty="0" err="1"/>
              <a:t>short</a:t>
            </a:r>
            <a:r>
              <a:rPr lang="cs-CZ" dirty="0"/>
              <a:t>-term </a:t>
            </a:r>
            <a:r>
              <a:rPr lang="cs-CZ" dirty="0" err="1" smtClean="0"/>
              <a:t>wins</a:t>
            </a:r>
            <a:r>
              <a:rPr lang="cs-CZ" dirty="0" smtClean="0"/>
              <a:t> - </a:t>
            </a:r>
            <a:r>
              <a:rPr lang="cs-CZ" altLang="cs-CZ" dirty="0" smtClean="0"/>
              <a:t>p</a:t>
            </a:r>
            <a:r>
              <a:rPr lang="en-US" altLang="cs-CZ" dirty="0" err="1" smtClean="0"/>
              <a:t>lanning</a:t>
            </a:r>
            <a:r>
              <a:rPr lang="en-US" altLang="cs-CZ" dirty="0" smtClean="0"/>
              <a:t> </a:t>
            </a:r>
            <a:r>
              <a:rPr lang="en-US" altLang="cs-CZ" dirty="0"/>
              <a:t>for visible improvement in performance or “wins</a:t>
            </a:r>
            <a:r>
              <a:rPr lang="en-US" altLang="cs-CZ" dirty="0" smtClean="0"/>
              <a:t>”</a:t>
            </a:r>
            <a:r>
              <a:rPr lang="cs-CZ" altLang="cs-CZ" dirty="0" smtClean="0"/>
              <a:t>, c</a:t>
            </a:r>
            <a:r>
              <a:rPr lang="en-US" altLang="cs-CZ" dirty="0" err="1" smtClean="0"/>
              <a:t>reating</a:t>
            </a:r>
            <a:r>
              <a:rPr lang="en-US" altLang="cs-CZ" dirty="0" smtClean="0"/>
              <a:t> </a:t>
            </a:r>
            <a:r>
              <a:rPr lang="en-US" altLang="cs-CZ" dirty="0"/>
              <a:t>those </a:t>
            </a:r>
            <a:r>
              <a:rPr lang="en-US" altLang="cs-CZ" dirty="0" smtClean="0"/>
              <a:t>wins</a:t>
            </a:r>
            <a:r>
              <a:rPr lang="cs-CZ" altLang="cs-CZ" dirty="0" smtClean="0"/>
              <a:t>, v</a:t>
            </a:r>
            <a:r>
              <a:rPr lang="en-US" altLang="cs-CZ" dirty="0" err="1" smtClean="0"/>
              <a:t>isibly</a:t>
            </a:r>
            <a:r>
              <a:rPr lang="en-US" altLang="cs-CZ" dirty="0" smtClean="0"/>
              <a:t> </a:t>
            </a:r>
            <a:r>
              <a:rPr lang="en-US" altLang="cs-CZ" dirty="0"/>
              <a:t>recognizing and rewarding people who made the wins </a:t>
            </a:r>
            <a:r>
              <a:rPr lang="en-US" altLang="cs-CZ" dirty="0" smtClean="0"/>
              <a:t>possible</a:t>
            </a:r>
            <a:r>
              <a:rPr lang="cs-CZ" altLang="cs-CZ" dirty="0" smtClean="0"/>
              <a:t>.</a:t>
            </a:r>
            <a:endParaRPr lang="en-US" altLang="cs-CZ" dirty="0"/>
          </a:p>
          <a:p>
            <a:pPr marL="342900" lvl="2" indent="-342900"/>
            <a:endParaRPr lang="cs-CZ" b="1" dirty="0"/>
          </a:p>
          <a:p>
            <a:pPr marL="342900" lvl="2" indent="-342900"/>
            <a:endParaRPr lang="cs-CZ" sz="4000" b="1"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7467092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Kotter’s</a:t>
            </a:r>
            <a:r>
              <a:rPr lang="cs-CZ" dirty="0"/>
              <a:t> </a:t>
            </a:r>
            <a:r>
              <a:rPr lang="cs-CZ" dirty="0" err="1"/>
              <a:t>eight</a:t>
            </a:r>
            <a:r>
              <a:rPr lang="cs-CZ" dirty="0"/>
              <a:t>-step </a:t>
            </a:r>
            <a:r>
              <a:rPr lang="cs-CZ" dirty="0" err="1"/>
              <a:t>change</a:t>
            </a:r>
            <a:r>
              <a:rPr lang="cs-CZ" dirty="0"/>
              <a:t> model</a:t>
            </a:r>
          </a:p>
        </p:txBody>
      </p:sp>
      <p:sp>
        <p:nvSpPr>
          <p:cNvPr id="3" name="Zástupný symbol pro obsah 2"/>
          <p:cNvSpPr>
            <a:spLocks noGrp="1"/>
          </p:cNvSpPr>
          <p:nvPr>
            <p:ph idx="1"/>
          </p:nvPr>
        </p:nvSpPr>
        <p:spPr/>
        <p:txBody>
          <a:bodyPr/>
          <a:lstStyle/>
          <a:p>
            <a:pPr marL="342900" lvl="2" indent="-342900"/>
            <a:r>
              <a:rPr lang="cs-CZ" sz="3200" dirty="0" err="1"/>
              <a:t>Consolidating</a:t>
            </a:r>
            <a:r>
              <a:rPr lang="cs-CZ" sz="3200" dirty="0"/>
              <a:t> </a:t>
            </a:r>
            <a:r>
              <a:rPr lang="cs-CZ" sz="3200" dirty="0" err="1" smtClean="0"/>
              <a:t>gains</a:t>
            </a:r>
            <a:r>
              <a:rPr lang="cs-CZ" sz="3200" dirty="0" smtClean="0"/>
              <a:t> - u</a:t>
            </a:r>
            <a:r>
              <a:rPr lang="en-US" altLang="cs-CZ" sz="3200" dirty="0" smtClean="0"/>
              <a:t>sing </a:t>
            </a:r>
            <a:r>
              <a:rPr lang="en-US" altLang="cs-CZ" sz="3200" dirty="0"/>
              <a:t>increased credibility to change all systems, structures, and policies that don’t fit together and don’t fit the transformation </a:t>
            </a:r>
            <a:r>
              <a:rPr lang="en-US" altLang="cs-CZ" sz="3200" dirty="0" smtClean="0"/>
              <a:t>vision</a:t>
            </a:r>
            <a:r>
              <a:rPr lang="cs-CZ" altLang="cs-CZ" sz="3200" dirty="0" smtClean="0"/>
              <a:t>.</a:t>
            </a:r>
            <a:endParaRPr lang="en-US" altLang="cs-CZ" sz="3200" dirty="0"/>
          </a:p>
          <a:p>
            <a:pPr marL="342900" lvl="2" indent="-342900"/>
            <a:r>
              <a:rPr lang="cs-CZ" sz="3200" dirty="0" err="1" smtClean="0"/>
              <a:t>Anchoring</a:t>
            </a:r>
            <a:r>
              <a:rPr lang="cs-CZ" sz="3200" dirty="0" smtClean="0"/>
              <a:t> </a:t>
            </a:r>
            <a:r>
              <a:rPr lang="cs-CZ" sz="3200" dirty="0" err="1"/>
              <a:t>the</a:t>
            </a:r>
            <a:r>
              <a:rPr lang="cs-CZ" sz="3200" dirty="0"/>
              <a:t> </a:t>
            </a:r>
            <a:r>
              <a:rPr lang="cs-CZ" sz="3200" dirty="0" err="1"/>
              <a:t>new</a:t>
            </a:r>
            <a:r>
              <a:rPr lang="cs-CZ" sz="3200" dirty="0"/>
              <a:t> </a:t>
            </a:r>
            <a:r>
              <a:rPr lang="cs-CZ" sz="3200" dirty="0" err="1"/>
              <a:t>approaches</a:t>
            </a:r>
            <a:r>
              <a:rPr lang="cs-CZ" sz="3200" dirty="0"/>
              <a:t> in </a:t>
            </a:r>
            <a:r>
              <a:rPr lang="cs-CZ" sz="3200" dirty="0" err="1"/>
              <a:t>the</a:t>
            </a:r>
            <a:r>
              <a:rPr lang="cs-CZ" sz="3200" dirty="0"/>
              <a:t> </a:t>
            </a:r>
            <a:r>
              <a:rPr lang="cs-CZ" sz="3200" dirty="0" err="1" smtClean="0"/>
              <a:t>culture</a:t>
            </a:r>
            <a:r>
              <a:rPr lang="cs-CZ" sz="3200" b="1" dirty="0"/>
              <a:t> </a:t>
            </a:r>
            <a:r>
              <a:rPr lang="cs-CZ" sz="3200" b="1" dirty="0" smtClean="0"/>
              <a:t>- </a:t>
            </a:r>
            <a:r>
              <a:rPr lang="cs-CZ" sz="3200" dirty="0" smtClean="0"/>
              <a:t>a</a:t>
            </a:r>
            <a:r>
              <a:rPr lang="en-US" altLang="cs-CZ" sz="3200" dirty="0" err="1" smtClean="0"/>
              <a:t>rticulating</a:t>
            </a:r>
            <a:r>
              <a:rPr lang="en-US" altLang="cs-CZ" sz="3200" dirty="0" smtClean="0"/>
              <a:t> </a:t>
            </a:r>
            <a:r>
              <a:rPr lang="en-US" altLang="cs-CZ" sz="3200" dirty="0"/>
              <a:t>the connections between new behaviors and organizational </a:t>
            </a:r>
            <a:r>
              <a:rPr lang="en-US" altLang="cs-CZ" sz="3200" dirty="0" smtClean="0"/>
              <a:t>success</a:t>
            </a:r>
            <a:r>
              <a:rPr lang="cs-CZ" altLang="cs-CZ" sz="3200" dirty="0" smtClean="0"/>
              <a:t>, d</a:t>
            </a:r>
            <a:r>
              <a:rPr lang="en-US" altLang="cs-CZ" sz="3200" dirty="0" err="1" smtClean="0"/>
              <a:t>eveloping</a:t>
            </a:r>
            <a:r>
              <a:rPr lang="en-US" altLang="cs-CZ" sz="3200" dirty="0" smtClean="0"/>
              <a:t> </a:t>
            </a:r>
            <a:r>
              <a:rPr lang="en-US" altLang="cs-CZ" sz="3200" dirty="0"/>
              <a:t>means to ensure leadership development and </a:t>
            </a:r>
            <a:r>
              <a:rPr lang="en-US" altLang="cs-CZ" sz="3200" dirty="0" smtClean="0"/>
              <a:t>succession</a:t>
            </a:r>
            <a:r>
              <a:rPr lang="cs-CZ" altLang="cs-CZ" sz="3200" dirty="0" smtClean="0"/>
              <a:t>.</a:t>
            </a:r>
            <a:endParaRPr lang="en-US" altLang="cs-CZ" sz="3200"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1098360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Responses</a:t>
            </a:r>
            <a:r>
              <a:rPr lang="cs-CZ" dirty="0" smtClean="0"/>
              <a:t> to </a:t>
            </a:r>
            <a:r>
              <a:rPr lang="cs-CZ" dirty="0" err="1" smtClean="0"/>
              <a:t>change</a:t>
            </a:r>
            <a:endParaRPr lang="cs-CZ" dirty="0"/>
          </a:p>
        </p:txBody>
      </p:sp>
      <p:sp>
        <p:nvSpPr>
          <p:cNvPr id="3" name="Zástupný symbol pro obsah 2"/>
          <p:cNvSpPr>
            <a:spLocks noGrp="1"/>
          </p:cNvSpPr>
          <p:nvPr>
            <p:ph idx="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pic>
        <p:nvPicPr>
          <p:cNvPr id="4" name="Obrázek 3"/>
          <p:cNvPicPr>
            <a:picLocks noChangeAspect="1"/>
          </p:cNvPicPr>
          <p:nvPr/>
        </p:nvPicPr>
        <p:blipFill>
          <a:blip r:embed="rId3"/>
          <a:stretch>
            <a:fillRect/>
          </a:stretch>
        </p:blipFill>
        <p:spPr>
          <a:xfrm>
            <a:off x="877824" y="1691640"/>
            <a:ext cx="9243183" cy="5783363"/>
          </a:xfrm>
          <a:prstGeom prst="rect">
            <a:avLst/>
          </a:prstGeom>
        </p:spPr>
      </p:pic>
    </p:spTree>
    <p:extLst>
      <p:ext uri="{BB962C8B-B14F-4D97-AF65-F5344CB8AC3E}">
        <p14:creationId xmlns:p14="http://schemas.microsoft.com/office/powerpoint/2010/main" val="1325877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marL="0" indent="0">
              <a:buNone/>
            </a:pPr>
            <a:endParaRPr lang="cs-CZ" dirty="0" smtClean="0"/>
          </a:p>
          <a:p>
            <a:pPr marL="0" indent="0">
              <a:buNone/>
            </a:pPr>
            <a:endParaRPr lang="cs-CZ" dirty="0"/>
          </a:p>
          <a:p>
            <a:pPr marL="0" indent="0">
              <a:buNone/>
            </a:pPr>
            <a:endParaRPr lang="cs-CZ" dirty="0" smtClean="0"/>
          </a:p>
          <a:p>
            <a:pPr marL="0" indent="0" algn="ctr">
              <a:buNone/>
            </a:pPr>
            <a:r>
              <a:rPr lang="cs-CZ" sz="4400" dirty="0" err="1" smtClean="0"/>
              <a:t>Thank</a:t>
            </a:r>
            <a:r>
              <a:rPr lang="cs-CZ" sz="4400" dirty="0" smtClean="0"/>
              <a:t> </a:t>
            </a:r>
            <a:r>
              <a:rPr lang="cs-CZ" sz="4400" dirty="0" err="1" smtClean="0"/>
              <a:t>you</a:t>
            </a:r>
            <a:r>
              <a:rPr lang="cs-CZ" sz="4400" dirty="0" smtClean="0"/>
              <a:t> </a:t>
            </a:r>
            <a:r>
              <a:rPr lang="cs-CZ" sz="4400" dirty="0" err="1" smtClean="0"/>
              <a:t>for</a:t>
            </a:r>
            <a:r>
              <a:rPr lang="cs-CZ" sz="4400" dirty="0" smtClean="0"/>
              <a:t> </a:t>
            </a:r>
          </a:p>
          <a:p>
            <a:pPr marL="0" indent="0" algn="ctr">
              <a:buNone/>
            </a:pPr>
            <a:r>
              <a:rPr lang="cs-CZ" sz="4400" dirty="0" err="1" smtClean="0"/>
              <a:t>the</a:t>
            </a:r>
            <a:r>
              <a:rPr lang="cs-CZ" sz="4400" dirty="0" smtClean="0"/>
              <a:t> </a:t>
            </a:r>
            <a:r>
              <a:rPr lang="cs-CZ" sz="4400" dirty="0" err="1" smtClean="0"/>
              <a:t>attenttion</a:t>
            </a:r>
            <a:r>
              <a:rPr lang="cs-CZ" sz="4400" dirty="0" smtClean="0"/>
              <a:t>!!!</a:t>
            </a:r>
            <a:endParaRPr lang="cs-CZ" sz="4400"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065192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Learning</a:t>
            </a:r>
            <a:r>
              <a:rPr lang="cs-CZ" dirty="0" smtClean="0"/>
              <a:t> </a:t>
            </a:r>
            <a:r>
              <a:rPr lang="cs-CZ" smtClean="0"/>
              <a:t>outcomes</a:t>
            </a:r>
            <a:endParaRPr lang="cs-CZ" dirty="0"/>
          </a:p>
        </p:txBody>
      </p:sp>
      <p:sp>
        <p:nvSpPr>
          <p:cNvPr id="3" name="Zástupný symbol pro obsah 2"/>
          <p:cNvSpPr>
            <a:spLocks noGrp="1"/>
          </p:cNvSpPr>
          <p:nvPr>
            <p:ph idx="1"/>
          </p:nvPr>
        </p:nvSpPr>
        <p:spPr/>
        <p:txBody>
          <a:bodyPr/>
          <a:lstStyle/>
          <a:p>
            <a:pPr lvl="0"/>
            <a:r>
              <a:rPr lang="cs-CZ" dirty="0" err="1"/>
              <a:t>you</a:t>
            </a:r>
            <a:r>
              <a:rPr lang="cs-CZ" dirty="0"/>
              <a:t> </a:t>
            </a:r>
            <a:r>
              <a:rPr lang="cs-CZ" dirty="0" err="1"/>
              <a:t>will</a:t>
            </a:r>
            <a:r>
              <a:rPr lang="cs-CZ" dirty="0"/>
              <a:t> </a:t>
            </a:r>
            <a:r>
              <a:rPr lang="cs-CZ" dirty="0" err="1"/>
              <a:t>know</a:t>
            </a:r>
            <a:r>
              <a:rPr lang="cs-CZ" dirty="0"/>
              <a:t> </a:t>
            </a:r>
            <a:r>
              <a:rPr lang="cs-CZ" dirty="0" err="1"/>
              <a:t>the</a:t>
            </a:r>
            <a:r>
              <a:rPr lang="cs-CZ" dirty="0"/>
              <a:t> 2 most </a:t>
            </a:r>
            <a:r>
              <a:rPr lang="cs-CZ" dirty="0" err="1"/>
              <a:t>utilized</a:t>
            </a:r>
            <a:r>
              <a:rPr lang="cs-CZ" dirty="0"/>
              <a:t> </a:t>
            </a:r>
            <a:r>
              <a:rPr lang="cs-CZ" dirty="0" err="1"/>
              <a:t>models</a:t>
            </a:r>
            <a:r>
              <a:rPr lang="cs-CZ" dirty="0"/>
              <a:t> </a:t>
            </a:r>
            <a:r>
              <a:rPr lang="cs-CZ" dirty="0" err="1"/>
              <a:t>of</a:t>
            </a:r>
            <a:r>
              <a:rPr lang="cs-CZ" dirty="0"/>
              <a:t> </a:t>
            </a:r>
            <a:r>
              <a:rPr lang="cs-CZ" dirty="0" err="1"/>
              <a:t>the</a:t>
            </a:r>
            <a:r>
              <a:rPr lang="cs-CZ" dirty="0"/>
              <a:t> </a:t>
            </a:r>
            <a:r>
              <a:rPr lang="cs-CZ" dirty="0" err="1"/>
              <a:t>change</a:t>
            </a:r>
            <a:r>
              <a:rPr lang="cs-CZ" dirty="0"/>
              <a:t>,</a:t>
            </a:r>
          </a:p>
          <a:p>
            <a:pPr lvl="0"/>
            <a:r>
              <a:rPr lang="cs-CZ" dirty="0" err="1"/>
              <a:t>you</a:t>
            </a:r>
            <a:r>
              <a:rPr lang="cs-CZ" dirty="0"/>
              <a:t> </a:t>
            </a:r>
            <a:r>
              <a:rPr lang="cs-CZ" dirty="0" err="1"/>
              <a:t>will</a:t>
            </a:r>
            <a:r>
              <a:rPr lang="cs-CZ" dirty="0"/>
              <a:t> </a:t>
            </a:r>
            <a:r>
              <a:rPr lang="cs-CZ" dirty="0" err="1"/>
              <a:t>learn</a:t>
            </a:r>
            <a:r>
              <a:rPr lang="cs-CZ" dirty="0"/>
              <a:t>, </a:t>
            </a:r>
            <a:r>
              <a:rPr lang="cs-CZ" dirty="0" err="1"/>
              <a:t>what</a:t>
            </a:r>
            <a:r>
              <a:rPr lang="cs-CZ" dirty="0"/>
              <a:t> </a:t>
            </a:r>
            <a:r>
              <a:rPr lang="cs-CZ" dirty="0" err="1"/>
              <a:t>is</a:t>
            </a:r>
            <a:r>
              <a:rPr lang="cs-CZ" dirty="0"/>
              <a:t> </a:t>
            </a:r>
            <a:r>
              <a:rPr lang="cs-CZ" dirty="0" err="1"/>
              <a:t>necessary</a:t>
            </a:r>
            <a:r>
              <a:rPr lang="cs-CZ" dirty="0"/>
              <a:t> to do in </a:t>
            </a:r>
            <a:r>
              <a:rPr lang="cs-CZ" dirty="0" err="1"/>
              <a:t>the</a:t>
            </a:r>
            <a:r>
              <a:rPr lang="cs-CZ" dirty="0"/>
              <a:t> </a:t>
            </a:r>
            <a:r>
              <a:rPr lang="cs-CZ" dirty="0" err="1"/>
              <a:t>phases</a:t>
            </a:r>
            <a:r>
              <a:rPr lang="cs-CZ" dirty="0"/>
              <a:t> </a:t>
            </a:r>
            <a:r>
              <a:rPr lang="cs-CZ" dirty="0" err="1"/>
              <a:t>of</a:t>
            </a:r>
            <a:r>
              <a:rPr lang="cs-CZ" dirty="0"/>
              <a:t> </a:t>
            </a:r>
            <a:r>
              <a:rPr lang="cs-CZ" dirty="0" err="1"/>
              <a:t>unfreezing</a:t>
            </a:r>
            <a:r>
              <a:rPr lang="cs-CZ" dirty="0"/>
              <a:t>, </a:t>
            </a:r>
            <a:r>
              <a:rPr lang="cs-CZ" dirty="0" err="1"/>
              <a:t>moving</a:t>
            </a:r>
            <a:r>
              <a:rPr lang="cs-CZ" dirty="0"/>
              <a:t> and </a:t>
            </a:r>
            <a:r>
              <a:rPr lang="cs-CZ" dirty="0" err="1"/>
              <a:t>refreezing</a:t>
            </a:r>
            <a:r>
              <a:rPr lang="cs-CZ" dirty="0"/>
              <a:t> </a:t>
            </a:r>
            <a:r>
              <a:rPr lang="cs-CZ" dirty="0" err="1"/>
              <a:t>of</a:t>
            </a:r>
            <a:r>
              <a:rPr lang="cs-CZ" dirty="0"/>
              <a:t> </a:t>
            </a:r>
            <a:r>
              <a:rPr lang="cs-CZ" dirty="0" err="1"/>
              <a:t>the</a:t>
            </a:r>
            <a:r>
              <a:rPr lang="cs-CZ" dirty="0"/>
              <a:t> </a:t>
            </a:r>
            <a:r>
              <a:rPr lang="cs-CZ" dirty="0" err="1"/>
              <a:t>change</a:t>
            </a:r>
            <a:r>
              <a:rPr lang="cs-CZ" dirty="0"/>
              <a:t>,</a:t>
            </a:r>
          </a:p>
          <a:p>
            <a:pPr lvl="0"/>
            <a:r>
              <a:rPr lang="cs-CZ" dirty="0" err="1"/>
              <a:t>you</a:t>
            </a:r>
            <a:r>
              <a:rPr lang="cs-CZ" dirty="0"/>
              <a:t> </a:t>
            </a:r>
            <a:r>
              <a:rPr lang="cs-CZ" dirty="0" err="1"/>
              <a:t>will</a:t>
            </a:r>
            <a:r>
              <a:rPr lang="cs-CZ" dirty="0"/>
              <a:t> </a:t>
            </a:r>
            <a:r>
              <a:rPr lang="cs-CZ" dirty="0" err="1"/>
              <a:t>understand</a:t>
            </a:r>
            <a:r>
              <a:rPr lang="cs-CZ" dirty="0"/>
              <a:t> </a:t>
            </a:r>
            <a:r>
              <a:rPr lang="cs-CZ" dirty="0" err="1"/>
              <a:t>the</a:t>
            </a:r>
            <a:r>
              <a:rPr lang="cs-CZ" dirty="0"/>
              <a:t> </a:t>
            </a:r>
            <a:r>
              <a:rPr lang="cs-CZ" dirty="0" err="1"/>
              <a:t>terms</a:t>
            </a:r>
            <a:r>
              <a:rPr lang="cs-CZ" dirty="0"/>
              <a:t> – vision and team,</a:t>
            </a:r>
          </a:p>
          <a:p>
            <a:pPr lvl="0"/>
            <a:r>
              <a:rPr lang="cs-CZ" dirty="0" err="1"/>
              <a:t>you</a:t>
            </a:r>
            <a:r>
              <a:rPr lang="cs-CZ" dirty="0"/>
              <a:t> </a:t>
            </a:r>
            <a:r>
              <a:rPr lang="cs-CZ" dirty="0" err="1"/>
              <a:t>will</a:t>
            </a:r>
            <a:r>
              <a:rPr lang="cs-CZ" dirty="0"/>
              <a:t> </a:t>
            </a:r>
            <a:r>
              <a:rPr lang="cs-CZ" dirty="0" err="1"/>
              <a:t>learn</a:t>
            </a:r>
            <a:r>
              <a:rPr lang="cs-CZ" dirty="0"/>
              <a:t> </a:t>
            </a:r>
            <a:r>
              <a:rPr lang="cs-CZ" dirty="0" err="1"/>
              <a:t>how</a:t>
            </a:r>
            <a:r>
              <a:rPr lang="cs-CZ" dirty="0"/>
              <a:t> to </a:t>
            </a:r>
            <a:r>
              <a:rPr lang="cs-CZ" dirty="0" err="1"/>
              <a:t>right</a:t>
            </a:r>
            <a:r>
              <a:rPr lang="cs-CZ" dirty="0"/>
              <a:t> </a:t>
            </a:r>
            <a:r>
              <a:rPr lang="cs-CZ" dirty="0" err="1"/>
              <a:t>realize</a:t>
            </a:r>
            <a:r>
              <a:rPr lang="cs-CZ" dirty="0"/>
              <a:t>  </a:t>
            </a:r>
            <a:r>
              <a:rPr lang="cs-CZ" dirty="0" err="1"/>
              <a:t>the</a:t>
            </a:r>
            <a:r>
              <a:rPr lang="cs-CZ" dirty="0"/>
              <a:t> </a:t>
            </a:r>
            <a:r>
              <a:rPr lang="cs-CZ" dirty="0" err="1"/>
              <a:t>process</a:t>
            </a:r>
            <a:r>
              <a:rPr lang="cs-CZ" dirty="0"/>
              <a:t> </a:t>
            </a:r>
            <a:r>
              <a:rPr lang="cs-CZ" dirty="0" err="1"/>
              <a:t>of</a:t>
            </a:r>
            <a:r>
              <a:rPr lang="cs-CZ" dirty="0"/>
              <a:t> </a:t>
            </a:r>
            <a:r>
              <a:rPr lang="cs-CZ" dirty="0" err="1"/>
              <a:t>the</a:t>
            </a:r>
            <a:r>
              <a:rPr lang="cs-CZ" dirty="0"/>
              <a:t> </a:t>
            </a:r>
            <a:r>
              <a:rPr lang="cs-CZ" dirty="0" err="1"/>
              <a:t>change</a:t>
            </a:r>
            <a:r>
              <a:rPr lang="cs-CZ" dirty="0"/>
              <a:t> in </a:t>
            </a:r>
            <a:r>
              <a:rPr lang="cs-CZ" dirty="0" err="1"/>
              <a:t>the</a:t>
            </a:r>
            <a:r>
              <a:rPr lang="cs-CZ" dirty="0"/>
              <a:t> </a:t>
            </a:r>
            <a:r>
              <a:rPr lang="cs-CZ" dirty="0" err="1"/>
              <a:t>frame</a:t>
            </a:r>
            <a:r>
              <a:rPr lang="cs-CZ" dirty="0"/>
              <a:t> </a:t>
            </a:r>
            <a:r>
              <a:rPr lang="cs-CZ" dirty="0" err="1"/>
              <a:t>of</a:t>
            </a:r>
            <a:r>
              <a:rPr lang="cs-CZ" dirty="0"/>
              <a:t> </a:t>
            </a:r>
            <a:r>
              <a:rPr lang="cs-CZ" dirty="0" err="1"/>
              <a:t>the</a:t>
            </a:r>
            <a:r>
              <a:rPr lang="cs-CZ" dirty="0"/>
              <a:t> </a:t>
            </a:r>
            <a:r>
              <a:rPr lang="cs-CZ" dirty="0" err="1"/>
              <a:t>separated</a:t>
            </a:r>
            <a:r>
              <a:rPr lang="cs-CZ" dirty="0"/>
              <a:t> </a:t>
            </a:r>
            <a:r>
              <a:rPr lang="cs-CZ" dirty="0" err="1"/>
              <a:t>steps</a:t>
            </a:r>
            <a:r>
              <a:rPr lang="cs-CZ" dirty="0"/>
              <a:t> </a:t>
            </a:r>
            <a:r>
              <a:rPr lang="cs-CZ" dirty="0" err="1"/>
              <a:t>of</a:t>
            </a:r>
            <a:r>
              <a:rPr lang="cs-CZ" dirty="0"/>
              <a:t> </a:t>
            </a:r>
            <a:r>
              <a:rPr lang="cs-CZ" dirty="0" err="1"/>
              <a:t>the</a:t>
            </a:r>
            <a:r>
              <a:rPr lang="cs-CZ" dirty="0"/>
              <a:t> </a:t>
            </a:r>
            <a:r>
              <a:rPr lang="cs-CZ" dirty="0" err="1"/>
              <a:t>models</a:t>
            </a:r>
            <a:r>
              <a:rPr lang="cs-CZ" dirty="0"/>
              <a:t>.</a:t>
            </a:r>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30428317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Introduction</a:t>
            </a:r>
            <a:endParaRPr lang="cs-CZ" dirty="0"/>
          </a:p>
        </p:txBody>
      </p:sp>
      <p:sp>
        <p:nvSpPr>
          <p:cNvPr id="3" name="Zástupný symbol pro obsah 2"/>
          <p:cNvSpPr>
            <a:spLocks noGrp="1"/>
          </p:cNvSpPr>
          <p:nvPr>
            <p:ph idx="1"/>
          </p:nvPr>
        </p:nvSpPr>
        <p:spPr/>
        <p:txBody>
          <a:bodyPr/>
          <a:lstStyle/>
          <a:p>
            <a:r>
              <a:rPr lang="cs-CZ" dirty="0" smtClean="0"/>
              <a:t>Model </a:t>
            </a:r>
            <a:r>
              <a:rPr lang="cs-CZ" dirty="0" err="1"/>
              <a:t>represents</a:t>
            </a:r>
            <a:r>
              <a:rPr lang="cs-CZ" dirty="0"/>
              <a:t> </a:t>
            </a:r>
            <a:r>
              <a:rPr lang="cs-CZ" dirty="0" err="1"/>
              <a:t>the</a:t>
            </a:r>
            <a:r>
              <a:rPr lang="cs-CZ" dirty="0"/>
              <a:t> </a:t>
            </a:r>
            <a:r>
              <a:rPr lang="cs-CZ" dirty="0" err="1"/>
              <a:t>events</a:t>
            </a:r>
            <a:r>
              <a:rPr lang="cs-CZ" dirty="0"/>
              <a:t> and </a:t>
            </a:r>
            <a:r>
              <a:rPr lang="cs-CZ" dirty="0" err="1"/>
              <a:t>processes</a:t>
            </a:r>
            <a:r>
              <a:rPr lang="cs-CZ" dirty="0"/>
              <a:t> </a:t>
            </a:r>
            <a:r>
              <a:rPr lang="cs-CZ" dirty="0" err="1"/>
              <a:t>of</a:t>
            </a:r>
            <a:r>
              <a:rPr lang="cs-CZ" dirty="0"/>
              <a:t> </a:t>
            </a:r>
            <a:r>
              <a:rPr lang="cs-CZ" dirty="0" err="1"/>
              <a:t>the</a:t>
            </a:r>
            <a:r>
              <a:rPr lang="cs-CZ" dirty="0"/>
              <a:t> </a:t>
            </a:r>
            <a:r>
              <a:rPr lang="cs-CZ" dirty="0" err="1"/>
              <a:t>real</a:t>
            </a:r>
            <a:r>
              <a:rPr lang="cs-CZ" dirty="0"/>
              <a:t> </a:t>
            </a:r>
            <a:r>
              <a:rPr lang="cs-CZ" dirty="0" err="1"/>
              <a:t>world</a:t>
            </a:r>
            <a:r>
              <a:rPr lang="cs-CZ" dirty="0"/>
              <a:t> </a:t>
            </a:r>
            <a:r>
              <a:rPr lang="cs-CZ" dirty="0" err="1"/>
              <a:t>of</a:t>
            </a:r>
            <a:r>
              <a:rPr lang="cs-CZ" dirty="0"/>
              <a:t> </a:t>
            </a:r>
            <a:r>
              <a:rPr lang="cs-CZ" dirty="0" err="1"/>
              <a:t>the</a:t>
            </a:r>
            <a:r>
              <a:rPr lang="cs-CZ" dirty="0"/>
              <a:t> </a:t>
            </a:r>
            <a:r>
              <a:rPr lang="cs-CZ" dirty="0" err="1"/>
              <a:t>organization</a:t>
            </a:r>
            <a:r>
              <a:rPr lang="cs-CZ" dirty="0"/>
              <a:t> </a:t>
            </a:r>
            <a:endParaRPr lang="cs-CZ" dirty="0" smtClean="0"/>
          </a:p>
          <a:p>
            <a:r>
              <a:rPr lang="cs-CZ" dirty="0" err="1" smtClean="0"/>
              <a:t>We</a:t>
            </a:r>
            <a:r>
              <a:rPr lang="cs-CZ" dirty="0" smtClean="0"/>
              <a:t> </a:t>
            </a:r>
            <a:r>
              <a:rPr lang="cs-CZ" dirty="0" err="1" smtClean="0"/>
              <a:t>can</a:t>
            </a:r>
            <a:r>
              <a:rPr lang="cs-CZ" dirty="0" smtClean="0"/>
              <a:t> </a:t>
            </a:r>
            <a:r>
              <a:rPr lang="cs-CZ" dirty="0" err="1" smtClean="0"/>
              <a:t>simplify</a:t>
            </a:r>
            <a:r>
              <a:rPr lang="cs-CZ" dirty="0" smtClean="0"/>
              <a:t> </a:t>
            </a:r>
            <a:r>
              <a:rPr lang="cs-CZ" dirty="0"/>
              <a:t>and </a:t>
            </a:r>
            <a:r>
              <a:rPr lang="cs-CZ" dirty="0" err="1"/>
              <a:t>describe</a:t>
            </a:r>
            <a:r>
              <a:rPr lang="cs-CZ" dirty="0"/>
              <a:t> in a </a:t>
            </a:r>
            <a:r>
              <a:rPr lang="cs-CZ" dirty="0" err="1"/>
              <a:t>graphical</a:t>
            </a:r>
            <a:r>
              <a:rPr lang="cs-CZ" dirty="0"/>
              <a:t> </a:t>
            </a:r>
            <a:r>
              <a:rPr lang="cs-CZ" dirty="0" err="1"/>
              <a:t>way</a:t>
            </a:r>
            <a:r>
              <a:rPr lang="cs-CZ" dirty="0"/>
              <a:t> </a:t>
            </a:r>
            <a:r>
              <a:rPr lang="cs-CZ" dirty="0" err="1"/>
              <a:t>the</a:t>
            </a:r>
            <a:r>
              <a:rPr lang="cs-CZ" dirty="0"/>
              <a:t> </a:t>
            </a:r>
            <a:r>
              <a:rPr lang="cs-CZ" dirty="0" err="1"/>
              <a:t>processes</a:t>
            </a:r>
            <a:r>
              <a:rPr lang="cs-CZ" dirty="0"/>
              <a:t> </a:t>
            </a:r>
            <a:r>
              <a:rPr lang="cs-CZ" dirty="0" err="1"/>
              <a:t>realizing</a:t>
            </a:r>
            <a:r>
              <a:rPr lang="cs-CZ" dirty="0"/>
              <a:t> in </a:t>
            </a:r>
            <a:r>
              <a:rPr lang="cs-CZ" dirty="0" err="1"/>
              <a:t>the</a:t>
            </a:r>
            <a:r>
              <a:rPr lang="cs-CZ" dirty="0"/>
              <a:t> </a:t>
            </a:r>
            <a:r>
              <a:rPr lang="cs-CZ" dirty="0" err="1"/>
              <a:t>organization</a:t>
            </a:r>
            <a:r>
              <a:rPr lang="cs-CZ" dirty="0"/>
              <a:t> and </a:t>
            </a:r>
            <a:r>
              <a:rPr lang="cs-CZ" dirty="0" err="1"/>
              <a:t>its</a:t>
            </a:r>
            <a:r>
              <a:rPr lang="cs-CZ" dirty="0"/>
              <a:t> </a:t>
            </a:r>
            <a:r>
              <a:rPr lang="cs-CZ" dirty="0" err="1"/>
              <a:t>environment</a:t>
            </a:r>
            <a:r>
              <a:rPr lang="cs-CZ" dirty="0"/>
              <a:t>.</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3002" y="4467289"/>
            <a:ext cx="5500398" cy="3093974"/>
          </a:xfrm>
          <a:prstGeom prst="rect">
            <a:avLst/>
          </a:prstGeom>
        </p:spPr>
      </p:pic>
    </p:spTree>
    <p:extLst>
      <p:ext uri="{BB962C8B-B14F-4D97-AF65-F5344CB8AC3E}">
        <p14:creationId xmlns:p14="http://schemas.microsoft.com/office/powerpoint/2010/main" val="865577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Lewin’s</a:t>
            </a:r>
            <a:r>
              <a:rPr lang="cs-CZ" dirty="0"/>
              <a:t> 3-stage model </a:t>
            </a:r>
          </a:p>
        </p:txBody>
      </p:sp>
      <p:sp>
        <p:nvSpPr>
          <p:cNvPr id="3" name="Zástupný symbol pro obsah 2"/>
          <p:cNvSpPr>
            <a:spLocks noGrp="1"/>
          </p:cNvSpPr>
          <p:nvPr>
            <p:ph idx="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pic>
        <p:nvPicPr>
          <p:cNvPr id="6" name="Obrázek 5"/>
          <p:cNvPicPr/>
          <p:nvPr/>
        </p:nvPicPr>
        <p:blipFill>
          <a:blip r:embed="rId3">
            <a:extLst>
              <a:ext uri="{28A0092B-C50C-407E-A947-70E740481C1C}">
                <a14:useLocalDpi xmlns:a14="http://schemas.microsoft.com/office/drawing/2010/main" val="0"/>
              </a:ext>
            </a:extLst>
          </a:blip>
          <a:srcRect/>
          <a:stretch>
            <a:fillRect/>
          </a:stretch>
        </p:blipFill>
        <p:spPr bwMode="auto">
          <a:xfrm>
            <a:off x="534987" y="1353313"/>
            <a:ext cx="9623425" cy="5401500"/>
          </a:xfrm>
          <a:prstGeom prst="rect">
            <a:avLst/>
          </a:prstGeom>
          <a:noFill/>
          <a:ln>
            <a:noFill/>
          </a:ln>
        </p:spPr>
      </p:pic>
    </p:spTree>
    <p:extLst>
      <p:ext uri="{BB962C8B-B14F-4D97-AF65-F5344CB8AC3E}">
        <p14:creationId xmlns:p14="http://schemas.microsoft.com/office/powerpoint/2010/main" val="38233921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Lewin’s</a:t>
            </a:r>
            <a:r>
              <a:rPr lang="cs-CZ" dirty="0"/>
              <a:t> 3-stage model </a:t>
            </a:r>
          </a:p>
        </p:txBody>
      </p:sp>
      <p:sp>
        <p:nvSpPr>
          <p:cNvPr id="3" name="Zástupný symbol pro obsah 2"/>
          <p:cNvSpPr>
            <a:spLocks noGrp="1"/>
          </p:cNvSpPr>
          <p:nvPr>
            <p:ph idx="1"/>
          </p:nvPr>
        </p:nvSpPr>
        <p:spPr/>
        <p:txBody>
          <a:bodyPr/>
          <a:lstStyle/>
          <a:p>
            <a:r>
              <a:rPr lang="cs-CZ" b="1" dirty="0" smtClean="0"/>
              <a:t>U</a:t>
            </a:r>
            <a:r>
              <a:rPr lang="en-US" b="1" dirty="0" err="1" smtClean="0"/>
              <a:t>nfreezing</a:t>
            </a:r>
            <a:r>
              <a:rPr lang="cs-CZ" dirty="0" smtClean="0"/>
              <a:t> -</a:t>
            </a:r>
            <a:r>
              <a:rPr lang="en-US" dirty="0" smtClean="0"/>
              <a:t> </a:t>
            </a:r>
            <a:r>
              <a:rPr lang="cs-CZ" dirty="0" smtClean="0"/>
              <a:t>o</a:t>
            </a:r>
            <a:r>
              <a:rPr lang="en-US" dirty="0" err="1" smtClean="0"/>
              <a:t>ld</a:t>
            </a:r>
            <a:r>
              <a:rPr lang="en-US" dirty="0" smtClean="0"/>
              <a:t> </a:t>
            </a:r>
            <a:r>
              <a:rPr lang="en-US" dirty="0"/>
              <a:t>behaviors, ways of thinking, processes, people and organizational structures must all be carefully examined to show employees how necessary a change is for the organization to create or maintain a competitive advantage in the marketplace.</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pic>
        <p:nvPicPr>
          <p:cNvPr id="4" name="Obrázek 3"/>
          <p:cNvPicPr>
            <a:picLocks noChangeAspect="1"/>
          </p:cNvPicPr>
          <p:nvPr/>
        </p:nvPicPr>
        <p:blipFill>
          <a:blip r:embed="rId3"/>
          <a:stretch>
            <a:fillRect/>
          </a:stretch>
        </p:blipFill>
        <p:spPr>
          <a:xfrm>
            <a:off x="1257046" y="5915564"/>
            <a:ext cx="8343900" cy="1381125"/>
          </a:xfrm>
          <a:prstGeom prst="rect">
            <a:avLst/>
          </a:prstGeom>
        </p:spPr>
      </p:pic>
    </p:spTree>
    <p:extLst>
      <p:ext uri="{BB962C8B-B14F-4D97-AF65-F5344CB8AC3E}">
        <p14:creationId xmlns:p14="http://schemas.microsoft.com/office/powerpoint/2010/main" val="40582623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Lewin’s</a:t>
            </a:r>
            <a:r>
              <a:rPr lang="cs-CZ" dirty="0"/>
              <a:t> 3-stage model </a:t>
            </a:r>
          </a:p>
        </p:txBody>
      </p:sp>
      <p:sp>
        <p:nvSpPr>
          <p:cNvPr id="3" name="Zástupný symbol pro obsah 2"/>
          <p:cNvSpPr>
            <a:spLocks noGrp="1"/>
          </p:cNvSpPr>
          <p:nvPr>
            <p:ph idx="1"/>
          </p:nvPr>
        </p:nvSpPr>
        <p:spPr/>
        <p:txBody>
          <a:bodyPr/>
          <a:lstStyle/>
          <a:p>
            <a:r>
              <a:rPr lang="cs-CZ" dirty="0" err="1" smtClean="0"/>
              <a:t>Changing</a:t>
            </a:r>
            <a:r>
              <a:rPr lang="cs-CZ" dirty="0" smtClean="0"/>
              <a:t> - </a:t>
            </a:r>
            <a:r>
              <a:rPr lang="en-US" dirty="0" smtClean="0"/>
              <a:t>implementation </a:t>
            </a:r>
            <a:r>
              <a:rPr lang="en-US" dirty="0" smtClean="0"/>
              <a:t>change</a:t>
            </a:r>
            <a:r>
              <a:rPr lang="en-US" dirty="0"/>
              <a:t>. </a:t>
            </a:r>
            <a:r>
              <a:rPr lang="cs-CZ" dirty="0" smtClean="0"/>
              <a:t>Most </a:t>
            </a:r>
            <a:r>
              <a:rPr lang="en-US" dirty="0" smtClean="0"/>
              <a:t>people </a:t>
            </a:r>
            <a:r>
              <a:rPr lang="en-US" dirty="0"/>
              <a:t>struggle with the new reality. It is a time marked with uncertainty and fear, making it the hardest step to overcome. During the changing step people begin to learn the new behaviors, processes and ways of thinking. </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pic>
        <p:nvPicPr>
          <p:cNvPr id="4" name="Obrázek 3"/>
          <p:cNvPicPr>
            <a:picLocks noChangeAspect="1"/>
          </p:cNvPicPr>
          <p:nvPr/>
        </p:nvPicPr>
        <p:blipFill>
          <a:blip r:embed="rId3"/>
          <a:stretch>
            <a:fillRect/>
          </a:stretch>
        </p:blipFill>
        <p:spPr>
          <a:xfrm>
            <a:off x="1110742" y="5408613"/>
            <a:ext cx="8343900" cy="2152650"/>
          </a:xfrm>
          <a:prstGeom prst="rect">
            <a:avLst/>
          </a:prstGeom>
        </p:spPr>
      </p:pic>
    </p:spTree>
    <p:extLst>
      <p:ext uri="{BB962C8B-B14F-4D97-AF65-F5344CB8AC3E}">
        <p14:creationId xmlns:p14="http://schemas.microsoft.com/office/powerpoint/2010/main" val="20166650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Lewin’s</a:t>
            </a:r>
            <a:r>
              <a:rPr lang="cs-CZ" dirty="0"/>
              <a:t> 3-stage model </a:t>
            </a:r>
          </a:p>
        </p:txBody>
      </p:sp>
      <p:sp>
        <p:nvSpPr>
          <p:cNvPr id="3" name="Zástupný symbol pro obsah 2"/>
          <p:cNvSpPr>
            <a:spLocks noGrp="1"/>
          </p:cNvSpPr>
          <p:nvPr>
            <p:ph idx="1"/>
          </p:nvPr>
        </p:nvSpPr>
        <p:spPr/>
        <p:txBody>
          <a:bodyPr/>
          <a:lstStyle/>
          <a:p>
            <a:r>
              <a:rPr lang="cs-CZ" b="1" dirty="0" smtClean="0"/>
              <a:t>R</a:t>
            </a:r>
            <a:r>
              <a:rPr lang="en-US" b="1" dirty="0" err="1" smtClean="0"/>
              <a:t>efreezing</a:t>
            </a:r>
            <a:r>
              <a:rPr lang="en-US" dirty="0" smtClean="0"/>
              <a:t> </a:t>
            </a:r>
            <a:r>
              <a:rPr lang="cs-CZ" dirty="0" smtClean="0"/>
              <a:t>- </a:t>
            </a:r>
            <a:r>
              <a:rPr lang="en-US" dirty="0" smtClean="0"/>
              <a:t>symbolize </a:t>
            </a:r>
            <a:r>
              <a:rPr lang="en-US" dirty="0"/>
              <a:t>the act of reinforcing, stabilizing and solidifying the new state after the change. The changes made to organizational processes, goals, structure, offerings or people are accepted and refrozen as the new norm or status quo.</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pic>
        <p:nvPicPr>
          <p:cNvPr id="4" name="Obrázek 3"/>
          <p:cNvPicPr>
            <a:picLocks noChangeAspect="1"/>
          </p:cNvPicPr>
          <p:nvPr/>
        </p:nvPicPr>
        <p:blipFill>
          <a:blip r:embed="rId3"/>
          <a:stretch>
            <a:fillRect/>
          </a:stretch>
        </p:blipFill>
        <p:spPr>
          <a:xfrm>
            <a:off x="1008062" y="5962650"/>
            <a:ext cx="8220075" cy="1447800"/>
          </a:xfrm>
          <a:prstGeom prst="rect">
            <a:avLst/>
          </a:prstGeom>
        </p:spPr>
      </p:pic>
    </p:spTree>
    <p:extLst>
      <p:ext uri="{BB962C8B-B14F-4D97-AF65-F5344CB8AC3E}">
        <p14:creationId xmlns:p14="http://schemas.microsoft.com/office/powerpoint/2010/main" val="35830519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Kotter’s</a:t>
            </a:r>
            <a:r>
              <a:rPr lang="cs-CZ" dirty="0"/>
              <a:t> </a:t>
            </a:r>
            <a:r>
              <a:rPr lang="cs-CZ" dirty="0" err="1"/>
              <a:t>eight</a:t>
            </a:r>
            <a:r>
              <a:rPr lang="cs-CZ" dirty="0"/>
              <a:t>-step </a:t>
            </a:r>
            <a:r>
              <a:rPr lang="cs-CZ" dirty="0" err="1"/>
              <a:t>change</a:t>
            </a:r>
            <a:r>
              <a:rPr lang="cs-CZ" dirty="0"/>
              <a:t> model</a:t>
            </a:r>
          </a:p>
        </p:txBody>
      </p:sp>
      <p:sp>
        <p:nvSpPr>
          <p:cNvPr id="3" name="Zástupný symbol pro obsah 2"/>
          <p:cNvSpPr>
            <a:spLocks noGrp="1"/>
          </p:cNvSpPr>
          <p:nvPr>
            <p:ph idx="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pic>
        <p:nvPicPr>
          <p:cNvPr id="6" name="Obrázek 5"/>
          <p:cNvPicPr/>
          <p:nvPr/>
        </p:nvPicPr>
        <p:blipFill>
          <a:blip r:embed="rId3"/>
          <a:stretch>
            <a:fillRect/>
          </a:stretch>
        </p:blipFill>
        <p:spPr>
          <a:xfrm>
            <a:off x="3200401" y="1187532"/>
            <a:ext cx="3557016" cy="6130290"/>
          </a:xfrm>
          <a:prstGeom prst="rect">
            <a:avLst/>
          </a:prstGeom>
        </p:spPr>
      </p:pic>
    </p:spTree>
    <p:extLst>
      <p:ext uri="{BB962C8B-B14F-4D97-AF65-F5344CB8AC3E}">
        <p14:creationId xmlns:p14="http://schemas.microsoft.com/office/powerpoint/2010/main" val="4027153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Kotter’s</a:t>
            </a:r>
            <a:r>
              <a:rPr lang="cs-CZ" dirty="0"/>
              <a:t> </a:t>
            </a:r>
            <a:r>
              <a:rPr lang="cs-CZ" dirty="0" err="1"/>
              <a:t>eight</a:t>
            </a:r>
            <a:r>
              <a:rPr lang="cs-CZ" dirty="0"/>
              <a:t>-step </a:t>
            </a:r>
            <a:r>
              <a:rPr lang="cs-CZ" dirty="0" err="1"/>
              <a:t>change</a:t>
            </a:r>
            <a:r>
              <a:rPr lang="cs-CZ" dirty="0"/>
              <a:t> model</a:t>
            </a:r>
          </a:p>
        </p:txBody>
      </p:sp>
      <p:sp>
        <p:nvSpPr>
          <p:cNvPr id="3" name="Zástupný symbol pro obsah 2"/>
          <p:cNvSpPr>
            <a:spLocks noGrp="1"/>
          </p:cNvSpPr>
          <p:nvPr>
            <p:ph idx="1"/>
          </p:nvPr>
        </p:nvSpPr>
        <p:spPr/>
        <p:txBody>
          <a:bodyPr/>
          <a:lstStyle/>
          <a:p>
            <a:pPr marL="342900" lvl="2" indent="-342900"/>
            <a:r>
              <a:rPr lang="cs-CZ" sz="3200" dirty="0" err="1"/>
              <a:t>Creating</a:t>
            </a:r>
            <a:r>
              <a:rPr lang="cs-CZ" sz="3200" dirty="0"/>
              <a:t> a </a:t>
            </a:r>
            <a:r>
              <a:rPr lang="cs-CZ" sz="3200" dirty="0" err="1"/>
              <a:t>sense</a:t>
            </a:r>
            <a:r>
              <a:rPr lang="cs-CZ" sz="3200" dirty="0"/>
              <a:t> </a:t>
            </a:r>
            <a:r>
              <a:rPr lang="cs-CZ" sz="3200" dirty="0" err="1"/>
              <a:t>of</a:t>
            </a:r>
            <a:r>
              <a:rPr lang="cs-CZ" sz="3200" dirty="0"/>
              <a:t> </a:t>
            </a:r>
            <a:r>
              <a:rPr lang="cs-CZ" sz="3200" dirty="0" err="1" smtClean="0"/>
              <a:t>urgency</a:t>
            </a:r>
            <a:r>
              <a:rPr lang="cs-CZ" sz="3200" dirty="0" smtClean="0"/>
              <a:t> - </a:t>
            </a:r>
            <a:r>
              <a:rPr lang="cs-CZ" altLang="cs-CZ" sz="3200" dirty="0" smtClean="0"/>
              <a:t>e</a:t>
            </a:r>
            <a:r>
              <a:rPr lang="en-US" altLang="cs-CZ" sz="3200" dirty="0" err="1" smtClean="0"/>
              <a:t>xamining</a:t>
            </a:r>
            <a:r>
              <a:rPr lang="en-US" altLang="cs-CZ" sz="3200" dirty="0" smtClean="0"/>
              <a:t> </a:t>
            </a:r>
            <a:r>
              <a:rPr lang="en-US" altLang="cs-CZ" sz="3200" dirty="0"/>
              <a:t>the market and competitive </a:t>
            </a:r>
            <a:r>
              <a:rPr lang="en-US" altLang="cs-CZ" sz="3200" dirty="0" smtClean="0"/>
              <a:t>realities</a:t>
            </a:r>
            <a:r>
              <a:rPr lang="cs-CZ" altLang="cs-CZ" sz="3200" dirty="0" smtClean="0"/>
              <a:t>, i</a:t>
            </a:r>
            <a:r>
              <a:rPr lang="en-US" altLang="cs-CZ" sz="3200" dirty="0" err="1" smtClean="0"/>
              <a:t>dentifying</a:t>
            </a:r>
            <a:r>
              <a:rPr lang="en-US" altLang="cs-CZ" sz="3200" dirty="0" smtClean="0"/>
              <a:t> </a:t>
            </a:r>
            <a:r>
              <a:rPr lang="en-US" altLang="cs-CZ" sz="3200" dirty="0"/>
              <a:t>and discussing crises, potential crises, or major </a:t>
            </a:r>
            <a:r>
              <a:rPr lang="en-US" altLang="cs-CZ" sz="3200" dirty="0" smtClean="0"/>
              <a:t>opportunities</a:t>
            </a:r>
            <a:endParaRPr lang="cs-CZ" altLang="cs-CZ" sz="3200" dirty="0" smtClean="0"/>
          </a:p>
          <a:p>
            <a:r>
              <a:rPr lang="cs-CZ" dirty="0" err="1"/>
              <a:t>Creating</a:t>
            </a:r>
            <a:r>
              <a:rPr lang="cs-CZ" dirty="0"/>
              <a:t> a </a:t>
            </a:r>
            <a:r>
              <a:rPr lang="cs-CZ" dirty="0" err="1"/>
              <a:t>guiding</a:t>
            </a:r>
            <a:r>
              <a:rPr lang="cs-CZ" dirty="0"/>
              <a:t> </a:t>
            </a:r>
            <a:r>
              <a:rPr lang="cs-CZ" dirty="0" err="1" smtClean="0"/>
              <a:t>coalition</a:t>
            </a:r>
            <a:r>
              <a:rPr lang="cs-CZ" dirty="0" smtClean="0"/>
              <a:t> - p</a:t>
            </a:r>
            <a:r>
              <a:rPr lang="en-US" altLang="cs-CZ" dirty="0" err="1" smtClean="0"/>
              <a:t>utting</a:t>
            </a:r>
            <a:r>
              <a:rPr lang="en-US" altLang="cs-CZ" dirty="0" smtClean="0"/>
              <a:t> </a:t>
            </a:r>
            <a:r>
              <a:rPr lang="en-US" altLang="cs-CZ" dirty="0"/>
              <a:t>together a group with enough power to lead the </a:t>
            </a:r>
            <a:r>
              <a:rPr lang="en-US" altLang="cs-CZ" dirty="0" smtClean="0"/>
              <a:t>change</a:t>
            </a:r>
            <a:r>
              <a:rPr lang="cs-CZ" altLang="cs-CZ" dirty="0" smtClean="0"/>
              <a:t>, g</a:t>
            </a:r>
            <a:r>
              <a:rPr lang="en-US" altLang="cs-CZ" dirty="0" err="1" smtClean="0"/>
              <a:t>etting</a:t>
            </a:r>
            <a:r>
              <a:rPr lang="en-US" altLang="cs-CZ" dirty="0" smtClean="0"/>
              <a:t> </a:t>
            </a:r>
            <a:r>
              <a:rPr lang="en-US" altLang="cs-CZ" dirty="0"/>
              <a:t>the group to work together like a </a:t>
            </a:r>
            <a:r>
              <a:rPr lang="en-US" altLang="cs-CZ" dirty="0" smtClean="0"/>
              <a:t>team</a:t>
            </a:r>
            <a:r>
              <a:rPr lang="cs-CZ" altLang="cs-CZ" dirty="0" smtClean="0"/>
              <a:t>.</a:t>
            </a:r>
            <a:endParaRPr lang="en-US" altLang="cs-CZ" dirty="0"/>
          </a:p>
          <a:p>
            <a:pPr marL="342900" lvl="2" indent="-342900"/>
            <a:endParaRPr lang="cs-CZ" sz="3200" b="1" dirty="0"/>
          </a:p>
          <a:p>
            <a:pPr marL="342900" lvl="2" indent="-342900"/>
            <a:endParaRPr lang="en-US" altLang="cs-CZ" sz="3200"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9992205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166</TotalTime>
  <Words>555</Words>
  <Application>Microsoft Office PowerPoint</Application>
  <PresentationFormat>Vlastní</PresentationFormat>
  <Paragraphs>64</Paragraphs>
  <Slides>14</Slides>
  <Notes>13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Arial</vt:lpstr>
      <vt:lpstr>Calibri</vt:lpstr>
      <vt:lpstr>Clara Sans</vt:lpstr>
      <vt:lpstr>JU_OPVVV</vt:lpstr>
      <vt:lpstr>Modelling of the managed changes</vt:lpstr>
      <vt:lpstr>Learning outcomes</vt:lpstr>
      <vt:lpstr>Introduction</vt:lpstr>
      <vt:lpstr>Lewin’s 3-stage model </vt:lpstr>
      <vt:lpstr>Lewin’s 3-stage model </vt:lpstr>
      <vt:lpstr>Lewin’s 3-stage model </vt:lpstr>
      <vt:lpstr>Lewin’s 3-stage model </vt:lpstr>
      <vt:lpstr>Kotter’s eight-step change model</vt:lpstr>
      <vt:lpstr>Kotter’s eight-step change model</vt:lpstr>
      <vt:lpstr>Kotter’s eight-step change model</vt:lpstr>
      <vt:lpstr>Kotter’s eight-step change model</vt:lpstr>
      <vt:lpstr>Kotter’s eight-step change model</vt:lpstr>
      <vt:lpstr>Responses to change</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Řehoř Petr doc. Ing. Ph.D.</cp:lastModifiedBy>
  <cp:revision>11</cp:revision>
  <dcterms:created xsi:type="dcterms:W3CDTF">2017-07-17T18:52:59Z</dcterms:created>
  <dcterms:modified xsi:type="dcterms:W3CDTF">2019-01-24T10:53:33Z</dcterms:modified>
</cp:coreProperties>
</file>