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26.12.2018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26.12.2018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flipV="1">
            <a:off x="889000" y="2063341"/>
            <a:ext cx="8562127" cy="1450326"/>
          </a:xfrm>
        </p:spPr>
        <p:txBody>
          <a:bodyPr/>
          <a:lstStyle/>
          <a:p>
            <a:r>
              <a:rPr lang="cs-CZ" sz="3200"/>
              <a:t>.</a:t>
            </a:r>
            <a:br>
              <a:rPr lang="cs-CZ" sz="3200" dirty="0"/>
            </a:br>
            <a:endParaRPr lang="cs-CZ" sz="1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Vybrané klasické metody: slovní monologické (vysvětlování, výklad) a dialogické (rozhovor). 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91A5F1-7CEC-446B-834C-8ED6FE17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Vysvětlování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57F4F0-0A39-4B14-9DD1-B70AD75A5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Metoda výrazně </a:t>
            </a:r>
            <a:r>
              <a:rPr lang="cs-CZ" u="sng" dirty="0"/>
              <a:t>kognitivní, založená na logickém a systematickém postupu </a:t>
            </a:r>
            <a:r>
              <a:rPr lang="cs-CZ" dirty="0"/>
              <a:t>při zprostředkování učiva žákům. </a:t>
            </a:r>
          </a:p>
          <a:p>
            <a:r>
              <a:rPr lang="cs-CZ" dirty="0"/>
              <a:t>Základní prostředek k pochopení podstaty a souvislostí osvojovaného (výklad jasný, srozumitelný a logický) = jádro sdělení (podstata jevu, funkce předmětu).</a:t>
            </a:r>
          </a:p>
          <a:p>
            <a:r>
              <a:rPr lang="cs-CZ" dirty="0"/>
              <a:t>Výklad složitějšího jevu musí probíhat postupně.</a:t>
            </a:r>
          </a:p>
          <a:p>
            <a:r>
              <a:rPr lang="cs-CZ" dirty="0"/>
              <a:t>Schopnost učitele srozumitelně a výstižně vysvětlovat učivo patří k jeho základním kompetencím.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F8EC36-5D00-4E77-A112-A684A95C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FC4182-C8AC-4930-AB0A-3027E257E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41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F1010-9B72-47F8-B002-D33627768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Výklad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0E16B0-6636-4EE9-8C30-C3575D4FD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Nejčastěji používanou </a:t>
            </a:r>
            <a:r>
              <a:rPr lang="cs-CZ" sz="2800" u="sng" dirty="0"/>
              <a:t>monologickou metodou </a:t>
            </a:r>
            <a:r>
              <a:rPr lang="cs-CZ" sz="2800" dirty="0"/>
              <a:t>na základní a střední škole je výklad, který má důležité místo při </a:t>
            </a:r>
            <a:r>
              <a:rPr lang="cs-CZ" sz="2800" u="sng" dirty="0"/>
              <a:t>získávání nových vědomostí, osvojování pojmů a vztahů mezi nimi</a:t>
            </a:r>
            <a:r>
              <a:rPr lang="cs-CZ" sz="2800" dirty="0"/>
              <a:t>. K tomu, aby byl výklad efektivní, by měl učitel hovořit přiměřeným tempem, srozumitelně, zjednodušovat a orientovat se na hlavní fakta, navazovat na předchozí učivo, uvádět konkrétní příklady, klást žákům otázky a tak si zajistit zpětnou vazbu. Ke zvýšení efektivnosti přispívá také propojenost výkladu s názorně demonstračními metodami.</a:t>
            </a:r>
          </a:p>
          <a:p>
            <a:r>
              <a:rPr lang="cs-CZ" sz="2800" u="sng" dirty="0"/>
              <a:t>Výhoda</a:t>
            </a:r>
            <a:r>
              <a:rPr lang="cs-CZ" sz="2800" dirty="0"/>
              <a:t>:  metoda umožní učiteli „předat“ žákům učivo v souvislém sledu a pevném logickém uspořádání. </a:t>
            </a:r>
            <a:r>
              <a:rPr lang="cs-CZ" sz="2800" u="sng" dirty="0"/>
              <a:t>Nevýhody:</a:t>
            </a:r>
            <a:r>
              <a:rPr lang="cs-CZ" sz="2800" dirty="0"/>
              <a:t> metoda málo vede žáky k samostatnému myšlení, tvořivosti, rozvoji komunikačních dovedností.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A5DC4A-59FB-42C1-9F35-5F4D3C877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8289029-6C5A-437D-9DD8-5212434F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32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8FF64B-85E7-45F4-B222-D41C9AC8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Rozhovor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D92154-FC5F-4413-A217-E0CCA218E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Nejstarší didaktickou metodou, která patří do metod slovních – dialogických –, je metoda rozhovoru, používaná již ve starověku např. Sokratem, po němž je také pojmenován jeden typ rozhovoru, </a:t>
            </a:r>
            <a:r>
              <a:rPr lang="cs-CZ" sz="2800" u="sng" dirty="0"/>
              <a:t>tzv. sokratovský rozhovor</a:t>
            </a:r>
            <a:r>
              <a:rPr lang="cs-CZ" sz="2800" dirty="0"/>
              <a:t>, při kterém se učitel snaží z žáků pomocí návodných otázek získat nové informace, ke kterým by měli přijít logickou úvahou za použití vlastních zkušeností (viz </a:t>
            </a:r>
            <a:r>
              <a:rPr lang="cs-CZ" sz="2800" u="sng" dirty="0"/>
              <a:t>Filozofie pro děti – TF JU</a:t>
            </a:r>
            <a:r>
              <a:rPr lang="cs-CZ" sz="2800" dirty="0"/>
              <a:t>).</a:t>
            </a:r>
          </a:p>
          <a:p>
            <a:r>
              <a:rPr lang="cs-CZ" sz="2800" dirty="0"/>
              <a:t>Při rozhovoru učitel formou otázek a odpovědí vysvětluje určitý jev, problém a vede žáky k novým poznatkům. Metoda rozhovoru má často funkci pomocnou, motivační (na začátku hodiny, ověření poznatků žáků) nebo doplňuje metodu výkladu a tak zabezpečuje zpětnou vazbu a větší zapojení a soustředěnost žáků ve výuce. 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3DA549-F059-466C-9C4A-43A9B67D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FB7FFB-2A12-4BD9-9D06-8D451FE2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6932D-3EB9-4BFF-8871-A37C3E65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Dialog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ACC1E3-7E49-4171-84FE-B8E9564B0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Metodou hojně využívanou v prostředí dnešní školy je </a:t>
            </a:r>
            <a:r>
              <a:rPr lang="cs-CZ" sz="2800" u="sng" dirty="0"/>
              <a:t>dialog</a:t>
            </a:r>
            <a:r>
              <a:rPr lang="cs-CZ" sz="2800" dirty="0"/>
              <a:t>, jenž představuje rozvinutější formu komunikace než rozhovor, neboť při něm dochází nejen ke </a:t>
            </a:r>
            <a:r>
              <a:rPr lang="cs-CZ" sz="2800" u="sng" dirty="0"/>
              <a:t>komunikaci mezi učitelem a žákem, ale také mezi žáky navzájem</a:t>
            </a:r>
            <a:r>
              <a:rPr lang="cs-CZ" sz="2800" dirty="0"/>
              <a:t>. Proto, aby dialog vedl k očekávaným výchovně-vzdělávacím cílům, musí být předložený problém pro žáky zajímavý, ve třídě je nutná atmosféra důvěry a učitel musí být schopen dialog „uřídit“ a „nenechat žáky sklouznout k jinému tématu“ či se překřikovat nebo ostře napadat druhého žáka zastávajícího jiný názor. Tato metoda vede jednak k hlubšímu zamyšlení nad probranou látkou a jednak učí žáky klást otázky, argumentovat, naslouchat druhému a tolerovat jeho názor a korigovat vlastní názory.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B9319A-8E7E-41CA-84F6-EF7AF2892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FE4B7A0-0003-4973-A8A9-5C3CA96B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11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843E6C-8062-4957-8F87-11F010BF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Diskuse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501B93-1B8E-4862-BF13-F6F240015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 nejrozvinutější komunikaci dochází při použití dialogické metody, metody diskuse, v níž jde o vzájemný rozhovor mezi všemi členy skupiny, v němž jde o vyjasnění problematiky. Tato metoda ještě více než metoda dialogu vyžaduje předchozí seznámení žáků s danou problematikou.</a:t>
            </a:r>
          </a:p>
          <a:p>
            <a:r>
              <a:rPr lang="cs-CZ" dirty="0"/>
              <a:t>Typy: panelová diskuse, řízená diskuse, řetězení diskuse…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D72706-8737-43C8-AD6D-8265311E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C86F6F-9FFF-4F82-9C7B-D216AF1C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83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B39A2C-D5FF-4461-A713-5BD376AD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16BED0-6E1E-4C05-9861-A2A4E1908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/>
              <a:t>Forma komunikace </a:t>
            </a:r>
            <a:r>
              <a:rPr lang="cs-CZ" sz="2400" dirty="0"/>
              <a:t>učitele a žáků, při níž si účastníci navzájem vyměňují názory na dané téma, na základě svých znalostí pro svá tvrzení uvádějí argumenty, a tím společně nacházejí řešení daného problému</a:t>
            </a:r>
          </a:p>
          <a:p>
            <a:r>
              <a:rPr lang="cs-CZ" sz="2400" u="sng" dirty="0"/>
              <a:t>Navazuje na metodu rozhovoru</a:t>
            </a:r>
          </a:p>
          <a:p>
            <a:r>
              <a:rPr lang="cs-CZ" sz="2400" u="sng" dirty="0"/>
              <a:t>Specifické nároky </a:t>
            </a:r>
            <a:r>
              <a:rPr lang="cs-CZ" sz="2400" dirty="0"/>
              <a:t>na metodu:  vhodně volené téma, jednací řád, průběh ve fázích, výcvik žáků v dovednostech diskutovat, příznivé klima, organizační a prostorové zajištění (půlkruh, podkova, vymezená doba…)</a:t>
            </a:r>
          </a:p>
          <a:p>
            <a:r>
              <a:rPr lang="cs-CZ" sz="2400" dirty="0"/>
              <a:t>Úspěch diskuse je ovlivněn jejím řízením</a:t>
            </a:r>
          </a:p>
          <a:p>
            <a:r>
              <a:rPr lang="cs-CZ" sz="2400" u="sng" dirty="0"/>
              <a:t>Problémy</a:t>
            </a:r>
            <a:r>
              <a:rPr lang="cs-CZ" sz="2400" dirty="0"/>
              <a:t>: nevhodná situace, jen formální, manipulace se žákem, bez obsahu – jen povídání, ztráta orientace, selhání učitele – nezvládne řízení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518F46-0382-4F32-AF86-C7D99F4FD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7732D09-39D8-44E3-8D77-80B470943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9141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64D48-A62E-43A3-9465-0A427DE8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4B7103-D11D-4526-A7FA-59007260D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u="sng" dirty="0"/>
              <a:t>Typy diskuse</a:t>
            </a:r>
            <a:r>
              <a:rPr lang="cs-CZ" sz="2800" dirty="0"/>
              <a:t>: diskuse během přednášky / po přednášce, na základě tezí, na základě referátu, řetězová diskuse, diskuse u stolu, symposium, diskuse v malých skupinách, debata, panelová diskuse</a:t>
            </a:r>
          </a:p>
          <a:p>
            <a:r>
              <a:rPr lang="cs-CZ" sz="2800" u="sng" dirty="0"/>
              <a:t>Diskusní metody</a:t>
            </a:r>
            <a:r>
              <a:rPr lang="cs-CZ" sz="2800" dirty="0"/>
              <a:t>: brainstorming, </a:t>
            </a:r>
            <a:r>
              <a:rPr lang="cs-CZ" sz="2800" dirty="0" err="1"/>
              <a:t>brainwriting</a:t>
            </a:r>
            <a:r>
              <a:rPr lang="cs-CZ" sz="2800" dirty="0"/>
              <a:t>, metoda 653, </a:t>
            </a:r>
            <a:r>
              <a:rPr lang="cs-CZ" sz="2800" dirty="0" err="1"/>
              <a:t>rounds</a:t>
            </a:r>
            <a:r>
              <a:rPr lang="cs-CZ" sz="2800" dirty="0"/>
              <a:t> /kolečka/, </a:t>
            </a:r>
            <a:r>
              <a:rPr lang="cs-CZ" sz="2800" dirty="0" err="1"/>
              <a:t>carousel</a:t>
            </a:r>
            <a:r>
              <a:rPr lang="cs-CZ" sz="2800" dirty="0"/>
              <a:t> /kolotoč/, </a:t>
            </a:r>
            <a:r>
              <a:rPr lang="cs-CZ" sz="2800" dirty="0" err="1"/>
              <a:t>snowballing</a:t>
            </a:r>
            <a:r>
              <a:rPr lang="cs-CZ" sz="2800" dirty="0"/>
              <a:t> /sněhová koule/, návštěvníci, </a:t>
            </a:r>
            <a:r>
              <a:rPr lang="cs-CZ" sz="2800" dirty="0" err="1"/>
              <a:t>goldfish</a:t>
            </a:r>
            <a:r>
              <a:rPr lang="cs-CZ" sz="2800" dirty="0"/>
              <a:t> </a:t>
            </a:r>
            <a:r>
              <a:rPr lang="cs-CZ" sz="2800" dirty="0" err="1"/>
              <a:t>bowl</a:t>
            </a:r>
            <a:r>
              <a:rPr lang="cs-CZ" sz="2800" dirty="0"/>
              <a:t> /akvárium/, diskuse spojená s přednáškou, řetězová diskuse, diskuse na základě tezí / referátu, jako samostatná vyučovací jednotka, panelová diskuse, diskuse v malých skupinách, </a:t>
            </a:r>
            <a:r>
              <a:rPr lang="cs-CZ" sz="2800" dirty="0" err="1"/>
              <a:t>Gordonova</a:t>
            </a:r>
            <a:r>
              <a:rPr lang="cs-CZ" sz="2800" dirty="0"/>
              <a:t> metoda, Phillips 66, </a:t>
            </a:r>
            <a:r>
              <a:rPr lang="cs-CZ" sz="2800" dirty="0" err="1"/>
              <a:t>Hobo</a:t>
            </a:r>
            <a:r>
              <a:rPr lang="cs-CZ" sz="2800" dirty="0"/>
              <a:t> metoda, metoda cílených otázek, debata, metoda konsenzu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BC9633-BCA1-4F1E-8766-ABC7A685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0622A2-6565-4387-AAD6-8A830135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52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621040-AD73-4D2F-8061-5FD864681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A21F00-F59D-4D97-A574-0DB030F8A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Doporučená literatura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Čapek, R.: Moderní didaktika. Praha: Grada, 2015.</a:t>
            </a:r>
          </a:p>
          <a:p>
            <a:r>
              <a:rPr lang="cs-CZ" dirty="0" err="1"/>
              <a:t>Kyloušková</a:t>
            </a:r>
            <a:r>
              <a:rPr lang="cs-CZ" dirty="0"/>
              <a:t>, H.: Jak využít literární text ve výuce cizích jazyků. Brno: Masarykova univerzita, 2007.</a:t>
            </a:r>
          </a:p>
          <a:p>
            <a:r>
              <a:rPr lang="cs-CZ" dirty="0"/>
              <a:t>Maňák, J., Švec, V.: Výukové metody. Brno: </a:t>
            </a:r>
            <a:r>
              <a:rPr lang="cs-CZ" dirty="0" err="1"/>
              <a:t>Paido</a:t>
            </a:r>
            <a:r>
              <a:rPr lang="cs-CZ" dirty="0"/>
              <a:t>, 2003.</a:t>
            </a:r>
          </a:p>
          <a:p>
            <a:r>
              <a:rPr lang="cs-CZ" dirty="0" err="1"/>
              <a:t>Zormanová</a:t>
            </a:r>
            <a:r>
              <a:rPr lang="cs-CZ" dirty="0"/>
              <a:t>, L.: Výukové metody v pedagogice. Praha: Grada, 2012.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2B03C7-6124-4BA5-8A6D-C7587AFBE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4F3A825-9D71-4A45-B56B-917F527A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59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79</TotalTime>
  <Words>421</Words>
  <Application>Microsoft Office PowerPoint</Application>
  <PresentationFormat>Vlastní</PresentationFormat>
  <Paragraphs>39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Clara Sans</vt:lpstr>
      <vt:lpstr>JU_OPVVV</vt:lpstr>
      <vt:lpstr>. </vt:lpstr>
      <vt:lpstr>Vysvětlování</vt:lpstr>
      <vt:lpstr>Výklad</vt:lpstr>
      <vt:lpstr>Rozhovor</vt:lpstr>
      <vt:lpstr>Dialog</vt:lpstr>
      <vt:lpstr>Diskuse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5</cp:revision>
  <dcterms:created xsi:type="dcterms:W3CDTF">2017-07-17T18:52:59Z</dcterms:created>
  <dcterms:modified xsi:type="dcterms:W3CDTF">2018-12-26T16:38:45Z</dcterms:modified>
</cp:coreProperties>
</file>