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8"/>
  </p:notesMasterIdLst>
  <p:sldIdLst>
    <p:sldId id="256" r:id="rId2"/>
    <p:sldId id="259" r:id="rId3"/>
    <p:sldId id="260" r:id="rId4"/>
    <p:sldId id="261" r:id="rId5"/>
    <p:sldId id="262" r:id="rId6"/>
    <p:sldId id="263" r:id="rId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354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Public </a:t>
            </a:r>
            <a:r>
              <a:rPr lang="cs-CZ" dirty="0" err="1"/>
              <a:t>Administration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129AD6-CF20-4241-A2B5-B921C26FF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Forms</a:t>
            </a:r>
            <a:r>
              <a:rPr lang="cs-CZ" dirty="0"/>
              <a:t> of Public </a:t>
            </a:r>
            <a:r>
              <a:rPr lang="cs-CZ" dirty="0" err="1"/>
              <a:t>Administration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53D42C-5070-47C5-9130-F4F2043DD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issuing generally binding administrative acts</a:t>
            </a:r>
          </a:p>
          <a:p>
            <a:pPr lvl="1"/>
            <a:r>
              <a:rPr lang="en-US" dirty="0"/>
              <a:t>regulations and decrees, issuing internal normative acts, issuing individual administrative acts and entering into public law contracts, issuing certificates</a:t>
            </a:r>
          </a:p>
          <a:p>
            <a:r>
              <a:rPr lang="en-US" dirty="0"/>
              <a:t>includes:</a:t>
            </a:r>
          </a:p>
          <a:p>
            <a:pPr lvl="1"/>
            <a:r>
              <a:rPr lang="en-US" dirty="0"/>
              <a:t>state administration exercised through administrative offices</a:t>
            </a:r>
          </a:p>
          <a:p>
            <a:pPr lvl="1"/>
            <a:r>
              <a:rPr lang="en-US" dirty="0"/>
              <a:t>self-administration exercised through public law corporations</a:t>
            </a:r>
            <a:r>
              <a:rPr lang="cs-CZ" dirty="0"/>
              <a:t>, </a:t>
            </a:r>
            <a:r>
              <a:rPr lang="cs-CZ" dirty="0" err="1"/>
              <a:t>i.e</a:t>
            </a:r>
            <a:r>
              <a:rPr lang="cs-CZ" dirty="0"/>
              <a:t>., </a:t>
            </a:r>
            <a:r>
              <a:rPr lang="en-US" dirty="0"/>
              <a:t>municipalities, regions and professional chambers</a:t>
            </a:r>
          </a:p>
          <a:p>
            <a:pPr lvl="1"/>
            <a:r>
              <a:rPr lang="en-US" dirty="0"/>
              <a:t>other public administration (territorial, occupational, etc</a:t>
            </a:r>
            <a:r>
              <a:rPr lang="cs-CZ" dirty="0"/>
              <a:t>.)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986FBF-32B2-483F-B175-EB2A1D37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94363FD-7BEE-478F-9010-9835F342B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34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CEC19B-0F18-41A2-A357-103F0E776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</a:t>
            </a:r>
            <a:r>
              <a:rPr lang="cs-CZ" dirty="0" err="1"/>
              <a:t>functions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Public </a:t>
            </a:r>
            <a:r>
              <a:rPr lang="cs-CZ" dirty="0" err="1"/>
              <a:t>Administration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D93783-0FB8-4019-AD7B-05C283543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sub-statutory</a:t>
            </a:r>
          </a:p>
          <a:p>
            <a:pPr lvl="1"/>
            <a:r>
              <a:rPr lang="en-US" dirty="0"/>
              <a:t> subjects have the possibility to adopt sub-statutory standards (decrees and regulations)</a:t>
            </a:r>
          </a:p>
          <a:p>
            <a:pPr lvl="0"/>
            <a:r>
              <a:rPr lang="en-US" dirty="0"/>
              <a:t>executive</a:t>
            </a:r>
          </a:p>
          <a:p>
            <a:pPr lvl="1"/>
            <a:r>
              <a:rPr lang="en-US" dirty="0"/>
              <a:t> own implementation of statutes and other legislation</a:t>
            </a:r>
          </a:p>
          <a:p>
            <a:pPr lvl="0"/>
            <a:r>
              <a:rPr lang="en-US" dirty="0"/>
              <a:t>decretive</a:t>
            </a:r>
          </a:p>
          <a:p>
            <a:pPr lvl="1"/>
            <a:r>
              <a:rPr lang="en-US" dirty="0"/>
              <a:t> a body issues administrative decisions and generally binding decrees and regulation</a:t>
            </a:r>
            <a:r>
              <a:rPr lang="cs-CZ" dirty="0"/>
              <a:t>s</a:t>
            </a:r>
            <a:endParaRPr lang="en-US" dirty="0"/>
          </a:p>
          <a:p>
            <a:pPr lvl="0"/>
            <a:r>
              <a:rPr lang="en-GB" dirty="0"/>
              <a:t>organisational</a:t>
            </a:r>
          </a:p>
          <a:p>
            <a:pPr lvl="1"/>
            <a:r>
              <a:rPr lang="en-US" dirty="0"/>
              <a:t> ordinary activities of public </a:t>
            </a:r>
            <a:r>
              <a:rPr lang="en-US" dirty="0" err="1"/>
              <a:t>authoriti</a:t>
            </a:r>
            <a:r>
              <a:rPr lang="cs-CZ" dirty="0"/>
              <a:t>es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38F7A6-3149-4683-90FF-2486EC967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DE0CEB-7D41-4B5E-8C99-D0A2DB9A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169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6457E8-E4FF-4A68-87F1-EC52B21E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The </a:t>
            </a:r>
            <a:r>
              <a:rPr lang="cs-CZ" dirty="0" err="1"/>
              <a:t>State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98700B-15C2-4202-ACDE-A5B12C5F6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 made up of public offices and institutions that consider the public interest</a:t>
            </a:r>
          </a:p>
          <a:p>
            <a:r>
              <a:rPr lang="en-US" sz="2800" dirty="0"/>
              <a:t>it is empowered with legislative and executive powers and is represented by state administration</a:t>
            </a:r>
          </a:p>
          <a:p>
            <a:r>
              <a:rPr lang="en-US" sz="2800" dirty="0"/>
              <a:t>In public administration, the state is represented by:</a:t>
            </a:r>
          </a:p>
          <a:p>
            <a:pPr lvl="1"/>
            <a:r>
              <a:rPr lang="en-US" sz="2400" dirty="0"/>
              <a:t>the government </a:t>
            </a:r>
          </a:p>
          <a:p>
            <a:pPr lvl="1"/>
            <a:r>
              <a:rPr lang="en-US" sz="2400" dirty="0"/>
              <a:t>ministries </a:t>
            </a:r>
          </a:p>
          <a:p>
            <a:pPr lvl="1"/>
            <a:r>
              <a:rPr lang="en-US" sz="2400" dirty="0"/>
              <a:t>other central administrative offices (</a:t>
            </a:r>
            <a:r>
              <a:rPr lang="en-US" sz="2000" dirty="0"/>
              <a:t>the Czech Statistical Office)</a:t>
            </a:r>
          </a:p>
          <a:p>
            <a:pPr lvl="1"/>
            <a:r>
              <a:rPr lang="en-US" sz="2400" dirty="0"/>
              <a:t>administrative offices with nationwide authority</a:t>
            </a:r>
          </a:p>
          <a:p>
            <a:pPr lvl="1"/>
            <a:r>
              <a:rPr lang="en-US" sz="2400" dirty="0" err="1"/>
              <a:t>specialised</a:t>
            </a:r>
            <a:r>
              <a:rPr lang="en-US" sz="2400" dirty="0"/>
              <a:t> territorial administrative offices </a:t>
            </a:r>
            <a:r>
              <a:rPr lang="en-US" sz="2000" dirty="0"/>
              <a:t>(labour offices, tax offices, and police administration)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BD991D4-C251-45BF-AC19-1AB9D06A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r>
              <a:rPr lang="cs-CZ" dirty="0"/>
              <a:t>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30B2951-3D1C-4BEF-829A-1D6B6C0D3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26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B98489-C960-42A9-9FE8-005B415A4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Administration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A7DB1E-DA61-41A0-ACA1-BEA567F5B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 involved in the implementation of executive power</a:t>
            </a:r>
          </a:p>
          <a:p>
            <a:r>
              <a:rPr lang="en-US" sz="2800" dirty="0"/>
              <a:t>the powers of the state administration are carried out by government bodies which are divide</a:t>
            </a:r>
            <a:r>
              <a:rPr lang="cs-CZ" sz="2800" dirty="0"/>
              <a:t>d</a:t>
            </a:r>
            <a:endParaRPr lang="en-US" sz="2800" dirty="0"/>
          </a:p>
          <a:p>
            <a:pPr lvl="1"/>
            <a:r>
              <a:rPr lang="en-US" sz="2400" dirty="0"/>
              <a:t>according to the manner of decision-making and responsibility for</a:t>
            </a:r>
            <a:r>
              <a:rPr lang="cs-CZ" sz="2400" dirty="0"/>
              <a:t> </a:t>
            </a:r>
            <a:r>
              <a:rPr lang="en-US" sz="2400" dirty="0"/>
              <a:t>decisions</a:t>
            </a:r>
            <a:r>
              <a:rPr lang="cs-CZ" sz="2400" dirty="0"/>
              <a:t> made:</a:t>
            </a:r>
            <a:endParaRPr lang="en-US" sz="2400" dirty="0"/>
          </a:p>
          <a:p>
            <a:pPr lvl="2"/>
            <a:r>
              <a:rPr lang="en-GB" sz="2000" dirty="0"/>
              <a:t>collegial</a:t>
            </a:r>
            <a:r>
              <a:rPr lang="cs-CZ" sz="2000" dirty="0"/>
              <a:t> (</a:t>
            </a:r>
            <a:r>
              <a:rPr lang="en-GB" sz="2000" dirty="0"/>
              <a:t>government</a:t>
            </a:r>
            <a:r>
              <a:rPr lang="cs-CZ" sz="2000" dirty="0"/>
              <a:t>)</a:t>
            </a:r>
            <a:endParaRPr lang="en-US" sz="2000" dirty="0"/>
          </a:p>
          <a:p>
            <a:pPr lvl="2"/>
            <a:r>
              <a:rPr lang="en-GB" sz="2000" dirty="0"/>
              <a:t>monocratic</a:t>
            </a:r>
            <a:r>
              <a:rPr lang="cs-CZ" sz="2000" dirty="0"/>
              <a:t> (ministry)</a:t>
            </a:r>
            <a:endParaRPr lang="en-US" sz="2000" dirty="0"/>
          </a:p>
          <a:p>
            <a:pPr lvl="1"/>
            <a:r>
              <a:rPr lang="en-US" sz="2400" dirty="0"/>
              <a:t>according to the scope of substantive jurisdiction</a:t>
            </a:r>
          </a:p>
          <a:p>
            <a:pPr lvl="2"/>
            <a:r>
              <a:rPr lang="en-GB" sz="2000" dirty="0"/>
              <a:t>with</a:t>
            </a:r>
            <a:r>
              <a:rPr lang="cs-CZ" sz="2000" dirty="0"/>
              <a:t> </a:t>
            </a:r>
            <a:r>
              <a:rPr lang="en-GB" sz="2000" dirty="0"/>
              <a:t>general</a:t>
            </a:r>
            <a:r>
              <a:rPr lang="cs-CZ" sz="2000" dirty="0"/>
              <a:t> </a:t>
            </a:r>
            <a:r>
              <a:rPr lang="en-GB" sz="2000" dirty="0"/>
              <a:t>jurisdiction</a:t>
            </a:r>
          </a:p>
          <a:p>
            <a:pPr lvl="2"/>
            <a:r>
              <a:rPr lang="en-GB" sz="2000" dirty="0"/>
              <a:t>with</a:t>
            </a:r>
            <a:r>
              <a:rPr lang="cs-CZ" sz="2000" dirty="0"/>
              <a:t> </a:t>
            </a:r>
            <a:r>
              <a:rPr lang="en-GB" sz="2000" dirty="0"/>
              <a:t>special</a:t>
            </a:r>
            <a:r>
              <a:rPr lang="cs-CZ" sz="2000" dirty="0"/>
              <a:t> </a:t>
            </a:r>
            <a:r>
              <a:rPr lang="en-GB" sz="2000" dirty="0"/>
              <a:t>jurisdiction</a:t>
            </a:r>
            <a:r>
              <a:rPr lang="cs-CZ" sz="2000" dirty="0"/>
              <a:t> (</a:t>
            </a:r>
            <a:r>
              <a:rPr lang="en-GB" sz="2000" dirty="0"/>
              <a:t>the</a:t>
            </a:r>
            <a:r>
              <a:rPr lang="cs-CZ" sz="2000" dirty="0"/>
              <a:t> Ministry of Finance, tax </a:t>
            </a:r>
            <a:r>
              <a:rPr lang="en-GB" sz="2000" dirty="0"/>
              <a:t>offices</a:t>
            </a:r>
            <a:r>
              <a:rPr lang="cs-CZ" sz="2000" dirty="0"/>
              <a:t>)</a:t>
            </a:r>
            <a:endParaRPr lang="en-US" sz="2000" dirty="0"/>
          </a:p>
          <a:p>
            <a:pPr lvl="1"/>
            <a:r>
              <a:rPr lang="en-GB" sz="2400" dirty="0"/>
              <a:t>according</a:t>
            </a:r>
            <a:r>
              <a:rPr lang="cs-CZ" sz="2400" dirty="0"/>
              <a:t> to </a:t>
            </a:r>
            <a:r>
              <a:rPr lang="en-GB" sz="2400" dirty="0"/>
              <a:t>the</a:t>
            </a:r>
            <a:r>
              <a:rPr lang="cs-CZ" sz="2400" dirty="0"/>
              <a:t> </a:t>
            </a:r>
            <a:r>
              <a:rPr lang="en-GB" sz="2400" dirty="0"/>
              <a:t>scope</a:t>
            </a:r>
            <a:r>
              <a:rPr lang="cs-CZ" sz="2400" dirty="0"/>
              <a:t> of </a:t>
            </a:r>
            <a:r>
              <a:rPr lang="en-GB" sz="2400" dirty="0"/>
              <a:t>territorial</a:t>
            </a:r>
            <a:r>
              <a:rPr lang="cs-CZ" sz="2400" dirty="0"/>
              <a:t> </a:t>
            </a:r>
            <a:r>
              <a:rPr lang="en-GB" sz="2400" dirty="0"/>
              <a:t>jurisdiction</a:t>
            </a:r>
          </a:p>
          <a:p>
            <a:pPr lvl="2"/>
            <a:r>
              <a:rPr lang="en-GB" sz="2000" dirty="0"/>
              <a:t>central</a:t>
            </a:r>
            <a:r>
              <a:rPr lang="cs-CZ" sz="2000" dirty="0"/>
              <a:t> (</a:t>
            </a:r>
            <a:r>
              <a:rPr lang="en-GB" sz="2000" dirty="0"/>
              <a:t>ministries</a:t>
            </a:r>
            <a:r>
              <a:rPr lang="cs-CZ" sz="2000" dirty="0"/>
              <a:t>, Czech </a:t>
            </a:r>
            <a:r>
              <a:rPr lang="en-GB" sz="2000" dirty="0"/>
              <a:t>Statistical</a:t>
            </a:r>
            <a:r>
              <a:rPr lang="cs-CZ" sz="2000" dirty="0"/>
              <a:t> Office)</a:t>
            </a:r>
            <a:endParaRPr lang="en-US" sz="2000" dirty="0"/>
          </a:p>
          <a:p>
            <a:pPr lvl="2"/>
            <a:r>
              <a:rPr lang="en-GB" sz="2000" dirty="0"/>
              <a:t>local</a:t>
            </a:r>
            <a:r>
              <a:rPr lang="cs-CZ" sz="2000" dirty="0"/>
              <a:t> (labour </a:t>
            </a:r>
            <a:r>
              <a:rPr lang="en-GB" sz="2000" dirty="0"/>
              <a:t>offices</a:t>
            </a:r>
            <a:r>
              <a:rPr lang="cs-CZ" sz="2000" dirty="0"/>
              <a:t>)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0A3E11-0416-4938-8594-6B00FE1E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09986C-DC17-4405-8A84-D66535B34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FDED0-DD87-4F7F-9030-67987E2FA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Self-government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94D491-CA44-454C-B30E-F456F229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purpose is for an entity to be able to autonomously decide on its own issues and to manage its own affairs</a:t>
            </a:r>
          </a:p>
          <a:p>
            <a:r>
              <a:rPr lang="en-US" dirty="0"/>
              <a:t>territorial Self-Government</a:t>
            </a:r>
          </a:p>
          <a:p>
            <a:pPr lvl="1"/>
            <a:r>
              <a:rPr lang="en-US" dirty="0"/>
              <a:t>basic territorial self-governing units (municipalities)</a:t>
            </a:r>
          </a:p>
          <a:p>
            <a:pPr lvl="1"/>
            <a:r>
              <a:rPr lang="en-US" dirty="0"/>
              <a:t>higher territorial administration units  (regions)</a:t>
            </a:r>
          </a:p>
          <a:p>
            <a:r>
              <a:rPr lang="en-US" dirty="0"/>
              <a:t>occupational Self-Government</a:t>
            </a:r>
          </a:p>
          <a:p>
            <a:pPr lvl="1"/>
            <a:r>
              <a:rPr lang="en-US" dirty="0"/>
              <a:t>covers professional chambers (the Czech Medical Chamber</a:t>
            </a:r>
            <a:r>
              <a:rPr lang="cs-CZ" dirty="0"/>
              <a:t>)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8FF263-94AA-4FD3-B9B9-63B6AB64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FB5ADAC-1783-417D-A7C2-1AE10CE7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56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39</TotalTime>
  <Words>342</Words>
  <Application>Microsoft Office PowerPoint</Application>
  <PresentationFormat>Vlastní</PresentationFormat>
  <Paragraphs>55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Clara Sans</vt:lpstr>
      <vt:lpstr>JU_OPVVV</vt:lpstr>
      <vt:lpstr>Public Administration</vt:lpstr>
      <vt:lpstr>Forms of Public Administration Activities </vt:lpstr>
      <vt:lpstr>The functions of the Public Administration </vt:lpstr>
      <vt:lpstr>The State</vt:lpstr>
      <vt:lpstr>State Administration</vt:lpstr>
      <vt:lpstr>Self-government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7</cp:revision>
  <dcterms:created xsi:type="dcterms:W3CDTF">2017-07-17T18:52:59Z</dcterms:created>
  <dcterms:modified xsi:type="dcterms:W3CDTF">2019-02-28T20:27:59Z</dcterms:modified>
</cp:coreProperties>
</file>