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260" r:id="rId5"/>
    <p:sldId id="317" r:id="rId6"/>
    <p:sldId id="262" r:id="rId7"/>
    <p:sldId id="263" r:id="rId8"/>
    <p:sldId id="318" r:id="rId9"/>
    <p:sldId id="321" r:id="rId10"/>
    <p:sldId id="277" r:id="rId11"/>
    <p:sldId id="319" r:id="rId12"/>
    <p:sldId id="320" r:id="rId13"/>
    <p:sldId id="322" r:id="rId14"/>
    <p:sldId id="286" r:id="rId15"/>
    <p:sldId id="290" r:id="rId16"/>
    <p:sldId id="291" r:id="rId17"/>
    <p:sldId id="292" r:id="rId18"/>
    <p:sldId id="323" r:id="rId19"/>
    <p:sldId id="293" r:id="rId20"/>
    <p:sldId id="294" r:id="rId21"/>
    <p:sldId id="295" r:id="rId22"/>
    <p:sldId id="304" r:id="rId23"/>
    <p:sldId id="324" r:id="rId24"/>
    <p:sldId id="325" r:id="rId25"/>
    <p:sldId id="326" r:id="rId26"/>
    <p:sldId id="296" r:id="rId27"/>
    <p:sldId id="327" r:id="rId28"/>
    <p:sldId id="328" r:id="rId29"/>
    <p:sldId id="329" r:id="rId30"/>
    <p:sldId id="297" r:id="rId31"/>
    <p:sldId id="309" r:id="rId32"/>
    <p:sldId id="312" r:id="rId33"/>
    <p:sldId id="306" r:id="rId34"/>
    <p:sldId id="313" r:id="rId35"/>
    <p:sldId id="331" r:id="rId36"/>
    <p:sldId id="330" r:id="rId37"/>
    <p:sldId id="314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9DE"/>
    <a:srgbClr val="009900"/>
    <a:srgbClr val="9900CC"/>
    <a:srgbClr val="FF00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78"/>
    </p:cViewPr>
  </p:sorterViewPr>
  <p:notesViewPr>
    <p:cSldViewPr>
      <p:cViewPr varScale="1">
        <p:scale>
          <a:sx n="41" d="100"/>
          <a:sy n="41" d="100"/>
        </p:scale>
        <p:origin x="-14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75605BD6-0C3D-4EB2-8012-6DE445FE356B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B73D939-2395-48B6-8173-9E67CDCE6B56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2565F-A04A-4828-BA98-C34798A96C50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D682E4-9A19-431F-8036-6D016867B145}" type="slidenum">
              <a:rPr lang="ar-SA" altLang="en-US"/>
              <a:pPr/>
              <a:t>10</a:t>
            </a:fld>
            <a:endParaRPr lang="en-US" altLang="en-US"/>
          </a:p>
        </p:txBody>
      </p:sp>
      <p:sp>
        <p:nvSpPr>
          <p:cNvPr id="122882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CEE72-1987-47ED-94AF-B2447BEAFC04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36054-4617-4435-91F1-270864BC5F1D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70084-00D4-4F16-BC29-246B4BC8C781}" type="slidenum">
              <a:rPr lang="ar-SA" altLang="en-US"/>
              <a:pPr/>
              <a:t>13</a:t>
            </a:fld>
            <a:endParaRPr lang="en-US" altLang="en-US"/>
          </a:p>
        </p:txBody>
      </p:sp>
      <p:sp>
        <p:nvSpPr>
          <p:cNvPr id="204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714BD9-EDDF-47B7-B195-A1E920E67930}" type="slidenum">
              <a:rPr lang="ar-SA" altLang="en-US"/>
              <a:pPr/>
              <a:t>14</a:t>
            </a:fld>
            <a:endParaRPr lang="en-US" altLang="en-US"/>
          </a:p>
        </p:txBody>
      </p:sp>
      <p:sp>
        <p:nvSpPr>
          <p:cNvPr id="130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1F53CF-2634-4C2B-9D2B-25A5629B7469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132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F4597-30DB-4B65-B491-A354D64EE5BD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133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32DCD0-A13D-47C8-944E-B39CD1BB59FC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3EC3F0-7E61-49DB-9E68-1658CA2CC0C3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205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B5E4F-670C-4681-AA6A-82F0EBFE2D03}" type="slidenum">
              <a:rPr lang="ar-SA" altLang="en-US"/>
              <a:pPr/>
              <a:t>19</a:t>
            </a:fld>
            <a:endParaRPr lang="en-US" altLang="en-US"/>
          </a:p>
        </p:txBody>
      </p:sp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3D1AB-70BD-481B-94D6-CA9F620E1758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7D378D-98E2-41C9-A767-86B4CCFF8F25}" type="slidenum">
              <a:rPr lang="ar-SA" altLang="en-US"/>
              <a:pPr/>
              <a:t>20</a:t>
            </a:fld>
            <a:endParaRPr lang="en-US" altLang="en-US"/>
          </a:p>
        </p:txBody>
      </p:sp>
      <p:sp>
        <p:nvSpPr>
          <p:cNvPr id="136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214B02-93D8-4F62-A696-815D022234A7}" type="slidenum">
              <a:rPr lang="ar-SA" altLang="en-US"/>
              <a:pPr/>
              <a:t>21</a:t>
            </a:fld>
            <a:endParaRPr lang="en-US" altLang="en-US"/>
          </a:p>
        </p:txBody>
      </p:sp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E97AB-A186-4B69-BEA4-7DD2953D656C}" type="slidenum">
              <a:rPr lang="ar-SA" altLang="en-US"/>
              <a:pPr/>
              <a:t>22</a:t>
            </a:fld>
            <a:endParaRPr lang="en-US" altLang="en-US"/>
          </a:p>
        </p:txBody>
      </p:sp>
      <p:sp>
        <p:nvSpPr>
          <p:cNvPr id="156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61BAB8-33E7-43C0-BA9C-1A333020895C}" type="slidenum">
              <a:rPr lang="ar-SA" altLang="en-US"/>
              <a:pPr/>
              <a:t>23</a:t>
            </a:fld>
            <a:endParaRPr lang="en-US" altLang="en-US"/>
          </a:p>
        </p:txBody>
      </p:sp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0E58B-2E89-4803-95C6-4873EE44C898}" type="slidenum">
              <a:rPr lang="ar-SA" altLang="en-US"/>
              <a:pPr/>
              <a:t>24</a:t>
            </a:fld>
            <a:endParaRPr lang="en-US" altLang="en-US"/>
          </a:p>
        </p:txBody>
      </p:sp>
      <p:sp>
        <p:nvSpPr>
          <p:cNvPr id="207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7C9AC-2DD2-4321-A464-EF0CA7B1D9BF}" type="slidenum">
              <a:rPr lang="ar-SA" altLang="en-US"/>
              <a:pPr/>
              <a:t>25</a:t>
            </a:fld>
            <a:endParaRPr lang="en-US" altLang="en-US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55353B-AA17-4F47-8A82-F3AA54FF5777}" type="slidenum">
              <a:rPr lang="ar-SA" altLang="en-US"/>
              <a:pPr/>
              <a:t>26</a:t>
            </a:fld>
            <a:endParaRPr lang="en-US" altLang="en-US"/>
          </a:p>
        </p:txBody>
      </p:sp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BB11BB-1706-4DB8-AF31-C0B89417ECA6}" type="slidenum">
              <a:rPr lang="ar-SA" altLang="en-US"/>
              <a:pPr/>
              <a:t>27</a:t>
            </a:fld>
            <a:endParaRPr lang="en-US" altLang="en-US"/>
          </a:p>
        </p:txBody>
      </p:sp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80A4C-5CF0-48DD-9275-690F9F700A13}" type="slidenum">
              <a:rPr lang="ar-SA" altLang="en-US"/>
              <a:pPr/>
              <a:t>28</a:t>
            </a:fld>
            <a:endParaRPr lang="en-US" altLang="en-US"/>
          </a:p>
        </p:txBody>
      </p:sp>
      <p:sp>
        <p:nvSpPr>
          <p:cNvPr id="215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02DCB5-D4BA-4CDE-B176-291FDCEA434B}" type="slidenum">
              <a:rPr lang="ar-SA" altLang="en-US"/>
              <a:pPr/>
              <a:t>29</a:t>
            </a:fld>
            <a:endParaRPr lang="en-US" altLang="en-US"/>
          </a:p>
        </p:txBody>
      </p:sp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2CBAC4-0914-4974-B618-D39AE7964971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E79605-F44E-4318-9EF3-2DD007108E4E}" type="slidenum">
              <a:rPr lang="ar-SA" altLang="en-US"/>
              <a:pPr/>
              <a:t>30</a:t>
            </a:fld>
            <a:endParaRPr lang="en-US" altLang="en-US"/>
          </a:p>
        </p:txBody>
      </p:sp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328DB-E3F2-4843-BAE0-09E34D62F866}" type="slidenum">
              <a:rPr lang="ar-SA" altLang="en-US"/>
              <a:pPr/>
              <a:t>31</a:t>
            </a:fld>
            <a:endParaRPr lang="en-US" altLang="en-US"/>
          </a:p>
        </p:txBody>
      </p:sp>
      <p:sp>
        <p:nvSpPr>
          <p:cNvPr id="167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D76D38-9F50-4AB8-ADDE-C76DE6AB9A8F}" type="slidenum">
              <a:rPr lang="ar-SA" altLang="en-US"/>
              <a:pPr/>
              <a:t>32</a:t>
            </a:fld>
            <a:endParaRPr lang="en-US" altLang="en-US"/>
          </a:p>
        </p:txBody>
      </p:sp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7B51F-D76B-4CAC-A864-19D891FBCC8A}" type="slidenum">
              <a:rPr lang="ar-SA" altLang="en-US"/>
              <a:pPr/>
              <a:t>33</a:t>
            </a:fld>
            <a:endParaRPr lang="en-US" altLang="en-US"/>
          </a:p>
        </p:txBody>
      </p:sp>
      <p:sp>
        <p:nvSpPr>
          <p:cNvPr id="157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2B20B-35A9-45BA-97FF-CAF2AC037A39}" type="slidenum">
              <a:rPr lang="ar-SA" altLang="en-US"/>
              <a:pPr/>
              <a:t>34</a:t>
            </a:fld>
            <a:endParaRPr lang="en-US" altLang="en-US"/>
          </a:p>
        </p:txBody>
      </p:sp>
      <p:sp>
        <p:nvSpPr>
          <p:cNvPr id="175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A63EE-C750-49AA-8A27-F4F56E7770CC}" type="slidenum">
              <a:rPr lang="ar-SA" altLang="en-US"/>
              <a:pPr/>
              <a:t>35</a:t>
            </a:fld>
            <a:endParaRPr lang="en-US" altLang="en-US"/>
          </a:p>
        </p:txBody>
      </p:sp>
      <p:sp>
        <p:nvSpPr>
          <p:cNvPr id="219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2D589-D2EC-4EA1-9A04-479AC849C954}" type="slidenum">
              <a:rPr lang="ar-SA" altLang="en-US"/>
              <a:pPr/>
              <a:t>36</a:t>
            </a:fld>
            <a:endParaRPr lang="en-US" altLang="en-US"/>
          </a:p>
        </p:txBody>
      </p:sp>
      <p:sp>
        <p:nvSpPr>
          <p:cNvPr id="217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5ADDB9-ADE9-43FF-8B8E-2743DB9EEB56}" type="slidenum">
              <a:rPr lang="ar-SA" altLang="en-US"/>
              <a:pPr/>
              <a:t>37</a:t>
            </a:fld>
            <a:endParaRPr lang="en-US" altLang="en-US"/>
          </a:p>
        </p:txBody>
      </p:sp>
      <p:sp>
        <p:nvSpPr>
          <p:cNvPr id="177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F2322F-D139-4979-AA37-ACCAF87307A7}" type="slidenum">
              <a:rPr lang="ar-SA" altLang="en-US"/>
              <a:pPr/>
              <a:t>4</a:t>
            </a:fld>
            <a:endParaRPr lang="en-US" altLang="en-US"/>
          </a:p>
        </p:txBody>
      </p:sp>
      <p:sp>
        <p:nvSpPr>
          <p:cNvPr id="1085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F65413-355C-4A63-B679-4006065E3A0F}" type="slidenum">
              <a:rPr lang="ar-SA" altLang="en-US"/>
              <a:pPr/>
              <a:t>5</a:t>
            </a:fld>
            <a:endParaRPr lang="en-US" altLang="en-US"/>
          </a:p>
        </p:txBody>
      </p:sp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EF5D9-1447-4523-8F94-0611F9BF7AA7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560A56-A082-46AA-87DD-759D1C84510F}" type="slidenum">
              <a:rPr lang="ar-SA" altLang="en-US"/>
              <a:pPr/>
              <a:t>7</a:t>
            </a:fld>
            <a:endParaRPr lang="en-US" altLang="en-US"/>
          </a:p>
        </p:txBody>
      </p:sp>
      <p:sp>
        <p:nvSpPr>
          <p:cNvPr id="1116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C7A599-3726-42E3-8CF9-6F04EECFFB2F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953F79-7EEF-4C82-B958-B1217B0894DA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203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E29EEAC-851F-4D7B-9B5C-F388BFA63A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5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26009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80194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471288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974450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079258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2AF-CBA7-480B-B89B-848AF891E193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15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7DCF-384D-4C1E-82F2-45F867CBDE8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15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42593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6BF7A8-E561-4ECC-9BAD-61CC31E856D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84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EC3607F-A5AB-472D-A4AB-96A8E4B156B0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26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2BEA16D-C341-4652-8E90-AE87CB97257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72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6872A-2894-4C60-97C3-F2D03FB12AF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113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23061-6B84-4C1C-91DE-03741B2D0A9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56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DD9E-20E0-4D72-9E8E-DDFBFBAFB4B2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81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C1B3A8F-9094-404F-B8C0-4AA9AFF1856A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6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B28CF9-2B34-429A-AF93-E758A09FD4E6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725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76600"/>
            <a:ext cx="7086600" cy="1752600"/>
          </a:xfrm>
        </p:spPr>
        <p:txBody>
          <a:bodyPr/>
          <a:lstStyle/>
          <a:p>
            <a:pPr algn="ctr"/>
            <a:endParaRPr lang="en-US" altLang="ar-SA" sz="3600" b="1" dirty="0">
              <a:solidFill>
                <a:srgbClr val="FF0000"/>
              </a:solidFill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914400" y="0"/>
            <a:ext cx="74676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5000"/>
              </a:lnSpc>
              <a:buClrTx/>
              <a:buSzTx/>
              <a:buFontTx/>
              <a:buNone/>
            </a:pPr>
            <a:r>
              <a:rPr lang="en-US" altLang="ar-SA" sz="4000" b="1" dirty="0" smtClean="0">
                <a:solidFill>
                  <a:srgbClr val="9900CC"/>
                </a:solidFill>
              </a:rPr>
              <a:t>Systems </a:t>
            </a:r>
            <a:r>
              <a:rPr lang="en-US" altLang="ar-SA" sz="4000" b="1" dirty="0">
                <a:solidFill>
                  <a:srgbClr val="9900CC"/>
                </a:solidFill>
              </a:rPr>
              <a:t>Analysis</a:t>
            </a:r>
            <a:br>
              <a:rPr lang="en-US" altLang="ar-SA" sz="4000" b="1" dirty="0">
                <a:solidFill>
                  <a:srgbClr val="9900CC"/>
                </a:solidFill>
              </a:rPr>
            </a:br>
            <a:r>
              <a:rPr lang="en-US" altLang="ar-SA" sz="4000" b="1" dirty="0">
                <a:solidFill>
                  <a:srgbClr val="9900CC"/>
                </a:solidFill>
              </a:rPr>
              <a:t>and Design</a:t>
            </a:r>
            <a:r>
              <a:rPr lang="en-US" altLang="ar-SA" sz="4000" b="1" dirty="0">
                <a:solidFill>
                  <a:schemeClr val="tx2"/>
                </a:solidFill>
              </a:rPr>
              <a:t/>
            </a:r>
            <a:br>
              <a:rPr lang="en-US" altLang="ar-SA" sz="4000" b="1" dirty="0">
                <a:solidFill>
                  <a:schemeClr val="tx2"/>
                </a:solidFill>
              </a:rPr>
            </a:br>
            <a:r>
              <a:rPr lang="en-US" altLang="ar-SA" b="1" dirty="0">
                <a:solidFill>
                  <a:schemeClr val="tx2"/>
                </a:solidFill>
              </a:rPr>
              <a:t> </a:t>
            </a:r>
            <a:r>
              <a:rPr lang="en-US" altLang="ar-SA" sz="4000" b="1" dirty="0">
                <a:solidFill>
                  <a:schemeClr val="tx2"/>
                </a:solidFill>
              </a:rPr>
              <a:t/>
            </a:r>
            <a:br>
              <a:rPr lang="en-US" altLang="ar-SA" sz="4000" b="1" dirty="0">
                <a:solidFill>
                  <a:schemeClr val="tx2"/>
                </a:solidFill>
              </a:rPr>
            </a:br>
            <a:r>
              <a:rPr lang="en-US" altLang="ar-SA" sz="2800" b="1" dirty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altLang="ar-SA"/>
              <a:t>Approaches to </a:t>
            </a:r>
            <a:br>
              <a:rPr lang="en-US" altLang="ar-SA"/>
            </a:br>
            <a:r>
              <a:rPr lang="en-US" altLang="ar-SA"/>
              <a:t>Systems Development</a:t>
            </a:r>
          </a:p>
        </p:txBody>
      </p:sp>
      <p:sp>
        <p:nvSpPr>
          <p:cNvPr id="716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US" altLang="ar-SA" sz="2400" b="1"/>
          </a:p>
          <a:p>
            <a:pPr>
              <a:lnSpc>
                <a:spcPct val="90000"/>
              </a:lnSpc>
            </a:pPr>
            <a:r>
              <a:rPr lang="en-US" altLang="cs-CZ" sz="2400"/>
              <a:t>1950s: focus on efficient automation of existing processes</a:t>
            </a:r>
          </a:p>
          <a:p>
            <a:pPr>
              <a:lnSpc>
                <a:spcPct val="90000"/>
              </a:lnSpc>
            </a:pPr>
            <a:r>
              <a:rPr lang="en-US" altLang="ar-SA" sz="2400" b="1"/>
              <a:t> </a:t>
            </a:r>
            <a:r>
              <a:rPr lang="en-US" altLang="cs-CZ" sz="2400"/>
              <a:t>1960s: advent of 3GL </a:t>
            </a:r>
            <a:r>
              <a:rPr lang="en-US" altLang="ar-SA" sz="2400" b="1">
                <a:solidFill>
                  <a:srgbClr val="FF0000"/>
                </a:solidFill>
              </a:rPr>
              <a:t>procedural or third-generation</a:t>
            </a:r>
            <a:r>
              <a:rPr lang="en-US" altLang="cs-CZ" sz="2400"/>
              <a:t>, faster and more reliable computers</a:t>
            </a:r>
          </a:p>
          <a:p>
            <a:pPr>
              <a:lnSpc>
                <a:spcPct val="90000"/>
              </a:lnSpc>
            </a:pPr>
            <a:r>
              <a:rPr lang="en-US" altLang="cs-CZ" sz="2400"/>
              <a:t>1970s: system development becomes more like an engineering discipline</a:t>
            </a:r>
          </a:p>
          <a:p>
            <a:pPr>
              <a:lnSpc>
                <a:spcPct val="90000"/>
              </a:lnSpc>
            </a:pPr>
            <a:r>
              <a:rPr lang="en-US" altLang="cs-CZ" sz="2400"/>
              <a:t>1980s: major breakthrough with 4GL, CASE tools, object oriented methods</a:t>
            </a:r>
          </a:p>
          <a:p>
            <a:pPr>
              <a:lnSpc>
                <a:spcPct val="90000"/>
              </a:lnSpc>
            </a:pPr>
            <a:r>
              <a:rPr lang="en-US" altLang="cs-CZ" sz="2400"/>
              <a:t>1990s: focus on system integration,  client/server platforms, Internet</a:t>
            </a:r>
          </a:p>
          <a:p>
            <a:pPr>
              <a:lnSpc>
                <a:spcPct val="90000"/>
              </a:lnSpc>
            </a:pPr>
            <a:r>
              <a:rPr lang="en-US" altLang="cs-CZ" sz="2400"/>
              <a:t>The new century: Web application development, wireless PDAs (</a:t>
            </a:r>
            <a:r>
              <a:rPr lang="en-US" altLang="ar-SA" sz="2400" b="1" i="1"/>
              <a:t>personal digital assistant)</a:t>
            </a:r>
            <a:r>
              <a:rPr lang="en-US" altLang="ar-SA" sz="2400"/>
              <a:t> </a:t>
            </a:r>
            <a:r>
              <a:rPr lang="en-US" altLang="cs-CZ" sz="2400"/>
              <a:t>, component-based applications</a:t>
            </a:r>
            <a:endParaRPr lang="en-US" altLang="ar-SA" sz="2400" b="1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400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7C3A-1A45-47EE-A3A8-06627B723F94}" type="slidenum">
              <a:rPr lang="ar-SA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Approaches to Systems Development</a:t>
            </a:r>
          </a:p>
        </p:txBody>
      </p:sp>
      <p:sp>
        <p:nvSpPr>
          <p:cNvPr id="1914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cs-CZ" sz="2800"/>
              <a:t>Process-Oriented Approach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Focus is on flow, use and transformation of data in an information system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Involves creating graphical representations such as data flow diagrams and charts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Data are tracked from sources, through intermediate steps and to final destinations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Natural structure of data is not specified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Disadvantage: data files are tied to specific applications</a:t>
            </a:r>
          </a:p>
          <a:p>
            <a:pPr>
              <a:lnSpc>
                <a:spcPct val="90000"/>
              </a:lnSpc>
            </a:pPr>
            <a:endParaRPr lang="en-US" altLang="cs-CZ" sz="240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CAAA-C390-4D93-9D81-644B5AC41E0A}" type="slidenum">
              <a:rPr lang="ar-SA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Approaches to Systems Development</a:t>
            </a:r>
          </a:p>
        </p:txBody>
      </p:sp>
      <p:sp>
        <p:nvSpPr>
          <p:cNvPr id="1925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Data-Oriented Approach</a:t>
            </a:r>
          </a:p>
          <a:p>
            <a:pPr lvl="1"/>
            <a:r>
              <a:rPr lang="en-US" altLang="cs-CZ" sz="2400"/>
              <a:t>Depicts ideal organization of data, independent of where and how data are used</a:t>
            </a:r>
          </a:p>
          <a:p>
            <a:pPr lvl="1"/>
            <a:r>
              <a:rPr lang="en-US" altLang="cs-CZ" sz="2400"/>
              <a:t>Data model describes kinds of data and business relationships among the data</a:t>
            </a:r>
          </a:p>
          <a:p>
            <a:pPr lvl="1"/>
            <a:r>
              <a:rPr lang="en-US" altLang="cs-CZ" sz="2400"/>
              <a:t>Business rules depict how organization captures and processes the data</a:t>
            </a:r>
          </a:p>
          <a:p>
            <a:endParaRPr lang="en-US" altLang="cs-CZ" sz="240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9C70-06EE-47F2-B050-CD68311A87A7}" type="slidenum">
              <a:rPr lang="ar-SA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Types of Information systems</a:t>
            </a:r>
          </a:p>
        </p:txBody>
      </p:sp>
      <p:pic>
        <p:nvPicPr>
          <p:cNvPr id="198660" name="Picture 4" descr="AAEKJRC0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752600"/>
            <a:ext cx="76200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544F9-F3CC-4B54-AEA2-8CF886F515A9}" type="slidenum">
              <a:rPr lang="ar-SA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600"/>
              <a:t>Types (</a:t>
            </a:r>
            <a:r>
              <a:rPr lang="en-US" altLang="ar-SA" sz="3600">
                <a:solidFill>
                  <a:srgbClr val="FF0000"/>
                </a:solidFill>
              </a:rPr>
              <a:t>classes</a:t>
            </a:r>
            <a:r>
              <a:rPr lang="en-US" altLang="ar-SA" sz="3600"/>
              <a:t>)of Information Systems </a:t>
            </a:r>
            <a:endParaRPr lang="en-US" altLang="ar-SA"/>
          </a:p>
        </p:txBody>
      </p:sp>
      <p:sp>
        <p:nvSpPr>
          <p:cNvPr id="808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1800" b="1"/>
              <a:t>Transaction Processing Systems (TPS)</a:t>
            </a:r>
            <a:endParaRPr lang="en-US" altLang="cs-CZ" sz="1800"/>
          </a:p>
          <a:p>
            <a:pPr lvl="1">
              <a:lnSpc>
                <a:spcPct val="80000"/>
              </a:lnSpc>
            </a:pPr>
            <a:r>
              <a:rPr lang="en-US" altLang="cs-CZ" sz="2000"/>
              <a:t>Process orientation</a:t>
            </a:r>
            <a:endParaRPr lang="en-US" altLang="ar-SA" sz="2000" b="1"/>
          </a:p>
          <a:p>
            <a:pPr lvl="1">
              <a:lnSpc>
                <a:spcPct val="80000"/>
              </a:lnSpc>
            </a:pPr>
            <a:r>
              <a:rPr lang="en-US" altLang="ar-SA" sz="1600" b="1"/>
              <a:t>Automate handling of data about business activities (transactions)</a:t>
            </a:r>
          </a:p>
          <a:p>
            <a:pPr lvl="1">
              <a:lnSpc>
                <a:spcPct val="80000"/>
              </a:lnSpc>
            </a:pPr>
            <a:r>
              <a:rPr lang="en-US" altLang="ar-SA" sz="1600" b="1"/>
              <a:t>their goal to improve response time, efficiency, accuracy and using fewer people.</a:t>
            </a:r>
          </a:p>
          <a:p>
            <a:pPr>
              <a:lnSpc>
                <a:spcPct val="80000"/>
              </a:lnSpc>
            </a:pPr>
            <a:r>
              <a:rPr lang="en-US" altLang="ar-SA" sz="1800" b="1"/>
              <a:t>Management Information Systems (MIS)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Converts raw data from transaction processing system into meaningful form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Data orientation</a:t>
            </a:r>
            <a:endParaRPr lang="en-US" altLang="ar-SA" sz="2000" b="1"/>
          </a:p>
          <a:p>
            <a:pPr>
              <a:lnSpc>
                <a:spcPct val="80000"/>
              </a:lnSpc>
            </a:pPr>
            <a:r>
              <a:rPr lang="en-US" altLang="ar-SA" sz="1800" b="1"/>
              <a:t>Decision Support Systems (DSS)</a:t>
            </a:r>
            <a:endParaRPr lang="en-US" altLang="cs-CZ" sz="1800"/>
          </a:p>
          <a:p>
            <a:pPr lvl="1">
              <a:lnSpc>
                <a:spcPct val="80000"/>
              </a:lnSpc>
            </a:pPr>
            <a:r>
              <a:rPr lang="tr-TR" altLang="cs-CZ" sz="1800"/>
              <a:t>DSS Components: </a:t>
            </a:r>
            <a:r>
              <a:rPr lang="en-US" altLang="cs-CZ" sz="1800"/>
              <a:t>Database, model base, user dialogue</a:t>
            </a:r>
            <a:endParaRPr lang="en-US" altLang="ar-SA" sz="1800" b="1"/>
          </a:p>
          <a:p>
            <a:pPr lvl="1">
              <a:lnSpc>
                <a:spcPct val="80000"/>
              </a:lnSpc>
            </a:pPr>
            <a:r>
              <a:rPr lang="en-US" altLang="cs-CZ" sz="1800"/>
              <a:t>Involves data warehouses, executive information systems (EIS)</a:t>
            </a:r>
          </a:p>
          <a:p>
            <a:pPr lvl="1">
              <a:lnSpc>
                <a:spcPct val="80000"/>
              </a:lnSpc>
            </a:pPr>
            <a:r>
              <a:rPr lang="en-US" altLang="ar-SA" sz="1800" b="1"/>
              <a:t>Designed to help decision makers</a:t>
            </a:r>
          </a:p>
          <a:p>
            <a:pPr lvl="1">
              <a:lnSpc>
                <a:spcPct val="80000"/>
              </a:lnSpc>
            </a:pPr>
            <a:r>
              <a:rPr lang="en-US" altLang="ar-SA" sz="1800" b="1"/>
              <a:t>Provides interactive environment for decision making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312F-52CA-4BC9-B986-66A49233BBE1}" type="slidenum">
              <a:rPr lang="ar-SA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849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2800" b="1"/>
              <a:t>System Development Methodology</a:t>
            </a:r>
          </a:p>
          <a:p>
            <a:pPr lvl="1">
              <a:lnSpc>
                <a:spcPct val="80000"/>
              </a:lnSpc>
            </a:pPr>
            <a:r>
              <a:rPr lang="en-US" altLang="ar-SA" sz="2000" b="1">
                <a:solidFill>
                  <a:srgbClr val="FF0000"/>
                </a:solidFill>
              </a:rPr>
              <a:t>Standard process followed in an organization to conduct all the steps necessary to analyze, design, implement and maintain IS</a:t>
            </a:r>
            <a:r>
              <a:rPr lang="en-US" altLang="ar-SA" sz="2000" b="1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000"/>
              <a:t>     - Is a standard process followed in an organization to conduct all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000"/>
              <a:t>       the steps necessary to analyze, design, implement, and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000"/>
              <a:t>       maintain information systems.</a:t>
            </a:r>
          </a:p>
          <a:p>
            <a:pPr lvl="1">
              <a:lnSpc>
                <a:spcPct val="80000"/>
              </a:lnSpc>
            </a:pPr>
            <a:endParaRPr lang="en-US" altLang="ar-SA" sz="2000" b="1"/>
          </a:p>
          <a:p>
            <a:pPr lvl="1">
              <a:lnSpc>
                <a:spcPct val="80000"/>
              </a:lnSpc>
            </a:pPr>
            <a:r>
              <a:rPr lang="en-US" altLang="ar-SA" sz="2400" b="1"/>
              <a:t>Consists of:</a:t>
            </a:r>
          </a:p>
          <a:p>
            <a:pPr lvl="2">
              <a:lnSpc>
                <a:spcPct val="80000"/>
              </a:lnSpc>
            </a:pPr>
            <a:r>
              <a:rPr lang="en-US" altLang="ar-SA" sz="2000" b="1"/>
              <a:t>Analysis</a:t>
            </a:r>
          </a:p>
          <a:p>
            <a:pPr lvl="2">
              <a:lnSpc>
                <a:spcPct val="80000"/>
              </a:lnSpc>
            </a:pPr>
            <a:r>
              <a:rPr lang="en-US" altLang="ar-SA" sz="2000" b="1"/>
              <a:t>Design</a:t>
            </a:r>
          </a:p>
          <a:p>
            <a:pPr lvl="2">
              <a:lnSpc>
                <a:spcPct val="80000"/>
              </a:lnSpc>
            </a:pPr>
            <a:r>
              <a:rPr lang="en-US" altLang="ar-SA" sz="2000" b="1"/>
              <a:t>Implementation</a:t>
            </a:r>
          </a:p>
          <a:p>
            <a:pPr lvl="2">
              <a:lnSpc>
                <a:spcPct val="80000"/>
              </a:lnSpc>
            </a:pPr>
            <a:r>
              <a:rPr lang="en-US" altLang="ar-SA" sz="2000" b="1"/>
              <a:t>Maintenance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F30B-1EAB-4B12-9612-775AC6181192}" type="slidenum">
              <a:rPr lang="ar-SA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86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>
            <a:normAutofit/>
          </a:bodyPr>
          <a:lstStyle/>
          <a:p>
            <a:r>
              <a:rPr lang="en-US" altLang="ar-SA" sz="2800" b="1">
                <a:solidFill>
                  <a:srgbClr val="FF0000"/>
                </a:solidFill>
              </a:rPr>
              <a:t>Series of steps used to manage the phases of development for an information system</a:t>
            </a:r>
            <a:r>
              <a:rPr lang="en-US" altLang="ar-SA" sz="2800" b="1"/>
              <a:t> or</a:t>
            </a:r>
          </a:p>
          <a:p>
            <a:r>
              <a:rPr lang="en-US" altLang="ar-SA" sz="2800" b="1">
                <a:solidFill>
                  <a:srgbClr val="FF0000"/>
                </a:solidFill>
              </a:rPr>
              <a:t>The traditional methodology used to develop, maintain, and replace IS</a:t>
            </a:r>
            <a:r>
              <a:rPr lang="en-US" altLang="ar-SA" sz="2800" b="1"/>
              <a:t>.</a:t>
            </a:r>
          </a:p>
          <a:p>
            <a:r>
              <a:rPr lang="en-US" altLang="ar-SA" sz="2800" b="1"/>
              <a:t>Consists of six phases:</a:t>
            </a:r>
          </a:p>
          <a:p>
            <a:pPr lvl="1"/>
            <a:r>
              <a:rPr lang="en-US" altLang="ar-SA" sz="2400" b="1"/>
              <a:t>Project Identification and Selection</a:t>
            </a:r>
          </a:p>
          <a:p>
            <a:pPr lvl="1"/>
            <a:r>
              <a:rPr lang="en-US" altLang="ar-SA" sz="2400" b="1"/>
              <a:t>Project Initiation and Planning</a:t>
            </a:r>
          </a:p>
          <a:p>
            <a:pPr lvl="1"/>
            <a:r>
              <a:rPr lang="en-US" altLang="ar-SA" sz="2400" b="1"/>
              <a:t>Analysis</a:t>
            </a:r>
          </a:p>
          <a:p>
            <a:pPr lvl="1"/>
            <a:r>
              <a:rPr lang="en-US" altLang="ar-SA" sz="2400" b="1"/>
              <a:t>Design</a:t>
            </a:r>
          </a:p>
          <a:p>
            <a:pPr lvl="1"/>
            <a:r>
              <a:rPr lang="en-US" altLang="ar-SA" sz="2400" b="1"/>
              <a:t>Implementation</a:t>
            </a:r>
          </a:p>
          <a:p>
            <a:pPr lvl="1"/>
            <a:r>
              <a:rPr lang="en-US" altLang="ar-SA" sz="2400" b="1"/>
              <a:t>Maintenance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E6C5-FC5F-4B13-B077-718CA00AFBA0}" type="slidenum">
              <a:rPr lang="ar-SA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87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cs-CZ" b="1"/>
              <a:t>Phases are not necessarily sequential</a:t>
            </a:r>
            <a:endParaRPr lang="en-US" altLang="ar-SA" b="1"/>
          </a:p>
          <a:p>
            <a:pPr lvl="1"/>
            <a:r>
              <a:rPr lang="en-US" altLang="ar-SA" b="1"/>
              <a:t>Each phase has a specific outcome and deliverable</a:t>
            </a:r>
          </a:p>
          <a:p>
            <a:pPr lvl="1"/>
            <a:r>
              <a:rPr lang="en-US" altLang="ar-SA" b="1"/>
              <a:t>Individual companies use customized life cycles</a:t>
            </a:r>
            <a:endParaRPr lang="en-US" altLang="ar-SA"/>
          </a:p>
          <a:p>
            <a:pPr lvl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C451E-AE63-4FD0-8C94-AE3D647B208A}" type="slidenum">
              <a:rPr lang="ar-SA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Standard and Evolutionary Views of SDLC</a:t>
            </a:r>
          </a:p>
        </p:txBody>
      </p:sp>
      <p:pic>
        <p:nvPicPr>
          <p:cNvPr id="199684" name="Picture 6" descr="FIG01_0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3124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4915-DDF2-4F31-99FE-4CBC73DED0C6}" type="slidenum">
              <a:rPr lang="ar-SA" altLang="en-US"/>
              <a:pPr/>
              <a:t>18</a:t>
            </a:fld>
            <a:endParaRPr lang="en-US" altLang="en-US"/>
          </a:p>
        </p:txBody>
      </p:sp>
      <p:pic>
        <p:nvPicPr>
          <p:cNvPr id="199685" name="Picture 7" descr="FIG01_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981200"/>
            <a:ext cx="4114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ar-SA"/>
              <a:t>Phases of the Systems Development Life Cycle</a:t>
            </a:r>
          </a:p>
        </p:txBody>
      </p:sp>
      <p:sp>
        <p:nvSpPr>
          <p:cNvPr id="880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6868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800" b="1">
                <a:solidFill>
                  <a:srgbClr val="FF0000"/>
                </a:solidFill>
              </a:rPr>
              <a:t>Project Identification and Selection</a:t>
            </a:r>
            <a:r>
              <a:rPr lang="en-US" altLang="ar-SA" sz="2800" b="1"/>
              <a:t> (chapter 4)	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Two Main Activities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Identification of need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Prioritization and translation of need into a development schedule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Helps organization to determine whether or not resources should be dedicated to a project.</a:t>
            </a:r>
          </a:p>
          <a:p>
            <a:pPr>
              <a:lnSpc>
                <a:spcPct val="90000"/>
              </a:lnSpc>
            </a:pPr>
            <a:r>
              <a:rPr lang="en-US" altLang="ar-SA" sz="2800" b="1">
                <a:solidFill>
                  <a:srgbClr val="FF0000"/>
                </a:solidFill>
              </a:rPr>
              <a:t>Project Initiation and Planning</a:t>
            </a:r>
            <a:r>
              <a:rPr lang="en-US" altLang="ar-SA" sz="2800" b="1"/>
              <a:t> (chapter 5)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Two Activities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Formal preliminary investigation of the problem at hand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Presentation of reasons why system should or should not be developed by the organization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CEB1-CDBC-4391-AC66-638CA3639657}" type="slidenum">
              <a:rPr lang="ar-SA" altLang="en-US"/>
              <a:pPr/>
              <a:t>19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1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Define information systems analysis and design.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Describe the different types of information systems.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Describe the information Systems Development Life Cycle (SDLC).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Explain Rapid Application Development (RAD), prototyping, Joint Application Development (JAD), and Computer Aided Software Engineering (CASE).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Describe agile methodologies and eXtreme programming.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cs-CZ" sz="2400"/>
              <a:t>Explain Object Oriented Analysis and Design and the Rational Unified Process (RUP).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7036-4BDB-4DDE-9322-D6D19C8B583F}" type="slidenum">
              <a:rPr lang="ar-SA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89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>
                <a:solidFill>
                  <a:srgbClr val="FF0000"/>
                </a:solidFill>
              </a:rPr>
              <a:t>Analysis</a:t>
            </a:r>
            <a:r>
              <a:rPr lang="en-US" altLang="ar-SA" b="1"/>
              <a:t> (chapters 6,7,8,and 9)</a:t>
            </a:r>
          </a:p>
          <a:p>
            <a:pPr lvl="1"/>
            <a:r>
              <a:rPr lang="en-US" altLang="ar-SA" b="1"/>
              <a:t>Study of current procedures and information systems</a:t>
            </a:r>
          </a:p>
          <a:p>
            <a:pPr lvl="2"/>
            <a:r>
              <a:rPr lang="en-US" altLang="ar-SA" b="1"/>
              <a:t>Determine requirements</a:t>
            </a:r>
          </a:p>
          <a:p>
            <a:pPr lvl="3"/>
            <a:r>
              <a:rPr lang="en-US" altLang="ar-SA" b="1"/>
              <a:t>Study current system</a:t>
            </a:r>
          </a:p>
          <a:p>
            <a:pPr lvl="3"/>
            <a:r>
              <a:rPr lang="en-US" altLang="ar-SA" b="1"/>
              <a:t>Structure requirements and eliminate redundancies</a:t>
            </a:r>
          </a:p>
          <a:p>
            <a:pPr lvl="2"/>
            <a:r>
              <a:rPr lang="en-US" altLang="ar-SA" b="1"/>
              <a:t>Generate alternative designs</a:t>
            </a:r>
          </a:p>
          <a:p>
            <a:pPr lvl="2"/>
            <a:r>
              <a:rPr lang="en-US" altLang="ar-SA" b="1"/>
              <a:t>Compare alternatives</a:t>
            </a:r>
          </a:p>
          <a:p>
            <a:pPr lvl="2"/>
            <a:r>
              <a:rPr lang="en-US" altLang="ar-SA" b="1"/>
              <a:t>Recommend best alternative</a:t>
            </a:r>
            <a:endParaRPr lang="en-US" altLang="ar-S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E3A4B-207D-4D53-9E3C-7FAA07C4C84F}" type="slidenum">
              <a:rPr lang="ar-SA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1600" b="1">
                <a:solidFill>
                  <a:srgbClr val="FF0000"/>
                </a:solidFill>
              </a:rPr>
              <a:t>Design</a:t>
            </a:r>
            <a:r>
              <a:rPr lang="en-US" altLang="ar-SA" sz="1600" b="1"/>
              <a:t> (chapters 10,11))</a:t>
            </a:r>
          </a:p>
          <a:p>
            <a:pPr lvl="1">
              <a:lnSpc>
                <a:spcPct val="80000"/>
              </a:lnSpc>
            </a:pPr>
            <a:r>
              <a:rPr lang="en-US" altLang="ar-SA" sz="1400" b="1"/>
              <a:t>Logical Design</a:t>
            </a:r>
          </a:p>
          <a:p>
            <a:pPr lvl="2">
              <a:lnSpc>
                <a:spcPct val="80000"/>
              </a:lnSpc>
            </a:pPr>
            <a:r>
              <a:rPr lang="en-US" altLang="ar-SA" sz="1800" b="1"/>
              <a:t>Concentrates on business aspects of the system</a:t>
            </a:r>
          </a:p>
          <a:p>
            <a:pPr lvl="2">
              <a:lnSpc>
                <a:spcPct val="80000"/>
              </a:lnSpc>
            </a:pPr>
            <a:r>
              <a:rPr lang="en-US" altLang="cs-CZ" sz="1800"/>
              <a:t>all functional features of the system chosen for development in analysis are described independently of any computer platform.</a:t>
            </a:r>
            <a:endParaRPr lang="en-US" altLang="ar-SA" sz="1800" b="1"/>
          </a:p>
          <a:p>
            <a:pPr lvl="1">
              <a:lnSpc>
                <a:spcPct val="80000"/>
              </a:lnSpc>
            </a:pPr>
            <a:r>
              <a:rPr lang="en-US" altLang="ar-SA" sz="1400" b="1"/>
              <a:t>Physical Design</a:t>
            </a:r>
          </a:p>
          <a:p>
            <a:pPr lvl="2">
              <a:lnSpc>
                <a:spcPct val="80000"/>
              </a:lnSpc>
            </a:pPr>
            <a:r>
              <a:rPr lang="en-US" altLang="ar-SA" sz="1600" b="1"/>
              <a:t>Technical specifications</a:t>
            </a:r>
          </a:p>
          <a:p>
            <a:pPr lvl="2">
              <a:lnSpc>
                <a:spcPct val="80000"/>
              </a:lnSpc>
            </a:pPr>
            <a:r>
              <a:rPr lang="en-US" altLang="ar-SA" sz="1600" b="1"/>
              <a:t>The </a:t>
            </a:r>
            <a:r>
              <a:rPr lang="en-US" altLang="cs-CZ" sz="1600"/>
              <a:t>logical specifications of the system from logical design are transformed into the technology-specific details from which all programming and system construction can be accomplished.</a:t>
            </a:r>
            <a:endParaRPr lang="en-US" altLang="ar-SA" sz="1600" b="1"/>
          </a:p>
          <a:p>
            <a:pPr>
              <a:lnSpc>
                <a:spcPct val="80000"/>
              </a:lnSpc>
            </a:pPr>
            <a:r>
              <a:rPr lang="en-US" altLang="ar-SA" sz="1600" b="1">
                <a:solidFill>
                  <a:srgbClr val="FF0000"/>
                </a:solidFill>
              </a:rPr>
              <a:t>Implementation</a:t>
            </a:r>
            <a:r>
              <a:rPr lang="en-US" altLang="ar-SA" sz="1600" b="1"/>
              <a:t> (chapters 15)</a:t>
            </a:r>
          </a:p>
          <a:p>
            <a:pPr lvl="1">
              <a:lnSpc>
                <a:spcPct val="80000"/>
              </a:lnSpc>
            </a:pPr>
            <a:r>
              <a:rPr lang="en-US" altLang="ar-SA" sz="1400" b="1"/>
              <a:t>Implementation</a:t>
            </a:r>
          </a:p>
          <a:p>
            <a:pPr lvl="2">
              <a:lnSpc>
                <a:spcPct val="80000"/>
              </a:lnSpc>
            </a:pPr>
            <a:r>
              <a:rPr lang="en-US" altLang="ar-SA" sz="1200" b="1"/>
              <a:t>Hardware and software installation</a:t>
            </a:r>
          </a:p>
          <a:p>
            <a:pPr lvl="2">
              <a:lnSpc>
                <a:spcPct val="80000"/>
              </a:lnSpc>
            </a:pPr>
            <a:r>
              <a:rPr lang="en-US" altLang="ar-SA" sz="1200" b="1"/>
              <a:t>Programming</a:t>
            </a:r>
          </a:p>
          <a:p>
            <a:pPr lvl="2">
              <a:lnSpc>
                <a:spcPct val="80000"/>
              </a:lnSpc>
            </a:pPr>
            <a:r>
              <a:rPr lang="en-US" altLang="ar-SA" sz="1200" b="1"/>
              <a:t>User Training</a:t>
            </a:r>
          </a:p>
          <a:p>
            <a:pPr lvl="2">
              <a:lnSpc>
                <a:spcPct val="80000"/>
              </a:lnSpc>
            </a:pPr>
            <a:r>
              <a:rPr lang="en-US" altLang="ar-SA" sz="1200" b="1"/>
              <a:t>Documentation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D538B-A111-4C7C-8A88-52EA9E1B9DFA}" type="slidenum">
              <a:rPr lang="ar-SA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Development Life Cycle</a:t>
            </a:r>
          </a:p>
        </p:txBody>
      </p:sp>
      <p:sp>
        <p:nvSpPr>
          <p:cNvPr id="1464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>
                <a:solidFill>
                  <a:srgbClr val="FF0000"/>
                </a:solidFill>
              </a:rPr>
              <a:t>Maintenance</a:t>
            </a:r>
            <a:r>
              <a:rPr lang="en-US" altLang="ar-SA" b="1"/>
              <a:t> (chapter 16)</a:t>
            </a:r>
          </a:p>
          <a:p>
            <a:pPr lvl="2"/>
            <a:r>
              <a:rPr lang="en-US" altLang="ar-SA" b="1"/>
              <a:t>System changed to reflect changing conditions</a:t>
            </a:r>
          </a:p>
          <a:p>
            <a:pPr lvl="2"/>
            <a:r>
              <a:rPr lang="en-US" altLang="ar-SA" b="1"/>
              <a:t>System obsolescence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ar-SA" b="1"/>
          </a:p>
          <a:p>
            <a:endParaRPr lang="en-US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2E5C-AE3B-465D-BAF5-1BB9113AE1C9}" type="slidenum">
              <a:rPr lang="ar-SA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z="3600"/>
              <a:t>The Heart of the Systems Development Process</a:t>
            </a:r>
          </a:p>
        </p:txBody>
      </p:sp>
      <p:pic>
        <p:nvPicPr>
          <p:cNvPr id="200708" name="Picture 7" descr="FIG01_0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1905000"/>
            <a:ext cx="3962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965CF-8873-422D-BA46-7865022BE585}" type="slidenum">
              <a:rPr lang="ar-SA" altLang="en-US"/>
              <a:pPr/>
              <a:t>23</a:t>
            </a:fld>
            <a:endParaRPr lang="en-US" altLang="en-US"/>
          </a:p>
        </p:txBody>
      </p:sp>
      <p:pic>
        <p:nvPicPr>
          <p:cNvPr id="200709" name="Picture 8" descr="FIG01_0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8120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Traditional Waterfall SDLC</a:t>
            </a:r>
          </a:p>
        </p:txBody>
      </p:sp>
      <p:pic>
        <p:nvPicPr>
          <p:cNvPr id="201732" name="Picture 8" descr="FIG01_10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905000"/>
            <a:ext cx="67056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CIS339 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3EA7-578A-40A0-8D75-BDC72926BA67}" type="slidenum">
              <a:rPr lang="ar-SA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Problems with Waterfall Approach</a:t>
            </a:r>
          </a:p>
        </p:txBody>
      </p:sp>
      <p:sp>
        <p:nvSpPr>
          <p:cNvPr id="2027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System requirements “locked in” after being determined (can't change).</a:t>
            </a:r>
          </a:p>
          <a:p>
            <a:r>
              <a:rPr lang="en-US" altLang="cs-CZ"/>
              <a:t>Limited user involvement (only in requirements phase).</a:t>
            </a:r>
          </a:p>
          <a:p>
            <a:r>
              <a:rPr lang="en-US" altLang="cs-CZ"/>
              <a:t>Too much focus on milestone deadlines of SDLC phases to the detriment of sound development practices.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A3456-3FE3-47A1-82E3-27BCA32965F4}" type="slidenum">
              <a:rPr lang="ar-SA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ar-SA"/>
              <a:t>Approaches to Improving Development</a:t>
            </a:r>
          </a:p>
        </p:txBody>
      </p:sp>
      <p:sp>
        <p:nvSpPr>
          <p:cNvPr id="91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610600" cy="4648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ar-SA" sz="2800" b="1">
                <a:solidFill>
                  <a:schemeClr val="hlink"/>
                </a:solidFill>
              </a:rPr>
              <a:t>Prototyping</a:t>
            </a:r>
            <a:endParaRPr lang="en-US" altLang="ar-SA" sz="2800" b="1"/>
          </a:p>
          <a:p>
            <a:pPr lvl="1">
              <a:lnSpc>
                <a:spcPct val="90000"/>
              </a:lnSpc>
            </a:pPr>
            <a:r>
              <a:rPr lang="en-US" altLang="cs-CZ" sz="2400"/>
              <a:t>Iterative development process: 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Requirements quickly converted to a working system.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System is continually revised.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Close collaboration between users and analysts.</a:t>
            </a:r>
            <a:endParaRPr lang="en-US" altLang="ar-SA" sz="2400" b="1"/>
          </a:p>
          <a:p>
            <a:pPr lvl="1">
              <a:lnSpc>
                <a:spcPct val="90000"/>
              </a:lnSpc>
            </a:pPr>
            <a:r>
              <a:rPr lang="en-US" altLang="ar-SA" sz="2400" b="1"/>
              <a:t>Is a form of </a:t>
            </a:r>
            <a:r>
              <a:rPr lang="en-US" altLang="ar-SA" sz="2400" b="1">
                <a:solidFill>
                  <a:srgbClr val="FF0000"/>
                </a:solidFill>
              </a:rPr>
              <a:t>R</a:t>
            </a:r>
            <a:r>
              <a:rPr lang="en-US" altLang="ar-SA" sz="2400" b="1"/>
              <a:t>apid </a:t>
            </a:r>
            <a:r>
              <a:rPr lang="en-US" altLang="ar-SA" sz="2400" b="1">
                <a:solidFill>
                  <a:srgbClr val="FF0000"/>
                </a:solidFill>
              </a:rPr>
              <a:t>A</a:t>
            </a:r>
            <a:r>
              <a:rPr lang="en-US" altLang="ar-SA" sz="2400" b="1"/>
              <a:t>pplication </a:t>
            </a:r>
            <a:r>
              <a:rPr lang="en-US" altLang="ar-SA" sz="2400" b="1">
                <a:solidFill>
                  <a:srgbClr val="FF0000"/>
                </a:solidFill>
              </a:rPr>
              <a:t>D</a:t>
            </a:r>
            <a:r>
              <a:rPr lang="en-US" altLang="ar-SA" sz="2400" b="1"/>
              <a:t>evelopment.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Building a scaled-down working version of the system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Users are involved in design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Captures requirements in concrete form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800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013A-4F51-40A9-AB59-815F60581302}" type="slidenum">
              <a:rPr lang="ar-SA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Prototyping</a:t>
            </a:r>
          </a:p>
        </p:txBody>
      </p:sp>
      <p:pic>
        <p:nvPicPr>
          <p:cNvPr id="209924" name="Picture 7" descr="FIG01_1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905000"/>
            <a:ext cx="711517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E8A00-E6C4-4B44-B554-197215CA5A89}" type="slidenum">
              <a:rPr lang="ar-SA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RAD</a:t>
            </a:r>
          </a:p>
        </p:txBody>
      </p:sp>
      <p:sp>
        <p:nvSpPr>
          <p:cNvPr id="2109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ar-SA" sz="2800" b="1">
                <a:solidFill>
                  <a:schemeClr val="hlink"/>
                </a:solidFill>
              </a:rPr>
              <a:t>Rapid Application Development</a:t>
            </a:r>
            <a:r>
              <a:rPr lang="en-US" altLang="ar-SA" sz="2800" b="1"/>
              <a:t> (</a:t>
            </a:r>
            <a:r>
              <a:rPr lang="en-US" altLang="ar-SA" sz="2800" b="1">
                <a:solidFill>
                  <a:srgbClr val="FF0000"/>
                </a:solidFill>
              </a:rPr>
              <a:t>RAD</a:t>
            </a:r>
            <a:r>
              <a:rPr lang="en-US" altLang="ar-SA" sz="2800" b="1"/>
              <a:t>)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Methodology to radically decrease design and implementation time.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Involves:  extensive user involvement, prototyping, JAD sessions, integrated  CASE tools, and code generators.</a:t>
            </a:r>
            <a:endParaRPr lang="en-US" altLang="ar-SA" sz="2400" b="1"/>
          </a:p>
          <a:p>
            <a:pPr lvl="1">
              <a:lnSpc>
                <a:spcPct val="80000"/>
              </a:lnSpc>
            </a:pPr>
            <a:r>
              <a:rPr lang="en-US" altLang="ar-SA" sz="2400" b="1"/>
              <a:t>System methodology to radically decrease the time needed to design and implement information systems. It relies on extensive user involvement.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RAD cycle is limited to the design, construction, and development phases.</a:t>
            </a:r>
            <a:endParaRPr lang="en-US" altLang="cs-CZ" sz="2400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DDABD-4DB4-45E4-AD28-BCB8F99F42BC}" type="slidenum">
              <a:rPr lang="ar-SA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RAD</a:t>
            </a:r>
          </a:p>
        </p:txBody>
      </p:sp>
      <p:pic>
        <p:nvPicPr>
          <p:cNvPr id="211972" name="Picture 4" descr="FIG01_1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05000"/>
            <a:ext cx="735806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C22F-454F-49AB-92EB-05B5136BBC38}" type="slidenum">
              <a:rPr lang="ar-SA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46087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BA2212"/>
              </a:buClr>
              <a:buSzTx/>
              <a:buFont typeface="Wingdings" panose="05000000000000000000" pitchFamily="2" charset="2"/>
              <a:buChar char="ü"/>
            </a:pPr>
            <a:r>
              <a:rPr lang="en-US" altLang="ar-SA"/>
              <a:t>Describe the information systems development life cycle (SDLC)</a:t>
            </a:r>
          </a:p>
          <a:p>
            <a:pPr>
              <a:buClr>
                <a:srgbClr val="BA2212"/>
              </a:buClr>
              <a:buSzTx/>
              <a:buFont typeface="Wingdings" panose="05000000000000000000" pitchFamily="2" charset="2"/>
              <a:buChar char="ü"/>
            </a:pPr>
            <a:r>
              <a:rPr lang="en-US" altLang="ar-SA"/>
              <a:t>Describe four types of information systems:</a:t>
            </a:r>
          </a:p>
          <a:p>
            <a:pPr lvl="1">
              <a:buClr>
                <a:srgbClr val="BA2212"/>
              </a:buClr>
              <a:buSzTx/>
              <a:buFont typeface="Wingdings" panose="05000000000000000000" pitchFamily="2" charset="2"/>
              <a:buChar char="ü"/>
            </a:pPr>
            <a:r>
              <a:rPr lang="en-US" altLang="ar-SA"/>
              <a:t>Transaction Processing Systems (TPS)</a:t>
            </a:r>
          </a:p>
          <a:p>
            <a:pPr lvl="1">
              <a:buClr>
                <a:srgbClr val="BA2212"/>
              </a:buClr>
              <a:buSzTx/>
              <a:buFont typeface="Wingdings" panose="05000000000000000000" pitchFamily="2" charset="2"/>
              <a:buChar char="ü"/>
            </a:pPr>
            <a:r>
              <a:rPr lang="en-US" altLang="ar-SA"/>
              <a:t>Management Information Systems (MIS)</a:t>
            </a:r>
          </a:p>
          <a:p>
            <a:pPr lvl="1">
              <a:buClr>
                <a:srgbClr val="BA2212"/>
              </a:buClr>
              <a:buSzTx/>
              <a:buFont typeface="Wingdings" panose="05000000000000000000" pitchFamily="2" charset="2"/>
              <a:buChar char="ü"/>
            </a:pPr>
            <a:r>
              <a:rPr lang="en-US" altLang="ar-SA"/>
              <a:t>Decision Support Systems (DSS)</a:t>
            </a:r>
          </a:p>
          <a:p>
            <a:pPr lvl="1">
              <a:buClr>
                <a:srgbClr val="BA2212"/>
              </a:buClr>
              <a:buSzTx/>
              <a:buFont typeface="Wingdings" panose="05000000000000000000" pitchFamily="2" charset="2"/>
              <a:buNone/>
            </a:pPr>
            <a:endParaRPr lang="en-US" altLang="ar-S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C648-4533-4E3B-A9F0-3F111981AF89}" type="slidenum">
              <a:rPr lang="ar-SA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JAD</a:t>
            </a:r>
          </a:p>
        </p:txBody>
      </p:sp>
      <p:sp>
        <p:nvSpPr>
          <p:cNvPr id="921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b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ar-SA" b="1">
                <a:solidFill>
                  <a:schemeClr val="hlink"/>
                </a:solidFill>
              </a:rPr>
              <a:t> Joint Application Design</a:t>
            </a:r>
            <a:r>
              <a:rPr lang="en-US" altLang="ar-SA" b="1"/>
              <a:t> (JAD)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Users, Managers and Analysts work together for several days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System requirements are reviewed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Structured process involving users, analysts, and managers.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Several-day intensive workgroup sessions.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Purpose: to specify or review system requirements.</a:t>
            </a:r>
            <a:endParaRPr lang="en-US" altLang="ar-SA" sz="24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3EF6-3415-4BC6-AFE3-FD0012D1749B}" type="slidenum">
              <a:rPr lang="ar-SA" altLang="en-US"/>
              <a:pPr/>
              <a:t>30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4000"/>
              <a:t>AGILE</a:t>
            </a:r>
            <a:endParaRPr lang="en-US" altLang="cs-CZ" sz="4000"/>
          </a:p>
        </p:txBody>
      </p:sp>
      <p:sp>
        <p:nvSpPr>
          <p:cNvPr id="1648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495800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80000"/>
              </a:lnSpc>
            </a:pPr>
            <a:r>
              <a:rPr lang="en-US" altLang="cs-CZ" sz="2400"/>
              <a:t>Agile methodologies,</a:t>
            </a:r>
            <a:r>
              <a:rPr lang="en-US" altLang="cs-CZ" sz="1400"/>
              <a:t> </a:t>
            </a:r>
            <a:r>
              <a:rPr lang="en-US" altLang="cs-CZ" sz="1800"/>
              <a:t>it argues that software development methodologies adapted from engineering </a:t>
            </a:r>
            <a:r>
              <a:rPr lang="en-US" altLang="cs-CZ" sz="1800">
                <a:solidFill>
                  <a:srgbClr val="BA2212"/>
                </a:solidFill>
              </a:rPr>
              <a:t>generally do not fit with real world software development</a:t>
            </a:r>
            <a:r>
              <a:rPr lang="en-US" altLang="cs-CZ" sz="1800"/>
              <a:t>. In civil engineering requirements tends to be well understood, </a:t>
            </a:r>
            <a:r>
              <a:rPr lang="en-US" altLang="cs-CZ" sz="1800">
                <a:solidFill>
                  <a:srgbClr val="BA2212"/>
                </a:solidFill>
              </a:rPr>
              <a:t>construction become very predictable.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Motivated by recognition of software development as fluid, unpredictable, and dynamic.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1800"/>
              <a:t>Three key principles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Adaptive rather than predictive.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Emphasize people rather than roles.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Self-adaptive processes, as software is developed, the process used should be </a:t>
            </a:r>
            <a:r>
              <a:rPr lang="en-US" altLang="cs-CZ" sz="1800">
                <a:solidFill>
                  <a:srgbClr val="BA2212"/>
                </a:solidFill>
              </a:rPr>
              <a:t>refined and improved of course after reviewed</a:t>
            </a:r>
            <a:r>
              <a:rPr lang="en-US" altLang="cs-CZ" sz="1800"/>
              <a:t> by people working on the project.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180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1400"/>
              <a:t> </a:t>
            </a:r>
            <a:r>
              <a:rPr lang="en-US" altLang="cs-CZ" sz="2000"/>
              <a:t>Agile is not for every project, it is for: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1600"/>
              <a:t>          - unpredictable or dynamic requirement.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1600"/>
              <a:t>          - responsible and motivated developers.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1600"/>
              <a:t>          - customers who understand the process and will get involved.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08A2A-64BA-4D3E-972A-CF07CBF3BC99}" type="slidenum">
              <a:rPr lang="ar-SA" altLang="en-US"/>
              <a:pPr/>
              <a:t>31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4000"/>
              <a:t>eXtreme Programming</a:t>
            </a:r>
            <a:endParaRPr lang="en-US" altLang="cs-CZ" sz="4000"/>
          </a:p>
        </p:txBody>
      </p:sp>
      <p:sp>
        <p:nvSpPr>
          <p:cNvPr id="171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cs-CZ" sz="2800"/>
              <a:t>Short, incremental development cycles.</a:t>
            </a:r>
          </a:p>
          <a:p>
            <a:pPr>
              <a:lnSpc>
                <a:spcPct val="80000"/>
              </a:lnSpc>
            </a:pPr>
            <a:r>
              <a:rPr lang="en-US" altLang="cs-CZ" sz="2800"/>
              <a:t>Automated tests</a:t>
            </a:r>
          </a:p>
          <a:p>
            <a:pPr>
              <a:lnSpc>
                <a:spcPct val="80000"/>
              </a:lnSpc>
            </a:pPr>
            <a:r>
              <a:rPr lang="en-US" altLang="cs-CZ" sz="2800"/>
              <a:t>Two-person programming teams and a customer on site</a:t>
            </a:r>
          </a:p>
          <a:p>
            <a:pPr>
              <a:lnSpc>
                <a:spcPct val="80000"/>
              </a:lnSpc>
            </a:pPr>
            <a:r>
              <a:rPr lang="en-US" altLang="cs-CZ" sz="2800"/>
              <a:t>Coding and testing operate together by the same process. </a:t>
            </a:r>
          </a:p>
          <a:p>
            <a:pPr>
              <a:lnSpc>
                <a:spcPct val="80000"/>
              </a:lnSpc>
            </a:pPr>
            <a:r>
              <a:rPr lang="en-US" altLang="cs-CZ" sz="2800"/>
              <a:t>Advantages: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Communication between developers.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High level of productivity.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High-quality code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280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40843-1D87-4FDB-972C-9563789D3B5F}" type="slidenum">
              <a:rPr lang="ar-SA" altLang="en-US"/>
              <a:pPr/>
              <a:t>32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CASE</a:t>
            </a:r>
          </a:p>
        </p:txBody>
      </p:sp>
      <p:sp>
        <p:nvSpPr>
          <p:cNvPr id="152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0772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000" b="1" dirty="0">
                <a:solidFill>
                  <a:srgbClr val="FF0000"/>
                </a:solidFill>
              </a:rPr>
              <a:t>C</a:t>
            </a:r>
            <a:r>
              <a:rPr lang="en-US" altLang="ar-SA" sz="2000" b="1" dirty="0"/>
              <a:t>omputer-</a:t>
            </a:r>
            <a:r>
              <a:rPr lang="en-US" altLang="ar-SA" sz="2000" b="1" dirty="0">
                <a:solidFill>
                  <a:srgbClr val="FF0000"/>
                </a:solidFill>
              </a:rPr>
              <a:t>A</a:t>
            </a:r>
            <a:r>
              <a:rPr lang="en-US" altLang="ar-SA" sz="2000" b="1" dirty="0"/>
              <a:t>ided </a:t>
            </a:r>
            <a:r>
              <a:rPr lang="en-US" altLang="ar-SA" sz="2000" b="1" dirty="0">
                <a:solidFill>
                  <a:srgbClr val="FF0000"/>
                </a:solidFill>
              </a:rPr>
              <a:t>S</a:t>
            </a:r>
            <a:r>
              <a:rPr lang="en-US" altLang="ar-SA" sz="2000" b="1" dirty="0"/>
              <a:t>oftware </a:t>
            </a:r>
            <a:r>
              <a:rPr lang="en-US" altLang="ar-SA" sz="2000" b="1" dirty="0">
                <a:solidFill>
                  <a:srgbClr val="FF0000"/>
                </a:solidFill>
              </a:rPr>
              <a:t>E</a:t>
            </a:r>
            <a:r>
              <a:rPr lang="en-US" altLang="ar-SA" sz="2000" b="1" dirty="0"/>
              <a:t>ngineering (</a:t>
            </a:r>
            <a:r>
              <a:rPr lang="en-US" altLang="ar-SA" sz="2000" b="1" dirty="0">
                <a:solidFill>
                  <a:srgbClr val="FF0000"/>
                </a:solidFill>
              </a:rPr>
              <a:t>CASE</a:t>
            </a:r>
            <a:r>
              <a:rPr lang="en-US" altLang="ar-SA" sz="2000" b="1" dirty="0"/>
              <a:t>) tools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Diagramming tools enable graphical representation.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Computer displays and report generators help prototype how systems “look and feel”.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Analysis tools automatically check for consistency in diagrams, forms, and reports.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Central repository for integrated storage of diagrams, reports, and project management specifications.</a:t>
            </a:r>
            <a:endParaRPr lang="en-US" altLang="ar-SA" sz="2000" b="1" dirty="0"/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Documentation generators standardize technical and user documentation.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Code generators enable automatic generation of programs and database code directly from design documents, diagrams, forms, and reports.</a:t>
            </a:r>
          </a:p>
          <a:p>
            <a:pPr lvl="1">
              <a:lnSpc>
                <a:spcPct val="90000"/>
              </a:lnSpc>
            </a:pPr>
            <a:endParaRPr lang="en-US" altLang="ar-SA" sz="2000" b="1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0AB61-B0EA-4F8E-89F2-E7DB4CBA1AE5}" type="slidenum">
              <a:rPr lang="ar-SA" altLang="en-US"/>
              <a:pPr/>
              <a:t>33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Object Oriented Analysis and design (OOAD)</a:t>
            </a:r>
          </a:p>
        </p:txBody>
      </p:sp>
      <p:sp>
        <p:nvSpPr>
          <p:cNvPr id="173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2000"/>
          </a:p>
          <a:p>
            <a:pPr>
              <a:lnSpc>
                <a:spcPct val="80000"/>
              </a:lnSpc>
            </a:pPr>
            <a:r>
              <a:rPr lang="en-US" altLang="cs-CZ" sz="2400"/>
              <a:t>Is a system development methodologies and techniques based on objects rather than data or processes.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Object is a structure that encapsulate attributes and methods that operate on those attributes.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Object class is a logical grouping of objects that have the same (similar) attributes and behavior (method).</a:t>
            </a:r>
          </a:p>
          <a:p>
            <a:pPr>
              <a:lnSpc>
                <a:spcPct val="80000"/>
              </a:lnSpc>
            </a:pPr>
            <a:r>
              <a:rPr lang="en-US" altLang="cs-CZ" sz="2400" b="1"/>
              <a:t>Inheritance</a:t>
            </a:r>
            <a:r>
              <a:rPr lang="en-US" altLang="cs-CZ" sz="2400"/>
              <a:t>: hierarchical arrangement of classes enable subclasses to inherit properties of super classes.</a:t>
            </a:r>
          </a:p>
          <a:p>
            <a:pPr>
              <a:lnSpc>
                <a:spcPct val="80000"/>
              </a:lnSpc>
            </a:pPr>
            <a:endParaRPr lang="en-US" altLang="cs-CZ" sz="24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en-US" altLang="cs-CZ" sz="200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1CA9-76C9-404E-A1D6-53F4B4A3B3BD}" type="slidenum">
              <a:rPr lang="ar-SA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Phases of OOSAD-based Development</a:t>
            </a:r>
          </a:p>
        </p:txBody>
      </p:sp>
      <p:pic>
        <p:nvPicPr>
          <p:cNvPr id="218116" name="Picture 4" descr="FIG01_1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4"/>
          <a:stretch>
            <a:fillRect/>
          </a:stretch>
        </p:blipFill>
        <p:spPr>
          <a:xfrm>
            <a:off x="685800" y="1600200"/>
            <a:ext cx="77724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6097-FE78-4A4B-BFAF-9320AB08216F}" type="slidenum">
              <a:rPr lang="ar-SA" altLang="en-US"/>
              <a:pPr/>
              <a:t>35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RUP</a:t>
            </a:r>
          </a:p>
        </p:txBody>
      </p:sp>
      <p:sp>
        <p:nvSpPr>
          <p:cNvPr id="2129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8077200" cy="4114800"/>
          </a:xfrm>
        </p:spPr>
        <p:txBody>
          <a:bodyPr/>
          <a:lstStyle/>
          <a:p>
            <a:r>
              <a:rPr lang="en-US" altLang="cs-CZ"/>
              <a:t>An object-oriented systems development methodology.</a:t>
            </a:r>
          </a:p>
          <a:p>
            <a:r>
              <a:rPr lang="en-US" altLang="cs-CZ"/>
              <a:t>RUP establishes four phase of development: inception, elaboration, construction, and transition.</a:t>
            </a:r>
          </a:p>
          <a:p>
            <a:r>
              <a:rPr lang="en-US" altLang="cs-CZ"/>
              <a:t>Each phase is organized into a number of separate iterations.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cs-CZ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DAF5D-6F7E-4FDC-9E97-6B63177A78AC}" type="slidenum">
              <a:rPr lang="ar-SA" altLang="en-US"/>
              <a:pPr/>
              <a:t>36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SDLC criticisms…</a:t>
            </a:r>
          </a:p>
        </p:txBody>
      </p:sp>
      <p:sp>
        <p:nvSpPr>
          <p:cNvPr id="176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cs-CZ" sz="2000"/>
              <a:t>Reliance on the life cycle approach forced intangible and dynamic processes such as analysis and design into timed phases that were doomed to fail. (martin, 1999)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2000"/>
          </a:p>
          <a:p>
            <a:pPr>
              <a:lnSpc>
                <a:spcPct val="80000"/>
              </a:lnSpc>
            </a:pPr>
            <a:r>
              <a:rPr lang="en-US" altLang="cs-CZ" sz="2000"/>
              <a:t>Massive amount of processes and documentation does slow down development, </a:t>
            </a:r>
            <a:r>
              <a:rPr lang="en-US" altLang="cs-CZ" sz="2000">
                <a:solidFill>
                  <a:srgbClr val="BA2212"/>
                </a:solidFill>
              </a:rPr>
              <a:t>Agile developers claims that source code is enough documentation</a:t>
            </a:r>
            <a:r>
              <a:rPr lang="en-US" altLang="cs-CZ" sz="200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2000"/>
          </a:p>
          <a:p>
            <a:pPr>
              <a:lnSpc>
                <a:spcPct val="80000"/>
              </a:lnSpc>
            </a:pPr>
            <a:r>
              <a:rPr lang="en-US" altLang="cs-CZ" sz="2000">
                <a:cs typeface="Arial" panose="020B0604020202020204" pitchFamily="34" charset="0"/>
              </a:rPr>
              <a:t>Criticism of the SDLC that is based on fiction is that all versions of SDLC are waterfall-like with no feedback between steps.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cs-CZ" sz="20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cs-CZ" sz="2000">
                <a:cs typeface="Arial" panose="020B0604020202020204" pitchFamily="34" charset="0"/>
              </a:rPr>
              <a:t>Another false criticism is that a life cycle approach limits the involvement of users, yet Agile and Extreme programming approaches advocate an analysis-design-code-test sequence, and that is itself is a cycle.</a:t>
            </a:r>
            <a:endParaRPr lang="ar-SA" altLang="cs-CZ" sz="20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000"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2BA75-900C-4E95-AD78-65A1E98099EC}" type="slidenum">
              <a:rPr lang="ar-SA" altLang="en-US"/>
              <a:pPr/>
              <a:t>37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Introduction</a:t>
            </a:r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ar-SA" b="1"/>
              <a:t>Information Systems Analysis and Design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9900CC"/>
                </a:solidFill>
              </a:rPr>
              <a:t>Complex process whereby computer-based information systems are developed and maintained, </a:t>
            </a:r>
            <a:r>
              <a:rPr lang="en-US" altLang="cs-CZ" sz="2400"/>
              <a:t>Used by a team of business and systems professionals.</a:t>
            </a:r>
            <a:endParaRPr lang="en-US" altLang="ar-SA" sz="2400" b="1"/>
          </a:p>
          <a:p>
            <a:pPr>
              <a:lnSpc>
                <a:spcPct val="80000"/>
              </a:lnSpc>
            </a:pPr>
            <a:r>
              <a:rPr lang="en-US" altLang="ar-SA" b="1"/>
              <a:t>Application Software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9900CC"/>
                </a:solidFill>
              </a:rPr>
              <a:t>computer software</a:t>
            </a:r>
            <a:r>
              <a:rPr lang="en-US" altLang="ar-SA" sz="2400" b="1"/>
              <a:t> -result of systems analysis and design-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9900CC"/>
                </a:solidFill>
              </a:rPr>
              <a:t>Designed to support organizational functions or processes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555E0-DC13-46F9-B483-4463A0029408}" type="slidenum">
              <a:rPr lang="ar-SA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Introduction</a:t>
            </a:r>
          </a:p>
        </p:txBody>
      </p:sp>
      <p:sp>
        <p:nvSpPr>
          <p:cNvPr id="1894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cs-CZ" sz="2800"/>
              <a:t>Software engineering processes have been developed to assist in analysis and design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Methodologies</a:t>
            </a:r>
          </a:p>
          <a:p>
            <a:pPr lvl="2">
              <a:lnSpc>
                <a:spcPct val="80000"/>
              </a:lnSpc>
            </a:pPr>
            <a:r>
              <a:rPr lang="en-US" altLang="cs-CZ" sz="2000"/>
              <a:t>Comprehensive, multi-step approaches to systems development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Techniques</a:t>
            </a:r>
          </a:p>
          <a:p>
            <a:pPr lvl="2">
              <a:lnSpc>
                <a:spcPct val="80000"/>
              </a:lnSpc>
            </a:pPr>
            <a:r>
              <a:rPr lang="en-US" altLang="cs-CZ" sz="2000"/>
              <a:t>Processes that are followed to ensure that work is well thought-out, complete and comprehensible to others on the project team</a:t>
            </a:r>
          </a:p>
          <a:p>
            <a:pPr lvl="1">
              <a:lnSpc>
                <a:spcPct val="80000"/>
              </a:lnSpc>
            </a:pPr>
            <a:r>
              <a:rPr lang="en-US" altLang="cs-CZ" sz="2400"/>
              <a:t>Tools</a:t>
            </a:r>
          </a:p>
          <a:p>
            <a:pPr lvl="2">
              <a:lnSpc>
                <a:spcPct val="80000"/>
              </a:lnSpc>
            </a:pPr>
            <a:r>
              <a:rPr lang="en-US" altLang="cs-CZ" sz="2000"/>
              <a:t>Computer programs to assist in application of techniques to the analysis and design process</a:t>
            </a:r>
          </a:p>
          <a:p>
            <a:pPr>
              <a:lnSpc>
                <a:spcPct val="80000"/>
              </a:lnSpc>
            </a:pPr>
            <a:endParaRPr lang="en-US" altLang="cs-CZ" sz="280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6103-A371-494F-AE1B-424148590012}" type="slidenum">
              <a:rPr lang="ar-SA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Introduction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ar-SA" sz="2800" b="1"/>
              <a:t>Information Systems Analysis and Design </a:t>
            </a:r>
          </a:p>
          <a:p>
            <a:pPr lvl="1"/>
            <a:r>
              <a:rPr lang="en-US" altLang="ar-SA" sz="2400" b="1"/>
              <a:t>A method used by companies to </a:t>
            </a:r>
            <a:r>
              <a:rPr lang="en-US" altLang="ar-SA" sz="2400" b="1">
                <a:solidFill>
                  <a:srgbClr val="FF0000"/>
                </a:solidFill>
              </a:rPr>
              <a:t>create and maintain systems</a:t>
            </a:r>
            <a:r>
              <a:rPr lang="en-US" altLang="ar-SA" sz="2400" b="1"/>
              <a:t> that perform basic business functions</a:t>
            </a:r>
          </a:p>
          <a:p>
            <a:pPr lvl="1"/>
            <a:r>
              <a:rPr lang="en-US" altLang="ar-SA" sz="2400" b="1"/>
              <a:t>Main goal is to </a:t>
            </a:r>
            <a:r>
              <a:rPr lang="en-US" altLang="ar-SA" sz="2400" b="1">
                <a:solidFill>
                  <a:srgbClr val="FF0000"/>
                </a:solidFill>
              </a:rPr>
              <a:t>improve employee efficiency</a:t>
            </a:r>
            <a:r>
              <a:rPr lang="en-US" altLang="ar-SA" sz="2400" b="1"/>
              <a:t> by applying software solutions to key business tasks</a:t>
            </a:r>
          </a:p>
          <a:p>
            <a:pPr lvl="1"/>
            <a:r>
              <a:rPr lang="en-US" altLang="ar-SA" sz="2400" b="1"/>
              <a:t>A </a:t>
            </a:r>
            <a:r>
              <a:rPr lang="en-US" altLang="ar-SA" sz="2400" b="1">
                <a:solidFill>
                  <a:srgbClr val="FF0000"/>
                </a:solidFill>
              </a:rPr>
              <a:t>structured approach</a:t>
            </a:r>
            <a:r>
              <a:rPr lang="en-US" altLang="ar-SA" sz="2400" b="1"/>
              <a:t> must be used in order </a:t>
            </a:r>
            <a:r>
              <a:rPr lang="en-US" altLang="ar-SA" sz="2400" b="1">
                <a:solidFill>
                  <a:srgbClr val="FF0000"/>
                </a:solidFill>
              </a:rPr>
              <a:t>to ensure success</a:t>
            </a:r>
            <a:endParaRPr lang="en-US" altLang="ar-SA" sz="2400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97F7-1033-4201-9FA9-8C41DE461704}" type="slidenum">
              <a:rPr lang="ar-SA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Introduction</a:t>
            </a:r>
          </a:p>
        </p:txBody>
      </p:sp>
      <p:sp>
        <p:nvSpPr>
          <p:cNvPr id="522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772400" cy="4648200"/>
          </a:xfrm>
        </p:spPr>
        <p:txBody>
          <a:bodyPr/>
          <a:lstStyle/>
          <a:p>
            <a:r>
              <a:rPr lang="en-US" altLang="ar-SA" sz="2800" b="1">
                <a:solidFill>
                  <a:srgbClr val="FF0000"/>
                </a:solidFill>
              </a:rPr>
              <a:t>System analyst</a:t>
            </a:r>
            <a:r>
              <a:rPr lang="en-US" altLang="ar-SA" sz="2800" b="1"/>
              <a:t>:</a:t>
            </a:r>
            <a:r>
              <a:rPr lang="en-US" altLang="ar-SA" b="1"/>
              <a:t> </a:t>
            </a:r>
            <a:r>
              <a:rPr lang="en-US" altLang="ar-SA" sz="2800" b="1"/>
              <a:t>the organizational role most responsible for the analysis and design of IS.</a:t>
            </a:r>
          </a:p>
          <a:p>
            <a:r>
              <a:rPr lang="en-US" altLang="ar-SA" sz="2800" b="1"/>
              <a:t>Systems Analyst performs analysis and design based upon:</a:t>
            </a:r>
          </a:p>
          <a:p>
            <a:pPr lvl="1"/>
            <a:r>
              <a:rPr lang="en-US" altLang="ar-SA" sz="2000" b="1"/>
              <a:t>Understanding of </a:t>
            </a:r>
            <a:r>
              <a:rPr lang="en-US" altLang="ar-SA" sz="2000" b="1">
                <a:solidFill>
                  <a:srgbClr val="9900CC"/>
                </a:solidFill>
              </a:rPr>
              <a:t>organization’s objectives</a:t>
            </a:r>
            <a:r>
              <a:rPr lang="en-US" altLang="ar-SA" sz="2000" b="1"/>
              <a:t>, structure and processes</a:t>
            </a:r>
          </a:p>
          <a:p>
            <a:pPr lvl="1"/>
            <a:r>
              <a:rPr lang="en-US" altLang="ar-SA" sz="2000" b="1"/>
              <a:t>Knowledge of </a:t>
            </a:r>
            <a:r>
              <a:rPr lang="en-US" altLang="ar-SA" sz="2000" b="1">
                <a:solidFill>
                  <a:srgbClr val="9900CC"/>
                </a:solidFill>
              </a:rPr>
              <a:t>how to exploit information technology</a:t>
            </a:r>
            <a:r>
              <a:rPr lang="en-US" altLang="ar-SA" sz="2000" b="1"/>
              <a:t> for advantage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ar-SA" sz="2000" b="1"/>
          </a:p>
          <a:p>
            <a:pPr lvl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9242-1F07-4900-BDC6-093B8698196E}" type="slidenum">
              <a:rPr lang="ar-SA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Software engineering process</a:t>
            </a:r>
          </a:p>
        </p:txBody>
      </p:sp>
      <p:sp>
        <p:nvSpPr>
          <p:cNvPr id="1904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cs-CZ" sz="2800"/>
              <a:t>A process used to create an information system</a:t>
            </a:r>
          </a:p>
          <a:p>
            <a:pPr>
              <a:lnSpc>
                <a:spcPct val="90000"/>
              </a:lnSpc>
            </a:pPr>
            <a:r>
              <a:rPr lang="en-US" altLang="cs-CZ" sz="2800"/>
              <a:t>Consists of: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Methodologies</a:t>
            </a:r>
          </a:p>
          <a:p>
            <a:pPr lvl="2">
              <a:lnSpc>
                <a:spcPct val="90000"/>
              </a:lnSpc>
            </a:pPr>
            <a:r>
              <a:rPr lang="en-US" altLang="cs-CZ" sz="2000"/>
              <a:t>A sequence of step-by-step approaches that help develop the information system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Techniques</a:t>
            </a:r>
          </a:p>
          <a:p>
            <a:pPr lvl="2">
              <a:lnSpc>
                <a:spcPct val="90000"/>
              </a:lnSpc>
            </a:pPr>
            <a:r>
              <a:rPr lang="en-US" altLang="cs-CZ" sz="2000"/>
              <a:t>Processes that the analyst follows to ensure thorough, complete and comprehensive analysis and design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Tools</a:t>
            </a:r>
          </a:p>
          <a:p>
            <a:pPr lvl="2">
              <a:lnSpc>
                <a:spcPct val="90000"/>
              </a:lnSpc>
            </a:pPr>
            <a:r>
              <a:rPr lang="en-US" altLang="cs-CZ" sz="2000"/>
              <a:t>Computer programs that aid in applying techniques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1019-35CD-4026-B4FC-A3BD327D76AB}" type="slidenum">
              <a:rPr lang="ar-SA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Introduction</a:t>
            </a:r>
          </a:p>
        </p:txBody>
      </p:sp>
      <p:pic>
        <p:nvPicPr>
          <p:cNvPr id="197636" name="Picture 8" descr="AAEKJRB0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905000"/>
            <a:ext cx="6510338" cy="3941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92EF-D740-4B3F-AB76-EC59EFD314F5}" type="slidenum">
              <a:rPr lang="ar-SA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1641</TotalTime>
  <Words>1782</Words>
  <Application>Microsoft Office PowerPoint</Application>
  <PresentationFormat>Předvádění na obrazovce (4:3)</PresentationFormat>
  <Paragraphs>301</Paragraphs>
  <Slides>37</Slides>
  <Notes>37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Arial</vt:lpstr>
      <vt:lpstr>Tahoma</vt:lpstr>
      <vt:lpstr>Wingdings</vt:lpstr>
      <vt:lpstr>Times New Roman</vt:lpstr>
      <vt:lpstr>Stébla</vt:lpstr>
      <vt:lpstr>Prezentace aplikace PowerPoint</vt:lpstr>
      <vt:lpstr>Learning Objectives</vt:lpstr>
      <vt:lpstr>Learning Objectives</vt:lpstr>
      <vt:lpstr>Introduction</vt:lpstr>
      <vt:lpstr>Introduction</vt:lpstr>
      <vt:lpstr>Introduction</vt:lpstr>
      <vt:lpstr>Introduction</vt:lpstr>
      <vt:lpstr>Software engineering process</vt:lpstr>
      <vt:lpstr>Introduction</vt:lpstr>
      <vt:lpstr>Approaches to  Systems Development</vt:lpstr>
      <vt:lpstr>Approaches to Systems Development</vt:lpstr>
      <vt:lpstr>Approaches to Systems Development</vt:lpstr>
      <vt:lpstr>Types of Information systems</vt:lpstr>
      <vt:lpstr>Types (classes)of Information Systems </vt:lpstr>
      <vt:lpstr>Systems Development Life Cycle</vt:lpstr>
      <vt:lpstr>Systems Development Life Cycle</vt:lpstr>
      <vt:lpstr>Systems Development Life Cycle</vt:lpstr>
      <vt:lpstr>Standard and Evolutionary Views of SDLC</vt:lpstr>
      <vt:lpstr>Phases of the Systems Development Life Cycle</vt:lpstr>
      <vt:lpstr>Systems Development Life Cycle</vt:lpstr>
      <vt:lpstr>Systems Development Life Cycle</vt:lpstr>
      <vt:lpstr>Systems Development Life Cycle</vt:lpstr>
      <vt:lpstr>The Heart of the Systems Development Process</vt:lpstr>
      <vt:lpstr>Traditional Waterfall SDLC</vt:lpstr>
      <vt:lpstr>Problems with Waterfall Approach</vt:lpstr>
      <vt:lpstr>Approaches to Improving Development</vt:lpstr>
      <vt:lpstr>Prototyping</vt:lpstr>
      <vt:lpstr>RAD</vt:lpstr>
      <vt:lpstr>RAD</vt:lpstr>
      <vt:lpstr>JAD</vt:lpstr>
      <vt:lpstr>AGILE</vt:lpstr>
      <vt:lpstr>eXtreme Programming</vt:lpstr>
      <vt:lpstr>CASE</vt:lpstr>
      <vt:lpstr>Object Oriented Analysis and design (OOAD)</vt:lpstr>
      <vt:lpstr>Phases of OOSAD-based Development</vt:lpstr>
      <vt:lpstr>RUP</vt:lpstr>
      <vt:lpstr>SDLC criticisms…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71</cp:revision>
  <cp:lastPrinted>1601-01-01T00:00:00Z</cp:lastPrinted>
  <dcterms:created xsi:type="dcterms:W3CDTF">2000-04-11T00:26:26Z</dcterms:created>
  <dcterms:modified xsi:type="dcterms:W3CDTF">2020-03-30T07:25:30Z</dcterms:modified>
</cp:coreProperties>
</file>