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0"/>
  </p:notesMasterIdLst>
  <p:sldIdLst>
    <p:sldId id="272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66" d="100"/>
          <a:sy n="66" d="100"/>
        </p:scale>
        <p:origin x="-908" y="-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10.06.2021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10.06.2021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10.06.2021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10.06.2021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10.06.2021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10.06.2021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10.06.2021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10.06.2021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it-IT" dirty="0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1028268"/>
          </a:xfrm>
        </p:spPr>
        <p:txBody>
          <a:bodyPr/>
          <a:lstStyle/>
          <a:p>
            <a:r>
              <a:rPr lang="cs-CZ" dirty="0" err="1" smtClean="0"/>
              <a:t>Overview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seven</a:t>
            </a:r>
            <a:r>
              <a:rPr lang="cs-CZ" dirty="0" smtClean="0"/>
              <a:t> </a:t>
            </a:r>
            <a:r>
              <a:rPr lang="cs-CZ" dirty="0" err="1" smtClean="0"/>
              <a:t>steps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784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Step 1: </a:t>
            </a:r>
            <a:r>
              <a:rPr lang="it-IT" sz="3200" dirty="0"/>
              <a:t>Biblical text as a «text</a:t>
            </a:r>
            <a:r>
              <a:rPr lang="it-IT" sz="3200" dirty="0" smtClean="0"/>
              <a:t>»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5353" y="1247925"/>
            <a:ext cx="9624060" cy="5668376"/>
          </a:xfrm>
        </p:spPr>
        <p:txBody>
          <a:bodyPr>
            <a:noAutofit/>
          </a:bodyPr>
          <a:lstStyle/>
          <a:p>
            <a:r>
              <a:rPr lang="cs-CZ" sz="2400" b="1" dirty="0" err="1" smtClean="0"/>
              <a:t>Choice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a text</a:t>
            </a:r>
          </a:p>
          <a:p>
            <a:pPr lvl="1"/>
            <a:r>
              <a:rPr lang="en-GB" sz="2400" dirty="0" smtClean="0"/>
              <a:t>What text did I chose, and why? </a:t>
            </a:r>
          </a:p>
          <a:p>
            <a:pPr lvl="1"/>
            <a:r>
              <a:rPr lang="cs-CZ" sz="2400" dirty="0" err="1" smtClean="0"/>
              <a:t>Delimitation</a:t>
            </a:r>
            <a:r>
              <a:rPr lang="cs-CZ" sz="2400" dirty="0" smtClean="0"/>
              <a:t> (</a:t>
            </a:r>
            <a:r>
              <a:rPr lang="en-GB" sz="2400" dirty="0" smtClean="0"/>
              <a:t>where does the textual unit begin, and when does it end?</a:t>
            </a:r>
            <a:endParaRPr lang="cs-CZ" sz="2400" dirty="0" smtClean="0"/>
          </a:p>
          <a:p>
            <a:pPr lvl="1"/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context</a:t>
            </a:r>
            <a:r>
              <a:rPr lang="en-GB" sz="2400" dirty="0"/>
              <a:t> </a:t>
            </a:r>
            <a:r>
              <a:rPr lang="en-GB" sz="2400" dirty="0" smtClean="0"/>
              <a:t>(what precedes and what follows?) </a:t>
            </a:r>
            <a:endParaRPr lang="cs-CZ" sz="2400" dirty="0" smtClean="0"/>
          </a:p>
          <a:p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shape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text </a:t>
            </a:r>
          </a:p>
          <a:p>
            <a:pPr lvl="1"/>
            <a:r>
              <a:rPr lang="cs-CZ" sz="2400" dirty="0"/>
              <a:t>i</a:t>
            </a:r>
            <a:r>
              <a:rPr lang="cs-CZ" sz="2400" dirty="0" smtClean="0"/>
              <a:t>n </a:t>
            </a:r>
            <a:r>
              <a:rPr lang="cs-CZ" sz="2400" dirty="0" err="1" smtClean="0"/>
              <a:t>Hebrew</a:t>
            </a:r>
            <a:r>
              <a:rPr lang="cs-CZ" sz="2400" dirty="0" smtClean="0"/>
              <a:t> (</a:t>
            </a:r>
            <a:r>
              <a:rPr lang="cs-CZ" sz="2400" dirty="0" err="1" smtClean="0"/>
              <a:t>Aramaic</a:t>
            </a:r>
            <a:r>
              <a:rPr lang="cs-CZ" sz="2400" dirty="0" smtClean="0"/>
              <a:t>, </a:t>
            </a:r>
            <a:r>
              <a:rPr lang="cs-CZ" sz="2400" dirty="0" err="1" smtClean="0"/>
              <a:t>Greek</a:t>
            </a:r>
            <a:r>
              <a:rPr lang="cs-CZ" sz="2400" dirty="0" smtClean="0"/>
              <a:t>) </a:t>
            </a:r>
          </a:p>
          <a:p>
            <a:pPr lvl="1"/>
            <a:r>
              <a:rPr lang="cs-CZ" sz="2400" dirty="0"/>
              <a:t>i</a:t>
            </a:r>
            <a:r>
              <a:rPr lang="cs-CZ" sz="2400" dirty="0" smtClean="0"/>
              <a:t>n </a:t>
            </a:r>
            <a:r>
              <a:rPr lang="cs-CZ" sz="2400" dirty="0" err="1" smtClean="0"/>
              <a:t>our</a:t>
            </a:r>
            <a:r>
              <a:rPr lang="cs-CZ" sz="2400" dirty="0" smtClean="0"/>
              <a:t> </a:t>
            </a:r>
            <a:r>
              <a:rPr lang="cs-CZ" sz="2400" dirty="0" err="1" smtClean="0"/>
              <a:t>native</a:t>
            </a:r>
            <a:r>
              <a:rPr lang="cs-CZ" sz="2400" dirty="0" smtClean="0"/>
              <a:t> </a:t>
            </a:r>
            <a:r>
              <a:rPr lang="cs-CZ" sz="2400" dirty="0" err="1" smtClean="0"/>
              <a:t>language</a:t>
            </a:r>
            <a:r>
              <a:rPr lang="cs-CZ" sz="2400" dirty="0" smtClean="0"/>
              <a:t> </a:t>
            </a:r>
            <a:r>
              <a:rPr lang="en-GB" sz="2400" dirty="0" smtClean="0"/>
              <a:t>(in various translations)</a:t>
            </a:r>
            <a:endParaRPr lang="cs-CZ" sz="2400" dirty="0" smtClean="0"/>
          </a:p>
          <a:p>
            <a:pPr lvl="1"/>
            <a:r>
              <a:rPr lang="cs-CZ" sz="2400" dirty="0"/>
              <a:t>i</a:t>
            </a:r>
            <a:r>
              <a:rPr lang="cs-CZ" sz="2400" dirty="0" smtClean="0"/>
              <a:t>n </a:t>
            </a:r>
            <a:r>
              <a:rPr lang="cs-CZ" sz="2400" dirty="0" err="1" smtClean="0"/>
              <a:t>ancient</a:t>
            </a:r>
            <a:r>
              <a:rPr lang="cs-CZ" sz="2400" dirty="0" smtClean="0"/>
              <a:t> </a:t>
            </a:r>
            <a:r>
              <a:rPr lang="cs-CZ" sz="2400" dirty="0" err="1" smtClean="0"/>
              <a:t>versions</a:t>
            </a:r>
            <a:r>
              <a:rPr lang="cs-CZ" sz="2400" dirty="0" smtClean="0"/>
              <a:t> </a:t>
            </a:r>
          </a:p>
          <a:p>
            <a:pPr lvl="1"/>
            <a:r>
              <a:rPr lang="en-GB" sz="2400" dirty="0"/>
              <a:t>r</a:t>
            </a:r>
            <a:r>
              <a:rPr lang="en-GB" sz="2400" dirty="0" smtClean="0"/>
              <a:t>econstructed by the means of </a:t>
            </a:r>
            <a:r>
              <a:rPr lang="cs-CZ" sz="2400" dirty="0" err="1" smtClean="0"/>
              <a:t>textual</a:t>
            </a:r>
            <a:r>
              <a:rPr lang="cs-CZ" sz="2400" dirty="0" smtClean="0"/>
              <a:t> </a:t>
            </a:r>
            <a:r>
              <a:rPr lang="cs-CZ" sz="2400" dirty="0" err="1" smtClean="0"/>
              <a:t>criticism</a:t>
            </a:r>
            <a:endParaRPr lang="cs-CZ" sz="2400" dirty="0" smtClean="0"/>
          </a:p>
          <a:p>
            <a:r>
              <a:rPr lang="cs-CZ" sz="2400" b="1" dirty="0" err="1" smtClean="0"/>
              <a:t>The</a:t>
            </a:r>
            <a:r>
              <a:rPr lang="cs-CZ" sz="2400" b="1" dirty="0" smtClean="0"/>
              <a:t> very </a:t>
            </a:r>
            <a:r>
              <a:rPr lang="cs-CZ" sz="2400" b="1" dirty="0" err="1" smtClean="0"/>
              <a:t>first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translation</a:t>
            </a:r>
            <a:r>
              <a:rPr lang="cs-CZ" sz="2400" b="1" dirty="0" smtClean="0"/>
              <a:t> 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172122" y="6327325"/>
            <a:ext cx="10230523" cy="891050"/>
          </a:xfrm>
          <a:prstGeom prst="rect">
            <a:avLst/>
          </a:prstGeom>
          <a:solidFill>
            <a:srgbClr val="FFCF8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 err="1"/>
              <a:t>The</a:t>
            </a:r>
            <a:r>
              <a:rPr lang="cs-CZ" sz="2400" b="1" dirty="0"/>
              <a:t> </a:t>
            </a:r>
            <a:r>
              <a:rPr lang="cs-CZ" sz="2400" b="1" dirty="0" err="1"/>
              <a:t>aim</a:t>
            </a:r>
            <a:r>
              <a:rPr lang="cs-CZ" sz="2400" b="1" dirty="0"/>
              <a:t>: </a:t>
            </a:r>
            <a:r>
              <a:rPr lang="cs-CZ" sz="2400" dirty="0"/>
              <a:t>to </a:t>
            </a:r>
            <a:r>
              <a:rPr lang="cs-CZ" sz="2400" dirty="0" err="1"/>
              <a:t>formulate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themes</a:t>
            </a:r>
            <a:r>
              <a:rPr lang="cs-CZ" sz="2400" dirty="0"/>
              <a:t> </a:t>
            </a:r>
            <a:r>
              <a:rPr lang="cs-CZ" sz="2400" dirty="0" err="1"/>
              <a:t>present</a:t>
            </a:r>
            <a:r>
              <a:rPr lang="cs-CZ" sz="2400" dirty="0"/>
              <a:t> in </a:t>
            </a:r>
            <a:r>
              <a:rPr lang="cs-CZ" sz="2400" dirty="0" err="1"/>
              <a:t>the</a:t>
            </a:r>
            <a:r>
              <a:rPr lang="cs-CZ" sz="2400" dirty="0"/>
              <a:t> text, to </a:t>
            </a:r>
            <a:r>
              <a:rPr lang="cs-CZ" sz="2400" dirty="0" err="1"/>
              <a:t>find</a:t>
            </a:r>
            <a:r>
              <a:rPr lang="cs-CZ" sz="2400" dirty="0"/>
              <a:t> </a:t>
            </a:r>
            <a:r>
              <a:rPr lang="cs-CZ" sz="2400" dirty="0" err="1"/>
              <a:t>out</a:t>
            </a:r>
            <a:r>
              <a:rPr lang="cs-CZ" sz="2400" dirty="0"/>
              <a:t> </a:t>
            </a:r>
            <a:r>
              <a:rPr lang="cs-CZ" sz="2400" dirty="0" err="1"/>
              <a:t>critical</a:t>
            </a:r>
            <a:r>
              <a:rPr lang="cs-CZ" sz="2400" dirty="0"/>
              <a:t> and </a:t>
            </a:r>
            <a:r>
              <a:rPr lang="cs-CZ" sz="2400" dirty="0" err="1"/>
              <a:t>difficult</a:t>
            </a:r>
            <a:r>
              <a:rPr lang="cs-CZ" sz="2400" dirty="0"/>
              <a:t> </a:t>
            </a:r>
            <a:r>
              <a:rPr lang="cs-CZ" sz="2400" dirty="0" err="1" smtClean="0"/>
              <a:t>passages</a:t>
            </a:r>
            <a:r>
              <a:rPr lang="en-GB" sz="2400" dirty="0" smtClean="0"/>
              <a:t>, and</a:t>
            </a:r>
            <a:r>
              <a:rPr lang="cs-CZ" sz="2400" dirty="0" smtClean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questions</a:t>
            </a:r>
            <a:r>
              <a:rPr lang="cs-CZ" sz="2400" dirty="0"/>
              <a:t> </a:t>
            </a:r>
            <a:r>
              <a:rPr lang="cs-CZ" sz="2400" dirty="0" err="1"/>
              <a:t>that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text </a:t>
            </a:r>
            <a:r>
              <a:rPr lang="cs-CZ" sz="2400" dirty="0" err="1"/>
              <a:t>rises</a:t>
            </a:r>
            <a:r>
              <a:rPr lang="cs-CZ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0442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Step </a:t>
            </a:r>
            <a:r>
              <a:rPr lang="cs-CZ" sz="3200" dirty="0" smtClean="0"/>
              <a:t>2: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language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241322"/>
            <a:ext cx="9623425" cy="5567281"/>
          </a:xfrm>
        </p:spPr>
        <p:txBody>
          <a:bodyPr>
            <a:noAutofit/>
          </a:bodyPr>
          <a:lstStyle/>
          <a:p>
            <a:r>
              <a:rPr lang="cs-CZ" sz="2400" b="1" dirty="0" err="1" smtClean="0"/>
              <a:t>Lexical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analysis</a:t>
            </a:r>
            <a:r>
              <a:rPr lang="cs-CZ" sz="2400" b="1" dirty="0" smtClean="0"/>
              <a:t>:</a:t>
            </a:r>
            <a:r>
              <a:rPr lang="cs-CZ" sz="2400" dirty="0" smtClean="0"/>
              <a:t> </a:t>
            </a:r>
            <a:r>
              <a:rPr lang="en-GB" sz="2400" dirty="0" smtClean="0"/>
              <a:t>study especially of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unknown</a:t>
            </a:r>
            <a:r>
              <a:rPr lang="cs-CZ" sz="2400" dirty="0" smtClean="0"/>
              <a:t> and </a:t>
            </a:r>
            <a:r>
              <a:rPr lang="cs-CZ" sz="2400" dirty="0" err="1" smtClean="0"/>
              <a:t>unclear</a:t>
            </a:r>
            <a:r>
              <a:rPr lang="cs-CZ" sz="2400" dirty="0" smtClean="0"/>
              <a:t> </a:t>
            </a:r>
            <a:r>
              <a:rPr lang="cs-CZ" sz="2400" dirty="0" err="1" smtClean="0"/>
              <a:t>words</a:t>
            </a:r>
            <a:r>
              <a:rPr lang="cs-CZ" sz="2400" dirty="0" smtClean="0"/>
              <a:t>, </a:t>
            </a:r>
            <a:r>
              <a:rPr lang="cs-CZ" sz="2400" dirty="0" err="1" smtClean="0"/>
              <a:t>idioms</a:t>
            </a:r>
            <a:r>
              <a:rPr lang="cs-CZ" sz="2400" dirty="0" smtClean="0"/>
              <a:t>, proper </a:t>
            </a:r>
            <a:r>
              <a:rPr lang="cs-CZ" sz="2400" dirty="0" err="1" smtClean="0"/>
              <a:t>nam</a:t>
            </a:r>
            <a:r>
              <a:rPr lang="cs-CZ" sz="2400" dirty="0" smtClean="0"/>
              <a:t> es, </a:t>
            </a:r>
            <a:r>
              <a:rPr lang="cs-CZ" sz="2400" dirty="0" err="1" smtClean="0"/>
              <a:t>lexical</a:t>
            </a:r>
            <a:r>
              <a:rPr lang="cs-CZ" sz="2400" dirty="0" smtClean="0"/>
              <a:t> </a:t>
            </a:r>
            <a:r>
              <a:rPr lang="cs-CZ" sz="2400" dirty="0" err="1" smtClean="0"/>
              <a:t>analysis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key</a:t>
            </a:r>
            <a:r>
              <a:rPr lang="cs-CZ" sz="2400" dirty="0" smtClean="0"/>
              <a:t> </a:t>
            </a:r>
            <a:r>
              <a:rPr lang="cs-CZ" sz="2400" dirty="0" err="1" smtClean="0"/>
              <a:t>terms</a:t>
            </a:r>
            <a:r>
              <a:rPr lang="cs-CZ" sz="2400" dirty="0" smtClean="0"/>
              <a:t>. </a:t>
            </a:r>
          </a:p>
          <a:p>
            <a:endParaRPr lang="en-GB" sz="2400" dirty="0" smtClean="0"/>
          </a:p>
          <a:p>
            <a:endParaRPr lang="cs-CZ" sz="2400" dirty="0"/>
          </a:p>
          <a:p>
            <a:endParaRPr lang="en-US" sz="2400" b="1" dirty="0" smtClean="0"/>
          </a:p>
          <a:p>
            <a:r>
              <a:rPr lang="en-US" sz="2400" b="1" dirty="0" smtClean="0"/>
              <a:t>Syntactic analysis: </a:t>
            </a:r>
            <a:r>
              <a:rPr lang="en-US" sz="2400" dirty="0" smtClean="0"/>
              <a:t>Sentence </a:t>
            </a:r>
            <a:r>
              <a:rPr lang="en-US" sz="2400" dirty="0"/>
              <a:t>analysis, discussion of possible problems or ambiguities, division of the text into sentences. </a:t>
            </a:r>
            <a:endParaRPr lang="en-US" sz="2400" dirty="0" smtClean="0"/>
          </a:p>
          <a:p>
            <a:endParaRPr lang="en-US" sz="2400" i="1" dirty="0" smtClean="0"/>
          </a:p>
          <a:p>
            <a:endParaRPr lang="en-US" sz="2400" i="1" dirty="0" smtClean="0"/>
          </a:p>
          <a:p>
            <a:endParaRPr lang="cs-CZ" sz="2400" dirty="0"/>
          </a:p>
          <a:p>
            <a:r>
              <a:rPr lang="en-US" sz="2400" b="1" dirty="0" err="1" smtClean="0"/>
              <a:t>Macrosyntactic</a:t>
            </a:r>
            <a:r>
              <a:rPr lang="en-US" sz="2400" b="1" dirty="0" smtClean="0"/>
              <a:t> </a:t>
            </a:r>
            <a:r>
              <a:rPr lang="en-US" sz="2400" b="1" dirty="0"/>
              <a:t>structure: </a:t>
            </a:r>
            <a:r>
              <a:rPr lang="en-US" sz="2400" dirty="0"/>
              <a:t>Characteristics of the text in terms of the predominant sentence type. </a:t>
            </a:r>
            <a:endParaRPr lang="en-US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193646" y="2196402"/>
            <a:ext cx="10230523" cy="891050"/>
          </a:xfrm>
          <a:prstGeom prst="rect">
            <a:avLst/>
          </a:prstGeom>
          <a:solidFill>
            <a:srgbClr val="FFCF8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 err="1"/>
              <a:t>The</a:t>
            </a:r>
            <a:r>
              <a:rPr lang="cs-CZ" sz="2400" b="1" dirty="0"/>
              <a:t> </a:t>
            </a:r>
            <a:r>
              <a:rPr lang="cs-CZ" sz="2400" b="1" dirty="0" err="1"/>
              <a:t>aim</a:t>
            </a:r>
            <a:r>
              <a:rPr lang="cs-CZ" sz="2400" b="1" dirty="0"/>
              <a:t>: </a:t>
            </a:r>
            <a:r>
              <a:rPr lang="en-US" sz="2400" dirty="0"/>
              <a:t>clarify any unknown, difficult-to-understand terms, identify keywords and their function in the textual unit. </a:t>
            </a:r>
            <a:endParaRPr lang="cs-CZ" sz="2400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 bwMode="auto">
          <a:xfrm>
            <a:off x="193645" y="4263679"/>
            <a:ext cx="10230523" cy="891050"/>
          </a:xfrm>
          <a:prstGeom prst="rect">
            <a:avLst/>
          </a:prstGeom>
          <a:solidFill>
            <a:srgbClr val="FFCF8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The aim: </a:t>
            </a:r>
            <a:r>
              <a:rPr lang="en-US" sz="2400" dirty="0"/>
              <a:t>To understand the relations between sentence members, between sentences in a sentence.</a:t>
            </a:r>
            <a:endParaRPr lang="cs-CZ" sz="2400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 bwMode="auto">
          <a:xfrm>
            <a:off x="225918" y="6341187"/>
            <a:ext cx="10230523" cy="1220076"/>
          </a:xfrm>
          <a:prstGeom prst="rect">
            <a:avLst/>
          </a:prstGeom>
          <a:solidFill>
            <a:srgbClr val="FFCF8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The aim: </a:t>
            </a:r>
            <a:r>
              <a:rPr lang="en-US" sz="2400" dirty="0"/>
              <a:t>To look at the sentence structure of the passage in a broader linguistic context. Re-evaluate the place of the passage in the surrounding text, especially in terms of language.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9016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smtClean="0"/>
              <a:t>Step 3: Bible as </a:t>
            </a:r>
            <a:r>
              <a:rPr lang="cs-CZ" sz="3200" dirty="0" err="1" smtClean="0"/>
              <a:t>literature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Determining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literary</a:t>
            </a:r>
            <a:r>
              <a:rPr lang="cs-CZ" sz="2400" dirty="0" smtClean="0"/>
              <a:t> </a:t>
            </a:r>
            <a:r>
              <a:rPr lang="cs-CZ" sz="2400" dirty="0" err="1"/>
              <a:t>g</a:t>
            </a:r>
            <a:r>
              <a:rPr lang="cs-CZ" sz="2400" dirty="0" err="1" smtClean="0"/>
              <a:t>enre</a:t>
            </a:r>
            <a:r>
              <a:rPr lang="en-US" sz="2400" dirty="0" smtClean="0"/>
              <a:t>: </a:t>
            </a:r>
            <a:endParaRPr lang="cs-CZ" sz="2400" dirty="0" smtClean="0"/>
          </a:p>
          <a:p>
            <a:pPr lvl="1"/>
            <a:r>
              <a:rPr lang="cs-CZ" sz="2400" dirty="0" err="1" smtClean="0"/>
              <a:t>narrative</a:t>
            </a:r>
            <a:endParaRPr lang="cs-CZ" sz="2400" dirty="0" smtClean="0"/>
          </a:p>
          <a:p>
            <a:pPr lvl="1"/>
            <a:r>
              <a:rPr lang="cs-CZ" sz="2400" dirty="0" err="1" smtClean="0"/>
              <a:t>poetry</a:t>
            </a:r>
            <a:r>
              <a:rPr lang="cs-CZ" sz="2400" dirty="0" smtClean="0"/>
              <a:t> </a:t>
            </a:r>
          </a:p>
          <a:p>
            <a:pPr lvl="1"/>
            <a:r>
              <a:rPr lang="en-GB" sz="2400" dirty="0" smtClean="0"/>
              <a:t>l</a:t>
            </a:r>
            <a:r>
              <a:rPr lang="cs-CZ" sz="2400" dirty="0" err="1" smtClean="0"/>
              <a:t>aws</a:t>
            </a:r>
            <a:endParaRPr lang="cs-CZ" sz="2400" dirty="0" smtClean="0"/>
          </a:p>
          <a:p>
            <a:pPr lvl="1"/>
            <a:r>
              <a:rPr lang="en-GB" sz="2400" dirty="0" smtClean="0"/>
              <a:t>w</a:t>
            </a:r>
            <a:r>
              <a:rPr lang="cs-CZ" sz="2400" dirty="0" err="1" smtClean="0"/>
              <a:t>isdom</a:t>
            </a:r>
            <a:r>
              <a:rPr lang="cs-CZ" sz="2400" dirty="0" smtClean="0"/>
              <a:t> </a:t>
            </a:r>
            <a:endParaRPr lang="en-GB" sz="2400" dirty="0" smtClean="0"/>
          </a:p>
          <a:p>
            <a:pPr lvl="1"/>
            <a:r>
              <a:rPr lang="en-GB" sz="2400" dirty="0" smtClean="0"/>
              <a:t>oracles</a:t>
            </a:r>
          </a:p>
          <a:p>
            <a:pPr lvl="1"/>
            <a:r>
              <a:rPr lang="en-GB" sz="2400" dirty="0" smtClean="0"/>
              <a:t>…</a:t>
            </a:r>
            <a:endParaRPr lang="cs-CZ" sz="2400" dirty="0" smtClean="0"/>
          </a:p>
          <a:p>
            <a:r>
              <a:rPr lang="cs-CZ" sz="2400" dirty="0" err="1" smtClean="0"/>
              <a:t>Various</a:t>
            </a:r>
            <a:r>
              <a:rPr lang="cs-CZ" sz="2400" dirty="0" smtClean="0"/>
              <a:t> </a:t>
            </a:r>
            <a:r>
              <a:rPr lang="cs-CZ" sz="2400" dirty="0" err="1" smtClean="0"/>
              <a:t>literary</a:t>
            </a:r>
            <a:r>
              <a:rPr lang="cs-CZ" sz="2400" dirty="0" smtClean="0"/>
              <a:t> </a:t>
            </a:r>
            <a:r>
              <a:rPr lang="cs-CZ" sz="2400" dirty="0" err="1" smtClean="0"/>
              <a:t>aspects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text: </a:t>
            </a:r>
            <a:r>
              <a:rPr lang="cs-CZ" sz="2400" dirty="0" err="1" smtClean="0"/>
              <a:t>esthetics</a:t>
            </a:r>
            <a:r>
              <a:rPr lang="cs-CZ" sz="2400" dirty="0" smtClean="0"/>
              <a:t>, </a:t>
            </a:r>
            <a:r>
              <a:rPr lang="cs-CZ" sz="2400" dirty="0" err="1" smtClean="0"/>
              <a:t>poetics</a:t>
            </a:r>
            <a:r>
              <a:rPr lang="cs-CZ" sz="2400" dirty="0" smtClean="0"/>
              <a:t>, </a:t>
            </a:r>
            <a:r>
              <a:rPr lang="cs-CZ" sz="2400" dirty="0" err="1" smtClean="0"/>
              <a:t>narrative</a:t>
            </a:r>
            <a:r>
              <a:rPr lang="cs-CZ" sz="2400" dirty="0" smtClean="0"/>
              <a:t> </a:t>
            </a:r>
            <a:r>
              <a:rPr lang="cs-CZ" sz="2400" dirty="0" err="1" smtClean="0"/>
              <a:t>analysis</a:t>
            </a:r>
            <a:r>
              <a:rPr lang="cs-CZ" sz="2400" dirty="0" smtClean="0"/>
              <a:t>; </a:t>
            </a:r>
            <a:r>
              <a:rPr lang="cs-CZ" sz="2400" dirty="0" err="1" smtClean="0"/>
              <a:t>characters</a:t>
            </a:r>
            <a:r>
              <a:rPr lang="cs-CZ" sz="2400" dirty="0" smtClean="0"/>
              <a:t> in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text, </a:t>
            </a:r>
            <a:r>
              <a:rPr lang="cs-CZ" sz="2400" dirty="0" err="1" smtClean="0"/>
              <a:t>perspectives</a:t>
            </a:r>
            <a:r>
              <a:rPr lang="cs-CZ" sz="2400" dirty="0" smtClean="0"/>
              <a:t>, </a:t>
            </a:r>
            <a:r>
              <a:rPr lang="cs-CZ" sz="2400" dirty="0" err="1" smtClean="0"/>
              <a:t>literary</a:t>
            </a:r>
            <a:r>
              <a:rPr lang="cs-CZ" sz="2400" dirty="0" smtClean="0"/>
              <a:t> </a:t>
            </a:r>
            <a:r>
              <a:rPr lang="cs-CZ" sz="2400" dirty="0" err="1" smtClean="0"/>
              <a:t>form</a:t>
            </a:r>
            <a:r>
              <a:rPr lang="cs-CZ" sz="2400" dirty="0" smtClean="0"/>
              <a:t> </a:t>
            </a:r>
            <a:r>
              <a:rPr lang="cs-CZ" sz="2400" dirty="0" err="1" smtClean="0"/>
              <a:t>etc</a:t>
            </a:r>
            <a:r>
              <a:rPr lang="cs-CZ" sz="2400" dirty="0" smtClean="0"/>
              <a:t>. </a:t>
            </a:r>
            <a:endParaRPr lang="cs-CZ" sz="24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215153" y="5531260"/>
            <a:ext cx="10230523" cy="891050"/>
          </a:xfrm>
          <a:prstGeom prst="rect">
            <a:avLst/>
          </a:prstGeom>
          <a:solidFill>
            <a:srgbClr val="FFCF8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 err="1"/>
              <a:t>The</a:t>
            </a:r>
            <a:r>
              <a:rPr lang="cs-CZ" sz="2400" b="1" dirty="0"/>
              <a:t> </a:t>
            </a:r>
            <a:r>
              <a:rPr lang="cs-CZ" sz="2400" b="1" dirty="0" err="1"/>
              <a:t>aim</a:t>
            </a:r>
            <a:r>
              <a:rPr lang="cs-CZ" sz="2400" b="1" dirty="0"/>
              <a:t>: </a:t>
            </a:r>
            <a:r>
              <a:rPr lang="cs-CZ" sz="2400" dirty="0" smtClean="0"/>
              <a:t>to </a:t>
            </a:r>
            <a:r>
              <a:rPr lang="cs-CZ" sz="2400" dirty="0" err="1" smtClean="0"/>
              <a:t>understand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as a </a:t>
            </a:r>
            <a:r>
              <a:rPr lang="cs-CZ" sz="2400" dirty="0" err="1" smtClean="0"/>
              <a:t>piece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literature</a:t>
            </a:r>
            <a:r>
              <a:rPr lang="cs-CZ" sz="2400" dirty="0" smtClean="0"/>
              <a:t>, and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dirty="0" err="1" smtClean="0"/>
              <a:t>aesthetic</a:t>
            </a:r>
            <a:r>
              <a:rPr lang="cs-CZ" sz="2400" dirty="0" smtClean="0"/>
              <a:t> </a:t>
            </a:r>
            <a:r>
              <a:rPr lang="cs-CZ" sz="2400" dirty="0" err="1" smtClean="0"/>
              <a:t>aspects</a:t>
            </a:r>
            <a:r>
              <a:rPr lang="cs-CZ" sz="2400" dirty="0" smtClean="0"/>
              <a:t>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3930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smtClean="0"/>
              <a:t>Step 4: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historical</a:t>
            </a:r>
            <a:r>
              <a:rPr lang="cs-CZ" sz="3200" dirty="0" smtClean="0"/>
              <a:t> background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cs-CZ" sz="2400" dirty="0" err="1" smtClean="0"/>
              <a:t>Historical</a:t>
            </a:r>
            <a:r>
              <a:rPr lang="cs-CZ" sz="2400" dirty="0" smtClean="0"/>
              <a:t> </a:t>
            </a:r>
            <a:r>
              <a:rPr lang="cs-CZ" sz="2400" dirty="0" err="1" smtClean="0"/>
              <a:t>context</a:t>
            </a:r>
            <a:r>
              <a:rPr lang="cs-CZ" sz="2400" dirty="0"/>
              <a:t> </a:t>
            </a:r>
            <a:endParaRPr lang="cs-CZ" sz="2400" dirty="0" smtClean="0"/>
          </a:p>
          <a:p>
            <a:pPr lvl="1"/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time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writing</a:t>
            </a:r>
            <a:r>
              <a:rPr lang="cs-CZ" sz="2400" dirty="0" smtClean="0"/>
              <a:t> </a:t>
            </a:r>
          </a:p>
          <a:p>
            <a:pPr lvl="1"/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time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narrated</a:t>
            </a:r>
            <a:r>
              <a:rPr lang="cs-CZ" sz="2400" dirty="0" smtClean="0"/>
              <a:t> </a:t>
            </a:r>
            <a:r>
              <a:rPr lang="cs-CZ" sz="2400" dirty="0" err="1" smtClean="0"/>
              <a:t>events</a:t>
            </a:r>
            <a:r>
              <a:rPr lang="cs-CZ" sz="2400" dirty="0"/>
              <a:t> </a:t>
            </a:r>
            <a:endParaRPr lang="cs-CZ" sz="2400" dirty="0" smtClean="0"/>
          </a:p>
          <a:p>
            <a:r>
              <a:rPr lang="cs-CZ" sz="2400" dirty="0" err="1" smtClean="0"/>
              <a:t>Who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author</a:t>
            </a:r>
            <a:r>
              <a:rPr lang="cs-CZ" sz="2400" dirty="0" smtClean="0"/>
              <a:t>? </a:t>
            </a:r>
          </a:p>
          <a:p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social</a:t>
            </a:r>
            <a:r>
              <a:rPr lang="cs-CZ" sz="2400" dirty="0" smtClean="0"/>
              <a:t> </a:t>
            </a:r>
            <a:r>
              <a:rPr lang="cs-CZ" sz="2400" dirty="0" err="1" smtClean="0"/>
              <a:t>context</a:t>
            </a:r>
            <a:r>
              <a:rPr lang="cs-CZ" sz="2400" dirty="0" smtClean="0"/>
              <a:t> (</a:t>
            </a:r>
            <a:r>
              <a:rPr lang="cs-CZ" sz="2400" dirty="0" err="1" smtClean="0"/>
              <a:t>Sitz</a:t>
            </a:r>
            <a:r>
              <a:rPr lang="cs-CZ" sz="2400" dirty="0" smtClean="0"/>
              <a:t> </a:t>
            </a:r>
            <a:r>
              <a:rPr lang="cs-CZ" sz="2400" dirty="0" err="1" smtClean="0"/>
              <a:t>im</a:t>
            </a:r>
            <a:r>
              <a:rPr lang="cs-CZ" sz="2400" dirty="0" smtClean="0"/>
              <a:t> </a:t>
            </a:r>
            <a:r>
              <a:rPr lang="cs-CZ" sz="2400" dirty="0" err="1" smtClean="0"/>
              <a:t>Leben</a:t>
            </a:r>
            <a:r>
              <a:rPr lang="cs-CZ" sz="2400" dirty="0" smtClean="0"/>
              <a:t>)?</a:t>
            </a:r>
          </a:p>
          <a:p>
            <a:r>
              <a:rPr lang="cs-CZ" sz="2400" dirty="0" smtClean="0"/>
              <a:t>Source </a:t>
            </a:r>
            <a:r>
              <a:rPr lang="cs-CZ" sz="2400" dirty="0" err="1" smtClean="0"/>
              <a:t>analysis</a:t>
            </a:r>
            <a:r>
              <a:rPr lang="cs-CZ" sz="2400" dirty="0"/>
              <a:t> </a:t>
            </a:r>
            <a:endParaRPr lang="cs-CZ" sz="2400" dirty="0" smtClean="0"/>
          </a:p>
          <a:p>
            <a:r>
              <a:rPr lang="cs-CZ" sz="2400" dirty="0" err="1" smtClean="0"/>
              <a:t>Analysis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history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literary</a:t>
            </a:r>
            <a:r>
              <a:rPr lang="cs-CZ" sz="2400" dirty="0" smtClean="0"/>
              <a:t> </a:t>
            </a:r>
            <a:r>
              <a:rPr lang="cs-CZ" sz="2400" dirty="0" err="1" smtClean="0"/>
              <a:t>form</a:t>
            </a:r>
            <a:r>
              <a:rPr lang="cs-CZ" sz="2400" dirty="0" smtClean="0"/>
              <a:t> </a:t>
            </a:r>
          </a:p>
          <a:p>
            <a:r>
              <a:rPr lang="cs-CZ" sz="2400" dirty="0" err="1" smtClean="0"/>
              <a:t>Redactionsgeschichte</a:t>
            </a:r>
            <a:r>
              <a:rPr lang="cs-CZ" sz="2400" dirty="0" smtClean="0"/>
              <a:t> </a:t>
            </a:r>
          </a:p>
          <a:p>
            <a:r>
              <a:rPr lang="cs-CZ" sz="2400" dirty="0" err="1" smtClean="0"/>
              <a:t>Religious</a:t>
            </a:r>
            <a:r>
              <a:rPr lang="cs-CZ" sz="2400" dirty="0" smtClean="0"/>
              <a:t> </a:t>
            </a:r>
            <a:r>
              <a:rPr lang="cs-CZ" sz="2400" dirty="0" err="1" smtClean="0"/>
              <a:t>context</a:t>
            </a:r>
            <a:r>
              <a:rPr lang="cs-CZ" sz="2400" dirty="0" smtClean="0"/>
              <a:t> </a:t>
            </a:r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215153" y="5531260"/>
            <a:ext cx="10230523" cy="1310604"/>
          </a:xfrm>
          <a:prstGeom prst="rect">
            <a:avLst/>
          </a:prstGeom>
          <a:solidFill>
            <a:srgbClr val="FFCF8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 err="1"/>
              <a:t>The</a:t>
            </a:r>
            <a:r>
              <a:rPr lang="cs-CZ" sz="2400" b="1" dirty="0"/>
              <a:t> </a:t>
            </a:r>
            <a:r>
              <a:rPr lang="cs-CZ" sz="2400" b="1" dirty="0" err="1"/>
              <a:t>aim</a:t>
            </a:r>
            <a:r>
              <a:rPr lang="cs-CZ" sz="2400" b="1" dirty="0"/>
              <a:t>: </a:t>
            </a:r>
            <a:r>
              <a:rPr lang="cs-CZ" sz="2400" dirty="0"/>
              <a:t>to </a:t>
            </a:r>
            <a:r>
              <a:rPr lang="cs-CZ" sz="2400" dirty="0" err="1"/>
              <a:t>penetrate</a:t>
            </a:r>
            <a:r>
              <a:rPr lang="cs-CZ" sz="2400" dirty="0"/>
              <a:t> and </a:t>
            </a:r>
            <a:r>
              <a:rPr lang="cs-CZ" sz="2400" dirty="0" err="1"/>
              <a:t>uncover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genesis and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development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text, and to </a:t>
            </a:r>
            <a:r>
              <a:rPr lang="cs-CZ" sz="2400" dirty="0" err="1"/>
              <a:t>evaluate</a:t>
            </a:r>
            <a:r>
              <a:rPr lang="cs-CZ" sz="2400" dirty="0"/>
              <a:t> </a:t>
            </a:r>
            <a:r>
              <a:rPr lang="cs-CZ" sz="2400" dirty="0" err="1"/>
              <a:t>how</a:t>
            </a:r>
            <a:r>
              <a:rPr lang="cs-CZ" sz="2400" dirty="0"/>
              <a:t> (</a:t>
            </a:r>
            <a:r>
              <a:rPr lang="cs-CZ" sz="2400" dirty="0" err="1"/>
              <a:t>if</a:t>
            </a:r>
            <a:r>
              <a:rPr lang="cs-CZ" sz="2400" dirty="0"/>
              <a:t> </a:t>
            </a:r>
            <a:r>
              <a:rPr lang="cs-CZ" sz="2400" dirty="0" err="1"/>
              <a:t>ever</a:t>
            </a:r>
            <a:r>
              <a:rPr lang="cs-CZ" sz="2400" dirty="0"/>
              <a:t>) these </a:t>
            </a:r>
            <a:r>
              <a:rPr lang="cs-CZ" sz="2400" dirty="0" err="1"/>
              <a:t>can</a:t>
            </a:r>
            <a:r>
              <a:rPr lang="cs-CZ" sz="2400" dirty="0"/>
              <a:t> </a:t>
            </a:r>
            <a:r>
              <a:rPr lang="cs-CZ" sz="2400" dirty="0" err="1"/>
              <a:t>contribute</a:t>
            </a:r>
            <a:r>
              <a:rPr lang="cs-CZ" sz="2400" dirty="0"/>
              <a:t> to a </a:t>
            </a:r>
            <a:r>
              <a:rPr lang="cs-CZ" sz="2400" dirty="0" err="1"/>
              <a:t>better</a:t>
            </a:r>
            <a:r>
              <a:rPr lang="cs-CZ" sz="2400" dirty="0"/>
              <a:t> </a:t>
            </a:r>
            <a:r>
              <a:rPr lang="cs-CZ" sz="2400" dirty="0" err="1"/>
              <a:t>understanding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text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our</a:t>
            </a:r>
            <a:r>
              <a:rPr lang="cs-CZ" sz="2400" dirty="0"/>
              <a:t> </a:t>
            </a:r>
            <a:r>
              <a:rPr lang="cs-CZ" sz="2400" dirty="0" err="1"/>
              <a:t>times</a:t>
            </a:r>
            <a:r>
              <a:rPr lang="cs-CZ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8375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864957" cy="662917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Step 5: Bible as </a:t>
            </a:r>
            <a:r>
              <a:rPr lang="cs-CZ" dirty="0" err="1" smtClean="0"/>
              <a:t>inspiration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readers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History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interpretation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a text </a:t>
            </a:r>
          </a:p>
          <a:p>
            <a:pPr lvl="1"/>
            <a:r>
              <a:rPr lang="cs-CZ" sz="2400" dirty="0" err="1" smtClean="0"/>
              <a:t>Intertextual</a:t>
            </a:r>
            <a:r>
              <a:rPr lang="cs-CZ" sz="2400" dirty="0" smtClean="0"/>
              <a:t> </a:t>
            </a:r>
            <a:r>
              <a:rPr lang="cs-CZ" sz="2400" dirty="0" err="1" smtClean="0"/>
              <a:t>analysis</a:t>
            </a:r>
            <a:r>
              <a:rPr lang="cs-CZ" sz="2400" dirty="0" smtClean="0"/>
              <a:t> </a:t>
            </a:r>
            <a:r>
              <a:rPr lang="cs-CZ" sz="2400" dirty="0" err="1" smtClean="0"/>
              <a:t>within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Old</a:t>
            </a:r>
            <a:r>
              <a:rPr lang="cs-CZ" sz="2400" dirty="0" smtClean="0"/>
              <a:t> Testament </a:t>
            </a:r>
          </a:p>
          <a:p>
            <a:pPr lvl="1"/>
            <a:r>
              <a:rPr lang="cs-CZ" sz="2400" dirty="0" err="1" smtClean="0"/>
              <a:t>The</a:t>
            </a:r>
            <a:r>
              <a:rPr lang="cs-CZ" sz="2400" dirty="0" smtClean="0"/>
              <a:t> New </a:t>
            </a:r>
            <a:r>
              <a:rPr lang="cs-CZ" sz="2400" dirty="0" smtClean="0"/>
              <a:t>Testament</a:t>
            </a:r>
            <a:r>
              <a:rPr lang="en-GB" sz="2400" dirty="0" smtClean="0"/>
              <a:t>’s</a:t>
            </a:r>
            <a:r>
              <a:rPr lang="cs-CZ" sz="2400" dirty="0" smtClean="0"/>
              <a:t> </a:t>
            </a:r>
            <a:r>
              <a:rPr lang="cs-CZ" sz="2400" dirty="0" err="1" smtClean="0"/>
              <a:t>reception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an</a:t>
            </a:r>
            <a:r>
              <a:rPr lang="cs-CZ" sz="2400" dirty="0" smtClean="0"/>
              <a:t> </a:t>
            </a:r>
            <a:r>
              <a:rPr lang="cs-CZ" sz="2400" dirty="0" err="1" smtClean="0"/>
              <a:t>Old</a:t>
            </a:r>
            <a:r>
              <a:rPr lang="cs-CZ" sz="2400" dirty="0" smtClean="0"/>
              <a:t> Testament text </a:t>
            </a:r>
          </a:p>
          <a:p>
            <a:pPr lvl="1"/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history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interpretation</a:t>
            </a:r>
            <a:r>
              <a:rPr lang="cs-CZ" sz="2400" dirty="0" smtClean="0"/>
              <a:t> </a:t>
            </a:r>
            <a:r>
              <a:rPr lang="cs-CZ" sz="2400" dirty="0" err="1" smtClean="0"/>
              <a:t>within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Chri</a:t>
            </a:r>
            <a:r>
              <a:rPr lang="en-GB" sz="2400" dirty="0" smtClean="0"/>
              <a:t>s</a:t>
            </a:r>
            <a:r>
              <a:rPr lang="cs-CZ" sz="2400" dirty="0" err="1" smtClean="0"/>
              <a:t>tian</a:t>
            </a:r>
            <a:r>
              <a:rPr lang="cs-CZ" sz="2400" dirty="0" smtClean="0"/>
              <a:t> </a:t>
            </a:r>
            <a:r>
              <a:rPr lang="cs-CZ" sz="2400" dirty="0" err="1" smtClean="0"/>
              <a:t>tradition</a:t>
            </a:r>
            <a:r>
              <a:rPr lang="cs-CZ" sz="2400" dirty="0" smtClean="0"/>
              <a:t>, </a:t>
            </a:r>
            <a:r>
              <a:rPr lang="cs-CZ" sz="2400" dirty="0" err="1" smtClean="0"/>
              <a:t>or</a:t>
            </a:r>
            <a:r>
              <a:rPr lang="cs-CZ" sz="2400" dirty="0" smtClean="0"/>
              <a:t> in </a:t>
            </a:r>
            <a:r>
              <a:rPr lang="cs-CZ" sz="2400" dirty="0" err="1" smtClean="0"/>
              <a:t>Judaism</a:t>
            </a:r>
            <a:r>
              <a:rPr lang="cs-CZ" sz="2400" dirty="0" smtClean="0"/>
              <a:t>, </a:t>
            </a:r>
            <a:r>
              <a:rPr lang="cs-CZ" sz="2400" dirty="0" err="1" smtClean="0"/>
              <a:t>secular</a:t>
            </a:r>
            <a:r>
              <a:rPr lang="cs-CZ" sz="2400" dirty="0" smtClean="0"/>
              <a:t> society, </a:t>
            </a:r>
            <a:r>
              <a:rPr lang="cs-CZ" sz="2400" dirty="0" err="1" smtClean="0"/>
              <a:t>Islam</a:t>
            </a:r>
            <a:r>
              <a:rPr lang="cs-CZ" sz="2400" dirty="0" smtClean="0"/>
              <a:t>, </a:t>
            </a:r>
            <a:r>
              <a:rPr lang="cs-CZ" sz="2400" dirty="0" err="1" smtClean="0"/>
              <a:t>etc</a:t>
            </a:r>
            <a:r>
              <a:rPr lang="cs-CZ" sz="2400" dirty="0" smtClean="0"/>
              <a:t>. </a:t>
            </a:r>
          </a:p>
          <a:p>
            <a:pPr lvl="1"/>
            <a:r>
              <a:rPr lang="cs-CZ" sz="2400" dirty="0" err="1" smtClean="0"/>
              <a:t>The</a:t>
            </a:r>
            <a:r>
              <a:rPr lang="cs-CZ" sz="2400" dirty="0" smtClean="0"/>
              <a:t> text in </a:t>
            </a:r>
            <a:r>
              <a:rPr lang="cs-CZ" sz="2400" dirty="0" err="1" smtClean="0"/>
              <a:t>modern</a:t>
            </a:r>
            <a:r>
              <a:rPr lang="cs-CZ" sz="2400" dirty="0" smtClean="0"/>
              <a:t> </a:t>
            </a:r>
            <a:r>
              <a:rPr lang="cs-CZ" sz="2400" dirty="0" err="1" smtClean="0"/>
              <a:t>scholarship</a:t>
            </a:r>
            <a:r>
              <a:rPr lang="cs-CZ" sz="2400" dirty="0" smtClean="0"/>
              <a:t> </a:t>
            </a:r>
          </a:p>
          <a:p>
            <a:endParaRPr lang="cs-CZ" sz="24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215151" y="4251099"/>
            <a:ext cx="10230523" cy="1310604"/>
          </a:xfrm>
          <a:prstGeom prst="rect">
            <a:avLst/>
          </a:prstGeom>
          <a:solidFill>
            <a:srgbClr val="FFCF8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 err="1"/>
              <a:t>The</a:t>
            </a:r>
            <a:r>
              <a:rPr lang="cs-CZ" sz="2400" b="1" dirty="0"/>
              <a:t> </a:t>
            </a:r>
            <a:r>
              <a:rPr lang="cs-CZ" sz="2400" b="1" dirty="0" err="1"/>
              <a:t>aim</a:t>
            </a:r>
            <a:r>
              <a:rPr lang="cs-CZ" sz="2400" b="1" dirty="0"/>
              <a:t>: </a:t>
            </a:r>
            <a:r>
              <a:rPr lang="cs-CZ" sz="2400" dirty="0"/>
              <a:t>to </a:t>
            </a:r>
            <a:r>
              <a:rPr lang="cs-CZ" sz="2400" dirty="0" err="1"/>
              <a:t>enlarge</a:t>
            </a:r>
            <a:r>
              <a:rPr lang="cs-CZ" sz="2400" dirty="0"/>
              <a:t> </a:t>
            </a:r>
            <a:r>
              <a:rPr lang="cs-CZ" sz="2400" dirty="0" err="1"/>
              <a:t>one</a:t>
            </a:r>
            <a:r>
              <a:rPr lang="it-IT" sz="2400" dirty="0"/>
              <a:t>’s understanding of the text by studying the interpretations that have been proposed </a:t>
            </a:r>
            <a:r>
              <a:rPr lang="it-IT" sz="2400" dirty="0" smtClean="0"/>
              <a:t>throug</a:t>
            </a:r>
            <a:r>
              <a:rPr lang="cs-CZ" sz="2400" dirty="0" smtClean="0"/>
              <a:t>h</a:t>
            </a:r>
            <a:r>
              <a:rPr lang="it-IT" sz="2400" dirty="0" smtClean="0"/>
              <a:t>out </a:t>
            </a:r>
            <a:r>
              <a:rPr lang="it-IT" sz="2400" dirty="0"/>
              <a:t>the centuries, and to confront one’s own view with the view of others.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1668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Step 6: Bible ta</a:t>
            </a:r>
            <a:r>
              <a:rPr lang="cs-CZ" sz="3200" dirty="0" smtClean="0"/>
              <a:t>l</a:t>
            </a:r>
            <a:r>
              <a:rPr lang="it-IT" sz="3200" dirty="0" smtClean="0"/>
              <a:t>ks about God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Formulation of religious and theological implications present in the text </a:t>
            </a:r>
          </a:p>
          <a:p>
            <a:r>
              <a:rPr lang="en-US" sz="2400" dirty="0" smtClean="0"/>
              <a:t>The theology of the chosen text in comparison to other text of the Old Testament or of the whole Bible. </a:t>
            </a:r>
          </a:p>
          <a:p>
            <a:r>
              <a:rPr lang="en-US" sz="2400" dirty="0" smtClean="0"/>
              <a:t>The theology of the chosen text in comparison to dogmatic theology: </a:t>
            </a:r>
            <a:r>
              <a:rPr lang="cs-CZ" sz="2400" dirty="0" err="1" smtClean="0"/>
              <a:t>common</a:t>
            </a:r>
            <a:r>
              <a:rPr lang="cs-CZ" sz="2400" dirty="0" smtClean="0"/>
              <a:t> </a:t>
            </a:r>
            <a:r>
              <a:rPr lang="cs-CZ" sz="2400" dirty="0" err="1" smtClean="0"/>
              <a:t>thoughts</a:t>
            </a:r>
            <a:r>
              <a:rPr lang="en-US" sz="2400" dirty="0" smtClean="0"/>
              <a:t>, tensions, </a:t>
            </a:r>
            <a:r>
              <a:rPr lang="cs-CZ" sz="2400" dirty="0" smtClean="0"/>
              <a:t>q</a:t>
            </a:r>
            <a:r>
              <a:rPr lang="en-US" sz="2400" dirty="0" err="1" smtClean="0"/>
              <a:t>uestions</a:t>
            </a:r>
            <a:r>
              <a:rPr lang="en-US" sz="2400" dirty="0" smtClean="0"/>
              <a:t>, problems… </a:t>
            </a:r>
            <a:endParaRPr lang="it-IT" sz="2400" dirty="0" smtClean="0"/>
          </a:p>
          <a:p>
            <a:endParaRPr lang="cs-CZ" sz="24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215151" y="3939128"/>
            <a:ext cx="10230523" cy="557569"/>
          </a:xfrm>
          <a:prstGeom prst="rect">
            <a:avLst/>
          </a:prstGeom>
          <a:solidFill>
            <a:srgbClr val="FFCF8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b="1" dirty="0"/>
              <a:t>The aim: </a:t>
            </a:r>
            <a:r>
              <a:rPr lang="it-IT" sz="2400" dirty="0"/>
              <a:t>To formulate the theological content of the text.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7845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28291"/>
          </a:xfrm>
        </p:spPr>
        <p:txBody>
          <a:bodyPr/>
          <a:lstStyle/>
          <a:p>
            <a:r>
              <a:rPr lang="it-IT" sz="3200" dirty="0" smtClean="0"/>
              <a:t>Step 7: </a:t>
            </a:r>
            <a:r>
              <a:rPr lang="cs-CZ" sz="3200" dirty="0" err="1" smtClean="0"/>
              <a:t>inspiration</a:t>
            </a:r>
            <a:r>
              <a:rPr lang="cs-CZ" sz="3200" dirty="0" smtClean="0"/>
              <a:t> </a:t>
            </a:r>
            <a:r>
              <a:rPr lang="cs-CZ" sz="3200" dirty="0" err="1" smtClean="0"/>
              <a:t>for</a:t>
            </a:r>
            <a:r>
              <a:rPr lang="cs-CZ" sz="3200" dirty="0" smtClean="0"/>
              <a:t> </a:t>
            </a:r>
            <a:r>
              <a:rPr lang="cs-CZ" sz="3200" dirty="0" err="1" smtClean="0"/>
              <a:t>today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/>
              <a:t>The </a:t>
            </a:r>
            <a:r>
              <a:rPr lang="cs-CZ" sz="2400" b="1" dirty="0" err="1" smtClean="0"/>
              <a:t>pragmatic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analysis</a:t>
            </a:r>
            <a:r>
              <a:rPr lang="cs-CZ" sz="2400" b="1" dirty="0" smtClean="0"/>
              <a:t>: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it-IT" sz="2400" dirty="0" smtClean="0"/>
              <a:t>reading of Bible leads (or should lead) to a concrete action: </a:t>
            </a:r>
          </a:p>
          <a:p>
            <a:r>
              <a:rPr lang="it-IT" sz="2400" dirty="0" smtClean="0"/>
              <a:t>Rhetorical analysis </a:t>
            </a:r>
          </a:p>
          <a:p>
            <a:r>
              <a:rPr lang="it-IT" sz="2400" dirty="0" smtClean="0"/>
              <a:t>Ideological criticism </a:t>
            </a:r>
          </a:p>
          <a:p>
            <a:r>
              <a:rPr lang="it-IT" sz="2400" dirty="0" smtClean="0"/>
              <a:t>What does the text require from us in our own context? </a:t>
            </a:r>
          </a:p>
          <a:p>
            <a:r>
              <a:rPr lang="it-IT" sz="2400" dirty="0" smtClean="0"/>
              <a:t>The use of the textg for didactic purposes </a:t>
            </a:r>
          </a:p>
          <a:p>
            <a:endParaRPr lang="it-IT" sz="2400" dirty="0" smtClean="0"/>
          </a:p>
          <a:p>
            <a:pPr marL="0" indent="0">
              <a:buNone/>
            </a:pPr>
            <a:r>
              <a:rPr lang="it-IT" sz="2400" b="1" dirty="0" smtClean="0"/>
              <a:t>→</a:t>
            </a:r>
            <a:r>
              <a:rPr lang="cs-CZ" sz="2400" dirty="0" smtClean="0"/>
              <a:t> </a:t>
            </a:r>
            <a:r>
              <a:rPr lang="it-IT" sz="2400" dirty="0" smtClean="0"/>
              <a:t>A new, contextualised translation for modern readers 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 bwMode="auto">
          <a:xfrm>
            <a:off x="215150" y="5187016"/>
            <a:ext cx="10230523" cy="869539"/>
          </a:xfrm>
          <a:prstGeom prst="rect">
            <a:avLst/>
          </a:prstGeom>
          <a:solidFill>
            <a:srgbClr val="FFCF8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b="1" dirty="0"/>
              <a:t>The aim: </a:t>
            </a:r>
            <a:r>
              <a:rPr lang="it-IT" sz="2400" dirty="0"/>
              <a:t>To find a concrete instance of how to use the text today, for modern readers (including the exegete himself).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2359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165</TotalTime>
  <Words>653</Words>
  <Application>Microsoft Office PowerPoint</Application>
  <PresentationFormat>Vlastní</PresentationFormat>
  <Paragraphs>69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JU_OPVVV</vt:lpstr>
      <vt:lpstr>Old Testament Exegesis</vt:lpstr>
      <vt:lpstr>Step 1: Biblical text as a «text»</vt:lpstr>
      <vt:lpstr>Step 2: The language</vt:lpstr>
      <vt:lpstr>Step 3: Bible as literature</vt:lpstr>
      <vt:lpstr>Step 4: the historical background</vt:lpstr>
      <vt:lpstr>Step 5: Bible as inspiration for its readers</vt:lpstr>
      <vt:lpstr>Step 6: Bible talks about God</vt:lpstr>
      <vt:lpstr>Step 7: inspiration for today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20</cp:revision>
  <dcterms:created xsi:type="dcterms:W3CDTF">2017-07-17T18:52:59Z</dcterms:created>
  <dcterms:modified xsi:type="dcterms:W3CDTF">2021-06-10T19:24:20Z</dcterms:modified>
</cp:coreProperties>
</file>