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7"/>
  </p:notesMasterIdLst>
  <p:sldIdLst>
    <p:sldId id="256" r:id="rId2"/>
    <p:sldId id="268"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114" y="22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28.05.2021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28.05.2021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28.05.2021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28.05.2021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28.05.2021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cap="all" dirty="0"/>
              <a:t>E</a:t>
            </a:r>
            <a:r>
              <a:rPr lang="en-US" b="1" cap="all" dirty="0" err="1"/>
              <a:t>xternal</a:t>
            </a:r>
            <a:r>
              <a:rPr lang="en-US" b="1" cap="all" dirty="0"/>
              <a:t> sources </a:t>
            </a:r>
            <a:r>
              <a:rPr lang="cs-CZ" b="1" cap="all" dirty="0" smtClean="0"/>
              <a:t>- </a:t>
            </a:r>
            <a:r>
              <a:rPr lang="cs-CZ" b="1" cap="all" dirty="0" err="1" smtClean="0"/>
              <a:t>equity</a:t>
            </a:r>
            <a:endParaRPr lang="cs-CZ" dirty="0"/>
          </a:p>
        </p:txBody>
      </p:sp>
      <p:sp>
        <p:nvSpPr>
          <p:cNvPr id="3" name="Podnadpis 2"/>
          <p:cNvSpPr>
            <a:spLocks noGrp="1"/>
          </p:cNvSpPr>
          <p:nvPr>
            <p:ph type="subTitle" idx="1"/>
          </p:nvPr>
        </p:nvSpPr>
        <p:spPr>
          <a:xfrm>
            <a:off x="1602284" y="3957617"/>
            <a:ext cx="8640960" cy="1500207"/>
          </a:xfrm>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smtClean="0"/>
              <a:t>III. </a:t>
            </a:r>
            <a:r>
              <a:rPr lang="en-US" dirty="0" smtClean="0"/>
              <a:t>Venture </a:t>
            </a:r>
            <a:r>
              <a:rPr lang="en-US" dirty="0"/>
              <a:t>capital.</a:t>
            </a:r>
          </a:p>
          <a:p>
            <a:r>
              <a:rPr lang="en-US" sz="2400" dirty="0"/>
              <a:t>Venture capital is a special type of equity that is mostly used to finance innovative projects or to finance the development of start-ups.</a:t>
            </a:r>
          </a:p>
          <a:p>
            <a:r>
              <a:rPr lang="en-US" sz="2400" dirty="0"/>
              <a:t>Venture capital is one of the more risky, so the investor expects a large return on invested capital (at least 30%).</a:t>
            </a:r>
          </a:p>
          <a:p>
            <a:r>
              <a:rPr lang="en-US" sz="2400" dirty="0"/>
              <a:t>The return is linked to the company's ability to sell its shares to a strategic partner or enter the public stock market in the future.</a:t>
            </a:r>
          </a:p>
          <a:p>
            <a:r>
              <a:rPr lang="en-US" sz="2400" dirty="0"/>
              <a:t>Venture capital is therefore mainly used where there is high growth potential (</a:t>
            </a:r>
            <a:r>
              <a:rPr lang="en-US" sz="2400" dirty="0" err="1"/>
              <a:t>eg</a:t>
            </a:r>
            <a:r>
              <a:rPr lang="en-US" sz="2400" dirty="0"/>
              <a:t> information technology sector, technological innovation and patents)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7917550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We distinguish:</a:t>
            </a:r>
          </a:p>
          <a:p>
            <a:r>
              <a:rPr lang="en-US" sz="2400" dirty="0" smtClean="0"/>
              <a:t>Financing </a:t>
            </a:r>
            <a:r>
              <a:rPr lang="en-US" sz="2400" dirty="0"/>
              <a:t>the early stages of business (for example, market research, product or service development, business plan creation, company establishment)</a:t>
            </a:r>
          </a:p>
          <a:p>
            <a:r>
              <a:rPr lang="en-US" sz="2400" dirty="0" smtClean="0"/>
              <a:t>Financing </a:t>
            </a:r>
            <a:r>
              <a:rPr lang="en-US" sz="2400" dirty="0"/>
              <a:t>product development (</a:t>
            </a:r>
            <a:r>
              <a:rPr lang="en-US" sz="2400" dirty="0" err="1"/>
              <a:t>eg</a:t>
            </a:r>
            <a:r>
              <a:rPr lang="en-US" sz="2400" dirty="0"/>
              <a:t> marketing, commercial sales launch)</a:t>
            </a:r>
          </a:p>
          <a:p>
            <a:r>
              <a:rPr lang="en-US" sz="2400" dirty="0" smtClean="0"/>
              <a:t>Financing </a:t>
            </a:r>
            <a:r>
              <a:rPr lang="en-US" sz="2400" dirty="0"/>
              <a:t>growth to accelerate the company's expansion (for example, increasing production capacity, entering new markets, increasing working capital)</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6030146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1800" dirty="0" smtClean="0"/>
              <a:t>Seed </a:t>
            </a:r>
            <a:r>
              <a:rPr lang="en-US" sz="1800" dirty="0"/>
              <a:t>financing, which finances the development of a product for which a company will only be established</a:t>
            </a:r>
          </a:p>
          <a:p>
            <a:r>
              <a:rPr lang="en-US" sz="1800" dirty="0" smtClean="0"/>
              <a:t>Start-up </a:t>
            </a:r>
            <a:r>
              <a:rPr lang="en-US" sz="1800" dirty="0"/>
              <a:t>financing, when the company already has a product ready, including a sales strategy and it is necessary to finance production and distribution</a:t>
            </a:r>
          </a:p>
          <a:p>
            <a:r>
              <a:rPr lang="en-US" sz="1800" dirty="0" smtClean="0"/>
              <a:t>Early </a:t>
            </a:r>
            <a:r>
              <a:rPr lang="en-US" sz="1800" dirty="0"/>
              <a:t>stage expansion, when a company that has existed for a maximum of three years has not yet made a profit, but has an interesting project</a:t>
            </a:r>
          </a:p>
          <a:p>
            <a:r>
              <a:rPr lang="en-US" sz="1800" dirty="0" smtClean="0"/>
              <a:t>Expansion </a:t>
            </a:r>
            <a:r>
              <a:rPr lang="en-US" sz="1800" dirty="0"/>
              <a:t>financing intended to increase the company's working capital, introduce another product or service or enter foreign markets; acquisition financing, which is intended to finance business combinations</a:t>
            </a:r>
          </a:p>
          <a:p>
            <a:r>
              <a:rPr lang="en-US" sz="1800" dirty="0" smtClean="0"/>
              <a:t>Debt </a:t>
            </a:r>
            <a:r>
              <a:rPr lang="en-US" sz="1800" dirty="0"/>
              <a:t>financing, where risky investors repay the debt on behalf of the company and in return acquire ownership shares in it</a:t>
            </a:r>
          </a:p>
          <a:p>
            <a:r>
              <a:rPr lang="en-US" sz="1800" dirty="0" smtClean="0"/>
              <a:t>Rescue </a:t>
            </a:r>
            <a:r>
              <a:rPr lang="en-US" sz="1800" dirty="0"/>
              <a:t>financing designed to keep the company running</a:t>
            </a:r>
          </a:p>
          <a:p>
            <a:r>
              <a:rPr lang="en-US" sz="1800" dirty="0" smtClean="0"/>
              <a:t>Management </a:t>
            </a:r>
            <a:r>
              <a:rPr lang="en-US" sz="1800" dirty="0"/>
              <a:t>buy-in / buy-out financing. the company is sold to management.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7505166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Both individuals, private individuals and specialized companies invest in the form of venture capital</a:t>
            </a:r>
          </a:p>
          <a:p>
            <a:r>
              <a:rPr lang="en-US" sz="2400" dirty="0" smtClean="0"/>
              <a:t>An </a:t>
            </a:r>
            <a:r>
              <a:rPr lang="en-US" sz="2400" dirty="0"/>
              <a:t>angel investor (Angel investor, Business Angel) is a person, usually a former businessman, who invests his own money, the usual amount is 400 thousand - 2 million USD.</a:t>
            </a:r>
          </a:p>
          <a:p>
            <a:r>
              <a:rPr lang="en-US" sz="2400" dirty="0" smtClean="0"/>
              <a:t>Venture </a:t>
            </a:r>
            <a:r>
              <a:rPr lang="en-US" sz="2400" dirty="0"/>
              <a:t>Capital Fund is a company that </a:t>
            </a:r>
            <a:r>
              <a:rPr lang="en-US" sz="2400" dirty="0" err="1"/>
              <a:t>pooles</a:t>
            </a:r>
            <a:r>
              <a:rPr lang="en-US" sz="2400" dirty="0"/>
              <a:t> the funds of individual investors and makes investment decisions for them, the usual amount is over 2 million USD</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9044630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Risk financing procedure:</a:t>
            </a:r>
          </a:p>
          <a:p>
            <a:pPr marL="0" indent="0">
              <a:buNone/>
            </a:pPr>
            <a:r>
              <a:rPr lang="en-US" sz="2400" dirty="0"/>
              <a:t>1) The entrepreneur submits and presents his business plan, which he tries to convince the investor</a:t>
            </a:r>
          </a:p>
          <a:p>
            <a:pPr marL="0" indent="0">
              <a:buNone/>
            </a:pPr>
            <a:r>
              <a:rPr lang="en-US" sz="2400" dirty="0"/>
              <a:t>2) Negotiations on the conditions and signing of the so-called term sheet are in progress</a:t>
            </a:r>
          </a:p>
          <a:p>
            <a:pPr marL="0" indent="0">
              <a:buNone/>
            </a:pPr>
            <a:r>
              <a:rPr lang="en-US" sz="2400" dirty="0"/>
              <a:t>3) The investor releases funds and the company submits the agreed outputs to him within the agreed deadlines</a:t>
            </a:r>
          </a:p>
          <a:p>
            <a:pPr marL="0" indent="0">
              <a:buNone/>
            </a:pPr>
            <a:r>
              <a:rPr lang="en-US" sz="2400" dirty="0"/>
              <a:t>4) At the end of the decisive period, the investment will be terminated</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6596988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dirty="0"/>
              <a:t>Rating of venture capital:</a:t>
            </a:r>
          </a:p>
          <a:p>
            <a:r>
              <a:rPr lang="cs-CZ" dirty="0" smtClean="0"/>
              <a:t>C</a:t>
            </a:r>
            <a:r>
              <a:rPr lang="en-US" dirty="0" err="1" smtClean="0"/>
              <a:t>lassical</a:t>
            </a:r>
            <a:r>
              <a:rPr lang="en-US" dirty="0" smtClean="0"/>
              <a:t> </a:t>
            </a:r>
            <a:r>
              <a:rPr lang="en-US" dirty="0"/>
              <a:t>financial analysis cannot be used</a:t>
            </a:r>
          </a:p>
          <a:p>
            <a:r>
              <a:rPr lang="en-US" dirty="0" smtClean="0"/>
              <a:t>Indicators </a:t>
            </a:r>
            <a:r>
              <a:rPr lang="en-US" dirty="0"/>
              <a:t>based on operating outputs and operating cash flow are used.</a:t>
            </a:r>
          </a:p>
          <a:p>
            <a:r>
              <a:rPr lang="en-US" dirty="0" smtClean="0"/>
              <a:t>Operational </a:t>
            </a:r>
            <a:r>
              <a:rPr lang="en-US" dirty="0"/>
              <a:t>indicators are often measured in physical units (number of items, customers, the number of users downloading program etc.)</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9847828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endParaRPr lang="en-US" sz="2400" b="1" dirty="0"/>
          </a:p>
          <a:p>
            <a:pPr marL="0" lvl="0" indent="0">
              <a:buNone/>
            </a:pPr>
            <a:r>
              <a:rPr lang="cs-CZ" sz="2400" b="1" cap="all" dirty="0" smtClean="0"/>
              <a:t>E</a:t>
            </a:r>
            <a:r>
              <a:rPr lang="en-US" sz="2400" b="1" cap="all" dirty="0" err="1" smtClean="0"/>
              <a:t>xternal</a:t>
            </a:r>
            <a:r>
              <a:rPr lang="en-US" sz="2400" b="1" cap="all" dirty="0" smtClean="0"/>
              <a:t> </a:t>
            </a:r>
            <a:r>
              <a:rPr lang="en-US" sz="2400" b="1" cap="all" dirty="0"/>
              <a:t>sources of investment funding</a:t>
            </a:r>
            <a:endParaRPr lang="cs-CZ" sz="2400" b="1" cap="all" dirty="0"/>
          </a:p>
          <a:p>
            <a:pPr lvl="0"/>
            <a:r>
              <a:rPr lang="cs-CZ" sz="2400" b="1" dirty="0" smtClean="0"/>
              <a:t>O</a:t>
            </a:r>
            <a:r>
              <a:rPr lang="en-US" sz="2400" b="1" dirty="0" err="1" smtClean="0"/>
              <a:t>rdinary</a:t>
            </a:r>
            <a:r>
              <a:rPr lang="en-US" sz="2400" b="1" dirty="0" smtClean="0"/>
              <a:t> </a:t>
            </a:r>
            <a:r>
              <a:rPr lang="en-US" sz="2400" b="1" dirty="0"/>
              <a:t>shares (equity) </a:t>
            </a:r>
            <a:endParaRPr lang="cs-CZ" sz="2400" dirty="0"/>
          </a:p>
          <a:p>
            <a:pPr lvl="0"/>
            <a:r>
              <a:rPr lang="en-US" sz="2400" b="1" dirty="0"/>
              <a:t>Preference shares (equity) </a:t>
            </a:r>
            <a:endParaRPr lang="cs-CZ" sz="2400" dirty="0"/>
          </a:p>
          <a:p>
            <a:pPr lvl="0"/>
            <a:r>
              <a:rPr lang="en-US" sz="2400" dirty="0"/>
              <a:t>Venture capital (equity) </a:t>
            </a:r>
            <a:endParaRPr lang="cs-CZ" sz="2400" dirty="0"/>
          </a:p>
          <a:p>
            <a:pPr lvl="0"/>
            <a:r>
              <a:rPr lang="en-US" sz="2400" b="1" dirty="0"/>
              <a:t>Bonds </a:t>
            </a:r>
            <a:endParaRPr lang="cs-CZ" sz="2400" dirty="0"/>
          </a:p>
          <a:p>
            <a:pPr lvl="0"/>
            <a:r>
              <a:rPr lang="en-US" sz="2400" b="1" dirty="0"/>
              <a:t>Bank loans </a:t>
            </a:r>
            <a:endParaRPr lang="cs-CZ" sz="2400" dirty="0"/>
          </a:p>
          <a:p>
            <a:pPr lvl="0"/>
            <a:r>
              <a:rPr lang="en-US" sz="2400" b="1" dirty="0"/>
              <a:t>Leasing</a:t>
            </a:r>
            <a:endParaRPr lang="cs-CZ" sz="2400" dirty="0"/>
          </a:p>
          <a:p>
            <a:pPr lvl="0"/>
            <a:r>
              <a:rPr lang="en-US" sz="2400" dirty="0"/>
              <a:t>Project financing </a:t>
            </a:r>
            <a:endParaRPr lang="cs-CZ" sz="2400" dirty="0"/>
          </a:p>
          <a:p>
            <a:pPr lvl="0"/>
            <a:r>
              <a:rPr lang="en-US" sz="2400" dirty="0"/>
              <a:t>PPP</a:t>
            </a:r>
            <a:endParaRPr lang="cs-CZ" sz="2400" dirty="0"/>
          </a:p>
          <a:p>
            <a:pPr lvl="0"/>
            <a:r>
              <a:rPr lang="en-US" sz="2400" dirty="0"/>
              <a:t>European Union funds</a:t>
            </a:r>
            <a:endParaRPr lang="cs-CZ" sz="2400" dirty="0"/>
          </a:p>
          <a:p>
            <a:endParaRPr lang="en-US"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
        <p:nvSpPr>
          <p:cNvPr id="21" name="Rectangle 17"/>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22" name="Objekt 21"/>
          <p:cNvGraphicFramePr>
            <a:graphicFrameLocks noChangeAspect="1"/>
          </p:cNvGraphicFramePr>
          <p:nvPr/>
        </p:nvGraphicFramePr>
        <p:xfrm>
          <a:off x="0" y="0"/>
          <a:ext cx="1190625" cy="200025"/>
        </p:xfrm>
        <a:graphic>
          <a:graphicData uri="http://schemas.openxmlformats.org/presentationml/2006/ole">
            <mc:AlternateContent xmlns:mc="http://schemas.openxmlformats.org/markup-compatibility/2006">
              <mc:Choice xmlns:v="urn:schemas-microsoft-com:vml" Requires="v">
                <p:oleObj spid="_x0000_s1053" r:id="rId3" imgW="1193800" imgH="203200" progId="Equation.3">
                  <p:embed/>
                </p:oleObj>
              </mc:Choice>
              <mc:Fallback>
                <p:oleObj r:id="rId3" imgW="1193800" imgH="203200" progId="Equation.3">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190625" cy="200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256809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1800" b="1" dirty="0"/>
              <a:t>Comparison of the most used sources of </a:t>
            </a:r>
            <a:r>
              <a:rPr lang="en-US" sz="1800" b="1" dirty="0" smtClean="0"/>
              <a:t>financing</a:t>
            </a:r>
            <a:endParaRPr lang="cs-CZ" sz="1800" b="1" dirty="0" smtClean="0"/>
          </a:p>
          <a:p>
            <a:endParaRPr lang="cs-CZ" b="1" dirty="0"/>
          </a:p>
          <a:p>
            <a:endParaRPr lang="cs-CZ" dirty="0" smtClean="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1509168699"/>
              </p:ext>
            </p:extLst>
          </p:nvPr>
        </p:nvGraphicFramePr>
        <p:xfrm>
          <a:off x="301336" y="1704110"/>
          <a:ext cx="10120747" cy="6439029"/>
        </p:xfrm>
        <a:graphic>
          <a:graphicData uri="http://schemas.openxmlformats.org/drawingml/2006/table">
            <a:tbl>
              <a:tblPr firstRow="1" firstCol="1" bandRow="1">
                <a:tableStyleId>{5C22544A-7EE6-4342-B048-85BDC9FD1C3A}</a:tableStyleId>
              </a:tblPr>
              <a:tblGrid>
                <a:gridCol w="1135817">
                  <a:extLst>
                    <a:ext uri="{9D8B030D-6E8A-4147-A177-3AD203B41FA5}">
                      <a16:colId xmlns:a16="http://schemas.microsoft.com/office/drawing/2014/main" val="655841870"/>
                    </a:ext>
                  </a:extLst>
                </a:gridCol>
                <a:gridCol w="1295656">
                  <a:extLst>
                    <a:ext uri="{9D8B030D-6E8A-4147-A177-3AD203B41FA5}">
                      <a16:colId xmlns:a16="http://schemas.microsoft.com/office/drawing/2014/main" val="1181967774"/>
                    </a:ext>
                  </a:extLst>
                </a:gridCol>
                <a:gridCol w="1257300">
                  <a:extLst>
                    <a:ext uri="{9D8B030D-6E8A-4147-A177-3AD203B41FA5}">
                      <a16:colId xmlns:a16="http://schemas.microsoft.com/office/drawing/2014/main" val="1611636546"/>
                    </a:ext>
                  </a:extLst>
                </a:gridCol>
                <a:gridCol w="1631373">
                  <a:extLst>
                    <a:ext uri="{9D8B030D-6E8A-4147-A177-3AD203B41FA5}">
                      <a16:colId xmlns:a16="http://schemas.microsoft.com/office/drawing/2014/main" val="2776054458"/>
                    </a:ext>
                  </a:extLst>
                </a:gridCol>
                <a:gridCol w="1319645">
                  <a:extLst>
                    <a:ext uri="{9D8B030D-6E8A-4147-A177-3AD203B41FA5}">
                      <a16:colId xmlns:a16="http://schemas.microsoft.com/office/drawing/2014/main" val="3312397646"/>
                    </a:ext>
                  </a:extLst>
                </a:gridCol>
                <a:gridCol w="3480956">
                  <a:extLst>
                    <a:ext uri="{9D8B030D-6E8A-4147-A177-3AD203B41FA5}">
                      <a16:colId xmlns:a16="http://schemas.microsoft.com/office/drawing/2014/main" val="2543199037"/>
                    </a:ext>
                  </a:extLst>
                </a:gridCol>
              </a:tblGrid>
              <a:tr h="526682">
                <a:tc>
                  <a:txBody>
                    <a:bodyPr/>
                    <a:lstStyle/>
                    <a:p>
                      <a:pPr algn="just">
                        <a:spcBef>
                          <a:spcPts val="600"/>
                        </a:spcBef>
                        <a:spcAft>
                          <a:spcPts val="600"/>
                        </a:spcAft>
                      </a:pPr>
                      <a:r>
                        <a:rPr lang="en-US" sz="1800" dirty="0">
                          <a:effectLst/>
                        </a:rPr>
                        <a:t> </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600"/>
                        </a:spcAft>
                      </a:pPr>
                      <a:r>
                        <a:rPr lang="en-US" sz="1800">
                          <a:effectLst/>
                        </a:rPr>
                        <a:t>Ordinary shares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600"/>
                        </a:spcAft>
                      </a:pPr>
                      <a:r>
                        <a:rPr lang="en-US" sz="1800">
                          <a:effectLst/>
                        </a:rPr>
                        <a:t>Preference shares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600"/>
                        </a:spcAft>
                      </a:pPr>
                      <a:r>
                        <a:rPr lang="en-US" sz="1800" dirty="0">
                          <a:effectLst/>
                        </a:rPr>
                        <a:t>Bonds</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600"/>
                        </a:spcAft>
                      </a:pPr>
                      <a:r>
                        <a:rPr lang="en-US" sz="1800">
                          <a:effectLst/>
                        </a:rPr>
                        <a:t>Bank loans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600"/>
                        </a:spcBef>
                        <a:spcAft>
                          <a:spcPts val="600"/>
                        </a:spcAft>
                      </a:pPr>
                      <a:r>
                        <a:rPr lang="en-US" sz="1800">
                          <a:effectLst/>
                        </a:rPr>
                        <a:t>Leasing</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9825808"/>
                  </a:ext>
                </a:extLst>
              </a:tr>
              <a:tr h="526682">
                <a:tc>
                  <a:txBody>
                    <a:bodyPr/>
                    <a:lstStyle/>
                    <a:p>
                      <a:pPr algn="just">
                        <a:spcBef>
                          <a:spcPts val="600"/>
                        </a:spcBef>
                        <a:spcAft>
                          <a:spcPts val="600"/>
                        </a:spcAft>
                      </a:pPr>
                      <a:r>
                        <a:rPr lang="en-US" sz="1800">
                          <a:effectLst/>
                        </a:rPr>
                        <a:t>Business risk </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Very low</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Low</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High</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High</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High</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5592118"/>
                  </a:ext>
                </a:extLst>
              </a:tr>
              <a:tr h="1053364">
                <a:tc>
                  <a:txBody>
                    <a:bodyPr/>
                    <a:lstStyle/>
                    <a:p>
                      <a:pPr algn="just">
                        <a:spcBef>
                          <a:spcPts val="600"/>
                        </a:spcBef>
                        <a:spcAft>
                          <a:spcPts val="600"/>
                        </a:spcAft>
                      </a:pPr>
                      <a:r>
                        <a:rPr lang="en-US" sz="1800">
                          <a:effectLst/>
                        </a:rPr>
                        <a:t>Nominal cost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Very high</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High</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Lower (depends on the type of bond)</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Low</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Medium</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71240444"/>
                  </a:ext>
                </a:extLst>
              </a:tr>
              <a:tr h="526682">
                <a:tc>
                  <a:txBody>
                    <a:bodyPr/>
                    <a:lstStyle/>
                    <a:p>
                      <a:pPr algn="just">
                        <a:spcBef>
                          <a:spcPts val="600"/>
                        </a:spcBef>
                        <a:spcAft>
                          <a:spcPts val="600"/>
                        </a:spcAft>
                      </a:pPr>
                      <a:r>
                        <a:rPr lang="en-US" sz="1800">
                          <a:effectLst/>
                        </a:rPr>
                        <a:t>Issue costs.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Very high</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High</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Very high</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Very low</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Low</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13794723"/>
                  </a:ext>
                </a:extLst>
              </a:tr>
              <a:tr h="526682">
                <a:tc>
                  <a:txBody>
                    <a:bodyPr/>
                    <a:lstStyle/>
                    <a:p>
                      <a:pPr algn="just">
                        <a:spcBef>
                          <a:spcPts val="600"/>
                        </a:spcBef>
                        <a:spcAft>
                          <a:spcPts val="600"/>
                        </a:spcAft>
                      </a:pPr>
                      <a:r>
                        <a:rPr lang="en-US" sz="1800">
                          <a:effectLst/>
                        </a:rPr>
                        <a:t>Tax shiels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No</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No</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Yes (interest)</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a:effectLst/>
                        </a:rPr>
                        <a:t>Yes (interest)</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Yes</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310769"/>
                  </a:ext>
                </a:extLst>
              </a:tr>
              <a:tr h="3147189">
                <a:tc>
                  <a:txBody>
                    <a:bodyPr/>
                    <a:lstStyle/>
                    <a:p>
                      <a:pPr algn="just">
                        <a:spcBef>
                          <a:spcPts val="600"/>
                        </a:spcBef>
                        <a:spcAft>
                          <a:spcPts val="600"/>
                        </a:spcAft>
                      </a:pPr>
                      <a:r>
                        <a:rPr lang="en-US" sz="1800">
                          <a:effectLst/>
                        </a:rPr>
                        <a:t>Other disadvantages</a:t>
                      </a:r>
                      <a:endParaRPr lang="cs-CZ" sz="180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High possibility of enemy takeover</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 </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Some possibility of hostile takeover (by blocking further debt financing)</a:t>
                      </a:r>
                      <a:endParaRPr lang="cs-CZ" sz="1800" dirty="0">
                        <a:effectLst/>
                      </a:endParaRPr>
                    </a:p>
                    <a:p>
                      <a:pPr algn="ctr">
                        <a:spcBef>
                          <a:spcPts val="600"/>
                        </a:spcBef>
                        <a:spcAft>
                          <a:spcPts val="600"/>
                        </a:spcAft>
                      </a:pPr>
                      <a:r>
                        <a:rPr lang="en-US" sz="1800" dirty="0">
                          <a:effectLst/>
                        </a:rPr>
                        <a:t>It is necessary to form a redemption fund</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 </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600"/>
                        </a:spcAft>
                      </a:pPr>
                      <a:r>
                        <a:rPr lang="en-US" sz="1800" dirty="0">
                          <a:effectLst/>
                        </a:rPr>
                        <a:t>Transfer of some ownership risks to the tenant</a:t>
                      </a:r>
                      <a:endParaRPr lang="cs-CZ" sz="1800" dirty="0">
                        <a:effectLst/>
                      </a:endParaRPr>
                    </a:p>
                    <a:p>
                      <a:pPr algn="ctr">
                        <a:spcBef>
                          <a:spcPts val="600"/>
                        </a:spcBef>
                        <a:spcAft>
                          <a:spcPts val="600"/>
                        </a:spcAft>
                      </a:pPr>
                      <a:r>
                        <a:rPr lang="en-US" sz="1800" dirty="0">
                          <a:effectLst/>
                        </a:rPr>
                        <a:t>Restriction of the lessee's use rights by the leasing contract</a:t>
                      </a:r>
                      <a:endParaRPr lang="cs-CZ" sz="1800" dirty="0">
                        <a:effectLst/>
                      </a:endParaRPr>
                    </a:p>
                    <a:p>
                      <a:pPr algn="ctr">
                        <a:spcBef>
                          <a:spcPts val="600"/>
                        </a:spcBef>
                        <a:spcAft>
                          <a:spcPts val="600"/>
                        </a:spcAft>
                      </a:pPr>
                      <a:r>
                        <a:rPr lang="en-US" sz="1800" dirty="0">
                          <a:effectLst/>
                        </a:rPr>
                        <a:t>Difficulties in making property adjustments</a:t>
                      </a:r>
                      <a:endParaRPr lang="cs-CZ" sz="1800" dirty="0">
                        <a:effectLst/>
                      </a:endParaRPr>
                    </a:p>
                    <a:p>
                      <a:pPr algn="ctr">
                        <a:spcBef>
                          <a:spcPts val="600"/>
                        </a:spcBef>
                        <a:spcAft>
                          <a:spcPts val="600"/>
                        </a:spcAft>
                      </a:pPr>
                      <a:r>
                        <a:rPr lang="en-US" sz="1800" dirty="0">
                          <a:effectLst/>
                        </a:rPr>
                        <a:t>Impossibility of termination of the contract by the tenant</a:t>
                      </a:r>
                      <a:endParaRPr lang="cs-CZ" sz="18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37561110"/>
                  </a:ext>
                </a:extLst>
              </a:tr>
            </a:tbl>
          </a:graphicData>
        </a:graphic>
      </p:graphicFrame>
    </p:spTree>
    <p:extLst>
      <p:ext uri="{BB962C8B-B14F-4D97-AF65-F5344CB8AC3E}">
        <p14:creationId xmlns:p14="http://schemas.microsoft.com/office/powerpoint/2010/main" val="34690049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smtClean="0"/>
              <a:t>I. </a:t>
            </a:r>
            <a:r>
              <a:rPr lang="en-US" b="1" dirty="0" smtClean="0"/>
              <a:t>Ordinary </a:t>
            </a:r>
            <a:r>
              <a:rPr lang="en-US" b="1" dirty="0"/>
              <a:t>shares</a:t>
            </a:r>
          </a:p>
          <a:p>
            <a:r>
              <a:rPr lang="en-US" sz="2400" dirty="0"/>
              <a:t>Ordinary shares are issued to the owners of a company. They have a nominal or 'face' value. Ordinary shareholders put funds into their company: </a:t>
            </a:r>
          </a:p>
          <a:p>
            <a:r>
              <a:rPr lang="en-US" sz="2400" dirty="0"/>
              <a:t>a)	by paying for a new issue of shares </a:t>
            </a:r>
          </a:p>
          <a:p>
            <a:r>
              <a:rPr lang="en-US" sz="2400" dirty="0"/>
              <a:t>b)	through retained profits.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3404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The income received from the ownership of shares is a dividend. </a:t>
            </a:r>
          </a:p>
          <a:p>
            <a:r>
              <a:rPr lang="en-US" sz="2400" dirty="0"/>
              <a:t>Shareholders may also enjoy capital gains if the value of the company rises.  </a:t>
            </a:r>
          </a:p>
          <a:p>
            <a:r>
              <a:rPr lang="en-US" sz="2400" dirty="0"/>
              <a:t>Common shares also come with voting rights, giving shareholders more control over the business. </a:t>
            </a:r>
          </a:p>
          <a:p>
            <a:r>
              <a:rPr lang="en-US" sz="2400" dirty="0"/>
              <a:t>Unlike debt capital, obtained through a loan or bond issue, equity has no legal mandate to be repaid to investors.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40935525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A dividend is a distribution of profits by a corporation to its shareholders. A dividend is allocated as a fixed amount per share, with shareholders receiving a dividend in proportion to their </a:t>
            </a:r>
            <a:r>
              <a:rPr lang="en-US" sz="2400" dirty="0" smtClean="0"/>
              <a:t>shareholding</a:t>
            </a:r>
            <a:r>
              <a:rPr lang="en-US" sz="2400" dirty="0"/>
              <a:t>. </a:t>
            </a:r>
            <a:endParaRPr lang="cs-CZ" sz="2400" dirty="0" smtClean="0"/>
          </a:p>
          <a:p>
            <a:pPr marL="0" indent="0">
              <a:buNone/>
            </a:pPr>
            <a:endParaRPr lang="cs-CZ" sz="2400" dirty="0"/>
          </a:p>
          <a:p>
            <a:pPr marL="0" indent="0">
              <a:buNone/>
            </a:pPr>
            <a:r>
              <a:rPr lang="en-US" sz="2400" dirty="0"/>
              <a:t>Distribution to shareholders may be:</a:t>
            </a:r>
          </a:p>
          <a:p>
            <a:r>
              <a:rPr lang="en-US" sz="2400" dirty="0"/>
              <a:t>in cash (usually a deposit into a bank account) </a:t>
            </a:r>
          </a:p>
          <a:p>
            <a:r>
              <a:rPr lang="en-US" sz="2400" dirty="0"/>
              <a:t>or, if the corporation has a dividend reinvestment plan, the amount can be paid by the issue of further shares or by share repurchase.</a:t>
            </a:r>
          </a:p>
          <a:p>
            <a:r>
              <a:rPr lang="cs-CZ" sz="2400" dirty="0" smtClean="0"/>
              <a:t>i</a:t>
            </a:r>
            <a:r>
              <a:rPr lang="en-US" sz="2400" dirty="0" smtClean="0"/>
              <a:t>n </a:t>
            </a:r>
            <a:r>
              <a:rPr lang="en-US" sz="2400" dirty="0"/>
              <a:t>some cases, the distribution may be of assets.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7912215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smtClean="0"/>
              <a:t>The </a:t>
            </a:r>
            <a:r>
              <a:rPr lang="en-US" sz="2400" dirty="0"/>
              <a:t>dividend frequency describes the number of dividend payments within a single business year.  Most relevant dividend frequencies are yearly, semi-annually, quarterly and monthly. Some common dividend frequencies </a:t>
            </a:r>
            <a:r>
              <a:rPr lang="en-US" sz="2400" dirty="0" smtClean="0"/>
              <a:t>are</a:t>
            </a:r>
            <a:r>
              <a:rPr lang="cs-CZ" sz="2400" dirty="0" smtClean="0"/>
              <a:t>:</a:t>
            </a:r>
          </a:p>
          <a:p>
            <a:r>
              <a:rPr lang="en-US" sz="2400" dirty="0" smtClean="0"/>
              <a:t>quarterly </a:t>
            </a:r>
            <a:r>
              <a:rPr lang="en-US" sz="2400" dirty="0"/>
              <a:t>in the US, </a:t>
            </a:r>
            <a:endParaRPr lang="cs-CZ" sz="2400" dirty="0" smtClean="0"/>
          </a:p>
          <a:p>
            <a:r>
              <a:rPr lang="en-US" sz="2400" dirty="0" smtClean="0"/>
              <a:t>semi-annually </a:t>
            </a:r>
            <a:r>
              <a:rPr lang="en-US" sz="2400" dirty="0"/>
              <a:t>in Japan and Australia </a:t>
            </a:r>
            <a:endParaRPr lang="cs-CZ" sz="2400" dirty="0" smtClean="0"/>
          </a:p>
          <a:p>
            <a:r>
              <a:rPr lang="en-US" sz="2400" dirty="0" smtClean="0"/>
              <a:t>annually </a:t>
            </a:r>
            <a:r>
              <a:rPr lang="en-US" sz="2400" dirty="0"/>
              <a:t>in Europe.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5466606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smtClean="0"/>
              <a:t>II. </a:t>
            </a:r>
            <a:r>
              <a:rPr lang="en-US" b="1" dirty="0" smtClean="0"/>
              <a:t>Preference </a:t>
            </a:r>
            <a:r>
              <a:rPr lang="en-US" b="1" dirty="0"/>
              <a:t>shares</a:t>
            </a:r>
          </a:p>
          <a:p>
            <a:pPr marL="0" indent="0">
              <a:buNone/>
            </a:pPr>
            <a:r>
              <a:rPr lang="en-US" sz="2400" dirty="0"/>
              <a:t>Preference shares have a fixed percentage dividend before any dividend is paid to the ordinary shareholders. As with ordinary shares a preference dividend can only be paid if sufficient distributable profits are available, although with 'cumulative' preference shares the right to an unpaid dividend is carried forward to later years. The arrears of dividend on cumulative preference shares must be paid before any dividend is paid to the ordinary shareholders.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15726499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dirty="0" smtClean="0"/>
              <a:t>A</a:t>
            </a:r>
            <a:r>
              <a:rPr lang="en-US" sz="2400" dirty="0" err="1" smtClean="0"/>
              <a:t>dvantageous</a:t>
            </a:r>
            <a:r>
              <a:rPr lang="en-US" sz="2400" dirty="0" smtClean="0"/>
              <a:t> </a:t>
            </a:r>
            <a:r>
              <a:rPr lang="cs-CZ" sz="2400" dirty="0" err="1" smtClean="0"/>
              <a:t>of</a:t>
            </a:r>
            <a:r>
              <a:rPr lang="cs-CZ" sz="2400" dirty="0" smtClean="0"/>
              <a:t> preference </a:t>
            </a:r>
            <a:r>
              <a:rPr lang="cs-CZ" sz="2400" dirty="0" err="1" smtClean="0"/>
              <a:t>stocks</a:t>
            </a:r>
            <a:r>
              <a:rPr lang="en-US" sz="2400" dirty="0" smtClean="0"/>
              <a:t> </a:t>
            </a:r>
            <a:endParaRPr lang="en-US" sz="2400" dirty="0"/>
          </a:p>
          <a:p>
            <a:r>
              <a:rPr lang="en-US" sz="2400" dirty="0" smtClean="0"/>
              <a:t>Dividends </a:t>
            </a:r>
            <a:r>
              <a:rPr lang="en-US" sz="2400" dirty="0"/>
              <a:t>do not have to be paid in a year in which profits are </a:t>
            </a:r>
            <a:r>
              <a:rPr lang="en-US" sz="2400" dirty="0" smtClean="0"/>
              <a:t>poor</a:t>
            </a:r>
            <a:r>
              <a:rPr lang="cs-CZ" sz="2400" dirty="0" smtClean="0"/>
              <a:t>.</a:t>
            </a:r>
          </a:p>
          <a:p>
            <a:r>
              <a:rPr lang="en-US" sz="2400" dirty="0" smtClean="0"/>
              <a:t>Since </a:t>
            </a:r>
            <a:r>
              <a:rPr lang="en-US" sz="2400" dirty="0"/>
              <a:t>they do not carry voting rights, preference shares avoid diluting the control of existing </a:t>
            </a:r>
            <a:r>
              <a:rPr lang="en-US" sz="2400" dirty="0" smtClean="0"/>
              <a:t>shareholders</a:t>
            </a:r>
            <a:r>
              <a:rPr lang="cs-CZ" sz="2400" dirty="0" smtClean="0"/>
              <a:t>.</a:t>
            </a:r>
          </a:p>
          <a:p>
            <a:r>
              <a:rPr lang="en-US" sz="2400" dirty="0" smtClean="0"/>
              <a:t>The </a:t>
            </a:r>
            <a:r>
              <a:rPr lang="en-US" sz="2400" dirty="0"/>
              <a:t>issue of preference shares does not restrict the company's borrowing power, at least in the sense that preference share capital is not secured against assets in the business. </a:t>
            </a:r>
          </a:p>
          <a:p>
            <a:r>
              <a:rPr lang="en-US" sz="2400" dirty="0" smtClean="0"/>
              <a:t>The </a:t>
            </a:r>
            <a:r>
              <a:rPr lang="en-US" sz="2400" dirty="0"/>
              <a:t>non-payment of dividend does not give the preference shareholders the right to appoint a receiver, a right which is normally given to debenture holders.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37483232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286</TotalTime>
  <Words>1128</Words>
  <Application>Microsoft Office PowerPoint</Application>
  <PresentationFormat>Vlastní</PresentationFormat>
  <Paragraphs>135</Paragraphs>
  <Slides>15</Slides>
  <Notes>0</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1</vt:i4>
      </vt:variant>
      <vt:variant>
        <vt:lpstr>Nadpisy snímků</vt:lpstr>
      </vt:variant>
      <vt:variant>
        <vt:i4>15</vt:i4>
      </vt:variant>
    </vt:vector>
  </HeadingPairs>
  <TitlesOfParts>
    <vt:vector size="21" baseType="lpstr">
      <vt:lpstr>Arial</vt:lpstr>
      <vt:lpstr>Calibri</vt:lpstr>
      <vt:lpstr>Clara Sans</vt:lpstr>
      <vt:lpstr>Times New Roman</vt:lpstr>
      <vt:lpstr>JU_OPVVV</vt:lpstr>
      <vt:lpstr>Equation.3</vt:lpstr>
      <vt:lpstr>External sources - equity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27</cp:revision>
  <dcterms:created xsi:type="dcterms:W3CDTF">2017-07-17T18:52:59Z</dcterms:created>
  <dcterms:modified xsi:type="dcterms:W3CDTF">2021-05-28T15:51:24Z</dcterms:modified>
</cp:coreProperties>
</file>