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9" r:id="rId2"/>
    <p:sldId id="270" r:id="rId3"/>
    <p:sldId id="29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90" r:id="rId15"/>
    <p:sldId id="291" r:id="rId16"/>
    <p:sldId id="292" r:id="rId17"/>
    <p:sldId id="294" r:id="rId18"/>
    <p:sldId id="282" r:id="rId19"/>
    <p:sldId id="283" r:id="rId20"/>
    <p:sldId id="281" r:id="rId21"/>
    <p:sldId id="293" r:id="rId22"/>
    <p:sldId id="284" r:id="rId23"/>
    <p:sldId id="285" r:id="rId24"/>
    <p:sldId id="286" r:id="rId25"/>
    <p:sldId id="295" r:id="rId26"/>
    <p:sldId id="296" r:id="rId27"/>
    <p:sldId id="297" r:id="rId28"/>
    <p:sldId id="288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bicka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8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86564-3596-48FA-A782-943B242E417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9FB2-312A-4087-B3C3-84A8431A9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9AD775-4C53-4A0A-8854-4FC935D44DDC}" type="slidenum">
              <a:rPr lang="cs-CZ" altLang="en-US" smtClean="0"/>
              <a:pPr>
                <a:spcBef>
                  <a:spcPct val="0"/>
                </a:spcBef>
              </a:pPr>
              <a:t>2</a:t>
            </a:fld>
            <a:endParaRPr lang="cs-CZ" alt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570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271B6B-EBEF-4044-961A-3ABE0DC908B1}" type="slidenum">
              <a:rPr lang="cs-CZ" altLang="en-US" smtClean="0"/>
              <a:pPr>
                <a:spcBef>
                  <a:spcPct val="0"/>
                </a:spcBef>
              </a:pPr>
              <a:t>14</a:t>
            </a:fld>
            <a:endParaRPr lang="cs-CZ" alt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5638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271B6B-EBEF-4044-961A-3ABE0DC908B1}" type="slidenum">
              <a:rPr lang="cs-CZ" altLang="en-US" smtClean="0"/>
              <a:pPr>
                <a:spcBef>
                  <a:spcPct val="0"/>
                </a:spcBef>
              </a:pPr>
              <a:t>15</a:t>
            </a:fld>
            <a:endParaRPr lang="cs-CZ" alt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221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271B6B-EBEF-4044-961A-3ABE0DC908B1}" type="slidenum">
              <a:rPr lang="cs-CZ" altLang="en-US" smtClean="0"/>
              <a:pPr>
                <a:spcBef>
                  <a:spcPct val="0"/>
                </a:spcBef>
              </a:pPr>
              <a:t>16</a:t>
            </a:fld>
            <a:endParaRPr lang="cs-CZ" alt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5671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350473-16BA-4CE5-BC64-33A30A090315}" type="slidenum">
              <a:rPr lang="cs-CZ" altLang="en-US" smtClean="0"/>
              <a:pPr>
                <a:spcBef>
                  <a:spcPct val="0"/>
                </a:spcBef>
              </a:pPr>
              <a:t>17</a:t>
            </a:fld>
            <a:endParaRPr lang="cs-CZ" alt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0402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350473-16BA-4CE5-BC64-33A30A090315}" type="slidenum">
              <a:rPr lang="cs-CZ" altLang="en-US" smtClean="0"/>
              <a:pPr>
                <a:spcBef>
                  <a:spcPct val="0"/>
                </a:spcBef>
              </a:pPr>
              <a:t>18</a:t>
            </a:fld>
            <a:endParaRPr lang="cs-CZ" alt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0345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ADA76B-AB03-439F-899B-45C8201CA195}" type="slidenum">
              <a:rPr lang="cs-CZ" altLang="en-US" smtClean="0"/>
              <a:pPr>
                <a:spcBef>
                  <a:spcPct val="0"/>
                </a:spcBef>
              </a:pPr>
              <a:t>20</a:t>
            </a:fld>
            <a:endParaRPr lang="cs-CZ" alt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2980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ADA76B-AB03-439F-899B-45C8201CA195}" type="slidenum">
              <a:rPr lang="cs-CZ" altLang="en-US" smtClean="0"/>
              <a:pPr>
                <a:spcBef>
                  <a:spcPct val="0"/>
                </a:spcBef>
              </a:pPr>
              <a:t>21</a:t>
            </a:fld>
            <a:endParaRPr lang="cs-CZ" alt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426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30B186-8C03-4786-A2D8-FB38B3D5EB0C}" type="slidenum">
              <a:rPr lang="cs-CZ" altLang="en-US" smtClean="0"/>
              <a:pPr>
                <a:spcBef>
                  <a:spcPct val="0"/>
                </a:spcBef>
              </a:pPr>
              <a:t>22</a:t>
            </a:fld>
            <a:endParaRPr lang="cs-CZ" alt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0983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594C78-7C1D-4345-B90E-B92F6B86A7ED}" type="slidenum">
              <a:rPr lang="cs-CZ" altLang="en-US" smtClean="0"/>
              <a:pPr>
                <a:spcBef>
                  <a:spcPct val="0"/>
                </a:spcBef>
              </a:pPr>
              <a:t>23</a:t>
            </a:fld>
            <a:endParaRPr lang="cs-CZ" alt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7755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740C8D-85B7-4565-8D50-4C7801235105}" type="slidenum">
              <a:rPr lang="cs-CZ" altLang="en-US" smtClean="0"/>
              <a:pPr>
                <a:spcBef>
                  <a:spcPct val="0"/>
                </a:spcBef>
              </a:pPr>
              <a:t>24</a:t>
            </a:fld>
            <a:endParaRPr lang="cs-CZ" alt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583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712C3C-319B-4ED2-9622-9182F3DBBFD0}" type="slidenum">
              <a:rPr lang="cs-CZ" altLang="en-US" smtClean="0"/>
              <a:pPr>
                <a:spcBef>
                  <a:spcPct val="0"/>
                </a:spcBef>
              </a:pPr>
              <a:t>4</a:t>
            </a:fld>
            <a:endParaRPr lang="cs-CZ" alt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164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408B40-63B5-4052-B782-D74F7A31CEE2}" type="slidenum">
              <a:rPr lang="cs-CZ" altLang="en-US" smtClean="0"/>
              <a:pPr>
                <a:spcBef>
                  <a:spcPct val="0"/>
                </a:spcBef>
              </a:pPr>
              <a:t>5</a:t>
            </a:fld>
            <a:endParaRPr lang="cs-CZ" alt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18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99B86B-0F68-4CAA-B11B-B2ABB2DADAB5}" type="slidenum">
              <a:rPr lang="cs-CZ" altLang="en-US" smtClean="0"/>
              <a:pPr>
                <a:spcBef>
                  <a:spcPct val="0"/>
                </a:spcBef>
              </a:pPr>
              <a:t>6</a:t>
            </a:fld>
            <a:endParaRPr lang="cs-CZ" alt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485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C89807-2E1F-42F5-ABC0-EC1CB231EE3A}" type="slidenum">
              <a:rPr lang="cs-CZ" altLang="en-US" smtClean="0"/>
              <a:pPr>
                <a:spcBef>
                  <a:spcPct val="0"/>
                </a:spcBef>
              </a:pPr>
              <a:t>7</a:t>
            </a:fld>
            <a:endParaRPr lang="cs-CZ" alt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550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46C6D7-0494-4F27-9E71-B00D071FD0DB}" type="slidenum">
              <a:rPr lang="cs-CZ" altLang="en-US" smtClean="0"/>
              <a:pPr>
                <a:spcBef>
                  <a:spcPct val="0"/>
                </a:spcBef>
              </a:pPr>
              <a:t>9</a:t>
            </a:fld>
            <a:endParaRPr lang="cs-CZ" alt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7760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7F5192-8FA2-4DED-B508-6B9CCF979635}" type="slidenum">
              <a:rPr lang="cs-CZ" altLang="en-US" smtClean="0"/>
              <a:pPr>
                <a:spcBef>
                  <a:spcPct val="0"/>
                </a:spcBef>
              </a:pPr>
              <a:t>10</a:t>
            </a:fld>
            <a:endParaRPr lang="cs-CZ" alt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6503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C45433-9391-4632-BCBA-8BCF00D35EF9}" type="slidenum">
              <a:rPr lang="cs-CZ" altLang="en-US" smtClean="0"/>
              <a:pPr>
                <a:spcBef>
                  <a:spcPct val="0"/>
                </a:spcBef>
              </a:pPr>
              <a:t>11</a:t>
            </a:fld>
            <a:endParaRPr lang="cs-CZ" alt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7986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271B6B-EBEF-4044-961A-3ABE0DC908B1}" type="slidenum">
              <a:rPr lang="cs-CZ" altLang="en-US" smtClean="0"/>
              <a:pPr>
                <a:spcBef>
                  <a:spcPct val="0"/>
                </a:spcBef>
              </a:pPr>
              <a:t>13</a:t>
            </a:fld>
            <a:endParaRPr lang="cs-CZ" alt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331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2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1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5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0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7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0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2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9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89FA-759C-4B6E-AE63-E29134A283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2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89FA-759C-4B6E-AE63-E29134A283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C84D-D596-4832-B9C7-BEAEA1F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0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392502" y="320614"/>
            <a:ext cx="6441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b="1" dirty="0" smtClean="0"/>
              <a:t>Zapojení s bipolárními </a:t>
            </a:r>
            <a:r>
              <a:rPr lang="cs-CZ" altLang="en-US" b="1" dirty="0"/>
              <a:t>tranzistory 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2" y="1147083"/>
            <a:ext cx="4269385" cy="280467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42" y="3052302"/>
            <a:ext cx="4425696" cy="294711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459857" y="6176513"/>
            <a:ext cx="247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výkonový </a:t>
            </a:r>
            <a:r>
              <a:rPr lang="cs-CZ" dirty="0" err="1" smtClean="0"/>
              <a:t>audiozesilovač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D:\notebook2\hubicka\lock-in\2006-11-05\tran8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28600"/>
            <a:ext cx="8812212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TextovéPole 1"/>
          <p:cNvSpPr txBox="1">
            <a:spLocks noChangeArrowheads="1"/>
          </p:cNvSpPr>
          <p:nvPr/>
        </p:nvSpPr>
        <p:spPr bwMode="auto">
          <a:xfrm>
            <a:off x="5449888" y="3886200"/>
            <a:ext cx="1798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/>
              <a:t>, ale  ne moc</a:t>
            </a:r>
            <a:endParaRPr lang="en-US" altLang="en-US" sz="2400" b="1"/>
          </a:p>
        </p:txBody>
      </p:sp>
      <p:sp>
        <p:nvSpPr>
          <p:cNvPr id="167940" name="TextovéPole 2"/>
          <p:cNvSpPr txBox="1">
            <a:spLocks noChangeArrowheads="1"/>
          </p:cNvSpPr>
          <p:nvPr/>
        </p:nvSpPr>
        <p:spPr bwMode="auto">
          <a:xfrm>
            <a:off x="6096000" y="2622550"/>
            <a:ext cx="2181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nezávisí na typu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 </a:t>
            </a:r>
            <a:endParaRPr lang="en-US" altLang="en-US" sz="2400"/>
          </a:p>
        </p:txBody>
      </p:sp>
      <p:sp>
        <p:nvSpPr>
          <p:cNvPr id="167941" name="Obdélník 3"/>
          <p:cNvSpPr>
            <a:spLocks noChangeArrowheads="1"/>
          </p:cNvSpPr>
          <p:nvPr/>
        </p:nvSpPr>
        <p:spPr bwMode="auto">
          <a:xfrm>
            <a:off x="457200" y="2990850"/>
            <a:ext cx="149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tranzistoru</a:t>
            </a:r>
          </a:p>
        </p:txBody>
      </p:sp>
    </p:spTree>
    <p:extLst>
      <p:ext uri="{BB962C8B-B14F-4D97-AF65-F5344CB8AC3E}">
        <p14:creationId xmlns:p14="http://schemas.microsoft.com/office/powerpoint/2010/main" val="40932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669925" y="422275"/>
            <a:ext cx="539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Line</a:t>
            </a:r>
            <a:r>
              <a:rPr lang="cs-CZ" altLang="en-US" sz="2400"/>
              <a:t>ární model tranzistoru pro malý signál</a:t>
            </a:r>
          </a:p>
        </p:txBody>
      </p:sp>
      <p:pic>
        <p:nvPicPr>
          <p:cNvPr id="169987" name="Picture 3" descr="D:\notebook2\hubicka\lock-in\2006-11-05\tran9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8613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1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ovéPole 1"/>
          <p:cNvSpPr txBox="1">
            <a:spLocks noChangeArrowheads="1"/>
          </p:cNvSpPr>
          <p:nvPr/>
        </p:nvSpPr>
        <p:spPr bwMode="auto">
          <a:xfrm>
            <a:off x="381000" y="381000"/>
            <a:ext cx="7405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/>
              <a:t>Mezní frekvence tranzistoru pro zapojení se společným emitorem: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Proudový zesilovací činitel   ß(ꞷ) závisí na frekvenci:</a:t>
            </a:r>
          </a:p>
        </p:txBody>
      </p:sp>
      <p:pic>
        <p:nvPicPr>
          <p:cNvPr id="17203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1335088"/>
            <a:ext cx="27860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4051564"/>
            <a:ext cx="37734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7" name="TextovéPole 2"/>
          <p:cNvSpPr txBox="1">
            <a:spLocks noChangeArrowheads="1"/>
          </p:cNvSpPr>
          <p:nvPr/>
        </p:nvSpPr>
        <p:spPr bwMode="auto">
          <a:xfrm>
            <a:off x="4648200" y="1638300"/>
            <a:ext cx="3390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Tranzitní kmitočet tranzistoru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 zapojení se společným emitorem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i="1"/>
              <a:t>f</a:t>
            </a:r>
            <a:r>
              <a:rPr lang="cs-CZ" altLang="cs-CZ" sz="2000" b="1" i="1" baseline="-25000"/>
              <a:t>T</a:t>
            </a:r>
            <a:r>
              <a:rPr lang="cs-CZ" altLang="cs-CZ" sz="1800"/>
              <a:t>   pro který  je  ß(f</a:t>
            </a:r>
            <a:r>
              <a:rPr lang="cs-CZ" altLang="cs-CZ" sz="1800" baseline="-25000"/>
              <a:t>T</a:t>
            </a:r>
            <a:r>
              <a:rPr lang="cs-CZ" altLang="cs-CZ" sz="1800"/>
              <a:t>) = 1</a:t>
            </a:r>
          </a:p>
        </p:txBody>
      </p:sp>
      <p:pic>
        <p:nvPicPr>
          <p:cNvPr id="172038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2702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9" name="TextovéPole 4"/>
          <p:cNvSpPr txBox="1">
            <a:spLocks noChangeArrowheads="1"/>
          </p:cNvSpPr>
          <p:nvPr/>
        </p:nvSpPr>
        <p:spPr bwMode="auto">
          <a:xfrm>
            <a:off x="4999038" y="54102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dirty="0"/>
              <a:t>p</a:t>
            </a:r>
            <a:r>
              <a:rPr lang="cs-CZ" altLang="cs-CZ" sz="1800" dirty="0"/>
              <a:t>ro    f</a:t>
            </a:r>
            <a:r>
              <a:rPr lang="en-US" altLang="cs-CZ" sz="1800" dirty="0"/>
              <a:t> &gt;&gt; </a:t>
            </a:r>
            <a:r>
              <a:rPr lang="en-US" altLang="cs-CZ" sz="1800" dirty="0" err="1"/>
              <a:t>f</a:t>
            </a:r>
            <a:r>
              <a:rPr lang="en-US" altLang="cs-CZ" sz="1800" baseline="-25000" dirty="0" err="1"/>
              <a:t>ß</a:t>
            </a:r>
            <a:endParaRPr lang="cs-CZ" altLang="cs-CZ" sz="1800" baseline="-25000" dirty="0"/>
          </a:p>
        </p:txBody>
      </p:sp>
      <p:sp>
        <p:nvSpPr>
          <p:cNvPr id="172040" name="TextovéPole 5"/>
          <p:cNvSpPr txBox="1">
            <a:spLocks noChangeArrowheads="1"/>
          </p:cNvSpPr>
          <p:nvPr/>
        </p:nvSpPr>
        <p:spPr bwMode="auto">
          <a:xfrm>
            <a:off x="4999038" y="5881688"/>
            <a:ext cx="1424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ǀßǀ</a:t>
            </a:r>
            <a:r>
              <a:rPr lang="en-US" altLang="cs-CZ" sz="2400" b="1" dirty="0"/>
              <a:t> ≈ </a:t>
            </a:r>
            <a:r>
              <a:rPr lang="cs-CZ" altLang="cs-CZ" sz="2400" b="1" i="1" dirty="0" err="1"/>
              <a:t>f</a:t>
            </a:r>
            <a:r>
              <a:rPr lang="cs-CZ" altLang="cs-CZ" sz="2400" b="1" i="1" baseline="-25000" dirty="0" err="1"/>
              <a:t>T</a:t>
            </a:r>
            <a:r>
              <a:rPr lang="en-US" altLang="cs-CZ" sz="2400" b="1" i="1" baseline="-25000" dirty="0"/>
              <a:t> </a:t>
            </a:r>
            <a:r>
              <a:rPr lang="en-US" altLang="cs-CZ" sz="2400" b="1" i="1" dirty="0"/>
              <a:t>/</a:t>
            </a:r>
            <a:r>
              <a:rPr lang="en-US" altLang="cs-CZ" sz="2400" b="1" dirty="0"/>
              <a:t> </a:t>
            </a:r>
            <a:r>
              <a:rPr lang="en-US" altLang="cs-CZ" sz="2400" b="1" dirty="0" smtClean="0"/>
              <a:t>f</a:t>
            </a:r>
            <a:endParaRPr lang="cs-CZ" altLang="cs-CZ" sz="2400" b="1" dirty="0"/>
          </a:p>
        </p:txBody>
      </p:sp>
      <p:sp>
        <p:nvSpPr>
          <p:cNvPr id="172041" name="TextovéPole 1"/>
          <p:cNvSpPr txBox="1">
            <a:spLocks noChangeArrowheads="1"/>
          </p:cNvSpPr>
          <p:nvPr/>
        </p:nvSpPr>
        <p:spPr bwMode="auto">
          <a:xfrm>
            <a:off x="4999038" y="4773613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/>
              <a:t>f</a:t>
            </a:r>
            <a:r>
              <a:rPr lang="en-US" altLang="cs-CZ" sz="1800" b="1" i="1" baseline="-25000"/>
              <a:t>ß</a:t>
            </a:r>
            <a:r>
              <a:rPr lang="en-US" altLang="cs-CZ" sz="1800"/>
              <a:t> – frekvence p</a:t>
            </a:r>
            <a:r>
              <a:rPr lang="cs-CZ" altLang="cs-CZ" sz="1800"/>
              <a:t>ři které klesne |ß| o 3dB</a:t>
            </a:r>
            <a:endParaRPr lang="cs-CZ" altLang="cs-CZ" sz="1800" baseline="-25000"/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512820" y="2384426"/>
            <a:ext cx="1211580" cy="587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32" y="2872097"/>
            <a:ext cx="1952802" cy="9328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" y="2420460"/>
            <a:ext cx="2261812" cy="49381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34051" y="2436255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cs-CZ" dirty="0" smtClean="0"/>
              <a:t>latí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2651760" y="3695700"/>
            <a:ext cx="3573780" cy="49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219" y="3084983"/>
            <a:ext cx="1530229" cy="646232"/>
          </a:xfrm>
          <a:prstGeom prst="rect">
            <a:avLst/>
          </a:prstGeom>
        </p:spPr>
      </p:pic>
      <p:cxnSp>
        <p:nvCxnSpPr>
          <p:cNvPr id="13" name="Přímá spojnice se šipkou 12"/>
          <p:cNvCxnSpPr>
            <a:endCxn id="11" idx="1"/>
          </p:cNvCxnSpPr>
          <p:nvPr/>
        </p:nvCxnSpPr>
        <p:spPr>
          <a:xfrm>
            <a:off x="2651760" y="3338514"/>
            <a:ext cx="414459" cy="69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672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Zapojen</a:t>
            </a:r>
            <a:r>
              <a:rPr lang="cs-CZ" altLang="en-US" sz="2400"/>
              <a:t>í se společným emitorem pro nízké frekvence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96" y="813445"/>
            <a:ext cx="6823585" cy="591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672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Zapojen</a:t>
            </a:r>
            <a:r>
              <a:rPr lang="cs-CZ" altLang="en-US" sz="2400"/>
              <a:t>í se společným emitorem pro nízké frekvence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79561" y="845389"/>
            <a:ext cx="396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Linearita jednostupňového zesilovače 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17584" y="4616502"/>
                <a:ext cx="2586221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=−39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4" y="4616502"/>
                <a:ext cx="2586221" cy="388889"/>
              </a:xfrm>
              <a:prstGeom prst="rect">
                <a:avLst/>
              </a:prstGeom>
              <a:blipFill rotWithShape="0"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386242" y="5261272"/>
            <a:ext cx="3510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 velkou změnou vstupního signálu </a:t>
            </a:r>
          </a:p>
          <a:p>
            <a:r>
              <a:rPr lang="cs-CZ" dirty="0" smtClean="0"/>
              <a:t>se mění               napěťový zisk   A</a:t>
            </a:r>
          </a:p>
          <a:p>
            <a:r>
              <a:rPr lang="cs-CZ" dirty="0" smtClean="0"/>
              <a:t>nelinearita zesilovače</a:t>
            </a:r>
            <a:endParaRPr lang="en-US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1353494" y="5740189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934" y="1663742"/>
            <a:ext cx="4956181" cy="260839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78" y="1605263"/>
            <a:ext cx="3436174" cy="262441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729053" y="2007997"/>
            <a:ext cx="123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</a:t>
            </a:r>
            <a:r>
              <a:rPr lang="cs-CZ" baseline="-25000" dirty="0" smtClean="0"/>
              <a:t>CC</a:t>
            </a:r>
            <a:r>
              <a:rPr lang="cs-CZ" dirty="0" smtClean="0"/>
              <a:t> = +20 V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125119" y="4418094"/>
            <a:ext cx="4656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Nelineární napěťový výstup stupně SE bez</a:t>
            </a:r>
          </a:p>
          <a:p>
            <a:r>
              <a:rPr lang="cs-CZ" dirty="0" smtClean="0"/>
              <a:t>Emitorového rezistoru (vstupní trojúhelníkovité</a:t>
            </a:r>
          </a:p>
          <a:p>
            <a:r>
              <a:rPr lang="cs-CZ" dirty="0" smtClean="0"/>
              <a:t>napětí)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839638" y="99204"/>
            <a:ext cx="672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Zapojen</a:t>
            </a:r>
            <a:r>
              <a:rPr lang="cs-CZ" altLang="en-US" sz="2400" dirty="0"/>
              <a:t>í se společným emitorem pro nízké frekvence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77" y="556404"/>
            <a:ext cx="3416050" cy="25190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463" y="2014621"/>
            <a:ext cx="5895817" cy="3485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390845" y="1233577"/>
                <a:ext cx="3416000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G (</a:t>
                </a:r>
                <a:r>
                  <a:rPr lang="cs-CZ" dirty="0" err="1" smtClean="0"/>
                  <a:t>gain</a:t>
                </a:r>
                <a:r>
                  <a:rPr lang="cs-CZ" dirty="0" smtClean="0"/>
                  <a:t>)=A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=−39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845" y="1233577"/>
                <a:ext cx="3416000" cy="388889"/>
              </a:xfrm>
              <a:prstGeom prst="rect">
                <a:avLst/>
              </a:prstGeom>
              <a:blipFill rotWithShape="0">
                <a:blip r:embed="rId5"/>
                <a:stretch>
                  <a:fillRect l="-1426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3407434" y="5891842"/>
            <a:ext cx="5376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Příklad zesílení trojúhelníkového signálu SE zesilovačem</a:t>
            </a:r>
          </a:p>
          <a:p>
            <a:r>
              <a:rPr lang="cs-CZ" dirty="0" smtClean="0"/>
              <a:t>pro frekvenci 1 kHz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42877" y="3463056"/>
            <a:ext cx="2803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/>
              <a:t>Velký napěťový zisk</a:t>
            </a:r>
          </a:p>
          <a:p>
            <a:pPr algn="just"/>
            <a:r>
              <a:rPr lang="cs-CZ" sz="2400" dirty="0" smtClean="0"/>
              <a:t>a velká nelinearita</a:t>
            </a:r>
          </a:p>
          <a:p>
            <a:pPr algn="just"/>
            <a:r>
              <a:rPr lang="cs-CZ" sz="2400" dirty="0" smtClean="0"/>
              <a:t>pro větší vstupní</a:t>
            </a:r>
          </a:p>
          <a:p>
            <a:pPr algn="just"/>
            <a:r>
              <a:rPr lang="cs-CZ" sz="2400" dirty="0" smtClean="0"/>
              <a:t>signál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35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839638" y="99204"/>
            <a:ext cx="672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Zapojen</a:t>
            </a:r>
            <a:r>
              <a:rPr lang="cs-CZ" altLang="en-US" sz="2400" dirty="0"/>
              <a:t>í se společným emitorem pro nízké frekvence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416725" y="871786"/>
                <a:ext cx="2483244" cy="755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dirty="0" smtClean="0"/>
                  <a:t>G (</a:t>
                </a:r>
                <a:r>
                  <a:rPr lang="cs-CZ" sz="2800" dirty="0" err="1" smtClean="0"/>
                  <a:t>gain</a:t>
                </a:r>
                <a:r>
                  <a:rPr lang="cs-CZ" sz="2800" dirty="0" smtClean="0"/>
                  <a:t>)=A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725" y="871786"/>
                <a:ext cx="2483244" cy="755271"/>
              </a:xfrm>
              <a:prstGeom prst="rect">
                <a:avLst/>
              </a:prstGeom>
              <a:blipFill rotWithShape="0">
                <a:blip r:embed="rId3"/>
                <a:stretch>
                  <a:fillRect l="-5160" b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3407434" y="5891842"/>
            <a:ext cx="5376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Příklad zesílení trojúhelníkového signálu SE zesilovačem</a:t>
            </a:r>
          </a:p>
          <a:p>
            <a:r>
              <a:rPr lang="cs-CZ" dirty="0" smtClean="0"/>
              <a:t>s R</a:t>
            </a:r>
            <a:r>
              <a:rPr lang="cs-CZ" baseline="-25000" dirty="0" smtClean="0"/>
              <a:t>E</a:t>
            </a:r>
            <a:r>
              <a:rPr lang="cs-CZ" dirty="0" smtClean="0"/>
              <a:t> = 225 </a:t>
            </a:r>
            <a:r>
              <a:rPr lang="el-GR" dirty="0" smtClean="0"/>
              <a:t>Ω</a:t>
            </a:r>
            <a:r>
              <a:rPr lang="cs-CZ" dirty="0" smtClean="0"/>
              <a:t>  pro frekvenci 1 kHz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58060" y="4322182"/>
            <a:ext cx="2803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/>
              <a:t>Menší napěťový zisk,</a:t>
            </a:r>
          </a:p>
          <a:p>
            <a:pPr algn="just"/>
            <a:r>
              <a:rPr lang="cs-CZ" sz="2400" dirty="0" smtClean="0"/>
              <a:t>ale dobrá linearita</a:t>
            </a:r>
          </a:p>
          <a:p>
            <a:pPr algn="just"/>
            <a:r>
              <a:rPr lang="cs-CZ" sz="2400" dirty="0" smtClean="0"/>
              <a:t>pro větší vstupní</a:t>
            </a:r>
          </a:p>
          <a:p>
            <a:pPr algn="just"/>
            <a:r>
              <a:rPr lang="cs-CZ" sz="2400" dirty="0" smtClean="0"/>
              <a:t>signál</a:t>
            </a:r>
            <a:endParaRPr lang="en-US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646" y="1942439"/>
            <a:ext cx="5898526" cy="35539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227" y="556404"/>
            <a:ext cx="3281825" cy="27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609600" y="0"/>
            <a:ext cx="69310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Zapojení se společným emitorem pro vysoké frekvence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Millerova kapacita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" y="924497"/>
            <a:ext cx="5698254" cy="593350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845" y="924497"/>
            <a:ext cx="3057300" cy="47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609600" y="0"/>
            <a:ext cx="69310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Zapojení se společným emitorem pro vysoké frekvence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Millerova kapacita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2" y="920911"/>
            <a:ext cx="5698254" cy="5933503"/>
          </a:xfrm>
          <a:prstGeom prst="rect">
            <a:avLst/>
          </a:prstGeom>
        </p:spPr>
      </p:pic>
      <p:pic>
        <p:nvPicPr>
          <p:cNvPr id="17715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42" y="737394"/>
            <a:ext cx="38735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6" name="TextovéPole 1"/>
          <p:cNvSpPr txBox="1">
            <a:spLocks noChangeArrowheads="1"/>
          </p:cNvSpPr>
          <p:nvPr/>
        </p:nvSpPr>
        <p:spPr bwMode="auto">
          <a:xfrm>
            <a:off x="5712069" y="3221038"/>
            <a:ext cx="275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Model </a:t>
            </a:r>
            <a:r>
              <a:rPr lang="en-US" altLang="en-US" sz="1800" dirty="0" err="1"/>
              <a:t>obvodu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vstupn</a:t>
            </a:r>
            <a:r>
              <a:rPr lang="cs-CZ" altLang="en-US" sz="1800" dirty="0"/>
              <a:t>í části</a:t>
            </a:r>
            <a:endParaRPr lang="en-US" altLang="en-US" sz="1800" dirty="0"/>
          </a:p>
        </p:txBody>
      </p:sp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56" y="3887663"/>
            <a:ext cx="23717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8" name="TextovéPole 2"/>
          <p:cNvSpPr txBox="1">
            <a:spLocks noChangeArrowheads="1"/>
          </p:cNvSpPr>
          <p:nvPr/>
        </p:nvSpPr>
        <p:spPr bwMode="auto">
          <a:xfrm>
            <a:off x="5743819" y="4615840"/>
            <a:ext cx="272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f</a:t>
            </a:r>
            <a:r>
              <a:rPr lang="cs-CZ" altLang="en-US" sz="1800" baseline="-25000" dirty="0" err="1"/>
              <a:t>h</a:t>
            </a:r>
            <a:r>
              <a:rPr lang="cs-CZ" altLang="en-US" sz="1800" dirty="0"/>
              <a:t> -  přenos A klesne o 3 dB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42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981075"/>
            <a:ext cx="65722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TextovéPole 1"/>
          <p:cNvSpPr txBox="1">
            <a:spLocks noChangeArrowheads="1"/>
          </p:cNvSpPr>
          <p:nvPr/>
        </p:nvSpPr>
        <p:spPr bwMode="auto">
          <a:xfrm>
            <a:off x="1500188" y="379413"/>
            <a:ext cx="5859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kompletní frekvenční přenos stupně se společným emitorem </a:t>
            </a:r>
            <a:endParaRPr lang="en-US" altLang="en-US" sz="1800"/>
          </a:p>
        </p:txBody>
      </p:sp>
      <p:sp>
        <p:nvSpPr>
          <p:cNvPr id="179204" name="TextovéPole 2"/>
          <p:cNvSpPr txBox="1">
            <a:spLocks noChangeArrowheads="1"/>
          </p:cNvSpPr>
          <p:nvPr/>
        </p:nvSpPr>
        <p:spPr bwMode="auto">
          <a:xfrm>
            <a:off x="1371600" y="5267325"/>
            <a:ext cx="406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A</a:t>
            </a:r>
            <a:r>
              <a:rPr lang="cs-CZ" altLang="en-US" sz="1800" baseline="-25000"/>
              <a:t>vd</a:t>
            </a:r>
            <a:r>
              <a:rPr lang="cs-CZ" altLang="en-US" sz="1800"/>
              <a:t> =   20 log A</a:t>
            </a:r>
            <a:r>
              <a:rPr lang="cs-CZ" altLang="en-US" sz="1800" baseline="-25000"/>
              <a:t>u</a:t>
            </a:r>
            <a:r>
              <a:rPr lang="cs-CZ" altLang="en-US" sz="1800"/>
              <a:t>    napěťový přenos  v dB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 A</a:t>
            </a:r>
            <a:r>
              <a:rPr lang="cs-CZ" altLang="en-US" sz="1800" baseline="-25000"/>
              <a:t>pd </a:t>
            </a:r>
            <a:r>
              <a:rPr lang="cs-CZ" altLang="en-US" sz="1800"/>
              <a:t>=  10 log A</a:t>
            </a:r>
            <a:r>
              <a:rPr lang="cs-CZ" altLang="en-US" sz="1800" baseline="-25000"/>
              <a:t>p      </a:t>
            </a:r>
            <a:r>
              <a:rPr lang="cs-CZ" altLang="en-US" sz="1800"/>
              <a:t>výkonový přenos v dB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4327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 descr="D:\notebook2\hubicka\lock-in\2005-11-02\bipo4.TIF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667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90" y="687956"/>
            <a:ext cx="6165492" cy="5892290"/>
          </a:xfrm>
          <a:prstGeom prst="rect">
            <a:avLst/>
          </a:prstGeom>
        </p:spPr>
      </p:pic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556404" y="165339"/>
            <a:ext cx="6441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b="1" dirty="0" smtClean="0"/>
              <a:t>Zapojení s bipolárními </a:t>
            </a:r>
            <a:r>
              <a:rPr lang="cs-CZ" altLang="en-US" b="1" dirty="0"/>
              <a:t>tranzistory  </a:t>
            </a:r>
          </a:p>
        </p:txBody>
      </p:sp>
    </p:spTree>
    <p:extLst>
      <p:ext uri="{BB962C8B-B14F-4D97-AF65-F5344CB8AC3E}">
        <p14:creationId xmlns:p14="http://schemas.microsoft.com/office/powerpoint/2010/main" val="15031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6" y="964223"/>
            <a:ext cx="6251448" cy="5654040"/>
          </a:xfrm>
          <a:prstGeom prst="rect">
            <a:avLst/>
          </a:prstGeom>
        </p:spPr>
      </p:pic>
      <p:sp>
        <p:nvSpPr>
          <p:cNvPr id="175107" name="Text Box 4"/>
          <p:cNvSpPr txBox="1">
            <a:spLocks noChangeArrowheads="1"/>
          </p:cNvSpPr>
          <p:nvPr/>
        </p:nvSpPr>
        <p:spPr bwMode="auto">
          <a:xfrm>
            <a:off x="5551243" y="902677"/>
            <a:ext cx="2606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Má velký vstupní odpor a malý výstupní odpor </a:t>
            </a:r>
          </a:p>
        </p:txBody>
      </p:sp>
      <p:sp>
        <p:nvSpPr>
          <p:cNvPr id="175108" name="Text Box 2"/>
          <p:cNvSpPr txBox="1">
            <a:spLocks noChangeArrowheads="1"/>
          </p:cNvSpPr>
          <p:nvPr/>
        </p:nvSpPr>
        <p:spPr bwMode="auto">
          <a:xfrm>
            <a:off x="457200" y="0"/>
            <a:ext cx="710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Zapojení se společným kolektorem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p</a:t>
            </a:r>
            <a:r>
              <a:rPr lang="cs-CZ" altLang="en-US" sz="2400" dirty="0" err="1"/>
              <a:t>řípad</a:t>
            </a:r>
            <a:r>
              <a:rPr lang="cs-CZ" altLang="en-US" sz="2400" dirty="0"/>
              <a:t> malého signálu a nízkých frekvencí</a:t>
            </a:r>
          </a:p>
        </p:txBody>
      </p:sp>
    </p:spTree>
    <p:extLst>
      <p:ext uri="{BB962C8B-B14F-4D97-AF65-F5344CB8AC3E}">
        <p14:creationId xmlns:p14="http://schemas.microsoft.com/office/powerpoint/2010/main" val="8431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Text Box 2"/>
          <p:cNvSpPr txBox="1">
            <a:spLocks noChangeArrowheads="1"/>
          </p:cNvSpPr>
          <p:nvPr/>
        </p:nvSpPr>
        <p:spPr bwMode="auto">
          <a:xfrm>
            <a:off x="457200" y="0"/>
            <a:ext cx="710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Zapojení se společným kolektorem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p</a:t>
            </a:r>
            <a:r>
              <a:rPr lang="cs-CZ" altLang="en-US" sz="2400" dirty="0" err="1"/>
              <a:t>řípad</a:t>
            </a:r>
            <a:r>
              <a:rPr lang="cs-CZ" altLang="en-US" sz="2400" dirty="0"/>
              <a:t> malého signálu a nízkých frekvencí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57199" y="1069675"/>
            <a:ext cx="7798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Problém vstupního U</a:t>
            </a:r>
            <a:r>
              <a:rPr lang="cs-CZ" baseline="-25000" dirty="0" smtClean="0"/>
              <a:t>BE</a:t>
            </a:r>
            <a:r>
              <a:rPr lang="cs-CZ" dirty="0" smtClean="0"/>
              <a:t> ≈ </a:t>
            </a:r>
            <a:r>
              <a:rPr lang="en-US" dirty="0" smtClean="0"/>
              <a:t>0,6 V</a:t>
            </a:r>
            <a:r>
              <a:rPr lang="cs-CZ" dirty="0" smtClean="0"/>
              <a:t> napětí mezi B-E</a:t>
            </a:r>
            <a:r>
              <a:rPr lang="en-US" dirty="0" smtClean="0"/>
              <a:t> </a:t>
            </a:r>
            <a:r>
              <a:rPr lang="en-US" dirty="0" err="1" smtClean="0"/>
              <a:t>tranzistoru</a:t>
            </a:r>
            <a:endParaRPr lang="en-US" dirty="0" smtClean="0"/>
          </a:p>
          <a:p>
            <a:endParaRPr lang="en-US" dirty="0"/>
          </a:p>
          <a:p>
            <a:r>
              <a:rPr lang="cs-CZ" dirty="0" smtClean="0"/>
              <a:t>Řešení je dvojstupňový  PNP a NPN stupeň SK-SK, kde se přibližně vyruší U</a:t>
            </a:r>
            <a:r>
              <a:rPr lang="cs-CZ" baseline="-25000" dirty="0" smtClean="0"/>
              <a:t>BE</a:t>
            </a:r>
            <a:r>
              <a:rPr lang="cs-CZ" dirty="0" smtClean="0"/>
              <a:t> PNP</a:t>
            </a:r>
          </a:p>
          <a:p>
            <a:r>
              <a:rPr lang="cs-CZ" dirty="0" smtClean="0"/>
              <a:t>tranzistoru a NPN tranzistoru 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07" y="2240355"/>
            <a:ext cx="8230201" cy="43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3565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Zapojení se společnou bází 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5699125" y="269875"/>
            <a:ext cx="192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6156325" y="-34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41" y="685800"/>
            <a:ext cx="7402666" cy="6103625"/>
          </a:xfrm>
          <a:prstGeom prst="rect">
            <a:avLst/>
          </a:prstGeom>
        </p:spPr>
      </p:pic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314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/>
              <a:t>G</a:t>
            </a:r>
            <a:r>
              <a:rPr lang="en-US" altLang="en-US" sz="2400" i="1" baseline="-25000" dirty="0" err="1"/>
              <a:t>aB</a:t>
            </a:r>
            <a:r>
              <a:rPr lang="en-US" altLang="en-US" sz="2400" dirty="0"/>
              <a:t>- </a:t>
            </a:r>
            <a:r>
              <a:rPr lang="en-US" altLang="en-US" sz="2400" dirty="0" err="1"/>
              <a:t>vstupn</a:t>
            </a:r>
            <a:r>
              <a:rPr lang="cs-CZ" altLang="en-US" sz="2400" dirty="0"/>
              <a:t>í  vodivost</a:t>
            </a: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5867400" y="457200"/>
            <a:ext cx="157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R</a:t>
            </a:r>
            <a:r>
              <a:rPr lang="en-US" altLang="en-US" sz="2400" baseline="-25000" dirty="0"/>
              <a:t>z,0</a:t>
            </a:r>
            <a:r>
              <a:rPr lang="en-US" altLang="en-US" sz="2400" dirty="0"/>
              <a:t> =1/G</a:t>
            </a:r>
            <a:r>
              <a:rPr lang="en-US" altLang="en-US" sz="2400" baseline="-25000" dirty="0"/>
              <a:t>z,0</a:t>
            </a:r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730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D:\notebook2\hubicka\lock-in\2006-11-05\tran14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127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7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D:\notebook2\hubicka\lock-in\2005-11-02\bipo5.TIF"/>
          <p:cNvPicPr>
            <a:picLocks noChangeAspect="1" noChangeArrowheads="1"/>
          </p:cNvPicPr>
          <p:nvPr/>
        </p:nvPicPr>
        <p:blipFill>
          <a:blip r:embed="rId3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3362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3" name="Picture 3" descr="D:\notebook2\hubicka\lock-in\2005-11-02\bipo7.TIF"/>
          <p:cNvPicPr>
            <a:picLocks noChangeAspect="1" noChangeArrowheads="1"/>
          </p:cNvPicPr>
          <p:nvPr/>
        </p:nvPicPr>
        <p:blipFill>
          <a:blip r:embed="rId4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4191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D:\notebook2\hubicka\lock-in\2005-11-02\bipo8.TIF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0194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381000" y="2743200"/>
            <a:ext cx="3016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zapojení se společným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emitorem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5013325" y="2632075"/>
            <a:ext cx="2940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zapojení se společným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kolektorem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2286000" y="5867400"/>
            <a:ext cx="343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zapojení se společnou bází</a:t>
            </a:r>
          </a:p>
        </p:txBody>
      </p:sp>
    </p:spTree>
    <p:extLst>
      <p:ext uri="{BB962C8B-B14F-4D97-AF65-F5344CB8AC3E}">
        <p14:creationId xmlns:p14="http://schemas.microsoft.com/office/powerpoint/2010/main" val="1811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1321" y="224287"/>
            <a:ext cx="5253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Příklady parametrů reálných tranzistorů</a:t>
            </a:r>
            <a:endParaRPr lang="en-US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59" y="1444765"/>
            <a:ext cx="2167200" cy="222593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189" y="945613"/>
            <a:ext cx="619200" cy="3602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21" y="4429510"/>
            <a:ext cx="8514001" cy="20988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894" y="839259"/>
            <a:ext cx="4458240" cy="343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0770" y="47903"/>
            <a:ext cx="5253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Příklady parametrů reálných tranzistorů</a:t>
            </a:r>
            <a:endParaRPr lang="en-US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616"/>
            <a:ext cx="2167200" cy="222593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70" y="725332"/>
            <a:ext cx="619200" cy="3602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81" y="5101700"/>
            <a:ext cx="6811201" cy="17563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188" y="636799"/>
            <a:ext cx="6837001" cy="292073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436" y="3593605"/>
            <a:ext cx="6538753" cy="16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7615" y="94890"/>
            <a:ext cx="5253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Příklady parametrů reálných tranzistorů</a:t>
            </a:r>
            <a:endParaRPr lang="en-US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5" y="1151466"/>
            <a:ext cx="2167200" cy="222593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16" y="705090"/>
            <a:ext cx="619200" cy="3602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211" y="462069"/>
            <a:ext cx="4350912" cy="36047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722" y="3902884"/>
            <a:ext cx="7671889" cy="28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947" y="577969"/>
            <a:ext cx="81347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Literatura:</a:t>
            </a:r>
          </a:p>
          <a:p>
            <a:endParaRPr lang="cs-CZ" dirty="0"/>
          </a:p>
          <a:p>
            <a:pPr marL="342900" indent="-342900">
              <a:buAutoNum type="alphaUcPeriod"/>
            </a:pPr>
            <a:r>
              <a:rPr lang="cs-CZ" dirty="0" err="1" smtClean="0"/>
              <a:t>Frohn</a:t>
            </a:r>
            <a:r>
              <a:rPr lang="cs-CZ" dirty="0" smtClean="0"/>
              <a:t>, W. </a:t>
            </a:r>
            <a:r>
              <a:rPr lang="cs-CZ" dirty="0" err="1" smtClean="0"/>
              <a:t>Oberthur</a:t>
            </a:r>
            <a:r>
              <a:rPr lang="cs-CZ" dirty="0" smtClean="0"/>
              <a:t>, H. </a:t>
            </a:r>
            <a:r>
              <a:rPr lang="cs-CZ" dirty="0" err="1" smtClean="0"/>
              <a:t>Siedler</a:t>
            </a:r>
            <a:r>
              <a:rPr lang="cs-CZ" dirty="0" smtClean="0"/>
              <a:t>, M. </a:t>
            </a:r>
            <a:r>
              <a:rPr lang="cs-CZ" dirty="0" err="1" smtClean="0"/>
              <a:t>Wiemer</a:t>
            </a:r>
            <a:r>
              <a:rPr lang="cs-CZ" dirty="0" smtClean="0"/>
              <a:t>, P. </a:t>
            </a:r>
            <a:r>
              <a:rPr lang="cs-CZ" dirty="0" err="1" smtClean="0"/>
              <a:t>Zastrow</a:t>
            </a:r>
            <a:r>
              <a:rPr lang="cs-CZ" dirty="0" smtClean="0"/>
              <a:t>, Elektronika-</a:t>
            </a:r>
          </a:p>
          <a:p>
            <a:r>
              <a:rPr lang="cs-CZ" dirty="0" smtClean="0"/>
              <a:t>Polovodičové součástky a základní zapojení, BEN Praha 2006 kapitola 2, </a:t>
            </a:r>
            <a:r>
              <a:rPr lang="cs-CZ" dirty="0" err="1" smtClean="0"/>
              <a:t>str</a:t>
            </a:r>
            <a:r>
              <a:rPr lang="cs-CZ" dirty="0" smtClean="0"/>
              <a:t> 112-184.</a:t>
            </a:r>
          </a:p>
          <a:p>
            <a:r>
              <a:rPr lang="en-US" dirty="0" smtClean="0"/>
              <a:t>P</a:t>
            </a:r>
            <a:r>
              <a:rPr lang="en-US" dirty="0"/>
              <a:t>. Neumann, J. </a:t>
            </a:r>
            <a:r>
              <a:rPr lang="en-US" dirty="0" err="1"/>
              <a:t>Uhlíř</a:t>
            </a:r>
            <a:r>
              <a:rPr lang="en-US" dirty="0"/>
              <a:t>, </a:t>
            </a:r>
            <a:r>
              <a:rPr lang="en-US" dirty="0" err="1"/>
              <a:t>Elektronické</a:t>
            </a:r>
            <a:r>
              <a:rPr lang="en-US" dirty="0"/>
              <a:t> </a:t>
            </a:r>
            <a:r>
              <a:rPr lang="en-US" dirty="0" err="1"/>
              <a:t>obvody</a:t>
            </a:r>
            <a:r>
              <a:rPr lang="en-US" dirty="0"/>
              <a:t> a </a:t>
            </a:r>
            <a:r>
              <a:rPr lang="en-US" dirty="0" err="1"/>
              <a:t>funkční</a:t>
            </a:r>
            <a:r>
              <a:rPr lang="en-US" dirty="0"/>
              <a:t> </a:t>
            </a:r>
            <a:r>
              <a:rPr lang="en-US" dirty="0" err="1"/>
              <a:t>bloky</a:t>
            </a:r>
            <a:r>
              <a:rPr lang="en-US" dirty="0"/>
              <a:t>  1, </a:t>
            </a:r>
            <a:r>
              <a:rPr lang="en-US" dirty="0" err="1"/>
              <a:t>skriptum</a:t>
            </a:r>
            <a:r>
              <a:rPr lang="en-US" dirty="0"/>
              <a:t> ČVUT (2005</a:t>
            </a:r>
            <a:r>
              <a:rPr lang="en-US" dirty="0" smtClean="0"/>
              <a:t>)</a:t>
            </a:r>
            <a:r>
              <a:rPr lang="cs-CZ" dirty="0" smtClean="0"/>
              <a:t>.</a:t>
            </a:r>
          </a:p>
          <a:p>
            <a:r>
              <a:rPr lang="en-US" dirty="0"/>
              <a:t>P. Horowitz, W. Hill, The art of Electronics, Third edition, Cambridge University </a:t>
            </a:r>
            <a:endParaRPr lang="cs-CZ" dirty="0" smtClean="0"/>
          </a:p>
          <a:p>
            <a:r>
              <a:rPr lang="en-US" dirty="0" smtClean="0"/>
              <a:t>Press</a:t>
            </a:r>
            <a:r>
              <a:rPr lang="en-US" dirty="0"/>
              <a:t>, 1980, 1989, </a:t>
            </a:r>
            <a:r>
              <a:rPr lang="en-US" dirty="0" smtClean="0"/>
              <a:t>2015</a:t>
            </a:r>
            <a:r>
              <a:rPr lang="cs-CZ" dirty="0" smtClean="0"/>
              <a:t>.</a:t>
            </a:r>
          </a:p>
          <a:p>
            <a:r>
              <a:rPr lang="en-US" dirty="0"/>
              <a:t>Richard. C. Dorf, et. al., The electrical engineering handbook, Electronics, Power Electronics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Optoelectronics</a:t>
            </a:r>
            <a:r>
              <a:rPr lang="en-US" dirty="0"/>
              <a:t>, Microwaves, Electromagnetics, and Radar Third edition, Taylor &amp; Francis (2006).</a:t>
            </a:r>
          </a:p>
          <a:p>
            <a:r>
              <a:rPr lang="en-US" dirty="0"/>
              <a:t>Donald A. </a:t>
            </a:r>
            <a:r>
              <a:rPr lang="en-US" dirty="0" err="1"/>
              <a:t>Neamen</a:t>
            </a:r>
            <a:r>
              <a:rPr lang="en-US" dirty="0"/>
              <a:t>, Microelectronics Circuit Analysis and Design, Published by McGraw-Hill</a:t>
            </a:r>
          </a:p>
          <a:p>
            <a:r>
              <a:rPr lang="en-US" dirty="0"/>
              <a:t>(2010).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923" y="2072522"/>
            <a:ext cx="2664183" cy="271295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2" y="1594678"/>
            <a:ext cx="6159944" cy="4337611"/>
          </a:xfrm>
          <a:prstGeom prst="rect">
            <a:avLst/>
          </a:prstGeom>
        </p:spPr>
      </p:pic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332117" y="199845"/>
            <a:ext cx="6441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b="1" dirty="0" smtClean="0"/>
              <a:t>Zapojení s bipolárními </a:t>
            </a:r>
            <a:r>
              <a:rPr lang="cs-CZ" altLang="en-US" b="1" dirty="0"/>
              <a:t>tranzistory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32117" y="874573"/>
            <a:ext cx="5121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Bipolární tranzistor pracující jako spínač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90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D:\notebook2\hubicka\lock-in\2006-11-05\tran1.TIF"/>
          <p:cNvPicPr>
            <a:picLocks noChangeAspect="1" noChangeArrowheads="1"/>
          </p:cNvPicPr>
          <p:nvPr/>
        </p:nvPicPr>
        <p:blipFill>
          <a:blip r:embed="rId3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129463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Text Box 4"/>
          <p:cNvSpPr txBox="1">
            <a:spLocks noChangeArrowheads="1"/>
          </p:cNvSpPr>
          <p:nvPr/>
        </p:nvSpPr>
        <p:spPr bwMode="auto">
          <a:xfrm>
            <a:off x="609600" y="3657600"/>
            <a:ext cx="8062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Závislost kolektorového proudu na napětí BE a) lineární měřítko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I</a:t>
            </a:r>
            <a:r>
              <a:rPr lang="cs-CZ" altLang="en-US" sz="2400" baseline="-25000"/>
              <a:t>C</a:t>
            </a:r>
            <a:r>
              <a:rPr lang="cs-CZ" altLang="en-US" sz="2400"/>
              <a:t> b) logaritmické měřítko I</a:t>
            </a:r>
            <a:r>
              <a:rPr lang="cs-CZ" altLang="en-US" sz="2400" baseline="-25000"/>
              <a:t>C</a:t>
            </a:r>
            <a:endParaRPr lang="cs-CZ" altLang="en-US" sz="2400"/>
          </a:p>
        </p:txBody>
      </p:sp>
      <p:pic>
        <p:nvPicPr>
          <p:cNvPr id="156676" name="Picture 5" descr="D:\notebook2\hubicka\lock-in\2006-11-05\tran2.TIF"/>
          <p:cNvPicPr>
            <a:picLocks noChangeAspect="1" noChangeArrowheads="1"/>
          </p:cNvPicPr>
          <p:nvPr/>
        </p:nvPicPr>
        <p:blipFill>
          <a:blip r:embed="rId4">
            <a:lum bright="-1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4400"/>
            <a:ext cx="46434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7" name="Text Box 6"/>
          <p:cNvSpPr txBox="1">
            <a:spLocks noChangeArrowheads="1"/>
          </p:cNvSpPr>
          <p:nvPr/>
        </p:nvSpPr>
        <p:spPr bwMode="auto">
          <a:xfrm>
            <a:off x="5699125" y="4841875"/>
            <a:ext cx="161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kT</a:t>
            </a:r>
            <a:r>
              <a:rPr lang="en-US" altLang="en-US" sz="2400"/>
              <a:t>/q = V</a:t>
            </a:r>
            <a:r>
              <a:rPr lang="en-US" altLang="en-US" sz="2400" baseline="-25000"/>
              <a:t>T</a:t>
            </a:r>
            <a:endParaRPr lang="cs-CZ" altLang="en-US" sz="2400"/>
          </a:p>
        </p:txBody>
      </p:sp>
    </p:spTree>
    <p:extLst>
      <p:ext uri="{BB962C8B-B14F-4D97-AF65-F5344CB8AC3E}">
        <p14:creationId xmlns:p14="http://schemas.microsoft.com/office/powerpoint/2010/main" val="13241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95" y="338974"/>
            <a:ext cx="7503028" cy="6519026"/>
          </a:xfrm>
          <a:prstGeom prst="rect">
            <a:avLst/>
          </a:prstGeom>
        </p:spPr>
      </p:pic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5334000" y="51816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/>
              <a:t>h</a:t>
            </a:r>
            <a:r>
              <a:rPr lang="en-US" altLang="en-US" sz="2400" i="1" baseline="-25000" dirty="0" err="1"/>
              <a:t>FE</a:t>
            </a:r>
            <a:r>
              <a:rPr lang="en-US" altLang="en-US" sz="2400" i="1" dirty="0"/>
              <a:t>=I</a:t>
            </a:r>
            <a:r>
              <a:rPr lang="en-US" altLang="en-US" sz="2400" i="1" baseline="-25000" dirty="0"/>
              <a:t>C</a:t>
            </a:r>
            <a:r>
              <a:rPr lang="en-US" altLang="en-US" sz="2400" i="1" dirty="0"/>
              <a:t>/I</a:t>
            </a:r>
            <a:r>
              <a:rPr lang="en-US" altLang="en-US" sz="2400" i="1" baseline="-25000" dirty="0"/>
              <a:t>B</a:t>
            </a:r>
            <a:endParaRPr lang="cs-CZ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517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3" descr="D:\notebook2\hubicka\lock-in\2006-11-05\tran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34365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3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D:\notebook2\hubicka\lock-in\2006-11-05\tran6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27100"/>
            <a:ext cx="6170613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4724400" y="1676400"/>
            <a:ext cx="2911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  <a:r>
              <a:rPr lang="en-US" altLang="en-US" sz="2400" baseline="-25000"/>
              <a:t>E </a:t>
            </a:r>
            <a:r>
              <a:rPr lang="en-US" altLang="en-US" sz="2400"/>
              <a:t>je zkrat pro </a:t>
            </a:r>
            <a:r>
              <a:rPr lang="cs-CZ" altLang="en-US" sz="2400"/>
              <a:t>střídavý signál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365125" y="117475"/>
            <a:ext cx="7259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Zapojení se společným emitorem pro malý střídavý signál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(lineární model pro malý signál) </a:t>
            </a:r>
          </a:p>
        </p:txBody>
      </p:sp>
    </p:spTree>
    <p:extLst>
      <p:ext uri="{BB962C8B-B14F-4D97-AF65-F5344CB8AC3E}">
        <p14:creationId xmlns:p14="http://schemas.microsoft.com/office/powerpoint/2010/main" val="20845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ovéPole 1"/>
          <p:cNvSpPr txBox="1">
            <a:spLocks noChangeArrowheads="1"/>
          </p:cNvSpPr>
          <p:nvPr/>
        </p:nvSpPr>
        <p:spPr bwMode="auto">
          <a:xfrm>
            <a:off x="755650" y="609600"/>
            <a:ext cx="7713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Linearizovan</a:t>
            </a:r>
            <a:r>
              <a:rPr lang="cs-CZ" altLang="en-US" sz="1800"/>
              <a:t>ý model tranzistoru v zesilovacím stupni se společným emitorem pro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nízké frekvence</a:t>
            </a:r>
            <a:endParaRPr lang="en-US" altLang="en-US" sz="1800"/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1943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600200"/>
            <a:ext cx="8418513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1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7" descr="D:\notebook2\hubicka\lock-in\2006-11-05\tran7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805738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7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591</Words>
  <Application>Microsoft Office PowerPoint</Application>
  <PresentationFormat>Předvádění na obrazovce (4:3)</PresentationFormat>
  <Paragraphs>114</Paragraphs>
  <Slides>28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hubicka</dc:creator>
  <cp:lastModifiedBy>hubicka</cp:lastModifiedBy>
  <cp:revision>59</cp:revision>
  <dcterms:created xsi:type="dcterms:W3CDTF">2019-07-16T06:27:36Z</dcterms:created>
  <dcterms:modified xsi:type="dcterms:W3CDTF">2020-10-20T11:46:27Z</dcterms:modified>
</cp:coreProperties>
</file>