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</p:sldMasterIdLst>
  <p:notesMasterIdLst>
    <p:notesMasterId r:id="rId14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6" r:id="rId12"/>
    <p:sldId id="274" r:id="rId13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-192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0D9E8-CA5E-46ED-9CBB-2C1C8C51794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3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F7252-0D3F-4D20-B08A-6F7F7742747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0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F7252-0D3F-4D20-B08A-6F7F7742747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1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F7252-0D3F-4D20-B08A-6F7F7742747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F7252-0D3F-4D20-B08A-6F7F7742747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0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27182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228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3501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191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36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8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1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55E881-E27A-4F0A-8E4D-33A55E48D11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543CC2-0678-4B34-BEBE-A8E270F245E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8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5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1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2864" baseline="0">
                <a:latin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9" y="1187532"/>
            <a:ext cx="9623425" cy="5567281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43A8B31-014E-456B-8996-AEADEE31CBA7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1AEAFA1-BE46-4451-8199-C871478221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6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/>
          <a:lstStyle>
            <a:lvl1pPr algn="l">
              <a:defRPr sz="3183" b="1" cap="all" baseline="0">
                <a:latin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1591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36379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727598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109139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45519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81899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2182794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546594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910393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228" baseline="0">
                <a:latin typeface="Times New Roman" panose="02020603050405020304" pitchFamily="18" charset="0"/>
              </a:defRPr>
            </a:lvl1pPr>
            <a:lvl2pPr>
              <a:defRPr sz="1910" baseline="0">
                <a:latin typeface="Times New Roman" panose="02020603050405020304" pitchFamily="18" charset="0"/>
              </a:defRPr>
            </a:lvl2pPr>
            <a:lvl3pPr>
              <a:defRPr sz="1591" baseline="0">
                <a:latin typeface="Times New Roman" panose="02020603050405020304" pitchFamily="18" charset="0"/>
              </a:defRPr>
            </a:lvl3pPr>
            <a:lvl4pPr>
              <a:defRPr sz="1433" baseline="0">
                <a:latin typeface="Times New Roman" panose="02020603050405020304" pitchFamily="18" charset="0"/>
              </a:defRPr>
            </a:lvl4pPr>
            <a:lvl5pPr>
              <a:defRPr sz="1433" baseline="0">
                <a:latin typeface="Times New Roman" panose="02020603050405020304" pitchFamily="18" charset="0"/>
              </a:defRPr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3" y="1764296"/>
            <a:ext cx="4722918" cy="4990084"/>
          </a:xfrm>
        </p:spPr>
        <p:txBody>
          <a:bodyPr/>
          <a:lstStyle>
            <a:lvl1pPr>
              <a:defRPr sz="2228" baseline="0">
                <a:latin typeface="Times New Roman" panose="02020603050405020304" pitchFamily="18" charset="0"/>
              </a:defRPr>
            </a:lvl1pPr>
            <a:lvl2pPr>
              <a:defRPr sz="1910" baseline="0">
                <a:latin typeface="Times New Roman" panose="02020603050405020304" pitchFamily="18" charset="0"/>
              </a:defRPr>
            </a:lvl2pPr>
            <a:lvl3pPr>
              <a:defRPr sz="1591" baseline="0">
                <a:latin typeface="Times New Roman" panose="02020603050405020304" pitchFamily="18" charset="0"/>
              </a:defRPr>
            </a:lvl3pPr>
            <a:lvl4pPr>
              <a:defRPr sz="1433" baseline="0">
                <a:latin typeface="Times New Roman" panose="02020603050405020304" pitchFamily="18" charset="0"/>
              </a:defRPr>
            </a:lvl4pPr>
            <a:lvl5pPr>
              <a:defRPr sz="1433" baseline="0">
                <a:latin typeface="Times New Roman" panose="02020603050405020304" pitchFamily="18" charset="0"/>
              </a:defRPr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5" y="1188343"/>
            <a:ext cx="4724775" cy="705367"/>
          </a:xfrm>
        </p:spPr>
        <p:txBody>
          <a:bodyPr anchor="b"/>
          <a:lstStyle>
            <a:lvl1pPr marL="0" indent="0">
              <a:buNone/>
              <a:defRPr sz="1910" b="1"/>
            </a:lvl1pPr>
            <a:lvl2pPr marL="363799" indent="0">
              <a:buNone/>
              <a:defRPr sz="1591" b="1"/>
            </a:lvl2pPr>
            <a:lvl3pPr marL="727598" indent="0">
              <a:buNone/>
              <a:defRPr sz="1433" b="1"/>
            </a:lvl3pPr>
            <a:lvl4pPr marL="1091397" indent="0">
              <a:buNone/>
              <a:defRPr sz="1273" b="1"/>
            </a:lvl4pPr>
            <a:lvl5pPr marL="1455197" indent="0">
              <a:buNone/>
              <a:defRPr sz="1273" b="1"/>
            </a:lvl5pPr>
            <a:lvl6pPr marL="1818996" indent="0">
              <a:buNone/>
              <a:defRPr sz="1273" b="1"/>
            </a:lvl6pPr>
            <a:lvl7pPr marL="2182794" indent="0">
              <a:buNone/>
              <a:defRPr sz="1273" b="1"/>
            </a:lvl7pPr>
            <a:lvl8pPr marL="2546594" indent="0">
              <a:buNone/>
              <a:defRPr sz="1273" b="1"/>
            </a:lvl8pPr>
            <a:lvl9pPr marL="2910393" indent="0">
              <a:buNone/>
              <a:defRPr sz="127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2" y="1980432"/>
            <a:ext cx="4724775" cy="4773947"/>
          </a:xfrm>
        </p:spPr>
        <p:txBody>
          <a:bodyPr/>
          <a:lstStyle>
            <a:lvl1pPr>
              <a:defRPr sz="1910"/>
            </a:lvl1pPr>
            <a:lvl2pPr>
              <a:defRPr sz="1591"/>
            </a:lvl2pPr>
            <a:lvl3pPr>
              <a:defRPr sz="1433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1910" b="1"/>
            </a:lvl1pPr>
            <a:lvl2pPr marL="363799" indent="0">
              <a:buNone/>
              <a:defRPr sz="1591" b="1"/>
            </a:lvl2pPr>
            <a:lvl3pPr marL="727598" indent="0">
              <a:buNone/>
              <a:defRPr sz="1433" b="1"/>
            </a:lvl3pPr>
            <a:lvl4pPr marL="1091397" indent="0">
              <a:buNone/>
              <a:defRPr sz="1273" b="1"/>
            </a:lvl4pPr>
            <a:lvl5pPr marL="1455197" indent="0">
              <a:buNone/>
              <a:defRPr sz="1273" b="1"/>
            </a:lvl5pPr>
            <a:lvl6pPr marL="1818996" indent="0">
              <a:buNone/>
              <a:defRPr sz="1273" b="1"/>
            </a:lvl6pPr>
            <a:lvl7pPr marL="2182794" indent="0">
              <a:buNone/>
              <a:defRPr sz="1273" b="1"/>
            </a:lvl7pPr>
            <a:lvl8pPr marL="2546594" indent="0">
              <a:buNone/>
              <a:defRPr sz="1273" b="1"/>
            </a:lvl8pPr>
            <a:lvl9pPr marL="2910393" indent="0">
              <a:buNone/>
              <a:defRPr sz="127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80432"/>
            <a:ext cx="4726631" cy="4773947"/>
          </a:xfrm>
        </p:spPr>
        <p:txBody>
          <a:bodyPr/>
          <a:lstStyle>
            <a:lvl1pPr>
              <a:defRPr sz="1910"/>
            </a:lvl1pPr>
            <a:lvl2pPr>
              <a:defRPr sz="1591"/>
            </a:lvl2pPr>
            <a:lvl3pPr>
              <a:defRPr sz="1433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5105DF4-DB13-4427-89CB-5BB947FADEF5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34C9B9-4A5A-4D53-9869-C747B544B5B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2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6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3" y="972319"/>
            <a:ext cx="3518055" cy="609945"/>
          </a:xfrm>
        </p:spPr>
        <p:txBody>
          <a:bodyPr anchor="b"/>
          <a:lstStyle>
            <a:lvl1pPr algn="l">
              <a:defRPr sz="1591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2546"/>
            </a:lvl1pPr>
            <a:lvl2pPr>
              <a:defRPr sz="2228"/>
            </a:lvl2pPr>
            <a:lvl3pPr>
              <a:defRPr sz="1910"/>
            </a:lvl3pPr>
            <a:lvl4pPr>
              <a:defRPr sz="1591"/>
            </a:lvl4pPr>
            <a:lvl5pPr>
              <a:defRPr sz="1591"/>
            </a:lvl5pPr>
            <a:lvl6pPr>
              <a:defRPr sz="1591"/>
            </a:lvl6pPr>
            <a:lvl7pPr>
              <a:defRPr sz="1591"/>
            </a:lvl7pPr>
            <a:lvl8pPr>
              <a:defRPr sz="1591"/>
            </a:lvl8pPr>
            <a:lvl9pPr>
              <a:defRPr sz="1591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114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3799" indent="0">
              <a:buNone/>
              <a:defRPr sz="955"/>
            </a:lvl2pPr>
            <a:lvl3pPr marL="727598" indent="0">
              <a:buNone/>
              <a:defRPr sz="796"/>
            </a:lvl3pPr>
            <a:lvl4pPr marL="1091397" indent="0">
              <a:buNone/>
              <a:defRPr sz="716"/>
            </a:lvl4pPr>
            <a:lvl5pPr marL="1455197" indent="0">
              <a:buNone/>
              <a:defRPr sz="716"/>
            </a:lvl5pPr>
            <a:lvl6pPr marL="1818996" indent="0">
              <a:buNone/>
              <a:defRPr sz="716"/>
            </a:lvl6pPr>
            <a:lvl7pPr marL="2182794" indent="0">
              <a:buNone/>
              <a:defRPr sz="716"/>
            </a:lvl7pPr>
            <a:lvl8pPr marL="2546594" indent="0">
              <a:buNone/>
              <a:defRPr sz="716"/>
            </a:lvl8pPr>
            <a:lvl9pPr marL="2910393" indent="0">
              <a:buNone/>
              <a:defRPr sz="716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AF8427-5E07-4647-85B0-2911139F1ABF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DBFB-B1A2-4076-A304-B904E7975C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159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2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2546"/>
            </a:lvl1pPr>
            <a:lvl2pPr marL="363799" indent="0">
              <a:buNone/>
              <a:defRPr sz="2228"/>
            </a:lvl2pPr>
            <a:lvl3pPr marL="727598" indent="0">
              <a:buNone/>
              <a:defRPr sz="1910"/>
            </a:lvl3pPr>
            <a:lvl4pPr marL="1091397" indent="0">
              <a:buNone/>
              <a:defRPr sz="1591"/>
            </a:lvl4pPr>
            <a:lvl5pPr marL="1455197" indent="0">
              <a:buNone/>
              <a:defRPr sz="1591"/>
            </a:lvl5pPr>
            <a:lvl6pPr marL="1818996" indent="0">
              <a:buNone/>
              <a:defRPr sz="1591"/>
            </a:lvl6pPr>
            <a:lvl7pPr marL="2182794" indent="0">
              <a:buNone/>
              <a:defRPr sz="1591"/>
            </a:lvl7pPr>
            <a:lvl8pPr marL="2546594" indent="0">
              <a:buNone/>
              <a:defRPr sz="1591"/>
            </a:lvl8pPr>
            <a:lvl9pPr marL="2910393" indent="0">
              <a:buNone/>
              <a:defRPr sz="1591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114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3799" indent="0">
              <a:buNone/>
              <a:defRPr sz="955"/>
            </a:lvl2pPr>
            <a:lvl3pPr marL="727598" indent="0">
              <a:buNone/>
              <a:defRPr sz="796"/>
            </a:lvl3pPr>
            <a:lvl4pPr marL="1091397" indent="0">
              <a:buNone/>
              <a:defRPr sz="716"/>
            </a:lvl4pPr>
            <a:lvl5pPr marL="1455197" indent="0">
              <a:buNone/>
              <a:defRPr sz="716"/>
            </a:lvl5pPr>
            <a:lvl6pPr marL="1818996" indent="0">
              <a:buNone/>
              <a:defRPr sz="716"/>
            </a:lvl6pPr>
            <a:lvl7pPr marL="2182794" indent="0">
              <a:buNone/>
              <a:defRPr sz="716"/>
            </a:lvl7pPr>
            <a:lvl8pPr marL="2546594" indent="0">
              <a:buNone/>
              <a:defRPr sz="716"/>
            </a:lvl8pPr>
            <a:lvl9pPr marL="2910393" indent="0">
              <a:buNone/>
              <a:defRPr sz="716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7320ED2-52C2-4FE0-8F9D-C58043ED7B0E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DC84CA-A1AC-4EC5-96BE-7D1B76FFDE2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5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8E9-6446-4ADC-BF53-B3D9D8C399DC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FD50-57BF-4519-8B7E-88D0089CE8D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8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7" y="1044328"/>
            <a:ext cx="2406015" cy="571005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8"/>
            <a:ext cx="7039822" cy="571005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9F3C56-06BE-4436-BC9A-EA346079F04E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D9F8-48FB-4FAE-8490-02E0A7EB509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4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04.03.2020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04.03.2020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7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9" y="1260476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5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8F92BCFB-7E56-4A30-84EC-87C8D73BDB7A}" type="datetime1">
              <a:rPr lang="cs-CZ" smtClean="0"/>
              <a:pPr>
                <a:defRPr/>
              </a:pPr>
              <a:t>04.03.2020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9" y="7008814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55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5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5F6036AA-6ACD-45D0-81F3-76CD030AA3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28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1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1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1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10">
          <a:solidFill>
            <a:schemeClr val="tx1"/>
          </a:solidFill>
          <a:latin typeface="Clara Sans" pitchFamily="50" charset="0"/>
        </a:defRPr>
      </a:lvl5pPr>
      <a:lvl6pPr marL="363799" algn="ctr" rtl="0" eaLnBrk="1" fontAlgn="base" hangingPunct="1">
        <a:spcBef>
          <a:spcPct val="0"/>
        </a:spcBef>
        <a:spcAft>
          <a:spcPct val="0"/>
        </a:spcAft>
        <a:defRPr sz="3501">
          <a:solidFill>
            <a:schemeClr val="tx1"/>
          </a:solidFill>
          <a:latin typeface="Calibri" pitchFamily="34" charset="0"/>
        </a:defRPr>
      </a:lvl6pPr>
      <a:lvl7pPr marL="727598" algn="ctr" rtl="0" eaLnBrk="1" fontAlgn="base" hangingPunct="1">
        <a:spcBef>
          <a:spcPct val="0"/>
        </a:spcBef>
        <a:spcAft>
          <a:spcPct val="0"/>
        </a:spcAft>
        <a:defRPr sz="3501">
          <a:solidFill>
            <a:schemeClr val="tx1"/>
          </a:solidFill>
          <a:latin typeface="Calibri" pitchFamily="34" charset="0"/>
        </a:defRPr>
      </a:lvl7pPr>
      <a:lvl8pPr marL="1091397" algn="ctr" rtl="0" eaLnBrk="1" fontAlgn="base" hangingPunct="1">
        <a:spcBef>
          <a:spcPct val="0"/>
        </a:spcBef>
        <a:spcAft>
          <a:spcPct val="0"/>
        </a:spcAft>
        <a:defRPr sz="3501">
          <a:solidFill>
            <a:schemeClr val="tx1"/>
          </a:solidFill>
          <a:latin typeface="Calibri" pitchFamily="34" charset="0"/>
        </a:defRPr>
      </a:lvl8pPr>
      <a:lvl9pPr marL="1455197" algn="ctr" rtl="0" eaLnBrk="1" fontAlgn="base" hangingPunct="1">
        <a:spcBef>
          <a:spcPct val="0"/>
        </a:spcBef>
        <a:spcAft>
          <a:spcPct val="0"/>
        </a:spcAft>
        <a:defRPr sz="3501">
          <a:solidFill>
            <a:schemeClr val="tx1"/>
          </a:solidFill>
          <a:latin typeface="Calibri" pitchFamily="34" charset="0"/>
        </a:defRPr>
      </a:lvl9pPr>
    </p:titleStyle>
    <p:bodyStyle>
      <a:lvl1pPr marL="272849" indent="-27284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46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591174" indent="-22737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28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909498" indent="-18189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1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273297" indent="-18189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91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1637096" indent="-18189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91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000895" indent="-181899" algn="l" defTabSz="727598" rtl="0" eaLnBrk="1" latinLnBrk="0" hangingPunct="1">
        <a:spcBef>
          <a:spcPct val="20000"/>
        </a:spcBef>
        <a:buFont typeface="Arial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6pPr>
      <a:lvl7pPr marL="2364695" indent="-181899" algn="l" defTabSz="727598" rtl="0" eaLnBrk="1" latinLnBrk="0" hangingPunct="1">
        <a:spcBef>
          <a:spcPct val="20000"/>
        </a:spcBef>
        <a:buFont typeface="Arial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7pPr>
      <a:lvl8pPr marL="2728493" indent="-181899" algn="l" defTabSz="727598" rtl="0" eaLnBrk="1" latinLnBrk="0" hangingPunct="1">
        <a:spcBef>
          <a:spcPct val="20000"/>
        </a:spcBef>
        <a:buFont typeface="Arial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8pPr>
      <a:lvl9pPr marL="3092292" indent="-181899" algn="l" defTabSz="727598" rtl="0" eaLnBrk="1" latinLnBrk="0" hangingPunct="1">
        <a:spcBef>
          <a:spcPct val="20000"/>
        </a:spcBef>
        <a:buFont typeface="Arial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63799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2pPr>
      <a:lvl3pPr marL="727598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091397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455197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1818996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182794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546594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2910393" algn="l" defTabSz="727598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WORKING CAPITAL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Optimal</a:t>
            </a:r>
            <a:r>
              <a:rPr lang="cs-CZ" dirty="0" smtClean="0"/>
              <a:t> </a:t>
            </a:r>
            <a:r>
              <a:rPr lang="cs-CZ" dirty="0" err="1" smtClean="0"/>
              <a:t>Debt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2"/>
          <p:cNvSpPr>
            <a:spLocks noGrp="1"/>
          </p:cNvSpPr>
          <p:nvPr>
            <p:ph type="title"/>
          </p:nvPr>
        </p:nvSpPr>
        <p:spPr>
          <a:xfrm>
            <a:off x="1112248" y="874652"/>
            <a:ext cx="9046166" cy="694908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E00034"/>
                </a:solidFill>
              </a:rPr>
              <a:t>The</a:t>
            </a:r>
            <a:r>
              <a:rPr lang="cs-CZ" altLang="cs-CZ" dirty="0" smtClean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three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 smtClean="0">
                <a:solidFill>
                  <a:srgbClr val="E00034"/>
                </a:solidFill>
              </a:rPr>
              <a:t>variants</a:t>
            </a:r>
            <a:r>
              <a:rPr lang="cs-CZ" altLang="cs-CZ" dirty="0" smtClean="0">
                <a:solidFill>
                  <a:srgbClr val="E00034"/>
                </a:solidFill>
              </a:rPr>
              <a:t> of </a:t>
            </a:r>
            <a:r>
              <a:rPr lang="cs-CZ" altLang="cs-CZ" dirty="0" err="1" smtClean="0">
                <a:solidFill>
                  <a:srgbClr val="E00034"/>
                </a:solidFill>
              </a:rPr>
              <a:t>approachs</a:t>
            </a:r>
            <a:endParaRPr lang="cs-CZ" altLang="cs-CZ" sz="2456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7DB9E9B1-BBFA-4E8B-981C-F18999F18196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10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95699" y="2067298"/>
            <a:ext cx="4484599" cy="276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21" tIns="40111" rIns="80221" bIns="40111" numCol="1" anchor="t" anchorCtr="0" compatLnSpc="1">
            <a:prstTxWarp prst="textNoShape">
              <a:avLst/>
            </a:prstTxWarp>
            <a:normAutofit/>
          </a:bodyPr>
          <a:lstStyle>
            <a:lvl1pPr marL="311010" indent="-31101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02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73856" indent="-259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4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036701" indent="-20734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77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451381" indent="-20734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14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66062" indent="-20734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14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0742" indent="-207340" algn="l" defTabSz="829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23" indent="-207340" algn="l" defTabSz="829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03" indent="-207340" algn="l" defTabSz="829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783" indent="-207340" algn="l" defTabSz="829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2849" indent="-272849" defTabSz="802203">
              <a:defRPr/>
            </a:pPr>
            <a:r>
              <a:rPr lang="en-US" altLang="cs-CZ" sz="2807" b="1" dirty="0">
                <a:solidFill>
                  <a:srgbClr val="339966"/>
                </a:solidFill>
              </a:rPr>
              <a:t>Profitability </a:t>
            </a:r>
            <a:r>
              <a:rPr lang="en-US" altLang="cs-CZ" sz="2807" b="1" dirty="0"/>
              <a:t>develops </a:t>
            </a:r>
            <a:r>
              <a:rPr lang="en-US" altLang="cs-CZ" sz="2807" b="1" dirty="0">
                <a:solidFill>
                  <a:srgbClr val="339966"/>
                </a:solidFill>
              </a:rPr>
              <a:t>inversely to </a:t>
            </a:r>
            <a:r>
              <a:rPr lang="en-US" altLang="cs-CZ" sz="2807" b="1" dirty="0" smtClean="0">
                <a:solidFill>
                  <a:srgbClr val="339966"/>
                </a:solidFill>
              </a:rPr>
              <a:t>liquidity</a:t>
            </a:r>
            <a:endParaRPr lang="cs-CZ" altLang="cs-CZ" sz="2807" b="1" dirty="0" smtClean="0">
              <a:solidFill>
                <a:srgbClr val="339966"/>
              </a:solidFill>
            </a:endParaRPr>
          </a:p>
          <a:p>
            <a:pPr marL="0" indent="0" defTabSz="802203">
              <a:buNone/>
              <a:defRPr/>
            </a:pPr>
            <a:endParaRPr lang="cs-CZ" altLang="cs-CZ" sz="2807" dirty="0">
              <a:solidFill>
                <a:srgbClr val="151515"/>
              </a:solidFill>
            </a:endParaRPr>
          </a:p>
          <a:p>
            <a:r>
              <a:rPr lang="en-GB" dirty="0"/>
              <a:t>Higher</a:t>
            </a:r>
            <a:r>
              <a:rPr lang="en-GB" b="1" dirty="0"/>
              <a:t> profitability </a:t>
            </a:r>
            <a:r>
              <a:rPr lang="en-GB" dirty="0"/>
              <a:t>brings a higher </a:t>
            </a:r>
            <a:r>
              <a:rPr lang="en-GB" b="1" dirty="0"/>
              <a:t>risk.</a:t>
            </a:r>
            <a:r>
              <a:rPr lang="en-GB" dirty="0"/>
              <a:t> </a:t>
            </a:r>
            <a:endParaRPr lang="cs-CZ" dirty="0"/>
          </a:p>
        </p:txBody>
      </p:sp>
      <p:graphicFrame>
        <p:nvGraphicFramePr>
          <p:cNvPr id="9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36875"/>
              </p:ext>
            </p:extLst>
          </p:nvPr>
        </p:nvGraphicFramePr>
        <p:xfrm>
          <a:off x="6926058" y="2871138"/>
          <a:ext cx="3474867" cy="2208077"/>
        </p:xfrm>
        <a:graphic>
          <a:graphicData uri="http://schemas.openxmlformats.org/drawingml/2006/table">
            <a:tbl>
              <a:tblPr/>
              <a:tblGrid>
                <a:gridCol w="1158289">
                  <a:extLst>
                    <a:ext uri="{9D8B030D-6E8A-4147-A177-3AD203B41FA5}">
                      <a16:colId xmlns:a16="http://schemas.microsoft.com/office/drawing/2014/main" val="3136059739"/>
                    </a:ext>
                  </a:extLst>
                </a:gridCol>
                <a:gridCol w="1158289">
                  <a:extLst>
                    <a:ext uri="{9D8B030D-6E8A-4147-A177-3AD203B41FA5}">
                      <a16:colId xmlns:a16="http://schemas.microsoft.com/office/drawing/2014/main" val="730903293"/>
                    </a:ext>
                  </a:extLst>
                </a:gridCol>
                <a:gridCol w="1158289">
                  <a:extLst>
                    <a:ext uri="{9D8B030D-6E8A-4147-A177-3AD203B41FA5}">
                      <a16:colId xmlns:a16="http://schemas.microsoft.com/office/drawing/2014/main" val="485692026"/>
                    </a:ext>
                  </a:extLst>
                </a:gridCol>
              </a:tblGrid>
              <a:tr h="5510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r>
                        <a:rPr kumimoji="0" lang="cs-CZ" altLang="cs-CZ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44945"/>
                  </a:ext>
                </a:extLst>
              </a:tr>
              <a:tr h="7665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r>
                        <a:rPr kumimoji="0" lang="cs-CZ" altLang="cs-CZ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B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37879"/>
                  </a:ext>
                </a:extLst>
              </a:tr>
              <a:tr h="643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r>
                        <a:rPr kumimoji="0" lang="cs-CZ" altLang="cs-CZ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  <a:defRPr/>
                      </a:pPr>
                      <a:r>
                        <a:rPr kumimoji="0" lang="cs-CZ" altLang="cs-CZ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kumimoji="0" lang="cs-CZ" alt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Approach 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0" marR="39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36205"/>
                  </a:ext>
                </a:extLst>
              </a:tr>
            </a:tbl>
          </a:graphicData>
        </a:graphic>
      </p:graphicFrame>
      <p:sp>
        <p:nvSpPr>
          <p:cNvPr id="11" name="Zaoblený obdélník 10"/>
          <p:cNvSpPr/>
          <p:nvPr/>
        </p:nvSpPr>
        <p:spPr>
          <a:xfrm>
            <a:off x="6926059" y="2067298"/>
            <a:ext cx="1136470" cy="6309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203">
              <a:defRPr/>
            </a:pPr>
            <a:r>
              <a:rPr lang="cs-CZ" sz="1579" dirty="0" err="1" smtClean="0">
                <a:solidFill>
                  <a:prstClr val="white"/>
                </a:solidFill>
                <a:latin typeface="Calibri"/>
              </a:rPr>
              <a:t>High</a:t>
            </a:r>
            <a:r>
              <a:rPr lang="cs-CZ" sz="1579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cs-CZ" sz="1579" dirty="0" err="1" smtClean="0">
                <a:solidFill>
                  <a:prstClr val="white"/>
                </a:solidFill>
                <a:latin typeface="Calibri"/>
              </a:rPr>
              <a:t>level</a:t>
            </a:r>
            <a:endParaRPr lang="cs-CZ" sz="157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263065" y="2067298"/>
            <a:ext cx="1137863" cy="6309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203">
              <a:defRPr/>
            </a:pPr>
            <a:r>
              <a:rPr lang="cs-CZ" sz="1579" dirty="0" err="1" smtClean="0">
                <a:solidFill>
                  <a:prstClr val="white"/>
                </a:solidFill>
                <a:latin typeface="Calibri"/>
              </a:rPr>
              <a:t>Low</a:t>
            </a:r>
            <a:r>
              <a:rPr lang="cs-CZ" sz="1579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cs-CZ" sz="1579" dirty="0" err="1" smtClean="0">
                <a:solidFill>
                  <a:prstClr val="white"/>
                </a:solidFill>
                <a:latin typeface="Calibri"/>
              </a:rPr>
              <a:t>level</a:t>
            </a:r>
            <a:endParaRPr lang="cs-CZ" sz="1579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094562" y="2382254"/>
            <a:ext cx="113786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ený obdélník 13"/>
          <p:cNvSpPr/>
          <p:nvPr/>
        </p:nvSpPr>
        <p:spPr>
          <a:xfrm>
            <a:off x="5074920" y="2940829"/>
            <a:ext cx="1724401" cy="4902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802203">
              <a:defRPr/>
            </a:pPr>
            <a:r>
              <a:rPr lang="cs-CZ" sz="2800" dirty="0" smtClean="0">
                <a:solidFill>
                  <a:schemeClr val="bg1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800" dirty="0" err="1" smtClean="0">
                <a:solidFill>
                  <a:schemeClr val="bg1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iquidity</a:t>
            </a:r>
            <a:endParaRPr lang="cs-CZ" sz="2456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074920" y="3643708"/>
            <a:ext cx="1778973" cy="5194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802203">
              <a:defRPr/>
            </a:pPr>
            <a:r>
              <a:rPr lang="en-GB" sz="2400" dirty="0">
                <a:solidFill>
                  <a:schemeClr val="bg1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endParaRPr lang="cs-CZ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074920" y="4326583"/>
            <a:ext cx="1787770" cy="5055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802203">
              <a:defRPr/>
            </a:pPr>
            <a:r>
              <a:rPr lang="cs-CZ" sz="2456" dirty="0" smtClean="0">
                <a:solidFill>
                  <a:prstClr val="white"/>
                </a:solidFill>
                <a:latin typeface="Calibri"/>
              </a:rPr>
              <a:t>Risk</a:t>
            </a:r>
            <a:endParaRPr lang="cs-CZ" sz="245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05700" y="5505219"/>
            <a:ext cx="9226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circulating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, NWC)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management and </a:t>
            </a:r>
            <a:r>
              <a:rPr lang="cs-CZ" sz="2800" b="1" dirty="0" err="1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balancing</a:t>
            </a:r>
            <a:r>
              <a:rPr lang="cs-CZ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of profitability and risk.</a:t>
            </a:r>
            <a:endParaRPr lang="cs-CZ" sz="2800" dirty="0">
              <a:solidFill>
                <a:srgbClr val="FF0000"/>
              </a:solidFill>
              <a:effectLst/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attencion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 </a:t>
            </a:r>
            <a:r>
              <a:rPr lang="cs-CZ" dirty="0" err="1" smtClean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maintaining </a:t>
            </a:r>
            <a:r>
              <a:rPr lang="en-US" sz="2800" dirty="0"/>
              <a:t>optimal balance between long-term and short-term </a:t>
            </a:r>
            <a:r>
              <a:rPr lang="en-US" sz="2800" dirty="0" smtClean="0"/>
              <a:t>sources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en-US" sz="2800" dirty="0"/>
              <a:t>Short-term debt capital is cheaper than long-term debt capital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Short-term debt capital </a:t>
            </a:r>
            <a:r>
              <a:rPr lang="en-US" sz="2800" dirty="0"/>
              <a:t>should be used only for financing </a:t>
            </a:r>
            <a:r>
              <a:rPr lang="en-US" sz="2800" dirty="0">
                <a:solidFill>
                  <a:srgbClr val="FF0000"/>
                </a:solidFill>
              </a:rPr>
              <a:t>liquid assets</a:t>
            </a:r>
            <a:r>
              <a:rPr lang="en-US" sz="2800" dirty="0"/>
              <a:t>, 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Long-Term </a:t>
            </a:r>
            <a:r>
              <a:rPr lang="en-US" sz="2800" dirty="0">
                <a:solidFill>
                  <a:srgbClr val="FF0000"/>
                </a:solidFill>
              </a:rPr>
              <a:t>Capital </a:t>
            </a:r>
            <a:r>
              <a:rPr lang="en-US" sz="2800" dirty="0"/>
              <a:t>(Long-term Debt and Equity) should cover </a:t>
            </a:r>
            <a:r>
              <a:rPr lang="en-US" sz="2800" dirty="0">
                <a:solidFill>
                  <a:srgbClr val="FF0000"/>
                </a:solidFill>
              </a:rPr>
              <a:t>Fixed Assets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permanently locked-up Current Assets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04.03.2020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3274315" y="1507692"/>
            <a:ext cx="260719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12293" name="Line 11"/>
          <p:cNvSpPr>
            <a:spLocks noChangeShapeType="1"/>
          </p:cNvSpPr>
          <p:nvPr/>
        </p:nvSpPr>
        <p:spPr bwMode="auto">
          <a:xfrm>
            <a:off x="4604374" y="3780631"/>
            <a:ext cx="127017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4604374" y="478339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2799393" y="1632733"/>
            <a:ext cx="0" cy="481328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12297" name="Line 15"/>
          <p:cNvSpPr>
            <a:spLocks noChangeShapeType="1"/>
          </p:cNvSpPr>
          <p:nvPr/>
        </p:nvSpPr>
        <p:spPr bwMode="auto">
          <a:xfrm>
            <a:off x="2799393" y="6446017"/>
            <a:ext cx="13370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>
            <a:off x="2773837" y="3786486"/>
            <a:ext cx="20055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31" name="Line 18"/>
          <p:cNvSpPr>
            <a:spLocks noChangeShapeType="1"/>
          </p:cNvSpPr>
          <p:nvPr/>
        </p:nvSpPr>
        <p:spPr bwMode="auto">
          <a:xfrm>
            <a:off x="2807262" y="1659344"/>
            <a:ext cx="13370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32" name="Line 20"/>
          <p:cNvSpPr>
            <a:spLocks noChangeShapeType="1"/>
          </p:cNvSpPr>
          <p:nvPr/>
        </p:nvSpPr>
        <p:spPr bwMode="auto">
          <a:xfrm flipH="1">
            <a:off x="2598839" y="2376757"/>
            <a:ext cx="20055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 flipH="1">
            <a:off x="2598839" y="4917101"/>
            <a:ext cx="20055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1669888" y="1945010"/>
            <a:ext cx="82945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Fixed</a:t>
            </a:r>
            <a:endParaRPr lang="cs-CZ" altLang="cs-CZ" sz="1755" b="1" dirty="0" smtClean="0">
              <a:solidFill>
                <a:srgbClr val="E98300"/>
              </a:solidFill>
              <a:latin typeface="Times New Roman" panose="02020603050405020304" pitchFamily="18" charset="0"/>
            </a:endParaRPr>
          </a:p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smtClean="0">
                <a:solidFill>
                  <a:srgbClr val="E983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Assets</a:t>
            </a:r>
            <a:endParaRPr lang="cs-CZ" altLang="cs-CZ" sz="1755" b="1" dirty="0">
              <a:solidFill>
                <a:srgbClr val="E98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671280" y="4502067"/>
            <a:ext cx="1022203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Current</a:t>
            </a:r>
            <a:r>
              <a:rPr lang="cs-CZ" altLang="cs-CZ" sz="1755" b="1" dirty="0" smtClean="0">
                <a:solidFill>
                  <a:srgbClr val="E98300"/>
                </a:solidFill>
                <a:latin typeface="Times New Roman" panose="02020603050405020304" pitchFamily="18" charset="0"/>
              </a:rPr>
              <a:t> </a:t>
            </a:r>
          </a:p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Assets</a:t>
            </a:r>
            <a:endParaRPr lang="cs-CZ" altLang="cs-CZ" sz="1755" b="1" dirty="0">
              <a:solidFill>
                <a:srgbClr val="E98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Line 28"/>
          <p:cNvSpPr>
            <a:spLocks noChangeShapeType="1"/>
          </p:cNvSpPr>
          <p:nvPr/>
        </p:nvSpPr>
        <p:spPr bwMode="auto">
          <a:xfrm flipH="1">
            <a:off x="6208802" y="3780631"/>
            <a:ext cx="13370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 flipH="1">
            <a:off x="6208802" y="1507692"/>
            <a:ext cx="13370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30744" name="Text Box 33"/>
          <p:cNvSpPr txBox="1">
            <a:spLocks noChangeArrowheads="1"/>
          </p:cNvSpPr>
          <p:nvPr/>
        </p:nvSpPr>
        <p:spPr bwMode="auto">
          <a:xfrm>
            <a:off x="6476207" y="2295979"/>
            <a:ext cx="835485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err="1" smtClean="0">
                <a:solidFill>
                  <a:srgbClr val="007D57"/>
                </a:solidFill>
              </a:rPr>
              <a:t>Equity</a:t>
            </a:r>
            <a:endParaRPr lang="cs-CZ" altLang="cs-CZ" sz="1755" b="1" dirty="0">
              <a:solidFill>
                <a:srgbClr val="007D57"/>
              </a:solidFill>
            </a:endParaRPr>
          </a:p>
        </p:txBody>
      </p:sp>
      <p:sp>
        <p:nvSpPr>
          <p:cNvPr id="30745" name="Text Box 34"/>
          <p:cNvSpPr txBox="1">
            <a:spLocks noChangeArrowheads="1"/>
          </p:cNvSpPr>
          <p:nvPr/>
        </p:nvSpPr>
        <p:spPr bwMode="auto">
          <a:xfrm>
            <a:off x="6406841" y="3695674"/>
            <a:ext cx="974913" cy="9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smtClean="0">
                <a:solidFill>
                  <a:srgbClr val="007D57"/>
                </a:solidFill>
              </a:rPr>
              <a:t>Long-</a:t>
            </a:r>
            <a:endParaRPr lang="cs-CZ" altLang="cs-CZ" sz="1755" b="1" dirty="0">
              <a:solidFill>
                <a:srgbClr val="007D57"/>
              </a:solidFill>
            </a:endParaRPr>
          </a:p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smtClean="0">
                <a:solidFill>
                  <a:srgbClr val="007D57"/>
                </a:solidFill>
              </a:rPr>
              <a:t>term</a:t>
            </a:r>
            <a:endParaRPr lang="cs-CZ" altLang="cs-CZ" sz="1755" b="1" dirty="0">
              <a:solidFill>
                <a:srgbClr val="007D57"/>
              </a:solidFill>
            </a:endParaRPr>
          </a:p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err="1" smtClean="0">
                <a:solidFill>
                  <a:srgbClr val="007D57"/>
                </a:solidFill>
              </a:rPr>
              <a:t>Debt</a:t>
            </a:r>
            <a:endParaRPr lang="cs-CZ" altLang="cs-CZ" sz="1755" b="1" dirty="0">
              <a:solidFill>
                <a:srgbClr val="007D57"/>
              </a:solidFill>
            </a:endParaRPr>
          </a:p>
        </p:txBody>
      </p:sp>
      <p:sp>
        <p:nvSpPr>
          <p:cNvPr id="30746" name="Text Box 35"/>
          <p:cNvSpPr txBox="1">
            <a:spLocks noChangeArrowheads="1"/>
          </p:cNvSpPr>
          <p:nvPr/>
        </p:nvSpPr>
        <p:spPr bwMode="auto">
          <a:xfrm>
            <a:off x="6476207" y="5050804"/>
            <a:ext cx="797013" cy="9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err="1" smtClean="0">
                <a:solidFill>
                  <a:srgbClr val="007D57"/>
                </a:solidFill>
              </a:rPr>
              <a:t>Short</a:t>
            </a:r>
            <a:r>
              <a:rPr lang="cs-CZ" altLang="cs-CZ" sz="1755" b="1" dirty="0" smtClean="0">
                <a:solidFill>
                  <a:srgbClr val="007D57"/>
                </a:solidFill>
              </a:rPr>
              <a:t>-</a:t>
            </a:r>
            <a:endParaRPr lang="cs-CZ" altLang="cs-CZ" sz="1755" b="1" dirty="0">
              <a:solidFill>
                <a:srgbClr val="007D57"/>
              </a:solidFill>
            </a:endParaRPr>
          </a:p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smtClean="0">
                <a:solidFill>
                  <a:srgbClr val="007D57"/>
                </a:solidFill>
              </a:rPr>
              <a:t>term</a:t>
            </a:r>
            <a:endParaRPr lang="cs-CZ" altLang="cs-CZ" sz="1755" b="1" dirty="0">
              <a:solidFill>
                <a:srgbClr val="007D57"/>
              </a:solidFill>
            </a:endParaRPr>
          </a:p>
          <a:p>
            <a:pPr defTabSz="802203">
              <a:spcBef>
                <a:spcPct val="0"/>
              </a:spcBef>
              <a:buNone/>
              <a:defRPr/>
            </a:pPr>
            <a:r>
              <a:rPr lang="cs-CZ" altLang="cs-CZ" sz="1755" b="1" dirty="0" err="1" smtClean="0">
                <a:solidFill>
                  <a:srgbClr val="007D57"/>
                </a:solidFill>
              </a:rPr>
              <a:t>Debt</a:t>
            </a:r>
            <a:endParaRPr lang="cs-CZ" altLang="cs-CZ" sz="1755" b="1" dirty="0">
              <a:solidFill>
                <a:srgbClr val="007D57"/>
              </a:solidFill>
            </a:endParaRPr>
          </a:p>
        </p:txBody>
      </p:sp>
      <p:sp>
        <p:nvSpPr>
          <p:cNvPr id="30747" name="Line 38"/>
          <p:cNvSpPr>
            <a:spLocks noChangeShapeType="1"/>
          </p:cNvSpPr>
          <p:nvPr/>
        </p:nvSpPr>
        <p:spPr bwMode="auto">
          <a:xfrm>
            <a:off x="7388717" y="1659343"/>
            <a:ext cx="0" cy="481328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48" name="Line 39"/>
          <p:cNvSpPr>
            <a:spLocks noChangeShapeType="1"/>
          </p:cNvSpPr>
          <p:nvPr/>
        </p:nvSpPr>
        <p:spPr bwMode="auto">
          <a:xfrm>
            <a:off x="7257530" y="6463554"/>
            <a:ext cx="13370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49" name="Line 40"/>
          <p:cNvSpPr>
            <a:spLocks noChangeShapeType="1"/>
          </p:cNvSpPr>
          <p:nvPr/>
        </p:nvSpPr>
        <p:spPr bwMode="auto">
          <a:xfrm>
            <a:off x="7245158" y="4783398"/>
            <a:ext cx="13370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50" name="Line 41"/>
          <p:cNvSpPr>
            <a:spLocks noChangeShapeType="1"/>
          </p:cNvSpPr>
          <p:nvPr/>
        </p:nvSpPr>
        <p:spPr bwMode="auto">
          <a:xfrm>
            <a:off x="7242683" y="1662177"/>
            <a:ext cx="13370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51" name="Line 42"/>
          <p:cNvSpPr>
            <a:spLocks noChangeShapeType="1"/>
          </p:cNvSpPr>
          <p:nvPr/>
        </p:nvSpPr>
        <p:spPr bwMode="auto">
          <a:xfrm>
            <a:off x="7412123" y="3446375"/>
            <a:ext cx="13370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30752" name="Line 43"/>
          <p:cNvSpPr>
            <a:spLocks noChangeShapeType="1"/>
          </p:cNvSpPr>
          <p:nvPr/>
        </p:nvSpPr>
        <p:spPr bwMode="auto">
          <a:xfrm>
            <a:off x="7412123" y="5518761"/>
            <a:ext cx="13370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srgbClr val="151515"/>
              </a:solidFill>
              <a:latin typeface="Calibri"/>
            </a:endParaRPr>
          </a:p>
        </p:txBody>
      </p:sp>
      <p:sp>
        <p:nvSpPr>
          <p:cNvPr id="12321" name="Text Box 44"/>
          <p:cNvSpPr txBox="1">
            <a:spLocks noChangeArrowheads="1"/>
          </p:cNvSpPr>
          <p:nvPr/>
        </p:nvSpPr>
        <p:spPr bwMode="auto">
          <a:xfrm>
            <a:off x="7531898" y="2964490"/>
            <a:ext cx="1221809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smtClean="0">
                <a:solidFill>
                  <a:srgbClr val="E98300"/>
                </a:solidFill>
                <a:latin typeface="Times New Roman" panose="02020603050405020304" pitchFamily="18" charset="0"/>
              </a:rPr>
              <a:t>Long-term</a:t>
            </a:r>
          </a:p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Capital</a:t>
            </a:r>
            <a:endParaRPr lang="cs-CZ" altLang="cs-CZ" sz="1755" b="1" dirty="0" smtClean="0">
              <a:solidFill>
                <a:srgbClr val="E98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2" name="Text Box 45"/>
          <p:cNvSpPr txBox="1">
            <a:spLocks noChangeArrowheads="1"/>
          </p:cNvSpPr>
          <p:nvPr/>
        </p:nvSpPr>
        <p:spPr bwMode="auto">
          <a:xfrm>
            <a:off x="7545826" y="5054982"/>
            <a:ext cx="125867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Short</a:t>
            </a:r>
            <a:r>
              <a:rPr lang="cs-CZ" altLang="cs-CZ" sz="1755" b="1" dirty="0" smtClean="0">
                <a:solidFill>
                  <a:srgbClr val="E98300"/>
                </a:solidFill>
                <a:latin typeface="Times New Roman" panose="02020603050405020304" pitchFamily="18" charset="0"/>
              </a:rPr>
              <a:t>-term</a:t>
            </a:r>
            <a:endParaRPr lang="cs-CZ" altLang="cs-CZ" sz="1755" b="1" dirty="0">
              <a:solidFill>
                <a:srgbClr val="E98300"/>
              </a:solidFill>
              <a:latin typeface="Times New Roman" panose="02020603050405020304" pitchFamily="18" charset="0"/>
            </a:endParaRPr>
          </a:p>
          <a:p>
            <a:pPr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755" b="1" dirty="0" err="1" smtClean="0">
                <a:solidFill>
                  <a:srgbClr val="E98300"/>
                </a:solidFill>
                <a:latin typeface="Times New Roman" panose="02020603050405020304" pitchFamily="18" charset="0"/>
              </a:rPr>
              <a:t>capital</a:t>
            </a:r>
            <a:endParaRPr lang="cs-CZ" altLang="cs-CZ" sz="1755" b="1" dirty="0">
              <a:solidFill>
                <a:srgbClr val="E98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flipH="1">
            <a:off x="3267351" y="4783398"/>
            <a:ext cx="133702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3319153" y="3831032"/>
            <a:ext cx="1270172" cy="10645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02203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106" b="1" dirty="0" smtClean="0">
                <a:solidFill>
                  <a:srgbClr val="151515"/>
                </a:solidFill>
                <a:latin typeface="Times New Roman" panose="02020603050405020304" pitchFamily="18" charset="0"/>
              </a:rPr>
              <a:t>Net</a:t>
            </a:r>
          </a:p>
          <a:p>
            <a:pPr algn="ctr" defTabSz="802203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106" b="1" dirty="0" err="1" smtClean="0">
                <a:solidFill>
                  <a:srgbClr val="151515"/>
                </a:solidFill>
                <a:latin typeface="Times New Roman" panose="02020603050405020304" pitchFamily="18" charset="0"/>
              </a:rPr>
              <a:t>working</a:t>
            </a:r>
            <a:endParaRPr lang="cs-CZ" altLang="cs-CZ" sz="2106" b="1" dirty="0" smtClean="0">
              <a:solidFill>
                <a:srgbClr val="151515"/>
              </a:solidFill>
              <a:latin typeface="Times New Roman" panose="02020603050405020304" pitchFamily="18" charset="0"/>
            </a:endParaRPr>
          </a:p>
          <a:p>
            <a:pPr algn="ctr" defTabSz="802203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None/>
            </a:pPr>
            <a:r>
              <a:rPr lang="cs-CZ" altLang="cs-CZ" sz="2106" b="1" dirty="0" err="1" smtClean="0">
                <a:solidFill>
                  <a:srgbClr val="151515"/>
                </a:solidFill>
                <a:latin typeface="Times New Roman" panose="02020603050405020304" pitchFamily="18" charset="0"/>
              </a:rPr>
              <a:t>capital</a:t>
            </a:r>
            <a:endParaRPr lang="cs-CZ" altLang="cs-CZ" sz="2106" b="1" dirty="0">
              <a:solidFill>
                <a:srgbClr val="151515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H="1">
            <a:off x="3274314" y="1651144"/>
            <a:ext cx="6964" cy="48132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604374" y="1659344"/>
            <a:ext cx="0" cy="48132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874545" y="1659343"/>
            <a:ext cx="6964" cy="48132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304259" y="1659344"/>
            <a:ext cx="260023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12293" idx="0"/>
          </p:cNvCxnSpPr>
          <p:nvPr/>
        </p:nvCxnSpPr>
        <p:spPr>
          <a:xfrm>
            <a:off x="4604374" y="3780631"/>
            <a:ext cx="12771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260386" y="4917101"/>
            <a:ext cx="26141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267351" y="6446017"/>
            <a:ext cx="26071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345182" y="1632733"/>
            <a:ext cx="0" cy="481328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208802" y="1628189"/>
            <a:ext cx="13370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199147" y="6446017"/>
            <a:ext cx="13370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2307" idx="1"/>
            <a:endCxn id="12307" idx="0"/>
          </p:cNvCxnSpPr>
          <p:nvPr/>
        </p:nvCxnSpPr>
        <p:spPr>
          <a:xfrm flipV="1">
            <a:off x="6208802" y="3780631"/>
            <a:ext cx="13370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193548" y="4917101"/>
            <a:ext cx="13370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6342505" y="2616455"/>
            <a:ext cx="204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6342504" y="4159454"/>
            <a:ext cx="133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342504" y="5518761"/>
            <a:ext cx="133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699117" y="921664"/>
            <a:ext cx="3363355" cy="53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2203"/>
            <a:r>
              <a:rPr lang="cs-CZ" altLang="cs-CZ" sz="2864" dirty="0" smtClean="0">
                <a:solidFill>
                  <a:srgbClr val="E00034"/>
                </a:solidFill>
                <a:latin typeface="Times New Roman" panose="02020603050405020304" pitchFamily="18" charset="0"/>
              </a:rPr>
              <a:t>Net </a:t>
            </a:r>
            <a:r>
              <a:rPr lang="cs-CZ" altLang="cs-CZ" sz="2864" dirty="0" err="1">
                <a:solidFill>
                  <a:srgbClr val="E00034"/>
                </a:solidFill>
                <a:latin typeface="Times New Roman" panose="02020603050405020304" pitchFamily="18" charset="0"/>
              </a:rPr>
              <a:t>Working</a:t>
            </a:r>
            <a:r>
              <a:rPr lang="cs-CZ" altLang="cs-CZ" sz="2864" dirty="0">
                <a:solidFill>
                  <a:srgbClr val="E00034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64" dirty="0" err="1">
                <a:solidFill>
                  <a:srgbClr val="E00034"/>
                </a:solidFill>
                <a:latin typeface="Times New Roman" panose="02020603050405020304" pitchFamily="18" charset="0"/>
              </a:rPr>
              <a:t>Capital</a:t>
            </a:r>
            <a:endParaRPr lang="cs-CZ" sz="2864" dirty="0">
              <a:solidFill>
                <a:srgbClr val="E00034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Přímá spojnice 6"/>
          <p:cNvCxnSpPr>
            <a:endCxn id="12293" idx="0"/>
          </p:cNvCxnSpPr>
          <p:nvPr/>
        </p:nvCxnSpPr>
        <p:spPr>
          <a:xfrm>
            <a:off x="3304259" y="3780631"/>
            <a:ext cx="1300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327238" y="3791665"/>
            <a:ext cx="12771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Nadpis 1"/>
          <p:cNvSpPr txBox="1">
            <a:spLocks/>
          </p:cNvSpPr>
          <p:nvPr/>
        </p:nvSpPr>
        <p:spPr>
          <a:xfrm>
            <a:off x="2731325" y="180231"/>
            <a:ext cx="7427088" cy="66291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228" kern="1200">
                <a:solidFill>
                  <a:schemeClr val="tx2"/>
                </a:solidFill>
                <a:latin typeface="Clara Sans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600" dirty="0" smtClean="0"/>
              <a:t>Net </a:t>
            </a:r>
            <a:r>
              <a:rPr lang="cs-CZ" sz="3600" dirty="0" err="1" smtClean="0"/>
              <a:t>Working</a:t>
            </a:r>
            <a:r>
              <a:rPr lang="cs-CZ" sz="3600" dirty="0" smtClean="0"/>
              <a:t> </a:t>
            </a:r>
            <a:r>
              <a:rPr lang="cs-CZ" sz="3600" dirty="0" err="1" smtClean="0"/>
              <a:t>Capital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858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/>
          <p:cNvSpPr>
            <a:spLocks noGrp="1"/>
          </p:cNvSpPr>
          <p:nvPr>
            <p:ph sz="half" idx="1"/>
          </p:nvPr>
        </p:nvSpPr>
        <p:spPr>
          <a:xfrm>
            <a:off x="482343" y="2809668"/>
            <a:ext cx="4484599" cy="3859261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cs-CZ" altLang="cs-CZ" sz="6317" dirty="0" err="1" smtClean="0">
                <a:solidFill>
                  <a:schemeClr val="accent2"/>
                </a:solidFill>
              </a:rPr>
              <a:t>Fixed</a:t>
            </a:r>
            <a:r>
              <a:rPr lang="cs-CZ" altLang="cs-CZ" sz="6317" dirty="0" smtClean="0">
                <a:solidFill>
                  <a:schemeClr val="accent2"/>
                </a:solidFill>
              </a:rPr>
              <a:t> </a:t>
            </a:r>
            <a:r>
              <a:rPr lang="cs-CZ" altLang="cs-CZ" sz="6317" dirty="0" err="1" smtClean="0">
                <a:solidFill>
                  <a:schemeClr val="accent2"/>
                </a:solidFill>
              </a:rPr>
              <a:t>Assets</a:t>
            </a:r>
            <a:r>
              <a:rPr lang="cs-CZ" altLang="cs-CZ" sz="6229" dirty="0" smtClean="0">
                <a:solidFill>
                  <a:schemeClr val="accent2"/>
                </a:solidFill>
              </a:rPr>
              <a:t>= </a:t>
            </a:r>
            <a:r>
              <a:rPr lang="cs-CZ" altLang="cs-CZ" sz="6317" dirty="0">
                <a:solidFill>
                  <a:schemeClr val="accent1"/>
                </a:solidFill>
              </a:rPr>
              <a:t>290 </a:t>
            </a:r>
            <a:r>
              <a:rPr lang="cs-CZ" altLang="cs-CZ" sz="6317" dirty="0">
                <a:solidFill>
                  <a:schemeClr val="accent1"/>
                </a:solidFill>
              </a:rPr>
              <a:t>000</a:t>
            </a:r>
          </a:p>
          <a:p>
            <a:pPr eaLnBrk="1" hangingPunct="1">
              <a:defRPr/>
            </a:pPr>
            <a:r>
              <a:rPr lang="cs-CZ" altLang="cs-CZ" sz="6229" dirty="0" err="1" smtClean="0">
                <a:solidFill>
                  <a:schemeClr val="accent2"/>
                </a:solidFill>
              </a:rPr>
              <a:t>Current</a:t>
            </a:r>
            <a:r>
              <a:rPr lang="cs-CZ" altLang="cs-CZ" sz="6229" dirty="0" smtClean="0">
                <a:solidFill>
                  <a:schemeClr val="accent2"/>
                </a:solidFill>
              </a:rPr>
              <a:t> </a:t>
            </a:r>
            <a:r>
              <a:rPr lang="cs-CZ" altLang="cs-CZ" sz="6229" dirty="0" err="1" smtClean="0">
                <a:solidFill>
                  <a:schemeClr val="accent2"/>
                </a:solidFill>
              </a:rPr>
              <a:t>Assets</a:t>
            </a:r>
            <a:r>
              <a:rPr lang="cs-CZ" altLang="cs-CZ" sz="6317" dirty="0" smtClean="0"/>
              <a:t> </a:t>
            </a:r>
            <a:r>
              <a:rPr lang="cs-CZ" altLang="cs-CZ" sz="6317" dirty="0"/>
              <a:t>= </a:t>
            </a:r>
            <a:r>
              <a:rPr lang="cs-CZ" altLang="cs-CZ" sz="5439" dirty="0" err="1" smtClean="0"/>
              <a:t>Inventory+Receivables+Cash</a:t>
            </a:r>
            <a:r>
              <a:rPr lang="cs-CZ" altLang="cs-CZ" sz="5439" dirty="0" smtClean="0"/>
              <a:t> and bank </a:t>
            </a:r>
            <a:r>
              <a:rPr lang="cs-CZ" altLang="cs-CZ" sz="5439" dirty="0" err="1" smtClean="0"/>
              <a:t>accounts</a:t>
            </a:r>
            <a:r>
              <a:rPr lang="cs-CZ" altLang="cs-CZ" sz="6317" dirty="0" smtClean="0"/>
              <a:t>                                                                                                                                                           </a:t>
            </a:r>
            <a:r>
              <a:rPr lang="cs-CZ" altLang="cs-CZ" sz="6317" dirty="0"/>
              <a:t>= </a:t>
            </a:r>
            <a:r>
              <a:rPr lang="cs-CZ" altLang="cs-CZ" sz="6317" dirty="0">
                <a:solidFill>
                  <a:schemeClr val="accent1"/>
                </a:solidFill>
              </a:rPr>
              <a:t>510 000</a:t>
            </a:r>
          </a:p>
          <a:p>
            <a:pPr eaLnBrk="1" hangingPunct="1">
              <a:defRPr/>
            </a:pPr>
            <a:r>
              <a:rPr lang="cs-CZ" altLang="cs-CZ" sz="6229" dirty="0" smtClean="0">
                <a:solidFill>
                  <a:schemeClr val="accent2"/>
                </a:solidFill>
              </a:rPr>
              <a:t>Long-term </a:t>
            </a:r>
            <a:r>
              <a:rPr lang="cs-CZ" altLang="cs-CZ" sz="6229" dirty="0" err="1" smtClean="0">
                <a:solidFill>
                  <a:schemeClr val="accent2"/>
                </a:solidFill>
              </a:rPr>
              <a:t>Capital</a:t>
            </a:r>
            <a:r>
              <a:rPr lang="cs-CZ" altLang="cs-CZ" sz="6229" dirty="0" smtClean="0">
                <a:solidFill>
                  <a:schemeClr val="accent2"/>
                </a:solidFill>
              </a:rPr>
              <a:t> </a:t>
            </a:r>
            <a:r>
              <a:rPr lang="cs-CZ" altLang="cs-CZ" sz="6317" dirty="0" smtClean="0"/>
              <a:t>(</a:t>
            </a:r>
            <a:r>
              <a:rPr lang="cs-CZ" altLang="cs-CZ" sz="5439" dirty="0" smtClean="0"/>
              <a:t>Long-term </a:t>
            </a:r>
            <a:r>
              <a:rPr lang="cs-CZ" altLang="cs-CZ" sz="5439" dirty="0" err="1" smtClean="0"/>
              <a:t>debt</a:t>
            </a:r>
            <a:r>
              <a:rPr lang="cs-CZ" altLang="cs-CZ" sz="5439" dirty="0" smtClean="0"/>
              <a:t> </a:t>
            </a:r>
            <a:r>
              <a:rPr lang="cs-CZ" altLang="cs-CZ" sz="5439" dirty="0"/>
              <a:t>+ </a:t>
            </a:r>
            <a:r>
              <a:rPr lang="cs-CZ" altLang="cs-CZ" sz="5439" dirty="0" err="1" smtClean="0"/>
              <a:t>Equity</a:t>
            </a:r>
            <a:r>
              <a:rPr lang="cs-CZ" altLang="cs-CZ" sz="6317" dirty="0" smtClean="0"/>
              <a:t>) </a:t>
            </a:r>
            <a:r>
              <a:rPr lang="cs-CZ" altLang="cs-CZ" sz="6317" dirty="0"/>
              <a:t>= </a:t>
            </a:r>
            <a:r>
              <a:rPr lang="cs-CZ" altLang="cs-CZ" sz="6317" dirty="0">
                <a:solidFill>
                  <a:schemeClr val="accent1"/>
                </a:solidFill>
              </a:rPr>
              <a:t>580 </a:t>
            </a:r>
            <a:r>
              <a:rPr lang="cs-CZ" altLang="cs-CZ" sz="6317" dirty="0">
                <a:solidFill>
                  <a:schemeClr val="accent1"/>
                </a:solidFill>
              </a:rPr>
              <a:t>000</a:t>
            </a:r>
            <a:endParaRPr lang="cs-CZ" altLang="cs-CZ" sz="6317" dirty="0"/>
          </a:p>
          <a:p>
            <a:pPr>
              <a:defRPr/>
            </a:pPr>
            <a:r>
              <a:rPr lang="cs-CZ" altLang="cs-CZ" sz="6200" dirty="0" err="1" smtClean="0">
                <a:solidFill>
                  <a:srgbClr val="E98300"/>
                </a:solidFill>
              </a:rPr>
              <a:t>Short</a:t>
            </a:r>
            <a:r>
              <a:rPr lang="cs-CZ" altLang="cs-CZ" sz="6200" dirty="0" smtClean="0">
                <a:solidFill>
                  <a:srgbClr val="E98300"/>
                </a:solidFill>
              </a:rPr>
              <a:t>-term </a:t>
            </a:r>
            <a:r>
              <a:rPr lang="cs-CZ" altLang="cs-CZ" sz="6200" dirty="0" err="1" smtClean="0">
                <a:solidFill>
                  <a:srgbClr val="E98300"/>
                </a:solidFill>
              </a:rPr>
              <a:t>Capital</a:t>
            </a:r>
            <a:r>
              <a:rPr lang="cs-CZ" altLang="cs-CZ" sz="6200" dirty="0" smtClean="0">
                <a:solidFill>
                  <a:srgbClr val="E98300"/>
                </a:solidFill>
              </a:rPr>
              <a:t> </a:t>
            </a:r>
            <a:r>
              <a:rPr lang="cs-CZ" altLang="cs-CZ" sz="6317" dirty="0" smtClean="0"/>
              <a:t>(</a:t>
            </a:r>
            <a:r>
              <a:rPr lang="cs-CZ" altLang="cs-CZ" sz="5439" dirty="0" err="1" smtClean="0"/>
              <a:t>Short</a:t>
            </a:r>
            <a:r>
              <a:rPr lang="cs-CZ" altLang="cs-CZ" sz="5439" dirty="0" smtClean="0"/>
              <a:t>-term </a:t>
            </a:r>
            <a:r>
              <a:rPr lang="cs-CZ" altLang="cs-CZ" sz="5439" dirty="0" err="1" smtClean="0"/>
              <a:t>debt</a:t>
            </a:r>
            <a:r>
              <a:rPr lang="cs-CZ" altLang="cs-CZ" sz="5439" dirty="0" smtClean="0"/>
              <a:t>) </a:t>
            </a:r>
            <a:r>
              <a:rPr lang="cs-CZ" altLang="cs-CZ" sz="5439" dirty="0"/>
              <a:t>= </a:t>
            </a:r>
            <a:r>
              <a:rPr lang="cs-CZ" altLang="cs-CZ" sz="6229" dirty="0">
                <a:solidFill>
                  <a:schemeClr val="accent1"/>
                </a:solidFill>
              </a:rPr>
              <a:t>220 000</a:t>
            </a:r>
            <a:r>
              <a:rPr lang="cs-CZ" altLang="cs-CZ" sz="5439" dirty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defRPr/>
            </a:pPr>
            <a:r>
              <a:rPr lang="cs-CZ" altLang="cs-CZ" sz="6229" dirty="0" smtClean="0">
                <a:solidFill>
                  <a:schemeClr val="accent2"/>
                </a:solidFill>
              </a:rPr>
              <a:t>Net </a:t>
            </a:r>
            <a:r>
              <a:rPr lang="cs-CZ" altLang="cs-CZ" sz="6229" dirty="0" err="1" smtClean="0">
                <a:solidFill>
                  <a:schemeClr val="accent2"/>
                </a:solidFill>
              </a:rPr>
              <a:t>working</a:t>
            </a:r>
            <a:r>
              <a:rPr lang="cs-CZ" altLang="cs-CZ" sz="6229" dirty="0" smtClean="0">
                <a:solidFill>
                  <a:schemeClr val="accent2"/>
                </a:solidFill>
              </a:rPr>
              <a:t> </a:t>
            </a:r>
            <a:r>
              <a:rPr lang="cs-CZ" altLang="cs-CZ" sz="6229" dirty="0" err="1" smtClean="0">
                <a:solidFill>
                  <a:schemeClr val="accent2"/>
                </a:solidFill>
              </a:rPr>
              <a:t>Capital</a:t>
            </a:r>
            <a:r>
              <a:rPr lang="cs-CZ" altLang="cs-CZ" sz="6229" dirty="0" smtClean="0">
                <a:solidFill>
                  <a:schemeClr val="accent2"/>
                </a:solidFill>
              </a:rPr>
              <a:t> (NWC</a:t>
            </a:r>
            <a:r>
              <a:rPr lang="cs-CZ" altLang="cs-CZ" sz="6229" dirty="0">
                <a:solidFill>
                  <a:schemeClr val="accent2"/>
                </a:solidFill>
              </a:rPr>
              <a:t>)  </a:t>
            </a:r>
            <a:r>
              <a:rPr lang="cs-CZ" altLang="cs-CZ" sz="6317" dirty="0"/>
              <a:t>=                </a:t>
            </a:r>
            <a:r>
              <a:rPr lang="cs-CZ" altLang="cs-CZ" sz="5439" dirty="0" err="1" smtClean="0"/>
              <a:t>Current</a:t>
            </a:r>
            <a:r>
              <a:rPr lang="cs-CZ" altLang="cs-CZ" sz="5439" dirty="0" smtClean="0"/>
              <a:t> </a:t>
            </a:r>
            <a:r>
              <a:rPr lang="cs-CZ" altLang="cs-CZ" sz="5439" dirty="0" err="1" smtClean="0"/>
              <a:t>Assets</a:t>
            </a:r>
            <a:r>
              <a:rPr lang="cs-CZ" altLang="cs-CZ" sz="5439" dirty="0" smtClean="0"/>
              <a:t> – </a:t>
            </a:r>
            <a:r>
              <a:rPr lang="cs-CZ" altLang="cs-CZ" sz="5439" dirty="0" err="1" smtClean="0"/>
              <a:t>Short</a:t>
            </a:r>
            <a:r>
              <a:rPr lang="cs-CZ" altLang="cs-CZ" sz="5439" dirty="0" smtClean="0"/>
              <a:t>-term </a:t>
            </a:r>
            <a:r>
              <a:rPr lang="cs-CZ" altLang="cs-CZ" sz="5439" dirty="0" err="1" smtClean="0"/>
              <a:t>Capital</a:t>
            </a:r>
            <a:r>
              <a:rPr lang="cs-CZ" altLang="cs-CZ" sz="5439" dirty="0" smtClean="0"/>
              <a:t> =      </a:t>
            </a:r>
            <a:r>
              <a:rPr lang="cs-CZ" altLang="cs-CZ" sz="6317" dirty="0"/>
              <a:t>510 000 - 220 000 = </a:t>
            </a:r>
            <a:r>
              <a:rPr lang="cs-CZ" altLang="cs-CZ" sz="6229" dirty="0">
                <a:solidFill>
                  <a:schemeClr val="accent1"/>
                </a:solidFill>
              </a:rPr>
              <a:t>290 000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851251"/>
              </p:ext>
            </p:extLst>
          </p:nvPr>
        </p:nvGraphicFramePr>
        <p:xfrm>
          <a:off x="5123484" y="2879960"/>
          <a:ext cx="5179571" cy="3698040"/>
        </p:xfrm>
        <a:graphic>
          <a:graphicData uri="http://schemas.openxmlformats.org/drawingml/2006/table">
            <a:tbl>
              <a:tblPr/>
              <a:tblGrid>
                <a:gridCol w="1295241">
                  <a:extLst>
                    <a:ext uri="{9D8B030D-6E8A-4147-A177-3AD203B41FA5}">
                      <a16:colId xmlns:a16="http://schemas.microsoft.com/office/drawing/2014/main" val="1240376239"/>
                    </a:ext>
                  </a:extLst>
                </a:gridCol>
                <a:gridCol w="1295241">
                  <a:extLst>
                    <a:ext uri="{9D8B030D-6E8A-4147-A177-3AD203B41FA5}">
                      <a16:colId xmlns:a16="http://schemas.microsoft.com/office/drawing/2014/main" val="3136059739"/>
                    </a:ext>
                  </a:extLst>
                </a:gridCol>
                <a:gridCol w="1295241">
                  <a:extLst>
                    <a:ext uri="{9D8B030D-6E8A-4147-A177-3AD203B41FA5}">
                      <a16:colId xmlns:a16="http://schemas.microsoft.com/office/drawing/2014/main" val="730903293"/>
                    </a:ext>
                  </a:extLst>
                </a:gridCol>
                <a:gridCol w="1293848">
                  <a:extLst>
                    <a:ext uri="{9D8B030D-6E8A-4147-A177-3AD203B41FA5}">
                      <a16:colId xmlns:a16="http://schemas.microsoft.com/office/drawing/2014/main" val="485692026"/>
                    </a:ext>
                  </a:extLst>
                </a:gridCol>
              </a:tblGrid>
              <a:tr h="494420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Balance                   </a:t>
                      </a: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  <a:endParaRPr kumimoji="0" lang="cs-CZ" alt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1" marR="80221" marT="40111" marB="401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92123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altLang="cs-CZ" sz="1600" kern="12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</a:t>
                      </a:r>
                      <a:endParaRPr lang="cs-CZ" altLang="cs-CZ" sz="1600" kern="1200" dirty="0" smtClean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 Capital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44945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Inventory</a:t>
                      </a:r>
                      <a:endParaRPr lang="cs-CZ" altLang="cs-CZ" sz="1600" kern="1200" dirty="0" smtClean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Funds from earnings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37879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Receivables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Profit</a:t>
                      </a:r>
                      <a:endParaRPr lang="cs-CZ" altLang="cs-CZ" sz="1600" kern="1200" dirty="0" smtClean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36205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and bank </a:t>
                      </a:r>
                      <a:r>
                        <a:rPr lang="cs-CZ" altLang="cs-CZ" sz="1600" kern="12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accounts</a:t>
                      </a:r>
                      <a:endParaRPr lang="cs-CZ" altLang="cs-CZ" sz="1600" kern="1200" dirty="0" smtClean="0">
                        <a:solidFill>
                          <a:srgbClr val="4F4F4F"/>
                        </a:solidFill>
                        <a:effectLst/>
                        <a:latin typeface="Clar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Payables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81071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sz="16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-term Payables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72977"/>
                  </a:ext>
                </a:extLst>
              </a:tr>
              <a:tr h="4944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sz="1600" dirty="0" err="1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</a:t>
                      </a: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en-GB" sz="16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Liabilities Total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8940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3512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8084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265613" indent="-608013" defTabSz="1217613" eaLnBrk="0" fontAlgn="base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lang="cs-CZ" altLang="cs-CZ" sz="1600" kern="1200" dirty="0" smtClean="0">
                          <a:solidFill>
                            <a:srgbClr val="4F4F4F"/>
                          </a:solidFill>
                          <a:effectLst/>
                          <a:latin typeface="Clara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800 000</a:t>
                      </a:r>
                    </a:p>
                  </a:txBody>
                  <a:tcPr marL="38997" marR="389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19171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EFD7BF10-0586-41C4-9FD8-FBA6BABACED7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4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61627" y="1155026"/>
            <a:ext cx="9665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Assess the relationships between the asset structure and the capital structure of the company on the basis of the balance sheet data (in </a:t>
            </a:r>
            <a:r>
              <a:rPr lang="en-GB" sz="2800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thous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 CZK).</a:t>
            </a:r>
            <a:endParaRPr lang="cs-CZ" sz="2800" dirty="0">
              <a:solidFill>
                <a:srgbClr val="4F4F4F"/>
              </a:solidFill>
              <a:effectLst/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731325" y="180231"/>
            <a:ext cx="7427088" cy="66291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228" kern="1200">
                <a:solidFill>
                  <a:schemeClr val="tx2"/>
                </a:solidFill>
                <a:latin typeface="Clara Sans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600" dirty="0" smtClean="0"/>
              <a:t>Net </a:t>
            </a:r>
            <a:r>
              <a:rPr lang="cs-CZ" sz="3600" dirty="0" err="1" smtClean="0"/>
              <a:t>Working</a:t>
            </a:r>
            <a:r>
              <a:rPr lang="cs-CZ" sz="3600" dirty="0" smtClean="0"/>
              <a:t> </a:t>
            </a:r>
            <a:r>
              <a:rPr lang="cs-CZ" sz="3600" dirty="0" err="1" smtClean="0"/>
              <a:t>Capital</a:t>
            </a:r>
            <a:r>
              <a:rPr lang="cs-CZ" sz="3600" dirty="0" smtClean="0"/>
              <a:t>- </a:t>
            </a:r>
            <a:r>
              <a:rPr lang="cs-CZ" sz="3600" dirty="0" err="1" smtClean="0"/>
              <a:t>exapmle</a:t>
            </a:r>
            <a:endParaRPr lang="cs-CZ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5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328468" y="1110056"/>
            <a:ext cx="9847054" cy="3173732"/>
          </a:xfrm>
        </p:spPr>
        <p:txBody>
          <a:bodyPr/>
          <a:lstStyle/>
          <a:p>
            <a:r>
              <a:rPr lang="en-GB" dirty="0"/>
              <a:t>We assume that with its fixed assets and production capacity the company can manufacture </a:t>
            </a:r>
            <a:r>
              <a:rPr lang="en-GB" dirty="0" smtClean="0"/>
              <a:t>10,000 </a:t>
            </a:r>
            <a:r>
              <a:rPr lang="en-GB" dirty="0"/>
              <a:t>units (for instance, wheel disks) per year.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company may have a different level of circulating assets to secure production.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072C1122-6CBB-4ECA-B73F-75B9D324CED2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5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125310" y="3106549"/>
            <a:ext cx="0" cy="2590482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579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125310" y="5697031"/>
            <a:ext cx="5504079" cy="4039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579" ker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38621" y="5748563"/>
            <a:ext cx="2717221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755" kern="0" dirty="0">
                <a:solidFill>
                  <a:srgbClr val="002060"/>
                </a:solidFill>
              </a:rPr>
              <a:t>10 000 </a:t>
            </a:r>
            <a:r>
              <a:rPr lang="cs-CZ" altLang="cs-CZ" sz="1755" kern="0" dirty="0" err="1" smtClean="0">
                <a:solidFill>
                  <a:srgbClr val="002060"/>
                </a:solidFill>
              </a:rPr>
              <a:t>units</a:t>
            </a:r>
            <a:r>
              <a:rPr lang="cs-CZ" altLang="cs-CZ" sz="1755" kern="0" dirty="0" smtClean="0">
                <a:solidFill>
                  <a:srgbClr val="002060"/>
                </a:solidFill>
              </a:rPr>
              <a:t> of output</a:t>
            </a:r>
            <a:endParaRPr lang="cs-CZ" altLang="cs-CZ" sz="2106" kern="0" dirty="0">
              <a:solidFill>
                <a:srgbClr val="00206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45104" y="3275070"/>
            <a:ext cx="958917" cy="9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755" kern="0" dirty="0" err="1" smtClean="0">
                <a:solidFill>
                  <a:srgbClr val="002060"/>
                </a:solidFill>
              </a:rPr>
              <a:t>Assets</a:t>
            </a:r>
            <a:endParaRPr lang="cs-CZ" altLang="cs-CZ" sz="1755" kern="0" dirty="0">
              <a:solidFill>
                <a:srgbClr val="002060"/>
              </a:solidFill>
            </a:endParaRPr>
          </a:p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755" kern="0" dirty="0">
                <a:solidFill>
                  <a:srgbClr val="002060"/>
                </a:solidFill>
              </a:rPr>
              <a:t>i</a:t>
            </a:r>
            <a:r>
              <a:rPr lang="cs-CZ" altLang="cs-CZ" sz="1755" kern="0" dirty="0" smtClean="0">
                <a:solidFill>
                  <a:srgbClr val="002060"/>
                </a:solidFill>
              </a:rPr>
              <a:t>n </a:t>
            </a:r>
            <a:r>
              <a:rPr lang="cs-CZ" altLang="cs-CZ" sz="1755" kern="0" dirty="0" err="1" smtClean="0">
                <a:solidFill>
                  <a:srgbClr val="002060"/>
                </a:solidFill>
              </a:rPr>
              <a:t>thous</a:t>
            </a:r>
            <a:r>
              <a:rPr lang="cs-CZ" altLang="cs-CZ" sz="1755" kern="0" dirty="0" smtClean="0">
                <a:solidFill>
                  <a:srgbClr val="002060"/>
                </a:solidFill>
              </a:rPr>
              <a:t>.</a:t>
            </a:r>
          </a:p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755" kern="0" dirty="0" smtClean="0">
                <a:solidFill>
                  <a:srgbClr val="002060"/>
                </a:solidFill>
              </a:rPr>
              <a:t>CZK</a:t>
            </a:r>
            <a:endParaRPr lang="cs-CZ" altLang="cs-CZ" sz="1755" kern="0" dirty="0">
              <a:solidFill>
                <a:srgbClr val="002060"/>
              </a:solidFill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2125310" y="3717959"/>
            <a:ext cx="3916364" cy="1979072"/>
          </a:xfrm>
          <a:custGeom>
            <a:avLst/>
            <a:gdLst>
              <a:gd name="T0" fmla="*/ 0 w 3696"/>
              <a:gd name="T1" fmla="*/ 2147483647 h 1632"/>
              <a:gd name="T2" fmla="*/ 2147483647 w 3696"/>
              <a:gd name="T3" fmla="*/ 2147483647 h 1632"/>
              <a:gd name="T4" fmla="*/ 2147483647 w 3696"/>
              <a:gd name="T5" fmla="*/ 0 h 1632"/>
              <a:gd name="T6" fmla="*/ 0 60000 65536"/>
              <a:gd name="T7" fmla="*/ 0 60000 65536"/>
              <a:gd name="T8" fmla="*/ 0 60000 65536"/>
              <a:gd name="T9" fmla="*/ 0 w 3696"/>
              <a:gd name="T10" fmla="*/ 0 h 1632"/>
              <a:gd name="T11" fmla="*/ 3696 w 3696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1632">
                <a:moveTo>
                  <a:pt x="0" y="1632"/>
                </a:moveTo>
                <a:cubicBezTo>
                  <a:pt x="796" y="1144"/>
                  <a:pt x="1592" y="656"/>
                  <a:pt x="2208" y="384"/>
                </a:cubicBezTo>
                <a:cubicBezTo>
                  <a:pt x="2824" y="112"/>
                  <a:pt x="3260" y="56"/>
                  <a:pt x="3696" y="0"/>
                </a:cubicBez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2125310" y="4223520"/>
            <a:ext cx="3916364" cy="1473511"/>
          </a:xfrm>
          <a:custGeom>
            <a:avLst/>
            <a:gdLst>
              <a:gd name="T0" fmla="*/ 0 w 3696"/>
              <a:gd name="T1" fmla="*/ 2147483647 h 1632"/>
              <a:gd name="T2" fmla="*/ 2147483647 w 3696"/>
              <a:gd name="T3" fmla="*/ 2147483647 h 1632"/>
              <a:gd name="T4" fmla="*/ 2147483647 w 3696"/>
              <a:gd name="T5" fmla="*/ 0 h 1632"/>
              <a:gd name="T6" fmla="*/ 0 60000 65536"/>
              <a:gd name="T7" fmla="*/ 0 60000 65536"/>
              <a:gd name="T8" fmla="*/ 0 60000 65536"/>
              <a:gd name="T9" fmla="*/ 0 w 3696"/>
              <a:gd name="T10" fmla="*/ 0 h 1632"/>
              <a:gd name="T11" fmla="*/ 3696 w 3696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1632">
                <a:moveTo>
                  <a:pt x="0" y="1632"/>
                </a:moveTo>
                <a:cubicBezTo>
                  <a:pt x="796" y="1144"/>
                  <a:pt x="1592" y="656"/>
                  <a:pt x="2208" y="384"/>
                </a:cubicBezTo>
                <a:cubicBezTo>
                  <a:pt x="2824" y="112"/>
                  <a:pt x="3260" y="56"/>
                  <a:pt x="3696" y="0"/>
                </a:cubicBezTo>
              </a:path>
            </a:pathLst>
          </a:custGeom>
          <a:noFill/>
          <a:ln w="254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802203">
              <a:defRPr/>
            </a:pPr>
            <a:endParaRPr lang="cs-CZ" sz="1579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132275" y="3265320"/>
            <a:ext cx="3980429" cy="2420569"/>
          </a:xfrm>
          <a:custGeom>
            <a:avLst/>
            <a:gdLst>
              <a:gd name="T0" fmla="*/ 0 w 3696"/>
              <a:gd name="T1" fmla="*/ 2147483646 h 1632"/>
              <a:gd name="T2" fmla="*/ 2147483646 w 3696"/>
              <a:gd name="T3" fmla="*/ 2147483646 h 1632"/>
              <a:gd name="T4" fmla="*/ 2147483646 w 3696"/>
              <a:gd name="T5" fmla="*/ 0 h 1632"/>
              <a:gd name="T6" fmla="*/ 0 60000 65536"/>
              <a:gd name="T7" fmla="*/ 0 60000 65536"/>
              <a:gd name="T8" fmla="*/ 0 60000 65536"/>
              <a:gd name="T9" fmla="*/ 0 w 3696"/>
              <a:gd name="T10" fmla="*/ 0 h 1632"/>
              <a:gd name="T11" fmla="*/ 3696 w 3696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1632">
                <a:moveTo>
                  <a:pt x="0" y="1632"/>
                </a:moveTo>
                <a:cubicBezTo>
                  <a:pt x="796" y="1144"/>
                  <a:pt x="1592" y="656"/>
                  <a:pt x="2208" y="384"/>
                </a:cubicBezTo>
                <a:cubicBezTo>
                  <a:pt x="2824" y="112"/>
                  <a:pt x="3260" y="56"/>
                  <a:pt x="3696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802203"/>
            <a:endParaRPr lang="cs-CZ" sz="1579">
              <a:solidFill>
                <a:srgbClr val="151515"/>
              </a:solidFill>
            </a:endParaRPr>
          </a:p>
        </p:txBody>
      </p:sp>
      <p:sp>
        <p:nvSpPr>
          <p:cNvPr id="15371" name="TextovéPole 14"/>
          <p:cNvSpPr txBox="1">
            <a:spLocks noChangeArrowheads="1"/>
          </p:cNvSpPr>
          <p:nvPr/>
        </p:nvSpPr>
        <p:spPr bwMode="auto">
          <a:xfrm>
            <a:off x="6168413" y="3064766"/>
            <a:ext cx="1380051" cy="3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2203"/>
            <a:r>
              <a:rPr lang="cs-CZ" altLang="cs-CZ" sz="1579" b="1" dirty="0" err="1" smtClean="0">
                <a:solidFill>
                  <a:srgbClr val="E98300"/>
                </a:solidFill>
              </a:rPr>
              <a:t>Approach</a:t>
            </a:r>
            <a:r>
              <a:rPr lang="cs-CZ" altLang="cs-CZ" sz="1579" b="1" dirty="0" smtClean="0">
                <a:solidFill>
                  <a:srgbClr val="E98300"/>
                </a:solidFill>
              </a:rPr>
              <a:t> </a:t>
            </a:r>
            <a:r>
              <a:rPr lang="cs-CZ" altLang="cs-CZ" sz="1579" b="1" dirty="0">
                <a:solidFill>
                  <a:srgbClr val="E98300"/>
                </a:solidFill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71198" y="3541081"/>
            <a:ext cx="1377266" cy="33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2203">
              <a:defRPr/>
            </a:pPr>
            <a:r>
              <a:rPr lang="cs-CZ" sz="1579" b="1" dirty="0" err="1" smtClean="0">
                <a:solidFill>
                  <a:srgbClr val="007D57"/>
                </a:solidFill>
              </a:rPr>
              <a:t>Approach</a:t>
            </a:r>
            <a:r>
              <a:rPr lang="cs-CZ" sz="1579" b="1" dirty="0" smtClean="0">
                <a:solidFill>
                  <a:srgbClr val="007D57"/>
                </a:solidFill>
              </a:rPr>
              <a:t> </a:t>
            </a:r>
            <a:r>
              <a:rPr lang="cs-CZ" sz="1579" b="1" dirty="0">
                <a:solidFill>
                  <a:srgbClr val="007D57"/>
                </a:solidFill>
              </a:rPr>
              <a:t>B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7774" y="4070319"/>
            <a:ext cx="1410690" cy="33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2203">
              <a:defRPr/>
            </a:pPr>
            <a:r>
              <a:rPr lang="cs-CZ" sz="1579" b="1" dirty="0">
                <a:solidFill>
                  <a:srgbClr val="9C5FB5"/>
                </a:solidFill>
              </a:rPr>
              <a:t> </a:t>
            </a:r>
            <a:r>
              <a:rPr lang="cs-CZ" sz="1579" b="1" dirty="0" err="1" smtClean="0">
                <a:solidFill>
                  <a:srgbClr val="9C5FB5"/>
                </a:solidFill>
              </a:rPr>
              <a:t>Approach</a:t>
            </a:r>
            <a:r>
              <a:rPr lang="cs-CZ" sz="1579" b="1" dirty="0" smtClean="0">
                <a:solidFill>
                  <a:srgbClr val="9C5FB5"/>
                </a:solidFill>
              </a:rPr>
              <a:t> </a:t>
            </a:r>
            <a:r>
              <a:rPr lang="cs-CZ" sz="1579" b="1" dirty="0">
                <a:solidFill>
                  <a:srgbClr val="9C5FB5"/>
                </a:solidFill>
              </a:rPr>
              <a:t>C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4778466" y="5660820"/>
            <a:ext cx="0" cy="135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304937" y="5759705"/>
            <a:ext cx="947058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2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755" kern="0" dirty="0">
                <a:solidFill>
                  <a:srgbClr val="002060"/>
                </a:solidFill>
              </a:rPr>
              <a:t>5</a:t>
            </a:r>
            <a:r>
              <a:rPr lang="cs-CZ" altLang="cs-CZ" sz="1755" kern="0" dirty="0">
                <a:solidFill>
                  <a:srgbClr val="002060"/>
                </a:solidFill>
              </a:rPr>
              <a:t> 000  </a:t>
            </a:r>
            <a:endParaRPr lang="cs-CZ" altLang="cs-CZ" sz="2106" kern="0" dirty="0">
              <a:solidFill>
                <a:srgbClr val="002060"/>
              </a:solidFill>
            </a:endParaRPr>
          </a:p>
        </p:txBody>
      </p:sp>
      <p:cxnSp>
        <p:nvCxnSpPr>
          <p:cNvPr id="22" name="Přímá spojnice 21"/>
          <p:cNvCxnSpPr/>
          <p:nvPr/>
        </p:nvCxnSpPr>
        <p:spPr>
          <a:xfrm>
            <a:off x="6738040" y="5671962"/>
            <a:ext cx="0" cy="135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251995" y="3464481"/>
            <a:ext cx="0" cy="2232550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5465083" y="3780631"/>
            <a:ext cx="4179" cy="1916400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662851" y="4233270"/>
            <a:ext cx="0" cy="1473511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ovéPole 29"/>
          <p:cNvSpPr txBox="1">
            <a:spLocks noChangeArrowheads="1"/>
          </p:cNvSpPr>
          <p:nvPr/>
        </p:nvSpPr>
        <p:spPr bwMode="auto">
          <a:xfrm>
            <a:off x="5749200" y="4695657"/>
            <a:ext cx="1011124" cy="5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02203"/>
            <a:r>
              <a:rPr lang="cs-CZ" altLang="cs-CZ" sz="1579" dirty="0" err="1" smtClean="0">
                <a:solidFill>
                  <a:srgbClr val="151515"/>
                </a:solidFill>
              </a:rPr>
              <a:t>Current</a:t>
            </a:r>
            <a:r>
              <a:rPr lang="cs-CZ" altLang="cs-CZ" sz="1579" dirty="0" smtClean="0">
                <a:solidFill>
                  <a:srgbClr val="151515"/>
                </a:solidFill>
              </a:rPr>
              <a:t> </a:t>
            </a:r>
            <a:r>
              <a:rPr lang="cs-CZ" altLang="cs-CZ" sz="1579" dirty="0" err="1" smtClean="0">
                <a:solidFill>
                  <a:srgbClr val="151515"/>
                </a:solidFill>
              </a:rPr>
              <a:t>Assets</a:t>
            </a:r>
            <a:endParaRPr lang="cs-CZ" altLang="cs-CZ" sz="1579" dirty="0">
              <a:solidFill>
                <a:srgbClr val="151515"/>
              </a:solidFill>
            </a:endParaRPr>
          </a:p>
        </p:txBody>
      </p:sp>
      <p:pic>
        <p:nvPicPr>
          <p:cNvPr id="15381" name="Obráze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061" y="10260379"/>
            <a:ext cx="529238" cy="4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" descr="Alu kola MAM A5 PF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31" y="4723512"/>
            <a:ext cx="130638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Nadpis 1"/>
          <p:cNvSpPr txBox="1">
            <a:spLocks/>
          </p:cNvSpPr>
          <p:nvPr/>
        </p:nvSpPr>
        <p:spPr bwMode="auto">
          <a:xfrm>
            <a:off x="2731325" y="180231"/>
            <a:ext cx="7427088" cy="6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64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>
                <a:solidFill>
                  <a:srgbClr val="E00034"/>
                </a:solidFill>
              </a:rPr>
              <a:t>Net </a:t>
            </a:r>
            <a:r>
              <a:rPr lang="cs-CZ" altLang="cs-CZ" dirty="0" err="1">
                <a:solidFill>
                  <a:srgbClr val="E00034"/>
                </a:solidFill>
              </a:rPr>
              <a:t>Working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Capital</a:t>
            </a:r>
            <a:r>
              <a:rPr lang="cs-CZ" altLang="cs-CZ" dirty="0">
                <a:solidFill>
                  <a:srgbClr val="E00034"/>
                </a:solidFill>
              </a:rPr>
              <a:t> (NWC) – </a:t>
            </a:r>
            <a:r>
              <a:rPr lang="cs-CZ" altLang="cs-CZ" dirty="0" err="1">
                <a:solidFill>
                  <a:srgbClr val="E00034"/>
                </a:solidFill>
              </a:rPr>
              <a:t>Three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Approachs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5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072C1122-6CBB-4ECA-B73F-75B9D324CED2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6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pic>
        <p:nvPicPr>
          <p:cNvPr id="15381" name="Obráze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061" y="10260379"/>
            <a:ext cx="529238" cy="4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From the viewpoint of company </a:t>
            </a:r>
            <a:r>
              <a:rPr lang="en-GB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liquidity </a:t>
            </a:r>
            <a:endParaRPr lang="cs-CZ" sz="2800" b="1" dirty="0" smtClean="0">
              <a:solidFill>
                <a:srgbClr val="FF0000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 smtClean="0"/>
              <a:t>Approach </a:t>
            </a:r>
            <a:r>
              <a:rPr lang="en-GB" dirty="0"/>
              <a:t>A is conservative (the most conservative of all the three variants) - it has the highest OM level as compared with approaches B and C. </a:t>
            </a:r>
            <a:endParaRPr lang="cs-CZ" altLang="cs-CZ" dirty="0" smtClean="0"/>
          </a:p>
          <a:p>
            <a:pPr marL="363800" lvl="1" indent="0" eaLnBrk="1" hangingPunct="1">
              <a:buNone/>
              <a:defRPr/>
            </a:pPr>
            <a:endParaRPr lang="cs-CZ" altLang="cs-CZ" dirty="0" smtClean="0"/>
          </a:p>
          <a:p>
            <a:pPr marL="363800" lvl="1" indent="0" eaLnBrk="1" hangingPunct="1">
              <a:buNone/>
              <a:defRPr/>
            </a:pPr>
            <a:endParaRPr lang="cs-CZ" altLang="cs-CZ" dirty="0"/>
          </a:p>
          <a:p>
            <a:pPr marL="363800" lvl="1" indent="0" eaLnBrk="1" hangingPunct="1">
              <a:buNone/>
              <a:defRPr/>
            </a:pPr>
            <a:endParaRPr lang="cs-CZ" altLang="cs-CZ" dirty="0" smtClean="0"/>
          </a:p>
          <a:p>
            <a:pPr lvl="0">
              <a:defRPr/>
            </a:pPr>
            <a:r>
              <a:rPr lang="en-GB" dirty="0">
                <a:solidFill>
                  <a:srgbClr val="151515"/>
                </a:solidFill>
              </a:rPr>
              <a:t>Approach C will have the lowest liquidity. It is an aggressive approach (with a minimum OM level that is only necessary to secure production).</a:t>
            </a:r>
            <a:endParaRPr lang="cs-CZ" dirty="0">
              <a:solidFill>
                <a:srgbClr val="151515"/>
              </a:solidFill>
            </a:endParaRPr>
          </a:p>
          <a:p>
            <a:pPr marL="363800" lvl="1" indent="0" eaLnBrk="1" hangingPunct="1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>
              <a:solidFill>
                <a:schemeClr val="accent1"/>
              </a:solidFill>
            </a:endParaRPr>
          </a:p>
        </p:txBody>
      </p:sp>
      <p:pic>
        <p:nvPicPr>
          <p:cNvPr id="27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0725"/>
          <a:stretch>
            <a:fillRect/>
          </a:stretch>
        </p:blipFill>
        <p:spPr bwMode="auto">
          <a:xfrm>
            <a:off x="2852963" y="2635541"/>
            <a:ext cx="1850942" cy="133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42" y="2635541"/>
            <a:ext cx="1966538" cy="13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06" y="2643989"/>
            <a:ext cx="1034725" cy="13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25" y="5117760"/>
            <a:ext cx="1963753" cy="12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2"/>
          <a:stretch>
            <a:fillRect/>
          </a:stretch>
        </p:blipFill>
        <p:spPr bwMode="auto">
          <a:xfrm>
            <a:off x="7241905" y="5117760"/>
            <a:ext cx="1427550" cy="12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731325" y="180231"/>
            <a:ext cx="7427088" cy="6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64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>
                <a:solidFill>
                  <a:srgbClr val="E00034"/>
                </a:solidFill>
              </a:rPr>
              <a:t>Net </a:t>
            </a:r>
            <a:r>
              <a:rPr lang="cs-CZ" altLang="cs-CZ" dirty="0" err="1">
                <a:solidFill>
                  <a:srgbClr val="E00034"/>
                </a:solidFill>
              </a:rPr>
              <a:t>Working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Capital</a:t>
            </a:r>
            <a:r>
              <a:rPr lang="cs-CZ" altLang="cs-CZ" dirty="0">
                <a:solidFill>
                  <a:srgbClr val="E00034"/>
                </a:solidFill>
              </a:rPr>
              <a:t> (NWC) – </a:t>
            </a:r>
            <a:r>
              <a:rPr lang="cs-CZ" altLang="cs-CZ" dirty="0" err="1">
                <a:solidFill>
                  <a:srgbClr val="E00034"/>
                </a:solidFill>
              </a:rPr>
              <a:t>Three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Approachs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2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7DB9E9B1-BBFA-4E8B-981C-F18999F18196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7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7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From the viewpoint of company </a:t>
            </a:r>
            <a:r>
              <a:rPr lang="cs-CZ" sz="2800" b="1" dirty="0" smtClean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en-GB" sz="2800" b="1" dirty="0" smtClean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solidFill>
                <a:srgbClr val="FF0000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dirty="0" smtClean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It is clear from the formula that the lower </a:t>
            </a:r>
            <a:r>
              <a:rPr lang="cs-CZ" sz="2800" dirty="0" err="1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cs-CZ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level (shift of approach A to approach C) shall increase potential profitability</a:t>
            </a: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Approach C has the highest ROA. </a:t>
            </a: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more aggressive circulating capital policy shall lead to higher profit</a:t>
            </a: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65932"/>
              </p:ext>
            </p:extLst>
          </p:nvPr>
        </p:nvGraphicFramePr>
        <p:xfrm>
          <a:off x="939483" y="1733042"/>
          <a:ext cx="81549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Rovnice" r:id="rId4" imgW="5283000" imgH="431640" progId="Equation.3">
                  <p:embed/>
                </p:oleObj>
              </mc:Choice>
              <mc:Fallback>
                <p:oleObj name="Rovnice" r:id="rId4" imgW="5283000" imgH="431640" progId="Equation.3">
                  <p:embed/>
                  <p:pic>
                    <p:nvPicPr>
                      <p:cNvPr id="9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83" y="1733042"/>
                        <a:ext cx="8154987" cy="6683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E00034"/>
                </a:solidFill>
              </a:rPr>
              <a:t/>
            </a:r>
            <a:br>
              <a:rPr lang="cs-CZ" altLang="cs-CZ" dirty="0" smtClean="0">
                <a:solidFill>
                  <a:srgbClr val="E00034"/>
                </a:solidFill>
              </a:rPr>
            </a:br>
            <a:r>
              <a:rPr lang="cs-CZ" altLang="cs-CZ" dirty="0" smtClean="0">
                <a:solidFill>
                  <a:srgbClr val="E00034"/>
                </a:solidFill>
              </a:rPr>
              <a:t>Net </a:t>
            </a:r>
            <a:r>
              <a:rPr lang="cs-CZ" altLang="cs-CZ" dirty="0" err="1">
                <a:solidFill>
                  <a:srgbClr val="E00034"/>
                </a:solidFill>
              </a:rPr>
              <a:t>Working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Capital</a:t>
            </a:r>
            <a:r>
              <a:rPr lang="cs-CZ" altLang="cs-CZ" dirty="0">
                <a:solidFill>
                  <a:srgbClr val="E00034"/>
                </a:solidFill>
              </a:rPr>
              <a:t> (NWC) – </a:t>
            </a:r>
            <a:r>
              <a:rPr lang="cs-CZ" altLang="cs-CZ" dirty="0" err="1">
                <a:solidFill>
                  <a:srgbClr val="E00034"/>
                </a:solidFill>
              </a:rPr>
              <a:t>Three</a:t>
            </a:r>
            <a:r>
              <a:rPr lang="cs-CZ" altLang="cs-CZ" dirty="0">
                <a:solidFill>
                  <a:srgbClr val="E00034"/>
                </a:solidFill>
              </a:rPr>
              <a:t> </a:t>
            </a:r>
            <a:r>
              <a:rPr lang="cs-CZ" altLang="cs-CZ" dirty="0" err="1">
                <a:solidFill>
                  <a:srgbClr val="E00034"/>
                </a:solidFill>
              </a:rPr>
              <a:t>Approachs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3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2203">
              <a:defRPr/>
            </a:pPr>
            <a:fld id="{7DB9E9B1-BBFA-4E8B-981C-F18999F18196}" type="slidenum">
              <a:rPr lang="cs-CZ">
                <a:solidFill>
                  <a:srgbClr val="151515">
                    <a:tint val="75000"/>
                  </a:srgbClr>
                </a:solidFill>
              </a:rPr>
              <a:pPr defTabSz="802203">
                <a:defRPr/>
              </a:pPr>
              <a:t>8</a:t>
            </a:fld>
            <a:endParaRPr lang="cs-CZ" dirty="0">
              <a:solidFill>
                <a:srgbClr val="151515">
                  <a:tint val="75000"/>
                </a:srgbClr>
              </a:solidFill>
            </a:endParaRPr>
          </a:p>
        </p:txBody>
      </p:sp>
      <p:sp>
        <p:nvSpPr>
          <p:cNvPr id="8" name="Zástupný symbol pro obsah 13"/>
          <p:cNvSpPr>
            <a:spLocks noGrp="1"/>
          </p:cNvSpPr>
          <p:nvPr>
            <p:ph idx="1"/>
          </p:nvPr>
        </p:nvSpPr>
        <p:spPr>
          <a:xfrm>
            <a:off x="512064" y="1152144"/>
            <a:ext cx="9646528" cy="5344946"/>
          </a:xfrm>
        </p:spPr>
        <p:txBody>
          <a:bodyPr/>
          <a:lstStyle/>
          <a:p>
            <a:pPr lvl="0">
              <a:defRPr/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From the viewpoint of company </a:t>
            </a:r>
            <a:r>
              <a:rPr lang="cs-CZ" sz="2800" b="1" dirty="0" smtClean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GB" sz="2800" b="1" dirty="0" smtClean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solidFill>
                <a:srgbClr val="FF0000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shift from approach A (conservative) to approach C (aggressive) means:</a:t>
            </a:r>
            <a:endParaRPr 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Reduced cash flow </a:t>
            </a:r>
            <a:r>
              <a:rPr lang="en-GB" sz="24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(short-term financial </a:t>
            </a:r>
            <a:r>
              <a:rPr lang="en-GB" sz="24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24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Reduced receivables</a:t>
            </a:r>
            <a:r>
              <a:rPr lang="en-GB" sz="24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(strict observance of the maturity - consequence of loss of suppliers</a:t>
            </a:r>
            <a:endParaRPr lang="cs-CZ" sz="24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Reduced inventories </a:t>
            </a:r>
            <a:r>
              <a:rPr lang="en-GB" sz="24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may result in lower sales revenues</a:t>
            </a:r>
            <a:endParaRPr lang="cs-CZ" sz="24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cs-CZ" altLang="cs-CZ" dirty="0">
              <a:solidFill>
                <a:schemeClr val="accent1"/>
              </a:solidFill>
            </a:endParaRPr>
          </a:p>
        </p:txBody>
      </p:sp>
      <p:pic>
        <p:nvPicPr>
          <p:cNvPr id="1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9" r="14192"/>
          <a:stretch>
            <a:fillRect/>
          </a:stretch>
        </p:blipFill>
        <p:spPr bwMode="auto">
          <a:xfrm>
            <a:off x="4000934" y="4887055"/>
            <a:ext cx="1705684" cy="11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2731325" y="180231"/>
            <a:ext cx="7427088" cy="6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64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 smtClean="0">
                <a:solidFill>
                  <a:srgbClr val="E00034"/>
                </a:solidFill>
              </a:rPr>
              <a:t/>
            </a:r>
            <a:br>
              <a:rPr lang="cs-CZ" altLang="cs-CZ" dirty="0" smtClean="0">
                <a:solidFill>
                  <a:srgbClr val="E00034"/>
                </a:solidFill>
              </a:rPr>
            </a:br>
            <a:r>
              <a:rPr lang="cs-CZ" altLang="cs-CZ" dirty="0" smtClean="0">
                <a:solidFill>
                  <a:srgbClr val="E00034"/>
                </a:solidFill>
              </a:rPr>
              <a:t>Net </a:t>
            </a:r>
            <a:r>
              <a:rPr lang="cs-CZ" altLang="cs-CZ" dirty="0" err="1" smtClean="0">
                <a:solidFill>
                  <a:srgbClr val="E00034"/>
                </a:solidFill>
              </a:rPr>
              <a:t>Working</a:t>
            </a:r>
            <a:r>
              <a:rPr lang="cs-CZ" altLang="cs-CZ" dirty="0" smtClean="0">
                <a:solidFill>
                  <a:srgbClr val="E00034"/>
                </a:solidFill>
              </a:rPr>
              <a:t> </a:t>
            </a:r>
            <a:r>
              <a:rPr lang="cs-CZ" altLang="cs-CZ" dirty="0" err="1" smtClean="0">
                <a:solidFill>
                  <a:srgbClr val="E00034"/>
                </a:solidFill>
              </a:rPr>
              <a:t>Capital</a:t>
            </a:r>
            <a:r>
              <a:rPr lang="cs-CZ" altLang="cs-CZ" dirty="0" smtClean="0">
                <a:solidFill>
                  <a:srgbClr val="E00034"/>
                </a:solidFill>
              </a:rPr>
              <a:t> (NWC) – </a:t>
            </a:r>
            <a:r>
              <a:rPr lang="cs-CZ" altLang="cs-CZ" dirty="0" err="1" smtClean="0">
                <a:solidFill>
                  <a:srgbClr val="E00034"/>
                </a:solidFill>
              </a:rPr>
              <a:t>Three</a:t>
            </a:r>
            <a:r>
              <a:rPr lang="cs-CZ" altLang="cs-CZ" dirty="0" smtClean="0">
                <a:solidFill>
                  <a:srgbClr val="E00034"/>
                </a:solidFill>
              </a:rPr>
              <a:t> </a:t>
            </a:r>
            <a:r>
              <a:rPr lang="cs-CZ" altLang="cs-CZ" dirty="0" err="1" smtClean="0">
                <a:solidFill>
                  <a:srgbClr val="E00034"/>
                </a:solidFill>
              </a:rPr>
              <a:t>Approachs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0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9E9B1-BBFA-4E8B-981C-F18999F18196}" type="slidenum">
              <a:rPr kumimoji="0" lang="cs-CZ" sz="955" b="0" i="0" u="none" strike="noStrike" kern="1200" cap="none" spc="0" normalizeH="0" baseline="0" noProof="0">
                <a:ln>
                  <a:noFill/>
                </a:ln>
                <a:solidFill>
                  <a:srgbClr val="151515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802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955" b="0" i="0" u="none" strike="noStrike" kern="1200" cap="none" spc="0" normalizeH="0" baseline="0" noProof="0" dirty="0">
              <a:ln>
                <a:noFill/>
              </a:ln>
              <a:solidFill>
                <a:srgbClr val="151515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13"/>
          <p:cNvSpPr>
            <a:spLocks noGrp="1"/>
          </p:cNvSpPr>
          <p:nvPr>
            <p:ph idx="1"/>
          </p:nvPr>
        </p:nvSpPr>
        <p:spPr>
          <a:xfrm>
            <a:off x="512064" y="1152144"/>
            <a:ext cx="9646528" cy="534494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A more aggressive approach to the management of working capital shall lead to higher risk</a:t>
            </a: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develops inversely to liquidity</a:t>
            </a:r>
            <a:r>
              <a:rPr lang="en-GB" sz="2800" dirty="0" smtClean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GB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profitability </a:t>
            </a:r>
            <a:r>
              <a:rPr lang="en-GB" sz="2800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brings a </a:t>
            </a:r>
            <a:r>
              <a:rPr lang="en-GB" sz="28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GB" sz="2800" b="1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risk.</a:t>
            </a:r>
            <a:r>
              <a:rPr lang="en-GB" sz="2800" dirty="0">
                <a:solidFill>
                  <a:srgbClr val="FF0000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dirty="0">
              <a:solidFill>
                <a:srgbClr val="FF0000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cs-CZ" altLang="cs-CZ" dirty="0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2731325" y="180231"/>
            <a:ext cx="7427088" cy="6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64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Clara Sans" pitchFamily="50" charset="0"/>
              </a:defRPr>
            </a:lvl5pPr>
            <a:lvl6pPr marL="363799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6pPr>
            <a:lvl7pPr marL="727598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7pPr>
            <a:lvl8pPr marL="10913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8pPr>
            <a:lvl9pPr marL="1455197" algn="ctr" rtl="0" eaLnBrk="1" fontAlgn="base" hangingPunct="1">
              <a:spcBef>
                <a:spcPct val="0"/>
              </a:spcBef>
              <a:spcAft>
                <a:spcPct val="0"/>
              </a:spcAft>
              <a:defRPr sz="35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Net </a:t>
            </a:r>
            <a:r>
              <a:rPr kumimoji="0" lang="cs-CZ" altLang="cs-CZ" sz="2864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Working</a:t>
            </a:r>
            <a: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cs-CZ" altLang="cs-CZ" sz="2864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Capital</a:t>
            </a:r>
            <a: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(NWC) – </a:t>
            </a:r>
            <a:r>
              <a:rPr kumimoji="0" lang="cs-CZ" altLang="cs-CZ" sz="2864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Three</a:t>
            </a:r>
            <a:r>
              <a:rPr kumimoji="0" lang="cs-CZ" alt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cs-CZ" altLang="cs-CZ" sz="2864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Approachs</a:t>
            </a:r>
            <a:r>
              <a:rPr kumimoji="0" 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cs-CZ" sz="2864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cs-CZ" sz="2864" b="0" i="0" u="none" strike="noStrike" kern="1200" cap="none" spc="0" normalizeH="0" baseline="0" noProof="0" dirty="0">
              <a:ln>
                <a:noFill/>
              </a:ln>
              <a:solidFill>
                <a:srgbClr val="E00034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4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1_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190</TotalTime>
  <Words>559</Words>
  <Application>Microsoft Office PowerPoint</Application>
  <PresentationFormat>Vlastní</PresentationFormat>
  <Paragraphs>143</Paragraphs>
  <Slides>11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Clara Sans</vt:lpstr>
      <vt:lpstr>Times New Roman</vt:lpstr>
      <vt:lpstr>JU_OPVVV</vt:lpstr>
      <vt:lpstr>1_JU_OPVVV</vt:lpstr>
      <vt:lpstr>Editor rovnic 3.0</vt:lpstr>
      <vt:lpstr>WORKING CAPITAL</vt:lpstr>
      <vt:lpstr>Source structure</vt:lpstr>
      <vt:lpstr>Prezentace aplikace PowerPoint</vt:lpstr>
      <vt:lpstr>Prezentace aplikace PowerPoint</vt:lpstr>
      <vt:lpstr>Prezentace aplikace PowerPoint</vt:lpstr>
      <vt:lpstr>Prezentace aplikace PowerPoint</vt:lpstr>
      <vt:lpstr> Net Working Capital (NWC) – Three Approachs </vt:lpstr>
      <vt:lpstr>Prezentace aplikace PowerPoint</vt:lpstr>
      <vt:lpstr>Prezentace aplikace PowerPoint</vt:lpstr>
      <vt:lpstr>The three variants of approachs</vt:lpstr>
      <vt:lpstr>Thank you for your attencion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Novotná Martina Ing. Ph.D.</cp:lastModifiedBy>
  <cp:revision>15</cp:revision>
  <dcterms:created xsi:type="dcterms:W3CDTF">2017-07-17T18:52:59Z</dcterms:created>
  <dcterms:modified xsi:type="dcterms:W3CDTF">2020-03-04T13:14:25Z</dcterms:modified>
</cp:coreProperties>
</file>