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26"/>
  </p:notesMasterIdLst>
  <p:sldIdLst>
    <p:sldId id="256" r:id="rId2"/>
    <p:sldId id="258" r:id="rId3"/>
    <p:sldId id="260" r:id="rId4"/>
    <p:sldId id="294" r:id="rId5"/>
    <p:sldId id="295" r:id="rId6"/>
    <p:sldId id="259" r:id="rId7"/>
    <p:sldId id="264" r:id="rId8"/>
    <p:sldId id="266" r:id="rId9"/>
    <p:sldId id="278" r:id="rId10"/>
    <p:sldId id="267" r:id="rId11"/>
    <p:sldId id="292" r:id="rId12"/>
    <p:sldId id="293" r:id="rId13"/>
    <p:sldId id="270" r:id="rId14"/>
    <p:sldId id="271" r:id="rId15"/>
    <p:sldId id="272" r:id="rId16"/>
    <p:sldId id="280" r:id="rId17"/>
    <p:sldId id="273" r:id="rId18"/>
    <p:sldId id="274" r:id="rId19"/>
    <p:sldId id="275" r:id="rId20"/>
    <p:sldId id="283" r:id="rId21"/>
    <p:sldId id="284" r:id="rId22"/>
    <p:sldId id="296" r:id="rId23"/>
    <p:sldId id="287" r:id="rId24"/>
    <p:sldId id="291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677" autoAdjust="0"/>
  </p:normalViewPr>
  <p:slideViewPr>
    <p:cSldViewPr>
      <p:cViewPr varScale="1">
        <p:scale>
          <a:sx n="64" d="100"/>
          <a:sy n="64" d="100"/>
        </p:scale>
        <p:origin x="1340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7E37F1-169F-4521-9FF8-A0F2BC928F09}" type="datetimeFigureOut">
              <a:rPr lang="cs-CZ" smtClean="0"/>
              <a:t>29.01.2021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E41061-24D9-4CF5-821A-0AAA761B5E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9999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4F8672-8174-4157-9CD7-BC591DEEF2E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2582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Profitability ratios: Margins</a:t>
                </a:r>
              </a:p>
              <a:p>
                <a:endParaRPr lang="en-US" dirty="0" smtClean="0"/>
              </a:p>
              <a:p>
                <a:endParaRPr lang="en-US" dirty="0" smtClean="0"/>
              </a:p>
              <a:p>
                <a:pPr marL="171450" indent="-171450">
                  <a:buFont typeface="Arial" pitchFamily="34" charset="0"/>
                  <a:buChar char="•"/>
                </a:pPr>
                <a:r>
                  <a:rPr lang="en-US" dirty="0" smtClean="0"/>
                  <a:t>Gross profit margin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200" b="0" i="0" smtClean="0">
                    <a:latin typeface="Cambria Math"/>
                  </a:rPr>
                  <a:t>"Gross profit margin=" </a:t>
                </a:r>
                <a:r>
                  <a:rPr lang="en-US" sz="1200" b="0" i="0" smtClean="0">
                    <a:latin typeface="+mn-lt"/>
                  </a:rPr>
                  <a:t> "Gross profit</a:t>
                </a:r>
                <a:r>
                  <a:rPr lang="en-US" sz="1200" b="0" i="0" smtClean="0">
                    <a:latin typeface="Cambria Math"/>
                  </a:rPr>
                  <a:t>" /</a:t>
                </a:r>
                <a:r>
                  <a:rPr lang="en-US" sz="1200" b="0" i="0" smtClean="0">
                    <a:latin typeface="+mn-lt"/>
                  </a:rPr>
                  <a:t>"Total revenue</a:t>
                </a:r>
                <a:r>
                  <a:rPr lang="en-US" sz="1200" b="0" i="0" smtClean="0">
                    <a:latin typeface="Cambria Math"/>
                  </a:rPr>
                  <a:t>" </a:t>
                </a:r>
                <a:endParaRPr lang="en-US" dirty="0"/>
              </a:p>
              <a:p>
                <a:pPr algn="l"/>
                <a:endParaRPr lang="en-US" dirty="0" smtClean="0"/>
              </a:p>
              <a:p>
                <a:pPr marL="17145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Char char="•"/>
                  <a:tabLst/>
                  <a:defRPr/>
                </a:pPr>
                <a:r>
                  <a:rPr lang="en-US" sz="1200" b="0" i="0" dirty="0" smtClean="0">
                    <a:latin typeface="+mn-lt"/>
                  </a:rPr>
                  <a:t>Operating profit margin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200" b="0" i="0" smtClean="0">
                    <a:latin typeface="Cambria Math"/>
                  </a:rPr>
                  <a:t>"Operating profit margin=" </a:t>
                </a:r>
                <a:r>
                  <a:rPr lang="en-US" sz="1200" b="0" i="0" smtClean="0">
                    <a:latin typeface="+mn-lt"/>
                  </a:rPr>
                  <a:t> "Operating profit</a:t>
                </a:r>
                <a:r>
                  <a:rPr lang="en-US" sz="1200" b="0" i="0" smtClean="0">
                    <a:latin typeface="Cambria Math"/>
                  </a:rPr>
                  <a:t>" /</a:t>
                </a:r>
                <a:r>
                  <a:rPr lang="en-US" sz="1200" b="0" i="0" smtClean="0">
                    <a:latin typeface="+mn-lt"/>
                  </a:rPr>
                  <a:t>"Total revenue</a:t>
                </a:r>
                <a:r>
                  <a:rPr lang="en-US" sz="1200" b="0" i="0" smtClean="0">
                    <a:latin typeface="Cambria Math"/>
                  </a:rPr>
                  <a:t>" </a:t>
                </a:r>
                <a:endParaRPr lang="en-US" dirty="0"/>
              </a:p>
              <a:p>
                <a:pPr marL="17145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Char char="•"/>
                  <a:tabLst/>
                  <a:defRPr/>
                </a:pPr>
                <a:r>
                  <a:rPr lang="en-US" sz="1200" b="0" i="0" dirty="0" smtClean="0">
                    <a:latin typeface="+mn-lt"/>
                  </a:rPr>
                  <a:t>Net profit margin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200" b="0" i="0" smtClean="0">
                    <a:latin typeface="Cambria Math"/>
                  </a:rPr>
                  <a:t>"Net profit margin=" </a:t>
                </a:r>
                <a:r>
                  <a:rPr lang="en-US" sz="1200" b="0" i="0" smtClean="0">
                    <a:latin typeface="+mn-lt"/>
                  </a:rPr>
                  <a:t> "Net profit</a:t>
                </a:r>
                <a:r>
                  <a:rPr lang="en-US" sz="1200" b="0" i="0" smtClean="0">
                    <a:latin typeface="Cambria Math"/>
                  </a:rPr>
                  <a:t>" /</a:t>
                </a:r>
                <a:r>
                  <a:rPr lang="en-US" sz="1200" b="0" i="0" smtClean="0">
                    <a:latin typeface="+mn-lt"/>
                  </a:rPr>
                  <a:t>"Total revenue</a:t>
                </a:r>
                <a:r>
                  <a:rPr lang="en-US" sz="1200" b="0" i="0" smtClean="0">
                    <a:latin typeface="Cambria Math"/>
                  </a:rPr>
                  <a:t>" </a:t>
                </a:r>
                <a:endParaRPr lang="en-US" dirty="0" smtClean="0"/>
              </a:p>
              <a:p>
                <a:pPr marL="17145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Char char="•"/>
                  <a:tabLst/>
                  <a:defRPr/>
                </a:pPr>
                <a:r>
                  <a:rPr lang="en-US" dirty="0" smtClean="0"/>
                  <a:t>Pre-tax profit margin</a:t>
                </a:r>
                <a:endParaRPr lang="en-US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200" b="0" i="0" smtClean="0">
                    <a:latin typeface="Cambria Math"/>
                  </a:rPr>
                  <a:t>"Pretaxmargin=" </a:t>
                </a:r>
                <a:r>
                  <a:rPr lang="en-US" sz="1200" b="0" i="0" smtClean="0">
                    <a:latin typeface="+mn-lt"/>
                  </a:rPr>
                  <a:t> "Earnings before taxes</a:t>
                </a:r>
                <a:r>
                  <a:rPr lang="en-US" sz="1200" b="0" i="0" smtClean="0">
                    <a:latin typeface="Cambria Math"/>
                  </a:rPr>
                  <a:t>" /</a:t>
                </a:r>
                <a:r>
                  <a:rPr lang="en-US" sz="1200" b="0" i="0" smtClean="0">
                    <a:latin typeface="+mn-lt"/>
                  </a:rPr>
                  <a:t>"Total revenue</a:t>
                </a:r>
                <a:r>
                  <a:rPr lang="en-US" sz="1200" b="0" i="0" smtClean="0">
                    <a:latin typeface="Cambria Math"/>
                  </a:rPr>
                  <a:t>" </a:t>
                </a:r>
                <a:endParaRPr lang="en-US" dirty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4F8672-8174-4157-9CD7-BC591DEEF2E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1319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endParaRPr lang="en-US" dirty="0" smtClean="0"/>
              </a:p>
              <a:p>
                <a:pPr marL="171450" indent="-171450">
                  <a:buFont typeface="Arial" pitchFamily="34" charset="0"/>
                  <a:buChar char="•"/>
                </a:pPr>
                <a:endParaRPr lang="en-US" dirty="0" smtClean="0"/>
              </a:p>
              <a:p>
                <a:pPr marL="171450" indent="-171450">
                  <a:buFont typeface="Arial" pitchFamily="34" charset="0"/>
                  <a:buChar char="•"/>
                </a:pPr>
                <a:r>
                  <a:rPr lang="en-US" dirty="0" smtClean="0"/>
                  <a:t>Operating return on assets</a:t>
                </a:r>
              </a:p>
              <a:p>
                <a:pPr marL="45720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US" b="0" i="0" smtClean="0">
                    <a:latin typeface="Cambria Math"/>
                  </a:rPr>
                  <a:t>"Operating return on assets= " </a:t>
                </a:r>
                <a:r>
                  <a:rPr lang="en-US" b="0" i="0" smtClean="0"/>
                  <a:t> "Operating income</a:t>
                </a:r>
                <a:r>
                  <a:rPr lang="en-US" b="0" i="0" smtClean="0">
                    <a:latin typeface="Cambria Math"/>
                  </a:rPr>
                  <a:t>" /"</a:t>
                </a:r>
                <a:r>
                  <a:rPr lang="en-US" b="0" i="0" smtClean="0"/>
                  <a:t>Average total assets</a:t>
                </a:r>
                <a:r>
                  <a:rPr lang="en-US" b="0" i="0" smtClean="0">
                    <a:latin typeface="Cambria Math"/>
                  </a:rPr>
                  <a:t>" </a:t>
                </a:r>
                <a:endParaRPr lang="en-US" b="0" dirty="0" smtClean="0"/>
              </a:p>
              <a:p>
                <a:pPr marL="171450" indent="-171450">
                  <a:buFont typeface="Arial" pitchFamily="34" charset="0"/>
                  <a:buChar char="•"/>
                </a:pPr>
                <a:endParaRPr lang="en-US" dirty="0" smtClean="0"/>
              </a:p>
              <a:p>
                <a:pPr marL="171450" indent="-171450">
                  <a:buFont typeface="Arial" pitchFamily="34" charset="0"/>
                  <a:buChar char="•"/>
                </a:pPr>
                <a:r>
                  <a:rPr lang="en-US" dirty="0" smtClean="0"/>
                  <a:t>Return on assets</a:t>
                </a:r>
              </a:p>
              <a:p>
                <a:pPr marL="45720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US" b="0" i="0" smtClean="0">
                    <a:latin typeface="Cambria Math"/>
                  </a:rPr>
                  <a:t>"Return </a:t>
                </a:r>
                <a:r>
                  <a:rPr lang="en-US" i="0" smtClean="0">
                    <a:latin typeface="Cambria Math"/>
                  </a:rPr>
                  <a:t>on assets= </a:t>
                </a:r>
                <a:r>
                  <a:rPr lang="en-US" i="0">
                    <a:latin typeface="Cambria Math"/>
                  </a:rPr>
                  <a:t>" </a:t>
                </a:r>
                <a:r>
                  <a:rPr lang="en-US" b="0" i="0" smtClean="0"/>
                  <a:t> "Net</a:t>
                </a:r>
                <a:r>
                  <a:rPr lang="en-US" i="0"/>
                  <a:t> income</a:t>
                </a:r>
                <a:r>
                  <a:rPr lang="en-US" i="0">
                    <a:latin typeface="Cambria Math"/>
                  </a:rPr>
                  <a:t>" /"</a:t>
                </a:r>
                <a:r>
                  <a:rPr lang="en-US" i="0"/>
                  <a:t>Average total assets</a:t>
                </a:r>
                <a:r>
                  <a:rPr lang="en-US" i="0">
                    <a:latin typeface="Cambria Math"/>
                  </a:rPr>
                  <a:t>" </a:t>
                </a:r>
                <a:endParaRPr lang="en-US" dirty="0"/>
              </a:p>
              <a:p>
                <a:pPr marL="171450" indent="-171450">
                  <a:buFont typeface="Arial" pitchFamily="34" charset="0"/>
                  <a:buChar char="•"/>
                </a:pPr>
                <a:endParaRPr lang="en-US" dirty="0" smtClean="0"/>
              </a:p>
              <a:p>
                <a:pPr marL="171450" indent="-171450">
                  <a:buFont typeface="Arial" pitchFamily="34" charset="0"/>
                  <a:buChar char="•"/>
                </a:pPr>
                <a:r>
                  <a:rPr lang="en-US" dirty="0" smtClean="0"/>
                  <a:t>Return on total capital</a:t>
                </a:r>
              </a:p>
              <a:p>
                <a:pPr marL="457200" lvl="1" indent="0">
                  <a:buFont typeface="Arial" pitchFamily="34" charset="0"/>
                  <a:buNone/>
                </a:pPr>
                <a:r>
                  <a:rPr lang="en-US" i="0" smtClean="0">
                    <a:latin typeface="Cambria Math"/>
                  </a:rPr>
                  <a:t>"Return on </a:t>
                </a:r>
                <a:r>
                  <a:rPr lang="en-US" b="0" i="0" smtClean="0">
                    <a:latin typeface="Cambria Math"/>
                  </a:rPr>
                  <a:t>total capital</a:t>
                </a:r>
                <a:r>
                  <a:rPr lang="en-US" i="0" smtClean="0">
                    <a:latin typeface="Cambria Math"/>
                  </a:rPr>
                  <a:t>= </a:t>
                </a:r>
                <a:r>
                  <a:rPr lang="en-US" i="0">
                    <a:latin typeface="Cambria Math"/>
                  </a:rPr>
                  <a:t>" </a:t>
                </a:r>
                <a:r>
                  <a:rPr lang="en-US" i="0"/>
                  <a:t> "Net income</a:t>
                </a:r>
                <a:r>
                  <a:rPr lang="en-US" i="0">
                    <a:latin typeface="Cambria Math"/>
                  </a:rPr>
                  <a:t>" /</a:t>
                </a:r>
                <a:r>
                  <a:rPr lang="en-US" b="0" i="0" smtClean="0">
                    <a:latin typeface="Cambria Math"/>
                  </a:rPr>
                  <a:t>"</a:t>
                </a:r>
                <a:r>
                  <a:rPr lang="en-US" b="0" i="0" smtClean="0"/>
                  <a:t>Average interest−bearing debt+Average total equity</a:t>
                </a:r>
                <a:r>
                  <a:rPr lang="en-US" b="0" i="0" smtClean="0">
                    <a:latin typeface="Cambria Math"/>
                  </a:rPr>
                  <a:t>" </a:t>
                </a:r>
                <a:endParaRPr lang="en-US" dirty="0" smtClean="0"/>
              </a:p>
              <a:p>
                <a:pPr marL="171450" indent="-171450">
                  <a:buFont typeface="Arial" pitchFamily="34" charset="0"/>
                  <a:buChar char="•"/>
                </a:pPr>
                <a:r>
                  <a:rPr lang="en-US" dirty="0" smtClean="0"/>
                  <a:t>Return on equity</a:t>
                </a:r>
              </a:p>
              <a:p>
                <a:pPr marL="457200" lvl="1" indent="0">
                  <a:buFont typeface="Arial" pitchFamily="34" charset="0"/>
                  <a:buNone/>
                </a:pPr>
                <a:r>
                  <a:rPr lang="en-US" b="0" i="0" smtClean="0">
                    <a:latin typeface="Cambria Math"/>
                  </a:rPr>
                  <a:t>"Return on equity</a:t>
                </a:r>
                <a:r>
                  <a:rPr lang="en-US" i="0" smtClean="0">
                    <a:latin typeface="Cambria Math"/>
                  </a:rPr>
                  <a:t>= </a:t>
                </a:r>
                <a:r>
                  <a:rPr lang="en-US" i="0">
                    <a:latin typeface="Cambria Math"/>
                  </a:rPr>
                  <a:t>" </a:t>
                </a:r>
                <a:r>
                  <a:rPr lang="en-US" b="0" i="0" smtClean="0"/>
                  <a:t> "Net income</a:t>
                </a:r>
                <a:r>
                  <a:rPr lang="en-US" b="0" i="0" smtClean="0">
                    <a:latin typeface="Cambria Math"/>
                  </a:rPr>
                  <a:t>" </a:t>
                </a:r>
                <a:r>
                  <a:rPr lang="en-US" b="0" i="0">
                    <a:latin typeface="Cambria Math"/>
                  </a:rPr>
                  <a:t>/(</a:t>
                </a:r>
                <a:r>
                  <a:rPr lang="en-US" b="0" i="0" smtClean="0">
                    <a:latin typeface="Cambria Math"/>
                  </a:rPr>
                  <a:t>"</a:t>
                </a:r>
                <a:r>
                  <a:rPr lang="en-US" b="0" i="0" smtClean="0"/>
                  <a:t>Average shareholder</a:t>
                </a:r>
                <a:r>
                  <a:rPr lang="en-US" b="0" i="0" smtClean="0">
                    <a:latin typeface="Cambria Math"/>
                  </a:rPr>
                  <a:t>" "</a:t>
                </a:r>
                <a:r>
                  <a:rPr lang="en-US" b="0" i="0" smtClean="0"/>
                  <a:t>s</a:t>
                </a:r>
                <a:r>
                  <a:rPr lang="en-US" b="0" i="0" smtClean="0">
                    <a:latin typeface="Cambria Math"/>
                  </a:rPr>
                  <a:t>" ^"</a:t>
                </a:r>
                <a:r>
                  <a:rPr lang="en-US" b="0" i="0" smtClean="0"/>
                  <a:t>′</a:t>
                </a:r>
                <a:r>
                  <a:rPr lang="en-US" b="0" i="0" smtClean="0">
                    <a:latin typeface="Cambria Math"/>
                  </a:rPr>
                  <a:t>"  "</a:t>
                </a:r>
                <a:r>
                  <a:rPr lang="en-US" b="0" i="0" smtClean="0"/>
                  <a:t>equity</a:t>
                </a:r>
                <a:r>
                  <a:rPr lang="en-US" b="0" i="0" smtClean="0">
                    <a:latin typeface="Cambria Math"/>
                  </a:rPr>
                  <a:t>" </a:t>
                </a:r>
                <a:r>
                  <a:rPr lang="en-US" b="0" i="0">
                    <a:latin typeface="Cambria Math"/>
                  </a:rPr>
                  <a:t>)</a:t>
                </a:r>
                <a:endParaRPr lang="en-US" dirty="0" smtClean="0"/>
              </a:p>
              <a:p>
                <a:pPr marL="171450" indent="-171450">
                  <a:buFont typeface="Arial" pitchFamily="34" charset="0"/>
                  <a:buChar char="•"/>
                </a:pPr>
                <a:r>
                  <a:rPr lang="en-US" dirty="0" smtClean="0"/>
                  <a:t>Operating return on assets</a:t>
                </a:r>
              </a:p>
              <a:p>
                <a:pPr marL="45720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i="0" smtClean="0">
                    <a:latin typeface="Cambria Math"/>
                  </a:rPr>
                  <a:t>"Operating return on assets= </a:t>
                </a:r>
                <a:r>
                  <a:rPr lang="en-US" i="0">
                    <a:latin typeface="Cambria Math"/>
                  </a:rPr>
                  <a:t>" </a:t>
                </a:r>
                <a:r>
                  <a:rPr lang="en-US" i="0"/>
                  <a:t> "Operating income</a:t>
                </a:r>
                <a:r>
                  <a:rPr lang="en-US" i="0">
                    <a:latin typeface="Cambria Math"/>
                  </a:rPr>
                  <a:t>" /"</a:t>
                </a:r>
                <a:r>
                  <a:rPr lang="en-US" i="0"/>
                  <a:t>Average total assets</a:t>
                </a:r>
                <a:r>
                  <a:rPr lang="en-US" i="0">
                    <a:latin typeface="Cambria Math"/>
                  </a:rPr>
                  <a:t>" </a:t>
                </a:r>
                <a:endParaRPr lang="en-US" dirty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4F8672-8174-4157-9CD7-BC591DEEF2E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75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sz="1400" dirty="0" smtClean="0"/>
                  <a:t>Other Ratios</a:t>
                </a:r>
              </a:p>
              <a:p>
                <a:endParaRPr lang="en-US" dirty="0" smtClean="0"/>
              </a:p>
              <a:p>
                <a:pPr lvl="0"/>
                <a:r>
                  <a:rPr lang="en-US" dirty="0" smtClean="0"/>
                  <a:t>LOS: Calculate and interpret basic earnings per share and diluted earnings per share.</a:t>
                </a:r>
              </a:p>
              <a:p>
                <a:pPr lvl="0"/>
                <a:r>
                  <a:rPr lang="en-US" dirty="0" smtClean="0"/>
                  <a:t>LOS: Calculate and interpret book value of equity per share, price-to-earnings ratio, dividends per share, dividend payout ratio, and plowback ratio.</a:t>
                </a:r>
              </a:p>
              <a:p>
                <a:endParaRPr lang="en-US" dirty="0" smtClean="0"/>
              </a:p>
              <a:p>
                <a:pPr marL="171450" indent="-171450">
                  <a:buFont typeface="Arial" pitchFamily="34" charset="0"/>
                  <a:buChar char="•"/>
                </a:pPr>
                <a:r>
                  <a:rPr lang="en-US" dirty="0" smtClean="0"/>
                  <a:t>Earnings per share is net income, restated on a per share basis: [p. 383]</a:t>
                </a:r>
              </a:p>
              <a:p>
                <a:pPr marL="171450" indent="-171450">
                  <a:buFont typeface="Arial" pitchFamily="34" charset="0"/>
                  <a:buChar char="•"/>
                </a:pPr>
                <a:endParaRPr lang="en-US" dirty="0" smtClean="0"/>
              </a:p>
              <a:p>
                <a:pPr marL="466344" lvl="1" indent="0">
                  <a:buFont typeface="Arial" pitchFamily="34" charset="0"/>
                  <a:buNone/>
                </a:pPr>
                <a:r>
                  <a:rPr lang="en-US" b="0" i="0" smtClean="0">
                    <a:latin typeface="Cambria Math"/>
                  </a:rPr>
                  <a:t>"Earnings per share= " </a:t>
                </a:r>
                <a:r>
                  <a:rPr lang="en-US" b="0" i="0" smtClean="0"/>
                  <a:t> "Net income available to common shareholders</a:t>
                </a:r>
                <a:r>
                  <a:rPr lang="en-US" b="0" i="0" smtClean="0">
                    <a:latin typeface="Cambria Math"/>
                  </a:rPr>
                  <a:t>" /"</a:t>
                </a:r>
                <a:r>
                  <a:rPr lang="en-US" b="0" i="0" smtClean="0"/>
                  <a:t>Number of common shares outstanding</a:t>
                </a:r>
                <a:r>
                  <a:rPr lang="en-US" b="0" i="0" smtClean="0">
                    <a:latin typeface="Cambria Math"/>
                  </a:rPr>
                  <a:t>" </a:t>
                </a:r>
                <a:endParaRPr lang="en-US" dirty="0" smtClean="0"/>
              </a:p>
              <a:p>
                <a:pPr marL="466344" lvl="1" indent="0">
                  <a:buFont typeface="Arial" pitchFamily="34" charset="0"/>
                  <a:buNone/>
                </a:pPr>
                <a:endParaRPr lang="en-US" dirty="0" smtClean="0"/>
              </a:p>
              <a:p>
                <a:pPr marL="171450" indent="-171450">
                  <a:buFont typeface="Arial" pitchFamily="34" charset="0"/>
                  <a:buChar char="•"/>
                </a:pPr>
                <a:r>
                  <a:rPr lang="en-US" b="1" dirty="0" smtClean="0"/>
                  <a:t>Basic earnings per share </a:t>
                </a:r>
                <a:r>
                  <a:rPr lang="en-US" dirty="0" smtClean="0"/>
                  <a:t>is net income after preferred dividends, divided by the average number of common shares outstanding</a:t>
                </a:r>
                <a:r>
                  <a:rPr lang="en-US" dirty="0" smtClean="0"/>
                  <a:t>. [p. 383]</a:t>
                </a:r>
              </a:p>
              <a:p>
                <a:pPr marL="171450" indent="-171450">
                  <a:buFont typeface="Arial" pitchFamily="34" charset="0"/>
                  <a:buChar char="•"/>
                </a:pPr>
                <a:endParaRPr lang="en-US" dirty="0" smtClean="0"/>
              </a:p>
              <a:p>
                <a:pPr marL="171450" indent="-171450">
                  <a:buFont typeface="Arial" pitchFamily="34" charset="0"/>
                  <a:buChar char="•"/>
                </a:pPr>
                <a:r>
                  <a:rPr lang="en-US" b="1" dirty="0" smtClean="0"/>
                  <a:t>Diluted earnings per share </a:t>
                </a:r>
                <a:r>
                  <a:rPr lang="en-US" dirty="0" smtClean="0"/>
                  <a:t>is net income minus preferred dividends, divided by the number of shares outstanding considering all dilutive securities</a:t>
                </a:r>
                <a:r>
                  <a:rPr lang="en-US" dirty="0" smtClean="0"/>
                  <a:t>. [p. 383]</a:t>
                </a:r>
              </a:p>
              <a:p>
                <a:pPr marL="171450" indent="-171450">
                  <a:buFont typeface="Arial" pitchFamily="34" charset="0"/>
                  <a:buChar char="•"/>
                </a:pPr>
                <a:endParaRPr lang="en-US" dirty="0" smtClean="0"/>
              </a:p>
              <a:p>
                <a:pPr marL="171450" indent="-171450">
                  <a:buFont typeface="Arial" pitchFamily="34" charset="0"/>
                  <a:buChar char="•"/>
                </a:pPr>
                <a:r>
                  <a:rPr lang="en-US" b="1" dirty="0" smtClean="0"/>
                  <a:t>Book value per share </a:t>
                </a:r>
                <a:r>
                  <a:rPr lang="en-US" dirty="0" smtClean="0"/>
                  <a:t>is book value of equity divided by number of shares</a:t>
                </a:r>
                <a:r>
                  <a:rPr lang="en-US" dirty="0" smtClean="0"/>
                  <a:t>. [p. 383]</a:t>
                </a:r>
              </a:p>
              <a:p>
                <a:pPr marL="171450" indent="-171450">
                  <a:buFont typeface="Arial" pitchFamily="34" charset="0"/>
                  <a:buChar char="•"/>
                </a:pPr>
                <a:endParaRPr lang="en-US" dirty="0" smtClean="0"/>
              </a:p>
              <a:p>
                <a:pPr marL="171450" indent="-171450">
                  <a:buFont typeface="Arial" pitchFamily="34" charset="0"/>
                  <a:buChar char="•"/>
                </a:pPr>
                <a:r>
                  <a:rPr lang="en-US" b="1" dirty="0" smtClean="0"/>
                  <a:t>Price-to-earnings ratio </a:t>
                </a:r>
                <a:r>
                  <a:rPr lang="en-US" dirty="0" smtClean="0"/>
                  <a:t>(</a:t>
                </a:r>
                <a:r>
                  <a:rPr lang="en-US" b="1" dirty="0" smtClean="0"/>
                  <a:t>PE</a:t>
                </a:r>
                <a:r>
                  <a:rPr lang="en-US" dirty="0" smtClean="0"/>
                  <a:t> or </a:t>
                </a:r>
                <a:r>
                  <a:rPr lang="en-US" b="1" dirty="0" smtClean="0"/>
                  <a:t>P/E</a:t>
                </a:r>
                <a:r>
                  <a:rPr lang="en-US" dirty="0" smtClean="0"/>
                  <a:t>) is the ratio of the price per share of equity to the earnings per </a:t>
                </a:r>
                <a:r>
                  <a:rPr lang="en-US" dirty="0" smtClean="0"/>
                  <a:t>share. [p. 383]</a:t>
                </a:r>
                <a:endParaRPr lang="en-US" dirty="0" smtClean="0"/>
              </a:p>
              <a:p>
                <a:pPr marL="628650" lvl="1" indent="-171450">
                  <a:buFont typeface="Arial" pitchFamily="34" charset="0"/>
                  <a:buChar char="•"/>
                </a:pPr>
                <a:r>
                  <a:rPr lang="en-US" dirty="0" smtClean="0"/>
                  <a:t>If earnings are the last four quarters, this is the </a:t>
                </a:r>
                <a:r>
                  <a:rPr lang="en-US" b="1" dirty="0" smtClean="0"/>
                  <a:t>trailing P/E</a:t>
                </a:r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4F8672-8174-4157-9CD7-BC591DEEF2E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871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sz="1400" dirty="0" smtClean="0"/>
                  <a:t>Other Ratios, continued</a:t>
                </a:r>
              </a:p>
              <a:p>
                <a:endParaRPr lang="en-US" dirty="0" smtClean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 smtClean="0"/>
                  <a:t>LOS: Calculate and interpret book value of equity per share, price-to-earnings ratio, dividends per share, dividend payout ratio, and plowback ratio.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Measures of dividend payment: [p.</a:t>
                </a:r>
                <a:r>
                  <a:rPr lang="en-US" baseline="0" dirty="0" smtClean="0"/>
                  <a:t> 384]</a:t>
                </a:r>
                <a:endParaRPr lang="en-US" dirty="0" smtClean="0"/>
              </a:p>
              <a:p>
                <a:endParaRPr lang="en-US" dirty="0" smtClean="0"/>
              </a:p>
              <a:p>
                <a:pPr marL="466344" lvl="1" indent="0" algn="l">
                  <a:lnSpc>
                    <a:spcPct val="150000"/>
                  </a:lnSpc>
                  <a:buNone/>
                </a:pPr>
                <a:r>
                  <a:rPr lang="en-US" b="0" i="0" smtClean="0">
                    <a:latin typeface="Cambria Math"/>
                  </a:rPr>
                  <a:t>■8("</a:t>
                </a:r>
                <a:r>
                  <a:rPr lang="en-US" b="0" i="0" smtClean="0"/>
                  <a:t>Dividends per</a:t>
                </a:r>
                <a:r>
                  <a:rPr lang="en-US" b="0" i="0" smtClean="0">
                    <a:latin typeface="Cambria Math"/>
                  </a:rPr>
                  <a:t>" @"</a:t>
                </a:r>
                <a:r>
                  <a:rPr lang="en-US" b="0" i="0" smtClean="0"/>
                  <a:t>share (DPS)</a:t>
                </a:r>
                <a:r>
                  <a:rPr lang="en-US" b="0" i="0" smtClean="0">
                    <a:latin typeface="Cambria Math"/>
                  </a:rPr>
                  <a:t>" )"= " </a:t>
                </a:r>
                <a:r>
                  <a:rPr lang="en-US" b="0" i="0" smtClean="0"/>
                  <a:t> "Dividends paid to shareholders</a:t>
                </a:r>
                <a:r>
                  <a:rPr lang="en-US" b="0" i="0" smtClean="0">
                    <a:latin typeface="Cambria Math"/>
                  </a:rPr>
                  <a:t>" /"</a:t>
                </a:r>
                <a:r>
                  <a:rPr lang="en-US" b="0" i="0" smtClean="0"/>
                  <a:t>Weighted average number of ordinary shares outstanding</a:t>
                </a:r>
                <a:r>
                  <a:rPr lang="en-US" b="0" i="0" smtClean="0">
                    <a:latin typeface="Cambria Math"/>
                  </a:rPr>
                  <a:t>" </a:t>
                </a:r>
                <a:endParaRPr lang="en-US" dirty="0" smtClean="0"/>
              </a:p>
              <a:p>
                <a:pPr marL="9144" indent="0" algn="l">
                  <a:lnSpc>
                    <a:spcPct val="150000"/>
                  </a:lnSpc>
                  <a:buNone/>
                </a:pPr>
                <a:endParaRPr lang="en-US" dirty="0" smtClean="0"/>
              </a:p>
              <a:p>
                <a:pPr marL="466344" lvl="1" indent="0" algn="l">
                  <a:lnSpc>
                    <a:spcPct val="150000"/>
                  </a:lnSpc>
                  <a:buNone/>
                </a:pPr>
                <a:r>
                  <a:rPr lang="en-US" b="0" i="0" smtClean="0">
                    <a:latin typeface="Cambria Math"/>
                  </a:rPr>
                  <a:t>"Dividend payout ratio= " </a:t>
                </a:r>
                <a:r>
                  <a:rPr lang="en-US" b="0" i="0" smtClean="0"/>
                  <a:t> "Dividends paid to common shareholders</a:t>
                </a:r>
                <a:r>
                  <a:rPr lang="en-US" b="0" i="0" smtClean="0">
                    <a:latin typeface="Cambria Math"/>
                  </a:rPr>
                  <a:t>" /"</a:t>
                </a:r>
                <a:r>
                  <a:rPr lang="en-US" b="0" i="0" smtClean="0"/>
                  <a:t>Net income attributable to common shares</a:t>
                </a:r>
                <a:r>
                  <a:rPr lang="en-US" b="0" i="0" smtClean="0">
                    <a:latin typeface="Cambria Math"/>
                  </a:rPr>
                  <a:t>" </a:t>
                </a:r>
                <a:endParaRPr lang="en-US" dirty="0" smtClean="0"/>
              </a:p>
              <a:p>
                <a:pPr marL="466344" lvl="1" indent="0" algn="l">
                  <a:lnSpc>
                    <a:spcPct val="150000"/>
                  </a:lnSpc>
                  <a:buNone/>
                </a:pPr>
                <a:endParaRPr lang="en-US" dirty="0" smtClean="0"/>
              </a:p>
              <a:p>
                <a:r>
                  <a:rPr lang="en-US" dirty="0" smtClean="0"/>
                  <a:t>Plowback ratio = 1 – Dividend payout </a:t>
                </a:r>
                <a:r>
                  <a:rPr lang="en-US" dirty="0" smtClean="0"/>
                  <a:t>ratio [p. 385]</a:t>
                </a:r>
                <a:endParaRPr lang="en-US" dirty="0"/>
              </a:p>
              <a:p>
                <a:pPr marL="171450" marR="0" lvl="1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Char char="•"/>
                  <a:tabLst/>
                  <a:defRPr/>
                </a:pPr>
                <a:r>
                  <a:rPr lang="en-US" dirty="0" smtClean="0"/>
                  <a:t>The proportion of earnings retained by the company</a:t>
                </a:r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4F8672-8174-4157-9CD7-BC591DEEF2E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0785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4F8672-8174-4157-9CD7-BC591DEEF2E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1739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4F8672-8174-4157-9CD7-BC591DEEF2E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187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4F8672-8174-4157-9CD7-BC591DEEF2E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256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4F8672-8174-4157-9CD7-BC591DEEF2E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2563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4F8672-8174-4157-9CD7-BC591DEEF2E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293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endParaRPr lang="en-US" sz="1400" b="0" i="0" u="none" strike="noStrike" dirty="0">
              <a:effectLst/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4F8672-8174-4157-9CD7-BC591DEEF2E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2727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4F8672-8174-4157-9CD7-BC591DEEF2E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4562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400" dirty="0" smtClean="0"/>
                  <a:t>LOS: Calculate and interpret measures of a company’s operating efficiency, internal liquidity (liquidity ratios), solvency, and profitability, and demonstrate the use of these measures in company analysis.</a:t>
                </a:r>
              </a:p>
              <a:p>
                <a:r>
                  <a:rPr lang="en-US" sz="1400" dirty="0" smtClean="0"/>
                  <a:t>Pages 366–368</a:t>
                </a:r>
              </a:p>
              <a:p>
                <a:endParaRPr lang="en-US" sz="1400" dirty="0" smtClean="0"/>
              </a:p>
              <a:p>
                <a:r>
                  <a:rPr lang="en-US" sz="1400" dirty="0" smtClean="0"/>
                  <a:t>Solvency </a:t>
                </a:r>
                <a:r>
                  <a:rPr lang="en-US" sz="1400" dirty="0" smtClean="0"/>
                  <a:t>Ratios</a:t>
                </a:r>
              </a:p>
              <a:p>
                <a:endParaRPr lang="en-US" dirty="0" smtClean="0"/>
              </a:p>
              <a:p>
                <a:pPr marL="171450" indent="-171450">
                  <a:buFont typeface="Arial" pitchFamily="34" charset="0"/>
                  <a:buChar char="•"/>
                </a:pP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Component-Percentage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Solvency Ratios</a:t>
                </a:r>
              </a:p>
              <a:p>
                <a:pPr marL="171450" indent="-171450">
                  <a:buFont typeface="Arial" pitchFamily="34" charset="0"/>
                  <a:buChar char="•"/>
                </a:pPr>
                <a:endParaRPr lang="en-US" sz="1200" kern="1200" dirty="0" smtClean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628650" lvl="1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Debt-to-assets ratio</a:t>
                </a: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"Debt−to−assets ratio = "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"Total debt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/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"Total assets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</a:t>
                </a:r>
                <a:endParaRPr lang="en-US" sz="1200" kern="1200" dirty="0" smtClean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914400" lvl="2" indent="0">
                  <a:buFont typeface="Arial" pitchFamily="34" charset="0"/>
                  <a:buNone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1085850" lvl="2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Proportion of assets financed with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debt</a:t>
                </a:r>
              </a:p>
              <a:p>
                <a:pPr marL="914400" lvl="2" indent="0">
                  <a:buFont typeface="Arial" pitchFamily="34" charset="0"/>
                  <a:buNone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628650" lvl="1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Long-term debt-to-assets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ratio</a:t>
                </a: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"Long−term debt−to−assets ratio = "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"Long−term debt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/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"Total assets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</a:t>
                </a:r>
                <a:endParaRPr lang="en-US" sz="1200" kern="1200" dirty="0" smtClean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1085850" lvl="2" indent="-171450">
                  <a:buFont typeface="Arial" pitchFamily="34" charset="0"/>
                  <a:buChar char="•"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1085850" lvl="2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Proportion of assets financed with long-term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debt</a:t>
                </a:r>
              </a:p>
              <a:p>
                <a:pPr marL="1085850" lvl="2" indent="-171450">
                  <a:buFont typeface="Arial" pitchFamily="34" charset="0"/>
                  <a:buChar char="•"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628650" lvl="1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Debt-to-equity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ratio</a:t>
                </a:r>
              </a:p>
              <a:p>
                <a:pPr marL="628650" lvl="1" indent="-171450">
                  <a:buFont typeface="Arial" pitchFamily="34" charset="0"/>
                  <a:buChar char="•"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"Debt−to−equity ratio = "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"Total debt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/(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"Total shareholder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"s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^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"′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"equity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)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	</a:t>
                </a:r>
                <a:endParaRPr lang="en-US" sz="1200" kern="1200" dirty="0" smtClean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	</a:t>
                </a:r>
              </a:p>
              <a:p>
                <a:pPr marL="1085850" lvl="2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Debt financing relative to equity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financing</a:t>
                </a:r>
              </a:p>
              <a:p>
                <a:pPr marL="1085850" lvl="2" indent="-171450">
                  <a:buFont typeface="Arial" pitchFamily="34" charset="0"/>
                  <a:buChar char="•"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628650" lvl="1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Financial leverage (also referred to as the equity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multiplier</a:t>
                </a:r>
              </a:p>
              <a:p>
                <a:pPr marL="628650" lvl="1" indent="-171450">
                  <a:buFont typeface="Arial" pitchFamily="34" charset="0"/>
                  <a:buChar char="•"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"Financial leverage = "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"Total assets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/(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"Total shareholder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"s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^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"′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"equity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)</a:t>
                </a:r>
                <a:endParaRPr lang="en-US" sz="1200" kern="1200" dirty="0" smtClean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		</a:t>
                </a:r>
              </a:p>
              <a:p>
                <a:pPr marL="1085850" lvl="2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Reliance on debt financing </a:t>
                </a:r>
                <a:endParaRPr lang="en-US" sz="1200" kern="1200" dirty="0" smtClean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1085850" lvl="2" indent="-171450">
                  <a:buFont typeface="Arial" pitchFamily="34" charset="0"/>
                  <a:buChar char="•"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171450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Coverage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ratios</a:t>
                </a:r>
              </a:p>
              <a:p>
                <a:pPr marL="171450" indent="-171450">
                  <a:buFont typeface="Arial" pitchFamily="34" charset="0"/>
                  <a:buChar char="•"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628650" lvl="1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Interest coverage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ratio</a:t>
                </a:r>
              </a:p>
              <a:p>
                <a:pPr marL="628650" lvl="1" indent="-171450">
                  <a:buFont typeface="Arial" pitchFamily="34" charset="0"/>
                  <a:buChar char="•"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"Interest coverage ratio = "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"EBIT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/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"Interest payments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	</a:t>
                </a:r>
                <a:endParaRPr lang="en-US" sz="1200" kern="1200" dirty="0" smtClean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	</a:t>
                </a:r>
              </a:p>
              <a:p>
                <a:pPr marL="1085850" lvl="2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Ability to satisfy interest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obligations</a:t>
                </a:r>
              </a:p>
              <a:p>
                <a:pPr marL="1085850" lvl="2" indent="-171450">
                  <a:buFont typeface="Arial" pitchFamily="34" charset="0"/>
                  <a:buChar char="•"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628650" lvl="1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Fixed charge coverage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ratio</a:t>
                </a:r>
              </a:p>
              <a:p>
                <a:pPr marL="628650" lvl="1" indent="-171450">
                  <a:buFont typeface="Arial" pitchFamily="34" charset="0"/>
                  <a:buChar char="•"/>
                </a:pPr>
                <a:endParaRPr lang="en-US" sz="1200" kern="1200" dirty="0" smtClean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■8(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"Fixed charge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@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"coverage ratio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)" = "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"EBIT+Lease payments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/(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"Interest payments</a:t>
                </a:r>
                <a:r>
                  <a:rPr lang="en-US" sz="1200" i="0" kern="120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 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Lease payments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)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	</a:t>
                </a:r>
                <a:endParaRPr lang="en-US" sz="1200" kern="1200" dirty="0" smtClean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	</a:t>
                </a:r>
              </a:p>
              <a:p>
                <a:pPr marL="1085850" lvl="2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Ability to satisfy interest and lease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obligations</a:t>
                </a:r>
              </a:p>
              <a:p>
                <a:pPr marL="1085850" lvl="2" indent="-171450">
                  <a:buFont typeface="Arial" pitchFamily="34" charset="0"/>
                  <a:buChar char="•"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628650" lvl="1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Cash flow coverage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ratio</a:t>
                </a:r>
              </a:p>
              <a:p>
                <a:pPr marL="628650" lvl="1" indent="-171450">
                  <a:buFont typeface="Arial" pitchFamily="34" charset="0"/>
                  <a:buChar char="•"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■8(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"Cash flow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@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"coverage ratio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)"= "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"CFO+Interest payments+Tax payments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/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"Interest payments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</a:t>
                </a:r>
                <a:endParaRPr lang="en-US" sz="1200" kern="1200" dirty="0" smtClean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		</a:t>
                </a:r>
              </a:p>
              <a:p>
                <a:pPr marL="1085850" lvl="2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Ability to satisfy interest obligations with cash flows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.</a:t>
                </a:r>
              </a:p>
              <a:p>
                <a:pPr marL="1085850" lvl="2" indent="-171450">
                  <a:buFont typeface="Arial" pitchFamily="34" charset="0"/>
                  <a:buChar char="•"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628650" lvl="1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Cash-flow-to-debt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ratio</a:t>
                </a:r>
              </a:p>
              <a:p>
                <a:pPr marL="628650" lvl="1" indent="-171450">
                  <a:buFont typeface="Arial" pitchFamily="34" charset="0"/>
                  <a:buChar char="•"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■8(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"Cash−flow−to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@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"debt ratio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)"="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"CFO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/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"Total debt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	</a:t>
                </a:r>
                <a:endParaRPr lang="en-US" sz="1200" kern="1200" dirty="0" smtClean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	</a:t>
                </a:r>
              </a:p>
              <a:p>
                <a:pPr marL="1085850" lvl="2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Length of time needed to pay off debt with cash flows.</a:t>
                </a:r>
              </a:p>
              <a:p>
                <a:pPr lvl="1"/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 </a:t>
                </a:r>
              </a:p>
              <a:p>
                <a:r>
                  <a:rPr lang="en-US" b="1" i="1" dirty="0" smtClean="0"/>
                  <a:t>Discussion question: </a:t>
                </a:r>
                <a:r>
                  <a:rPr lang="en-US" dirty="0" smtClean="0"/>
                  <a:t>Is</a:t>
                </a:r>
                <a:r>
                  <a:rPr lang="en-US" baseline="0" dirty="0" smtClean="0"/>
                  <a:t> it possible for a company to have solvency ratios, such as the debt-to-assets and debt-to-equity ratios, that are increasing over time, yet the coverage ratios are not increasing?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4F8672-8174-4157-9CD7-BC591DEEF2E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331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400" dirty="0" smtClean="0"/>
                  <a:t>LOS: Calculate and interpret measures of a company’s operating efficiency, internal liquidity (liquidity ratios), solvency, and profitability, and demonstrate the use of these measures in company analysis.</a:t>
                </a:r>
              </a:p>
              <a:p>
                <a:r>
                  <a:rPr lang="en-US" sz="1400" dirty="0" smtClean="0"/>
                  <a:t>Pages 366–368</a:t>
                </a:r>
              </a:p>
              <a:p>
                <a:endParaRPr lang="en-US" sz="1400" dirty="0" smtClean="0"/>
              </a:p>
              <a:p>
                <a:r>
                  <a:rPr lang="en-US" sz="1400" dirty="0" smtClean="0"/>
                  <a:t>Solvency </a:t>
                </a:r>
                <a:r>
                  <a:rPr lang="en-US" sz="1400" dirty="0" smtClean="0"/>
                  <a:t>Ratios</a:t>
                </a:r>
              </a:p>
              <a:p>
                <a:endParaRPr lang="en-US" dirty="0" smtClean="0"/>
              </a:p>
              <a:p>
                <a:pPr marL="171450" indent="-171450">
                  <a:buFont typeface="Arial" pitchFamily="34" charset="0"/>
                  <a:buChar char="•"/>
                </a:pP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Component-Percentage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Solvency Ratios</a:t>
                </a:r>
              </a:p>
              <a:p>
                <a:pPr marL="171450" indent="-171450">
                  <a:buFont typeface="Arial" pitchFamily="34" charset="0"/>
                  <a:buChar char="•"/>
                </a:pPr>
                <a:endParaRPr lang="en-US" sz="1200" kern="1200" dirty="0" smtClean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628650" lvl="1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Debt-to-assets ratio</a:t>
                </a: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"Debt−to−assets ratio = "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"Total debt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/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"Total assets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</a:t>
                </a:r>
                <a:endParaRPr lang="en-US" sz="1200" kern="1200" dirty="0" smtClean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914400" lvl="2" indent="0">
                  <a:buFont typeface="Arial" pitchFamily="34" charset="0"/>
                  <a:buNone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1085850" lvl="2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Proportion of assets financed with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debt</a:t>
                </a:r>
              </a:p>
              <a:p>
                <a:pPr marL="914400" lvl="2" indent="0">
                  <a:buFont typeface="Arial" pitchFamily="34" charset="0"/>
                  <a:buNone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628650" lvl="1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Long-term debt-to-assets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ratio</a:t>
                </a: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"Long−term debt−to−assets ratio = "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"Long−term debt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/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"Total assets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</a:t>
                </a:r>
                <a:endParaRPr lang="en-US" sz="1200" kern="1200" dirty="0" smtClean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1085850" lvl="2" indent="-171450">
                  <a:buFont typeface="Arial" pitchFamily="34" charset="0"/>
                  <a:buChar char="•"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1085850" lvl="2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Proportion of assets financed with long-term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debt</a:t>
                </a:r>
              </a:p>
              <a:p>
                <a:pPr marL="1085850" lvl="2" indent="-171450">
                  <a:buFont typeface="Arial" pitchFamily="34" charset="0"/>
                  <a:buChar char="•"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628650" lvl="1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Debt-to-equity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ratio</a:t>
                </a:r>
              </a:p>
              <a:p>
                <a:pPr marL="628650" lvl="1" indent="-171450">
                  <a:buFont typeface="Arial" pitchFamily="34" charset="0"/>
                  <a:buChar char="•"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"Debt−to−equity ratio = "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"Total debt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/(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"Total shareholder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"s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^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"′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"equity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)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	</a:t>
                </a:r>
                <a:endParaRPr lang="en-US" sz="1200" kern="1200" dirty="0" smtClean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	</a:t>
                </a:r>
              </a:p>
              <a:p>
                <a:pPr marL="1085850" lvl="2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Debt financing relative to equity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financing</a:t>
                </a:r>
              </a:p>
              <a:p>
                <a:pPr marL="1085850" lvl="2" indent="-171450">
                  <a:buFont typeface="Arial" pitchFamily="34" charset="0"/>
                  <a:buChar char="•"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628650" lvl="1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Financial leverage (also referred to as the equity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multiplier</a:t>
                </a:r>
              </a:p>
              <a:p>
                <a:pPr marL="628650" lvl="1" indent="-171450">
                  <a:buFont typeface="Arial" pitchFamily="34" charset="0"/>
                  <a:buChar char="•"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"Financial leverage = "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"Total assets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/(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"Total shareholder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"s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^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"′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"equity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)</a:t>
                </a:r>
                <a:endParaRPr lang="en-US" sz="1200" kern="1200" dirty="0" smtClean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		</a:t>
                </a:r>
              </a:p>
              <a:p>
                <a:pPr marL="1085850" lvl="2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Reliance on debt financing </a:t>
                </a:r>
                <a:endParaRPr lang="en-US" sz="1200" kern="1200" dirty="0" smtClean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1085850" lvl="2" indent="-171450">
                  <a:buFont typeface="Arial" pitchFamily="34" charset="0"/>
                  <a:buChar char="•"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171450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Coverage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ratios</a:t>
                </a:r>
              </a:p>
              <a:p>
                <a:pPr marL="171450" indent="-171450">
                  <a:buFont typeface="Arial" pitchFamily="34" charset="0"/>
                  <a:buChar char="•"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628650" lvl="1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Interest coverage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ratio</a:t>
                </a:r>
              </a:p>
              <a:p>
                <a:pPr marL="628650" lvl="1" indent="-171450">
                  <a:buFont typeface="Arial" pitchFamily="34" charset="0"/>
                  <a:buChar char="•"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"Interest coverage ratio = "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"EBIT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/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"Interest payments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	</a:t>
                </a:r>
                <a:endParaRPr lang="en-US" sz="1200" kern="1200" dirty="0" smtClean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	</a:t>
                </a:r>
              </a:p>
              <a:p>
                <a:pPr marL="1085850" lvl="2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Ability to satisfy interest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obligations</a:t>
                </a:r>
              </a:p>
              <a:p>
                <a:pPr marL="1085850" lvl="2" indent="-171450">
                  <a:buFont typeface="Arial" pitchFamily="34" charset="0"/>
                  <a:buChar char="•"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628650" lvl="1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Fixed charge coverage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ratio</a:t>
                </a:r>
              </a:p>
              <a:p>
                <a:pPr marL="628650" lvl="1" indent="-171450">
                  <a:buFont typeface="Arial" pitchFamily="34" charset="0"/>
                  <a:buChar char="•"/>
                </a:pPr>
                <a:endParaRPr lang="en-US" sz="1200" kern="1200" dirty="0" smtClean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■8(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"Fixed charge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@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"coverage ratio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)" = "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"EBIT+Lease payments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/(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"Interest payments</a:t>
                </a:r>
                <a:r>
                  <a:rPr lang="en-US" sz="1200" i="0" kern="120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 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Lease payments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)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	</a:t>
                </a:r>
                <a:endParaRPr lang="en-US" sz="1200" kern="1200" dirty="0" smtClean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	</a:t>
                </a:r>
              </a:p>
              <a:p>
                <a:pPr marL="1085850" lvl="2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Ability to satisfy interest and lease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obligations</a:t>
                </a:r>
              </a:p>
              <a:p>
                <a:pPr marL="1085850" lvl="2" indent="-171450">
                  <a:buFont typeface="Arial" pitchFamily="34" charset="0"/>
                  <a:buChar char="•"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628650" lvl="1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Cash flow coverage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ratio</a:t>
                </a:r>
              </a:p>
              <a:p>
                <a:pPr marL="628650" lvl="1" indent="-171450">
                  <a:buFont typeface="Arial" pitchFamily="34" charset="0"/>
                  <a:buChar char="•"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■8(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"Cash flow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@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"coverage ratio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)"= "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"CFO+Interest payments+Tax payments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/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"Interest payments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</a:t>
                </a:r>
                <a:endParaRPr lang="en-US" sz="1200" kern="1200" dirty="0" smtClean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		</a:t>
                </a:r>
              </a:p>
              <a:p>
                <a:pPr marL="1085850" lvl="2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Ability to satisfy interest obligations with cash flows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.</a:t>
                </a:r>
              </a:p>
              <a:p>
                <a:pPr marL="1085850" lvl="2" indent="-171450">
                  <a:buFont typeface="Arial" pitchFamily="34" charset="0"/>
                  <a:buChar char="•"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628650" lvl="1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Cash-flow-to-debt 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ratio</a:t>
                </a:r>
              </a:p>
              <a:p>
                <a:pPr marL="628650" lvl="1" indent="-171450">
                  <a:buFont typeface="Arial" pitchFamily="34" charset="0"/>
                  <a:buChar char="•"/>
                </a:pP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■8(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"Cash−flow−to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@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"debt ratio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)"="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"CFO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/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"Total debt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Cambria Math"/>
                    <a:ea typeface="+mn-ea"/>
                    <a:cs typeface="+mn-cs"/>
                  </a:rPr>
                  <a:t>" 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	</a:t>
                </a:r>
                <a:endParaRPr lang="en-US" sz="1200" kern="1200" dirty="0" smtClean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marL="914400" lvl="2" indent="0">
                  <a:buFont typeface="Arial" pitchFamily="34" charset="0"/>
                  <a:buNone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	</a:t>
                </a:r>
              </a:p>
              <a:p>
                <a:pPr marL="1085850" lvl="2" indent="-171450">
                  <a:buFont typeface="Arial" pitchFamily="34" charset="0"/>
                  <a:buChar char="•"/>
                </a:pP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Length of time needed to pay off debt with cash flows.</a:t>
                </a:r>
              </a:p>
              <a:p>
                <a:pPr lvl="1"/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 </a:t>
                </a:r>
              </a:p>
              <a:p>
                <a:r>
                  <a:rPr lang="en-US" b="1" i="1" dirty="0" smtClean="0"/>
                  <a:t>Discussion question: </a:t>
                </a:r>
                <a:r>
                  <a:rPr lang="en-US" dirty="0" smtClean="0"/>
                  <a:t>Is</a:t>
                </a:r>
                <a:r>
                  <a:rPr lang="en-US" baseline="0" dirty="0" smtClean="0"/>
                  <a:t> it possible for a company to have solvency ratios, such as the debt-to-assets and debt-to-equity ratios, that are increasing over time, yet the coverage ratios are not increasing?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4F8672-8174-4157-9CD7-BC591DEEF2E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331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4F8672-8174-4157-9CD7-BC591DEEF2E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0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539"/>
          </a:p>
        </p:txBody>
      </p:sp>
      <p:sp>
        <p:nvSpPr>
          <p:cNvPr id="14" name="Obdélník 13"/>
          <p:cNvSpPr/>
          <p:nvPr/>
        </p:nvSpPr>
        <p:spPr>
          <a:xfrm>
            <a:off x="0" y="1712008"/>
            <a:ext cx="9144000" cy="1714214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996384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394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70124" y="1836050"/>
            <a:ext cx="7088075" cy="1363884"/>
          </a:xfrm>
        </p:spPr>
        <p:txBody>
          <a:bodyPr/>
          <a:lstStyle>
            <a:lvl1pPr marL="0" indent="0" algn="l">
              <a:defRPr sz="3762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0124" y="3589525"/>
            <a:ext cx="7388944" cy="653106"/>
          </a:xfrm>
        </p:spPr>
        <p:txBody>
          <a:bodyPr/>
          <a:lstStyle>
            <a:lvl1pPr marL="0" indent="0" algn="l">
              <a:buNone/>
              <a:defRPr sz="2052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3909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1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72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63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547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45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36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276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fld id="{A606F637-67C9-4C18-A3D3-C5AB352E2232}" type="datetimeFigureOut">
              <a:rPr lang="cs-CZ" smtClean="0"/>
              <a:t>29.01.2021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fld id="{00ED5720-77AD-4976-A609-7C503C7BAEB5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1"/>
            <a:ext cx="2591434" cy="11431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539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782" y="193087"/>
            <a:ext cx="3397978" cy="923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23584" y="5649562"/>
            <a:ext cx="3942128" cy="5788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54626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06F637-67C9-4C18-A3D3-C5AB352E2232}" type="datetimeFigureOut">
              <a:rPr lang="cs-CZ" smtClean="0"/>
              <a:t>29.01.2021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ED5720-77AD-4976-A609-7C503C7BAE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8612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1" y="947196"/>
            <a:ext cx="2057400" cy="5178969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47196"/>
            <a:ext cx="6019800" cy="5178969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06F637-67C9-4C18-A3D3-C5AB352E2232}" type="datetimeFigureOut">
              <a:rPr lang="cs-CZ" smtClean="0"/>
              <a:t>29.01.2021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ED5720-77AD-4976-A609-7C503C7BAE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0809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35575" y="163468"/>
            <a:ext cx="6350954" cy="601260"/>
          </a:xfrm>
        </p:spPr>
        <p:txBody>
          <a:bodyPr/>
          <a:lstStyle>
            <a:lvl1pPr>
              <a:defRPr sz="3078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472" y="1077081"/>
            <a:ext cx="8229057" cy="5049476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06F637-67C9-4C18-A3D3-C5AB352E2232}" type="datetimeFigureOut">
              <a:rPr lang="cs-CZ" smtClean="0"/>
              <a:t>29.01.2021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ED5720-77AD-4976-A609-7C503C7BAE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4416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/>
          <a:lstStyle>
            <a:lvl1pPr algn="l">
              <a:defRPr sz="342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710">
                <a:solidFill>
                  <a:schemeClr val="tx1">
                    <a:tint val="75000"/>
                  </a:schemeClr>
                </a:solidFill>
              </a:defRPr>
            </a:lvl1pPr>
            <a:lvl2pPr marL="390952" indent="0">
              <a:buNone/>
              <a:defRPr sz="1539">
                <a:solidFill>
                  <a:schemeClr val="tx1">
                    <a:tint val="75000"/>
                  </a:schemeClr>
                </a:solidFill>
              </a:defRPr>
            </a:lvl2pPr>
            <a:lvl3pPr marL="781903" indent="0">
              <a:buNone/>
              <a:defRPr sz="1368">
                <a:solidFill>
                  <a:schemeClr val="tx1">
                    <a:tint val="75000"/>
                  </a:schemeClr>
                </a:solidFill>
              </a:defRPr>
            </a:lvl3pPr>
            <a:lvl4pPr marL="1172855" indent="0">
              <a:buNone/>
              <a:defRPr sz="1197">
                <a:solidFill>
                  <a:schemeClr val="tx1">
                    <a:tint val="75000"/>
                  </a:schemeClr>
                </a:solidFill>
              </a:defRPr>
            </a:lvl4pPr>
            <a:lvl5pPr marL="1563807" indent="0">
              <a:buNone/>
              <a:defRPr sz="1197">
                <a:solidFill>
                  <a:schemeClr val="tx1">
                    <a:tint val="75000"/>
                  </a:schemeClr>
                </a:solidFill>
              </a:defRPr>
            </a:lvl5pPr>
            <a:lvl6pPr marL="1954759" indent="0">
              <a:buNone/>
              <a:defRPr sz="1197">
                <a:solidFill>
                  <a:schemeClr val="tx1">
                    <a:tint val="75000"/>
                  </a:schemeClr>
                </a:solidFill>
              </a:defRPr>
            </a:lvl6pPr>
            <a:lvl7pPr marL="2345710" indent="0">
              <a:buNone/>
              <a:defRPr sz="1197">
                <a:solidFill>
                  <a:schemeClr val="tx1">
                    <a:tint val="75000"/>
                  </a:schemeClr>
                </a:solidFill>
              </a:defRPr>
            </a:lvl7pPr>
            <a:lvl8pPr marL="2736662" indent="0">
              <a:buNone/>
              <a:defRPr sz="1197">
                <a:solidFill>
                  <a:schemeClr val="tx1">
                    <a:tint val="75000"/>
                  </a:schemeClr>
                </a:solidFill>
              </a:defRPr>
            </a:lvl8pPr>
            <a:lvl9pPr marL="3127614" indent="0">
              <a:buNone/>
              <a:defRPr sz="11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06F637-67C9-4C18-A3D3-C5AB352E2232}" type="datetimeFigureOut">
              <a:rPr lang="cs-CZ" smtClean="0"/>
              <a:t>29.01.2021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ED5720-77AD-4976-A609-7C503C7BAE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1020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394"/>
            </a:lvl1pPr>
            <a:lvl2pPr>
              <a:defRPr sz="2052"/>
            </a:lvl2pPr>
            <a:lvl3pPr>
              <a:defRPr sz="1710"/>
            </a:lvl3pPr>
            <a:lvl4pPr>
              <a:defRPr sz="1539"/>
            </a:lvl4pPr>
            <a:lvl5pPr>
              <a:defRPr sz="1539"/>
            </a:lvl5pPr>
            <a:lvl6pPr>
              <a:defRPr sz="1539"/>
            </a:lvl6pPr>
            <a:lvl7pPr>
              <a:defRPr sz="1539"/>
            </a:lvl7pPr>
            <a:lvl8pPr>
              <a:defRPr sz="1539"/>
            </a:lvl8pPr>
            <a:lvl9pPr>
              <a:defRPr sz="1539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394"/>
            </a:lvl1pPr>
            <a:lvl2pPr>
              <a:defRPr sz="2052"/>
            </a:lvl2pPr>
            <a:lvl3pPr>
              <a:defRPr sz="1710"/>
            </a:lvl3pPr>
            <a:lvl4pPr>
              <a:defRPr sz="1539"/>
            </a:lvl4pPr>
            <a:lvl5pPr>
              <a:defRPr sz="1539"/>
            </a:lvl5pPr>
            <a:lvl6pPr>
              <a:defRPr sz="1539"/>
            </a:lvl6pPr>
            <a:lvl7pPr>
              <a:defRPr sz="1539"/>
            </a:lvl7pPr>
            <a:lvl8pPr>
              <a:defRPr sz="1539"/>
            </a:lvl8pPr>
            <a:lvl9pPr>
              <a:defRPr sz="1539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06F637-67C9-4C18-A3D3-C5AB352E2232}" type="datetimeFigureOut">
              <a:rPr lang="cs-CZ" smtClean="0"/>
              <a:t>29.01.2021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ED5720-77AD-4976-A609-7C503C7BAE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0508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46506" y="1077817"/>
            <a:ext cx="4040188" cy="639762"/>
          </a:xfrm>
        </p:spPr>
        <p:txBody>
          <a:bodyPr anchor="b"/>
          <a:lstStyle>
            <a:lvl1pPr marL="0" indent="0">
              <a:buNone/>
              <a:defRPr sz="2052" b="1"/>
            </a:lvl1pPr>
            <a:lvl2pPr marL="390952" indent="0">
              <a:buNone/>
              <a:defRPr sz="1710" b="1"/>
            </a:lvl2pPr>
            <a:lvl3pPr marL="781903" indent="0">
              <a:buNone/>
              <a:defRPr sz="1539" b="1"/>
            </a:lvl3pPr>
            <a:lvl4pPr marL="1172855" indent="0">
              <a:buNone/>
              <a:defRPr sz="1368" b="1"/>
            </a:lvl4pPr>
            <a:lvl5pPr marL="1563807" indent="0">
              <a:buNone/>
              <a:defRPr sz="1368" b="1"/>
            </a:lvl5pPr>
            <a:lvl6pPr marL="1954759" indent="0">
              <a:buNone/>
              <a:defRPr sz="1368" b="1"/>
            </a:lvl6pPr>
            <a:lvl7pPr marL="2345710" indent="0">
              <a:buNone/>
              <a:defRPr sz="1368" b="1"/>
            </a:lvl7pPr>
            <a:lvl8pPr marL="2736662" indent="0">
              <a:buNone/>
              <a:defRPr sz="1368" b="1"/>
            </a:lvl8pPr>
            <a:lvl9pPr marL="3127614" indent="0">
              <a:buNone/>
              <a:defRPr sz="1368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1" y="1796234"/>
            <a:ext cx="4040188" cy="4329929"/>
          </a:xfrm>
        </p:spPr>
        <p:txBody>
          <a:bodyPr/>
          <a:lstStyle>
            <a:lvl1pPr>
              <a:defRPr sz="2052"/>
            </a:lvl1pPr>
            <a:lvl2pPr>
              <a:defRPr sz="1710"/>
            </a:lvl2pPr>
            <a:lvl3pPr>
              <a:defRPr sz="1539"/>
            </a:lvl3pPr>
            <a:lvl4pPr>
              <a:defRPr sz="1368"/>
            </a:lvl4pPr>
            <a:lvl5pPr>
              <a:defRPr sz="1368"/>
            </a:lvl5pPr>
            <a:lvl6pPr>
              <a:defRPr sz="1368"/>
            </a:lvl6pPr>
            <a:lvl7pPr>
              <a:defRPr sz="1368"/>
            </a:lvl7pPr>
            <a:lvl8pPr>
              <a:defRPr sz="1368"/>
            </a:lvl8pPr>
            <a:lvl9pPr>
              <a:defRPr sz="1368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55720" y="1077817"/>
            <a:ext cx="4041775" cy="639762"/>
          </a:xfrm>
        </p:spPr>
        <p:txBody>
          <a:bodyPr anchor="b"/>
          <a:lstStyle>
            <a:lvl1pPr marL="0" indent="0">
              <a:buNone/>
              <a:defRPr sz="2052" b="1"/>
            </a:lvl1pPr>
            <a:lvl2pPr marL="390952" indent="0">
              <a:buNone/>
              <a:defRPr sz="1710" b="1"/>
            </a:lvl2pPr>
            <a:lvl3pPr marL="781903" indent="0">
              <a:buNone/>
              <a:defRPr sz="1539" b="1"/>
            </a:lvl3pPr>
            <a:lvl4pPr marL="1172855" indent="0">
              <a:buNone/>
              <a:defRPr sz="1368" b="1"/>
            </a:lvl4pPr>
            <a:lvl5pPr marL="1563807" indent="0">
              <a:buNone/>
              <a:defRPr sz="1368" b="1"/>
            </a:lvl5pPr>
            <a:lvl6pPr marL="1954759" indent="0">
              <a:buNone/>
              <a:defRPr sz="1368" b="1"/>
            </a:lvl6pPr>
            <a:lvl7pPr marL="2345710" indent="0">
              <a:buNone/>
              <a:defRPr sz="1368" b="1"/>
            </a:lvl7pPr>
            <a:lvl8pPr marL="2736662" indent="0">
              <a:buNone/>
              <a:defRPr sz="1368" b="1"/>
            </a:lvl8pPr>
            <a:lvl9pPr marL="3127614" indent="0">
              <a:buNone/>
              <a:defRPr sz="1368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1796234"/>
            <a:ext cx="4041775" cy="4329929"/>
          </a:xfrm>
        </p:spPr>
        <p:txBody>
          <a:bodyPr/>
          <a:lstStyle>
            <a:lvl1pPr>
              <a:defRPr sz="2052"/>
            </a:lvl1pPr>
            <a:lvl2pPr>
              <a:defRPr sz="1710"/>
            </a:lvl2pPr>
            <a:lvl3pPr>
              <a:defRPr sz="1539"/>
            </a:lvl3pPr>
            <a:lvl4pPr>
              <a:defRPr sz="1368"/>
            </a:lvl4pPr>
            <a:lvl5pPr>
              <a:defRPr sz="1368"/>
            </a:lvl5pPr>
            <a:lvl6pPr>
              <a:defRPr sz="1368"/>
            </a:lvl6pPr>
            <a:lvl7pPr>
              <a:defRPr sz="1368"/>
            </a:lvl7pPr>
            <a:lvl8pPr>
              <a:defRPr sz="1368"/>
            </a:lvl8pPr>
            <a:lvl9pPr>
              <a:defRPr sz="1368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06F637-67C9-4C18-A3D3-C5AB352E2232}" type="datetimeFigureOut">
              <a:rPr lang="cs-CZ" smtClean="0"/>
              <a:t>29.01.2021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ED5720-77AD-4976-A609-7C503C7BAE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1456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06F637-67C9-4C18-A3D3-C5AB352E2232}" type="datetimeFigureOut">
              <a:rPr lang="cs-CZ" smtClean="0"/>
              <a:t>29.01.2021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ED5720-77AD-4976-A609-7C503C7BAE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6214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06F637-67C9-4C18-A3D3-C5AB352E2232}" type="datetimeFigureOut">
              <a:rPr lang="cs-CZ" smtClean="0"/>
              <a:t>29.01.2021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ED5720-77AD-4976-A609-7C503C7BAE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8380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881884"/>
            <a:ext cx="3008313" cy="553215"/>
          </a:xfrm>
        </p:spPr>
        <p:txBody>
          <a:bodyPr anchor="b"/>
          <a:lstStyle>
            <a:lvl1pPr algn="l">
              <a:defRPr sz="171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2736"/>
            </a:lvl1pPr>
            <a:lvl2pPr>
              <a:defRPr sz="2394"/>
            </a:lvl2pPr>
            <a:lvl3pPr>
              <a:defRPr sz="2052"/>
            </a:lvl3pPr>
            <a:lvl4pPr>
              <a:defRPr sz="1710"/>
            </a:lvl4pPr>
            <a:lvl5pPr>
              <a:defRPr sz="1710"/>
            </a:lvl5pPr>
            <a:lvl6pPr>
              <a:defRPr sz="1710"/>
            </a:lvl6pPr>
            <a:lvl7pPr>
              <a:defRPr sz="1710"/>
            </a:lvl7pPr>
            <a:lvl8pPr>
              <a:defRPr sz="1710"/>
            </a:lvl8pPr>
            <a:lvl9pPr>
              <a:defRPr sz="171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197"/>
            </a:lvl1pPr>
            <a:lvl2pPr marL="390952" indent="0">
              <a:buNone/>
              <a:defRPr sz="1026"/>
            </a:lvl2pPr>
            <a:lvl3pPr marL="781903" indent="0">
              <a:buNone/>
              <a:defRPr sz="855"/>
            </a:lvl3pPr>
            <a:lvl4pPr marL="1172855" indent="0">
              <a:buNone/>
              <a:defRPr sz="770"/>
            </a:lvl4pPr>
            <a:lvl5pPr marL="1563807" indent="0">
              <a:buNone/>
              <a:defRPr sz="770"/>
            </a:lvl5pPr>
            <a:lvl6pPr marL="1954759" indent="0">
              <a:buNone/>
              <a:defRPr sz="770"/>
            </a:lvl6pPr>
            <a:lvl7pPr marL="2345710" indent="0">
              <a:buNone/>
              <a:defRPr sz="770"/>
            </a:lvl7pPr>
            <a:lvl8pPr marL="2736662" indent="0">
              <a:buNone/>
              <a:defRPr sz="770"/>
            </a:lvl8pPr>
            <a:lvl9pPr marL="3127614" indent="0">
              <a:buNone/>
              <a:defRPr sz="77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06F637-67C9-4C18-A3D3-C5AB352E2232}" type="datetimeFigureOut">
              <a:rPr lang="cs-CZ" smtClean="0"/>
              <a:t>29.01.2021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ED5720-77AD-4976-A609-7C503C7BAE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6275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71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881885"/>
            <a:ext cx="5486400" cy="3845690"/>
          </a:xfrm>
        </p:spPr>
        <p:txBody>
          <a:bodyPr rtlCol="0">
            <a:normAutofit/>
          </a:bodyPr>
          <a:lstStyle>
            <a:lvl1pPr marL="0" indent="0">
              <a:buNone/>
              <a:defRPr sz="2736"/>
            </a:lvl1pPr>
            <a:lvl2pPr marL="390952" indent="0">
              <a:buNone/>
              <a:defRPr sz="2394"/>
            </a:lvl2pPr>
            <a:lvl3pPr marL="781903" indent="0">
              <a:buNone/>
              <a:defRPr sz="2052"/>
            </a:lvl3pPr>
            <a:lvl4pPr marL="1172855" indent="0">
              <a:buNone/>
              <a:defRPr sz="1710"/>
            </a:lvl4pPr>
            <a:lvl5pPr marL="1563807" indent="0">
              <a:buNone/>
              <a:defRPr sz="1710"/>
            </a:lvl5pPr>
            <a:lvl6pPr marL="1954759" indent="0">
              <a:buNone/>
              <a:defRPr sz="1710"/>
            </a:lvl6pPr>
            <a:lvl7pPr marL="2345710" indent="0">
              <a:buNone/>
              <a:defRPr sz="1710"/>
            </a:lvl7pPr>
            <a:lvl8pPr marL="2736662" indent="0">
              <a:buNone/>
              <a:defRPr sz="1710"/>
            </a:lvl8pPr>
            <a:lvl9pPr marL="3127614" indent="0">
              <a:buNone/>
              <a:defRPr sz="1710"/>
            </a:lvl9pPr>
          </a:lstStyle>
          <a:p>
            <a:pPr lvl="0"/>
            <a:r>
              <a:rPr lang="cs-CZ" noProof="0" smtClean="0"/>
              <a:t>Kliknutím na ikonu přidáte obrázek.</a:t>
            </a:r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197"/>
            </a:lvl1pPr>
            <a:lvl2pPr marL="390952" indent="0">
              <a:buNone/>
              <a:defRPr sz="1026"/>
            </a:lvl2pPr>
            <a:lvl3pPr marL="781903" indent="0">
              <a:buNone/>
              <a:defRPr sz="855"/>
            </a:lvl3pPr>
            <a:lvl4pPr marL="1172855" indent="0">
              <a:buNone/>
              <a:defRPr sz="770"/>
            </a:lvl4pPr>
            <a:lvl5pPr marL="1563807" indent="0">
              <a:buNone/>
              <a:defRPr sz="770"/>
            </a:lvl5pPr>
            <a:lvl6pPr marL="1954759" indent="0">
              <a:buNone/>
              <a:defRPr sz="770"/>
            </a:lvl6pPr>
            <a:lvl7pPr marL="2345710" indent="0">
              <a:buNone/>
              <a:defRPr sz="770"/>
            </a:lvl7pPr>
            <a:lvl8pPr marL="2736662" indent="0">
              <a:buNone/>
              <a:defRPr sz="770"/>
            </a:lvl8pPr>
            <a:lvl9pPr marL="3127614" indent="0">
              <a:buNone/>
              <a:defRPr sz="77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06F637-67C9-4C18-A3D3-C5AB352E2232}" type="datetimeFigureOut">
              <a:rPr lang="cs-CZ" smtClean="0"/>
              <a:t>29.01.2021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ED5720-77AD-4976-A609-7C503C7BAE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864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03665"/>
            <a:ext cx="9144000" cy="595433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539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2591434" y="131628"/>
            <a:ext cx="6403307" cy="652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472" y="1143240"/>
            <a:ext cx="8229057" cy="4983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472" y="6356933"/>
            <a:ext cx="2133962" cy="3642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26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fld id="{A606F637-67C9-4C18-A3D3-C5AB352E2232}" type="datetimeFigureOut">
              <a:rPr lang="cs-CZ" smtClean="0"/>
              <a:t>29.01.2021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3567" y="6356933"/>
            <a:ext cx="2896867" cy="3642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26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2567" y="6356933"/>
            <a:ext cx="2133962" cy="3642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26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fld id="{00ED5720-77AD-4976-A609-7C503C7BAEB5}" type="slidenum">
              <a:rPr lang="cs-CZ" smtClean="0"/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633" y="196657"/>
            <a:ext cx="2031960" cy="552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9598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r" rtl="0" eaLnBrk="1" fontAlgn="base" hangingPunct="1">
        <a:spcBef>
          <a:spcPct val="0"/>
        </a:spcBef>
        <a:spcAft>
          <a:spcPct val="0"/>
        </a:spcAft>
        <a:defRPr sz="2394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52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52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52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52">
          <a:solidFill>
            <a:schemeClr val="tx1"/>
          </a:solidFill>
          <a:latin typeface="Clara Sans" pitchFamily="50" charset="0"/>
        </a:defRPr>
      </a:lvl5pPr>
      <a:lvl6pPr marL="390952" algn="ctr" rtl="0" eaLnBrk="1" fontAlgn="base" hangingPunct="1">
        <a:spcBef>
          <a:spcPct val="0"/>
        </a:spcBef>
        <a:spcAft>
          <a:spcPct val="0"/>
        </a:spcAft>
        <a:defRPr sz="3762">
          <a:solidFill>
            <a:schemeClr val="tx1"/>
          </a:solidFill>
          <a:latin typeface="Calibri" pitchFamily="34" charset="0"/>
        </a:defRPr>
      </a:lvl6pPr>
      <a:lvl7pPr marL="781903" algn="ctr" rtl="0" eaLnBrk="1" fontAlgn="base" hangingPunct="1">
        <a:spcBef>
          <a:spcPct val="0"/>
        </a:spcBef>
        <a:spcAft>
          <a:spcPct val="0"/>
        </a:spcAft>
        <a:defRPr sz="3762">
          <a:solidFill>
            <a:schemeClr val="tx1"/>
          </a:solidFill>
          <a:latin typeface="Calibri" pitchFamily="34" charset="0"/>
        </a:defRPr>
      </a:lvl7pPr>
      <a:lvl8pPr marL="1172855" algn="ctr" rtl="0" eaLnBrk="1" fontAlgn="base" hangingPunct="1">
        <a:spcBef>
          <a:spcPct val="0"/>
        </a:spcBef>
        <a:spcAft>
          <a:spcPct val="0"/>
        </a:spcAft>
        <a:defRPr sz="3762">
          <a:solidFill>
            <a:schemeClr val="tx1"/>
          </a:solidFill>
          <a:latin typeface="Calibri" pitchFamily="34" charset="0"/>
        </a:defRPr>
      </a:lvl8pPr>
      <a:lvl9pPr marL="1563807" algn="ctr" rtl="0" eaLnBrk="1" fontAlgn="base" hangingPunct="1">
        <a:spcBef>
          <a:spcPct val="0"/>
        </a:spcBef>
        <a:spcAft>
          <a:spcPct val="0"/>
        </a:spcAft>
        <a:defRPr sz="3762">
          <a:solidFill>
            <a:schemeClr val="tx1"/>
          </a:solidFill>
          <a:latin typeface="Calibri" pitchFamily="34" charset="0"/>
        </a:defRPr>
      </a:lvl9pPr>
    </p:titleStyle>
    <p:bodyStyle>
      <a:lvl1pPr marL="293214" indent="-29321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736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635297" indent="-244345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394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977379" indent="-195476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052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368331" indent="-195476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71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1759283" indent="-195476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71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150234" indent="-195476" algn="l" defTabSz="781903" rtl="0" eaLnBrk="1" latinLnBrk="0" hangingPunct="1">
        <a:spcBef>
          <a:spcPct val="20000"/>
        </a:spcBef>
        <a:buFont typeface="Arial" pitchFamily="34" charset="0"/>
        <a:buChar char="•"/>
        <a:defRPr sz="1710" kern="1200">
          <a:solidFill>
            <a:schemeClr val="tx1"/>
          </a:solidFill>
          <a:latin typeface="+mn-lt"/>
          <a:ea typeface="+mn-ea"/>
          <a:cs typeface="+mn-cs"/>
        </a:defRPr>
      </a:lvl6pPr>
      <a:lvl7pPr marL="2541186" indent="-195476" algn="l" defTabSz="781903" rtl="0" eaLnBrk="1" latinLnBrk="0" hangingPunct="1">
        <a:spcBef>
          <a:spcPct val="20000"/>
        </a:spcBef>
        <a:buFont typeface="Arial" pitchFamily="34" charset="0"/>
        <a:buChar char="•"/>
        <a:defRPr sz="1710" kern="1200">
          <a:solidFill>
            <a:schemeClr val="tx1"/>
          </a:solidFill>
          <a:latin typeface="+mn-lt"/>
          <a:ea typeface="+mn-ea"/>
          <a:cs typeface="+mn-cs"/>
        </a:defRPr>
      </a:lvl7pPr>
      <a:lvl8pPr marL="2932138" indent="-195476" algn="l" defTabSz="781903" rtl="0" eaLnBrk="1" latinLnBrk="0" hangingPunct="1">
        <a:spcBef>
          <a:spcPct val="20000"/>
        </a:spcBef>
        <a:buFont typeface="Arial" pitchFamily="34" charset="0"/>
        <a:buChar char="•"/>
        <a:defRPr sz="1710" kern="1200">
          <a:solidFill>
            <a:schemeClr val="tx1"/>
          </a:solidFill>
          <a:latin typeface="+mn-lt"/>
          <a:ea typeface="+mn-ea"/>
          <a:cs typeface="+mn-cs"/>
        </a:defRPr>
      </a:lvl8pPr>
      <a:lvl9pPr marL="3323090" indent="-195476" algn="l" defTabSz="781903" rtl="0" eaLnBrk="1" latinLnBrk="0" hangingPunct="1">
        <a:spcBef>
          <a:spcPct val="20000"/>
        </a:spcBef>
        <a:buFont typeface="Arial" pitchFamily="34" charset="0"/>
        <a:buChar char="•"/>
        <a:defRPr sz="17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781903" rtl="0" eaLnBrk="1" latinLnBrk="0" hangingPunct="1">
        <a:defRPr sz="1539" kern="1200">
          <a:solidFill>
            <a:schemeClr val="tx1"/>
          </a:solidFill>
          <a:latin typeface="+mn-lt"/>
          <a:ea typeface="+mn-ea"/>
          <a:cs typeface="+mn-cs"/>
        </a:defRPr>
      </a:lvl1pPr>
      <a:lvl2pPr marL="390952" algn="l" defTabSz="781903" rtl="0" eaLnBrk="1" latinLnBrk="0" hangingPunct="1">
        <a:defRPr sz="1539" kern="1200">
          <a:solidFill>
            <a:schemeClr val="tx1"/>
          </a:solidFill>
          <a:latin typeface="+mn-lt"/>
          <a:ea typeface="+mn-ea"/>
          <a:cs typeface="+mn-cs"/>
        </a:defRPr>
      </a:lvl2pPr>
      <a:lvl3pPr marL="781903" algn="l" defTabSz="781903" rtl="0" eaLnBrk="1" latinLnBrk="0" hangingPunct="1">
        <a:defRPr sz="1539" kern="1200">
          <a:solidFill>
            <a:schemeClr val="tx1"/>
          </a:solidFill>
          <a:latin typeface="+mn-lt"/>
          <a:ea typeface="+mn-ea"/>
          <a:cs typeface="+mn-cs"/>
        </a:defRPr>
      </a:lvl3pPr>
      <a:lvl4pPr marL="1172855" algn="l" defTabSz="781903" rtl="0" eaLnBrk="1" latinLnBrk="0" hangingPunct="1">
        <a:defRPr sz="1539" kern="1200">
          <a:solidFill>
            <a:schemeClr val="tx1"/>
          </a:solidFill>
          <a:latin typeface="+mn-lt"/>
          <a:ea typeface="+mn-ea"/>
          <a:cs typeface="+mn-cs"/>
        </a:defRPr>
      </a:lvl4pPr>
      <a:lvl5pPr marL="1563807" algn="l" defTabSz="781903" rtl="0" eaLnBrk="1" latinLnBrk="0" hangingPunct="1">
        <a:defRPr sz="1539" kern="1200">
          <a:solidFill>
            <a:schemeClr val="tx1"/>
          </a:solidFill>
          <a:latin typeface="+mn-lt"/>
          <a:ea typeface="+mn-ea"/>
          <a:cs typeface="+mn-cs"/>
        </a:defRPr>
      </a:lvl5pPr>
      <a:lvl6pPr marL="1954759" algn="l" defTabSz="781903" rtl="0" eaLnBrk="1" latinLnBrk="0" hangingPunct="1">
        <a:defRPr sz="1539" kern="1200">
          <a:solidFill>
            <a:schemeClr val="tx1"/>
          </a:solidFill>
          <a:latin typeface="+mn-lt"/>
          <a:ea typeface="+mn-ea"/>
          <a:cs typeface="+mn-cs"/>
        </a:defRPr>
      </a:lvl6pPr>
      <a:lvl7pPr marL="2345710" algn="l" defTabSz="781903" rtl="0" eaLnBrk="1" latinLnBrk="0" hangingPunct="1">
        <a:defRPr sz="1539" kern="1200">
          <a:solidFill>
            <a:schemeClr val="tx1"/>
          </a:solidFill>
          <a:latin typeface="+mn-lt"/>
          <a:ea typeface="+mn-ea"/>
          <a:cs typeface="+mn-cs"/>
        </a:defRPr>
      </a:lvl7pPr>
      <a:lvl8pPr marL="2736662" algn="l" defTabSz="781903" rtl="0" eaLnBrk="1" latinLnBrk="0" hangingPunct="1">
        <a:defRPr sz="1539" kern="1200">
          <a:solidFill>
            <a:schemeClr val="tx1"/>
          </a:solidFill>
          <a:latin typeface="+mn-lt"/>
          <a:ea typeface="+mn-ea"/>
          <a:cs typeface="+mn-cs"/>
        </a:defRPr>
      </a:lvl8pPr>
      <a:lvl9pPr marL="3127614" algn="l" defTabSz="781903" rtl="0" eaLnBrk="1" latinLnBrk="0" hangingPunct="1">
        <a:defRPr sz="153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Elementary</a:t>
            </a:r>
            <a:r>
              <a:rPr lang="cs-CZ" dirty="0" smtClean="0"/>
              <a:t> </a:t>
            </a:r>
            <a:r>
              <a:rPr lang="cs-CZ" dirty="0" err="1" smtClean="0"/>
              <a:t>methods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financial</a:t>
            </a:r>
            <a:r>
              <a:rPr lang="cs-CZ" dirty="0" smtClean="0"/>
              <a:t> </a:t>
            </a:r>
            <a:r>
              <a:rPr lang="cs-CZ" dirty="0" err="1" smtClean="0"/>
              <a:t>analysis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279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Operating cycle components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latin typeface="+mn-lt"/>
              </a:rPr>
              <a:t>The </a:t>
            </a:r>
            <a:r>
              <a:rPr lang="en-US" b="1" dirty="0" smtClean="0">
                <a:latin typeface="+mn-lt"/>
              </a:rPr>
              <a:t>operating cycle </a:t>
            </a:r>
            <a:r>
              <a:rPr lang="en-US" dirty="0" smtClean="0">
                <a:latin typeface="+mn-lt"/>
              </a:rPr>
              <a:t>is the length of time from when a company makes an investment in goods and services to the time it collects cash from its accounts receivable.</a:t>
            </a:r>
          </a:p>
          <a:p>
            <a:r>
              <a:rPr lang="en-US" dirty="0" smtClean="0">
                <a:latin typeface="+mn-lt"/>
              </a:rPr>
              <a:t>The </a:t>
            </a:r>
            <a:r>
              <a:rPr lang="en-US" b="1" dirty="0" smtClean="0">
                <a:latin typeface="+mn-lt"/>
              </a:rPr>
              <a:t>net operating cycle </a:t>
            </a:r>
            <a:r>
              <a:rPr lang="en-US" dirty="0" smtClean="0">
                <a:latin typeface="+mn-lt"/>
              </a:rPr>
              <a:t>is the length of time from </a:t>
            </a:r>
            <a:r>
              <a:rPr lang="en-US" dirty="0">
                <a:latin typeface="+mn-lt"/>
              </a:rPr>
              <a:t>when a company makes an investment in goods and </a:t>
            </a:r>
            <a:r>
              <a:rPr lang="en-US" dirty="0" smtClean="0">
                <a:latin typeface="+mn-lt"/>
              </a:rPr>
              <a:t>services, </a:t>
            </a:r>
            <a:r>
              <a:rPr lang="en-US" dirty="0">
                <a:latin typeface="+mn-lt"/>
              </a:rPr>
              <a:t>considering the company makes some of its purchases on </a:t>
            </a:r>
            <a:r>
              <a:rPr lang="en-US" dirty="0" smtClean="0">
                <a:latin typeface="+mn-lt"/>
              </a:rPr>
              <a:t>credit, to </a:t>
            </a:r>
            <a:r>
              <a:rPr lang="en-US" dirty="0">
                <a:latin typeface="+mn-lt"/>
              </a:rPr>
              <a:t>the time it collects cash from its accounts </a:t>
            </a:r>
            <a:r>
              <a:rPr lang="en-US" dirty="0" smtClean="0">
                <a:latin typeface="+mn-lt"/>
              </a:rPr>
              <a:t>receivable.</a:t>
            </a:r>
          </a:p>
          <a:p>
            <a:r>
              <a:rPr lang="en-US" dirty="0" smtClean="0">
                <a:latin typeface="+mn-lt"/>
              </a:rPr>
              <a:t>The length of the operating cycle and net operating cycle provides information on the company’s need for liquidity: The longer the operating cycle, the greater the need for liquidity.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43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Operating Cycle Formulas</a:t>
            </a:r>
            <a:endParaRPr lang="cs-CZ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mtClean="0">
                        <a:latin typeface="+mn-lt"/>
                      </a:rPr>
                      <m:t>Number</m:t>
                    </m:r>
                    <m:r>
                      <m:rPr>
                        <m:nor/>
                      </m:rPr>
                      <a:rPr lang="en-US" smtClean="0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 smtClean="0">
                        <a:latin typeface="+mn-lt"/>
                      </a:rPr>
                      <m:t>of</m:t>
                    </m:r>
                    <m:r>
                      <m:rPr>
                        <m:nor/>
                      </m:rPr>
                      <a:rPr lang="en-US" smtClean="0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 smtClean="0">
                        <a:latin typeface="+mn-lt"/>
                      </a:rPr>
                      <m:t>days</m:t>
                    </m:r>
                    <m:r>
                      <m:rPr>
                        <m:nor/>
                      </m:rPr>
                      <a:rPr lang="en-US" smtClean="0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 smtClean="0">
                        <a:latin typeface="+mn-lt"/>
                      </a:rPr>
                      <m:t>of</m:t>
                    </m:r>
                    <m:r>
                      <m:rPr>
                        <m:nor/>
                      </m:rPr>
                      <a:rPr lang="en-US" smtClean="0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 smtClean="0">
                        <a:latin typeface="+mn-lt"/>
                      </a:rPr>
                      <m:t>inventory</m:t>
                    </m:r>
                    <m:r>
                      <m:rPr>
                        <m:nor/>
                      </m:rPr>
                      <a:rPr lang="en-US" smtClean="0">
                        <a:latin typeface="+mn-lt"/>
                      </a:rPr>
                      <m:t> = </m:t>
                    </m:r>
                    <m:f>
                      <m:fPr>
                        <m:ctrlPr>
                          <a:rPr lang="en-US" i="1">
                            <a:latin typeface="+mn-lt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Inventory</m:t>
                        </m:r>
                      </m:num>
                      <m:den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+mn-lt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nor/>
                                  <m:brk m:alnAt="7"/>
                                </m:rPr>
                                <a:rPr lang="en-US">
                                  <a:latin typeface="+mn-lt"/>
                                </a:rPr>
                                <m:t>A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verage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da</m:t>
                              </m:r>
                              <m:r>
                                <m:rPr>
                                  <m:nor/>
                                  <m:brk m:alnAt="7"/>
                                </m:rPr>
                                <a:rPr lang="en-US">
                                  <a:latin typeface="+mn-lt"/>
                                </a:rPr>
                                <m:t>y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′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s</m:t>
                              </m:r>
                            </m:e>
                          </m:mr>
                          <m:m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cost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of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goods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sold</m:t>
                              </m:r>
                            </m:e>
                          </m:mr>
                        </m:m>
                      </m:den>
                    </m:f>
                    <m:r>
                      <a:rPr lang="en-US" i="1">
                        <a:latin typeface="+mn-lt"/>
                      </a:rPr>
                      <m:t> = </m:t>
                    </m:r>
                    <m:f>
                      <m:fPr>
                        <m:ctrlPr>
                          <a:rPr lang="en-US" i="1">
                            <a:latin typeface="+mn-lt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365</m:t>
                        </m:r>
                      </m:num>
                      <m:den>
                        <m:eqArr>
                          <m:eqArrPr>
                            <m:ctrlPr>
                              <a:rPr lang="en-US" i="1">
                                <a:latin typeface="+mn-lt"/>
                              </a:rPr>
                            </m:ctrlPr>
                          </m:eqArrPr>
                          <m:e>
                            <m:r>
                              <m:rPr>
                                <m:nor/>
                              </m:rPr>
                              <a:rPr lang="en-US">
                                <a:latin typeface="+mn-lt"/>
                              </a:rPr>
                              <m:t>Inventory</m:t>
                            </m:r>
                          </m:e>
                          <m:e>
                            <m:r>
                              <m:rPr>
                                <m:nor/>
                              </m:rPr>
                              <a:rPr lang="en-US">
                                <a:latin typeface="+mn-lt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>
                                <a:latin typeface="+mn-lt"/>
                              </a:rPr>
                              <m:t>turnover</m:t>
                            </m:r>
                          </m:e>
                        </m:eqArr>
                      </m:den>
                    </m:f>
                  </m:oMath>
                </a14:m>
                <a:endParaRPr lang="cs-CZ" dirty="0" smtClean="0">
                  <a:latin typeface="+mn-lt"/>
                </a:endParaRPr>
              </a:p>
              <a:p>
                <a:pPr lvl="1"/>
                <a:r>
                  <a:rPr lang="en-US" dirty="0">
                    <a:latin typeface="+mn-lt"/>
                  </a:rPr>
                  <a:t>Average time it takes to create and sell inventory.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+mn-lt"/>
                      </a:rPr>
                      <m:t>Number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of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days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of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receivables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= </m:t>
                    </m:r>
                    <m:f>
                      <m:fPr>
                        <m:ctrlPr>
                          <a:rPr lang="en-US" i="1">
                            <a:latin typeface="+mn-lt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Receivables</m:t>
                        </m:r>
                      </m:num>
                      <m:den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+mn-lt"/>
                              </a:rPr>
                            </m:ctrlPr>
                          </m:mPr>
                          <m:mr>
                            <m:e>
                              <m:eqArr>
                                <m:eqArrPr>
                                  <m:ctrlPr>
                                    <a:rPr lang="en-US" i="1">
                                      <a:latin typeface="+mn-lt"/>
                                    </a:rPr>
                                  </m:ctrlPr>
                                </m:eqArrPr>
                                <m:e>
                                  <m:r>
                                    <m:rPr>
                                      <m:nor/>
                                      <m:brk m:alnAt="7"/>
                                    </m:rPr>
                                    <a:rPr lang="en-US">
                                      <a:latin typeface="+mn-lt"/>
                                    </a:rPr>
                                    <m:t>A</m:t>
                                  </m:r>
                                  <m:r>
                                    <m:rPr>
                                      <m:nor/>
                                    </m:rPr>
                                    <a:rPr lang="en-US">
                                      <a:latin typeface="+mn-lt"/>
                                    </a:rPr>
                                    <m:t>verage</m:t>
                                  </m:r>
                                  <m:r>
                                    <m:rPr>
                                      <m:nor/>
                                    </m:rPr>
                                    <a:rPr lang="en-US">
                                      <a:latin typeface="+mn-lt"/>
                                    </a:rPr>
                                    <m:t> </m:t>
                                  </m:r>
                                </m:e>
                                <m:e>
                                  <m:r>
                                    <m:rPr>
                                      <m:nor/>
                                    </m:rPr>
                                    <a:rPr lang="en-US">
                                      <a:latin typeface="+mn-lt"/>
                                    </a:rPr>
                                    <m:t>da</m:t>
                                  </m:r>
                                  <m:r>
                                    <m:rPr>
                                      <m:nor/>
                                      <m:brk m:alnAt="7"/>
                                    </m:rPr>
                                    <a:rPr lang="en-US">
                                      <a:latin typeface="+mn-lt"/>
                                    </a:rPr>
                                    <m:t>y</m:t>
                                  </m:r>
                                  <m:r>
                                    <m:rPr>
                                      <m:nor/>
                                    </m:rPr>
                                    <a:rPr lang="en-US">
                                      <a:latin typeface="+mn-lt"/>
                                    </a:rPr>
                                    <m:t>′</m:t>
                                  </m:r>
                                  <m:r>
                                    <m:rPr>
                                      <m:nor/>
                                    </m:rPr>
                                    <a:rPr lang="en-US">
                                      <a:latin typeface="+mn-lt"/>
                                    </a:rPr>
                                    <m:t>s</m:t>
                                  </m:r>
                                </m:e>
                              </m:eqArr>
                            </m:e>
                          </m:mr>
                          <m:m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revenues</m:t>
                              </m:r>
                            </m:e>
                          </m:mr>
                        </m:m>
                      </m:den>
                    </m:f>
                    <m:r>
                      <a:rPr lang="en-US" i="1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= </m:t>
                    </m:r>
                    <m:f>
                      <m:fPr>
                        <m:ctrlPr>
                          <a:rPr lang="en-US" i="1">
                            <a:latin typeface="+mn-lt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365</m:t>
                        </m:r>
                      </m:num>
                      <m:den>
                        <m:eqArr>
                          <m:eqArrPr>
                            <m:ctrlPr>
                              <a:rPr lang="en-US" i="1">
                                <a:latin typeface="+mn-lt"/>
                              </a:rPr>
                            </m:ctrlPr>
                          </m:eqArrPr>
                          <m:e>
                            <m:r>
                              <m:rPr>
                                <m:nor/>
                              </m:rPr>
                              <a:rPr lang="en-US">
                                <a:latin typeface="+mn-lt"/>
                              </a:rPr>
                              <m:t>Receivables</m:t>
                            </m:r>
                          </m:e>
                          <m:e>
                            <m:r>
                              <m:rPr>
                                <m:nor/>
                              </m:rPr>
                              <a:rPr lang="en-US">
                                <a:latin typeface="+mn-lt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>
                                <a:latin typeface="+mn-lt"/>
                              </a:rPr>
                              <m:t>turnover</m:t>
                            </m:r>
                          </m:e>
                        </m:eqArr>
                      </m:den>
                    </m:f>
                  </m:oMath>
                </a14:m>
                <a:endParaRPr lang="cs-CZ" dirty="0" smtClean="0">
                  <a:latin typeface="+mn-lt"/>
                </a:endParaRPr>
              </a:p>
              <a:p>
                <a:pPr lvl="1"/>
                <a:r>
                  <a:rPr lang="en-US" dirty="0">
                    <a:latin typeface="+mn-lt"/>
                  </a:rPr>
                  <a:t>Average time it takes to collect on accounts receivable.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+mn-lt"/>
                      </a:rPr>
                      <m:t>Number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of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days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of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payables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= </m:t>
                    </m:r>
                    <m:f>
                      <m:fPr>
                        <m:ctrlPr>
                          <a:rPr lang="en-US" i="1">
                            <a:latin typeface="+mn-lt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Accounts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payable</m:t>
                        </m:r>
                      </m:num>
                      <m:den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+mn-lt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nor/>
                                  <m:brk m:alnAt="7"/>
                                </m:rPr>
                                <a:rPr lang="en-US">
                                  <a:latin typeface="+mn-lt"/>
                                </a:rPr>
                                <m:t>A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verage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da</m:t>
                              </m:r>
                              <m:r>
                                <m:rPr>
                                  <m:nor/>
                                  <m:brk m:alnAt="7"/>
                                </m:rPr>
                                <a:rPr lang="en-US">
                                  <a:latin typeface="+mn-lt"/>
                                </a:rPr>
                                <m:t>y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′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s</m:t>
                              </m:r>
                            </m:e>
                          </m:mr>
                          <m:m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purchases</m:t>
                              </m:r>
                            </m:e>
                          </m:mr>
                        </m:m>
                      </m:den>
                    </m:f>
                    <m:r>
                      <m:rPr>
                        <m:nor/>
                      </m:rPr>
                      <a:rPr lang="en-US">
                        <a:latin typeface="+mn-lt"/>
                      </a:rPr>
                      <m:t> =</m:t>
                    </m:r>
                    <m:r>
                      <a:rPr lang="en-US" i="1">
                        <a:latin typeface="+mn-lt"/>
                      </a:rPr>
                      <m:t> </m:t>
                    </m:r>
                    <m:f>
                      <m:fPr>
                        <m:ctrlPr>
                          <a:rPr lang="en-US" i="1">
                            <a:latin typeface="+mn-lt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365</m:t>
                        </m:r>
                      </m:num>
                      <m:den>
                        <m:eqArr>
                          <m:eqArrPr>
                            <m:ctrlPr>
                              <a:rPr lang="en-US" i="1">
                                <a:latin typeface="+mn-lt"/>
                              </a:rPr>
                            </m:ctrlPr>
                          </m:eqArrPr>
                          <m:e>
                            <m:r>
                              <m:rPr>
                                <m:nor/>
                              </m:rPr>
                              <a:rPr lang="en-US">
                                <a:latin typeface="+mn-lt"/>
                              </a:rPr>
                              <m:t>Accounts</m:t>
                            </m:r>
                          </m:e>
                          <m:e>
                            <m:r>
                              <m:rPr>
                                <m:nor/>
                              </m:rPr>
                              <a:rPr lang="en-US">
                                <a:latin typeface="+mn-lt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>
                                <a:latin typeface="+mn-lt"/>
                              </a:rPr>
                              <m:t>payable</m:t>
                            </m:r>
                          </m:e>
                          <m:e>
                            <m:r>
                              <m:rPr>
                                <m:nor/>
                              </m:rPr>
                              <a:rPr lang="en-US">
                                <a:latin typeface="+mn-lt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>
                                <a:latin typeface="+mn-lt"/>
                              </a:rPr>
                              <m:t>turnover</m:t>
                            </m:r>
                          </m:e>
                        </m:eqArr>
                      </m:den>
                    </m:f>
                  </m:oMath>
                </a14:m>
                <a:endParaRPr lang="en-US" dirty="0">
                  <a:latin typeface="+mn-lt"/>
                </a:endParaRPr>
              </a:p>
              <a:p>
                <a:pPr lvl="1"/>
                <a:r>
                  <a:rPr lang="en-US" dirty="0">
                    <a:latin typeface="+mn-lt"/>
                  </a:rPr>
                  <a:t>Average time it takes to pay suppliers</a:t>
                </a:r>
                <a:r>
                  <a:rPr lang="en-US" dirty="0" smtClean="0">
                    <a:latin typeface="+mn-lt"/>
                  </a:rPr>
                  <a:t>.</a:t>
                </a:r>
                <a:endParaRPr lang="en-US" dirty="0">
                  <a:latin typeface="+mn-lt"/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667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Operating Cycle Formulas</a:t>
            </a:r>
            <a:endParaRPr lang="cs-CZ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mtClean="0">
                        <a:latin typeface="+mn-lt"/>
                      </a:rPr>
                      <m:t>Operating</m:t>
                    </m:r>
                    <m:r>
                      <m:rPr>
                        <m:nor/>
                      </m:rPr>
                      <a:rPr lang="en-US" smtClean="0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 smtClean="0">
                        <a:latin typeface="+mn-lt"/>
                      </a:rPr>
                      <m:t>cycle</m:t>
                    </m:r>
                    <m:r>
                      <m:rPr>
                        <m:nor/>
                      </m:rPr>
                      <a:rPr lang="en-US" smtClean="0">
                        <a:latin typeface="+mn-lt"/>
                      </a:rPr>
                      <m:t> = </m:t>
                    </m:r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i="1">
                            <a:latin typeface="+mn-lt"/>
                          </a:rPr>
                        </m:ctrlPr>
                      </m:mPr>
                      <m:mr>
                        <m:e>
                          <m:eqArr>
                            <m:eqArrPr>
                              <m:ctrlPr>
                                <a:rPr lang="en-US" i="1">
                                  <a:latin typeface="+mn-lt"/>
                                </a:rPr>
                              </m:ctrlPr>
                            </m:eqArrPr>
                            <m:e>
                              <m:r>
                                <m:rPr>
                                  <m:nor/>
                                  <m:brk m:alnAt="7"/>
                                </m:rPr>
                                <a:rPr lang="en-US">
                                  <a:latin typeface="+mn-lt"/>
                                </a:rPr>
                                <m:t>N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umber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 </m:t>
                              </m:r>
                            </m:e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of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days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 </m:t>
                              </m:r>
                            </m:e>
                          </m:eqArr>
                        </m:e>
                      </m:mr>
                      <m:mr>
                        <m:e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of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inventory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 </m:t>
                          </m:r>
                        </m:e>
                      </m:mr>
                    </m:m>
                    <m:r>
                      <m:rPr>
                        <m:nor/>
                      </m:rPr>
                      <a:rPr lang="en-US">
                        <a:latin typeface="+mn-lt"/>
                      </a:rPr>
                      <m:t> + </m:t>
                    </m:r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i="1">
                            <a:latin typeface="+mn-lt"/>
                          </a:rPr>
                        </m:ctrlPr>
                      </m:mPr>
                      <m:mr>
                        <m:e>
                          <m:eqArr>
                            <m:eqArrPr>
                              <m:ctrlPr>
                                <a:rPr lang="en-US" i="1">
                                  <a:latin typeface="+mn-lt"/>
                                </a:rPr>
                              </m:ctrlPr>
                            </m:eqArrPr>
                            <m:e>
                              <m:r>
                                <m:rPr>
                                  <m:nor/>
                                  <m:brk m:alnAt="7"/>
                                </m:rPr>
                                <a:rPr lang="en-US">
                                  <a:latin typeface="+mn-lt"/>
                                </a:rPr>
                                <m:t>N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umber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 </m:t>
                              </m:r>
                            </m:e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of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days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 </m:t>
                              </m:r>
                            </m:e>
                          </m:eqArr>
                        </m:e>
                      </m:mr>
                      <m:mr>
                        <m:e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of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receivables</m:t>
                          </m:r>
                        </m:e>
                      </m:mr>
                    </m:m>
                  </m:oMath>
                </a14:m>
                <a:endParaRPr lang="cs-CZ" dirty="0" smtClean="0">
                  <a:latin typeface="+mn-lt"/>
                </a:endParaRPr>
              </a:p>
              <a:p>
                <a:pPr lvl="1"/>
                <a:r>
                  <a:rPr lang="en-US" dirty="0">
                    <a:latin typeface="+mn-lt"/>
                  </a:rPr>
                  <a:t>Time from investment in inventory to collection of accounts.</a:t>
                </a:r>
              </a:p>
              <a:p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i="1">
                            <a:latin typeface="+mn-lt"/>
                          </a:rPr>
                        </m:ctrlPr>
                      </m:mPr>
                      <m:mr>
                        <m:e>
                          <m:r>
                            <m:rPr>
                              <m:nor/>
                              <m:brk m:alnAt="7"/>
                            </m:rPr>
                            <a:rPr lang="en-US">
                              <a:latin typeface="+mn-lt"/>
                            </a:rPr>
                            <m:t>N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et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operating</m:t>
                          </m:r>
                        </m:e>
                      </m:mr>
                      <m:mr>
                        <m:e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cycle</m:t>
                          </m:r>
                        </m:e>
                      </m:mr>
                    </m:m>
                    <m:r>
                      <a:rPr lang="en-US" i="1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=  </m:t>
                    </m:r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i="1">
                            <a:latin typeface="+mn-lt"/>
                          </a:rPr>
                        </m:ctrlPr>
                      </m:mPr>
                      <m:mr>
                        <m:e>
                          <m:r>
                            <m:rPr>
                              <m:nor/>
                              <m:brk m:alnAt="7"/>
                            </m:rPr>
                            <a:rPr lang="en-US">
                              <a:latin typeface="+mn-lt"/>
                            </a:rPr>
                            <m:t>N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umber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of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days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 </m:t>
                          </m:r>
                        </m:e>
                      </m:mr>
                      <m:mr>
                        <m:e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of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inventory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 </m:t>
                          </m:r>
                        </m:e>
                      </m:mr>
                    </m:m>
                    <m:r>
                      <m:rPr>
                        <m:nor/>
                      </m:rPr>
                      <a:rPr lang="en-US">
                        <a:latin typeface="+mn-lt"/>
                      </a:rPr>
                      <m:t> + </m:t>
                    </m:r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i="1">
                            <a:latin typeface="+mn-lt"/>
                          </a:rPr>
                        </m:ctrlPr>
                      </m:mPr>
                      <m:mr>
                        <m:e>
                          <m:r>
                            <m:rPr>
                              <m:nor/>
                              <m:brk m:alnAt="7"/>
                            </m:rPr>
                            <a:rPr lang="en-US">
                              <a:latin typeface="+mn-lt"/>
                            </a:rPr>
                            <m:t>N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umber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of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days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 </m:t>
                          </m:r>
                        </m:e>
                      </m:mr>
                      <m:mr>
                        <m:e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of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receivables</m:t>
                          </m:r>
                        </m:e>
                      </m:mr>
                    </m:m>
                    <m:r>
                      <m:rPr>
                        <m:nor/>
                      </m:rPr>
                      <a:rPr lang="en-US">
                        <a:latin typeface="+mn-lt"/>
                      </a:rPr>
                      <m:t> </m:t>
                    </m:r>
                  </m:oMath>
                </a14:m>
                <a:r>
                  <a:rPr lang="en-US" dirty="0">
                    <a:latin typeface="+mn-lt"/>
                  </a:rPr>
                  <a:t/>
                </a:r>
                <a:br>
                  <a:rPr lang="en-US" dirty="0">
                    <a:latin typeface="+mn-lt"/>
                  </a:rPr>
                </a:b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+mn-lt"/>
                      </a:rPr>
                      <m:t>− </m:t>
                    </m:r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i="1">
                            <a:latin typeface="+mn-lt"/>
                          </a:rPr>
                        </m:ctrlPr>
                      </m:mPr>
                      <m:mr>
                        <m:e>
                          <m:r>
                            <m:rPr>
                              <m:nor/>
                              <m:brk m:alnAt="7"/>
                            </m:rPr>
                            <a:rPr lang="en-US">
                              <a:latin typeface="+mn-lt"/>
                            </a:rPr>
                            <m:t>N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umber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of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days</m:t>
                          </m:r>
                        </m:e>
                      </m:mr>
                      <m:mr>
                        <m:e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of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payables</m:t>
                          </m:r>
                        </m:e>
                      </m:mr>
                    </m:m>
                  </m:oMath>
                </a14:m>
                <a:endParaRPr lang="cs-CZ" dirty="0">
                  <a:latin typeface="+mn-lt"/>
                </a:endParaRPr>
              </a:p>
              <a:p>
                <a:pPr lvl="1"/>
                <a:r>
                  <a:rPr lang="en-US" dirty="0">
                    <a:latin typeface="+mn-lt"/>
                  </a:rPr>
                  <a:t>Time from investment in inventory to collection of accounts, considering the use of trade credit in purchases.</a:t>
                </a:r>
              </a:p>
              <a:p>
                <a:endParaRPr lang="cs-CZ" dirty="0" smtClean="0">
                  <a:latin typeface="+mn-lt"/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8045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Liquidity </a:t>
            </a:r>
            <a:endParaRPr lang="en-US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b="1" dirty="0" smtClean="0">
                    <a:latin typeface="+mn-lt"/>
                  </a:rPr>
                  <a:t>Liquidity</a:t>
                </a:r>
                <a:r>
                  <a:rPr lang="en-US" dirty="0" smtClean="0">
                    <a:latin typeface="+mn-lt"/>
                  </a:rPr>
                  <a:t> is the ability to satisfy the company’s short-term obligations using assets that can be most readily converted into cash.</a:t>
                </a:r>
              </a:p>
              <a:p>
                <a:r>
                  <a:rPr lang="en-US" dirty="0" smtClean="0">
                    <a:latin typeface="+mn-lt"/>
                  </a:rPr>
                  <a:t>Liquidity ratios:</a:t>
                </a:r>
                <a:endParaRPr lang="cs-CZ" dirty="0" smtClean="0">
                  <a:latin typeface="+mn-lt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+mn-lt"/>
                      </a:rPr>
                      <m:t>Current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ratio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= </m:t>
                    </m:r>
                    <m:f>
                      <m:fPr>
                        <m:ctrlPr>
                          <a:rPr lang="en-US" i="1">
                            <a:latin typeface="+mn-lt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Current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assets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Current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liabilities</m:t>
                        </m:r>
                      </m:den>
                    </m:f>
                  </m:oMath>
                </a14:m>
                <a:endParaRPr lang="cs-CZ" dirty="0" smtClean="0">
                  <a:latin typeface="+mn-lt"/>
                </a:endParaRPr>
              </a:p>
              <a:p>
                <a:pPr lvl="1"/>
                <a:r>
                  <a:rPr lang="en-US" dirty="0">
                    <a:latin typeface="+mn-lt"/>
                  </a:rPr>
                  <a:t>Ability to satisfy current liabilities using current assets.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+mn-lt"/>
                      </a:rPr>
                      <m:t>Quick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ratio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= </m:t>
                    </m:r>
                    <m:f>
                      <m:fPr>
                        <m:ctrlPr>
                          <a:rPr lang="en-US" i="1">
                            <a:latin typeface="+mn-lt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Cash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+ </m:t>
                        </m:r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+mn-lt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nor/>
                                  <m:brk m:alnAt="7"/>
                                </m:rPr>
                                <a:rPr lang="en-US">
                                  <a:latin typeface="+mn-lt"/>
                                </a:rPr>
                                <m:t>S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hort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−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term</m:t>
                              </m:r>
                            </m:e>
                          </m:mr>
                          <m:m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investments</m:t>
                              </m:r>
                            </m:e>
                          </m:mr>
                        </m:m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+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Receivables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Current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liabilities</m:t>
                        </m:r>
                      </m:den>
                    </m:f>
                  </m:oMath>
                </a14:m>
                <a:endParaRPr lang="en-US" dirty="0">
                  <a:latin typeface="+mn-lt"/>
                </a:endParaRPr>
              </a:p>
              <a:p>
                <a:pPr lvl="1"/>
                <a:r>
                  <a:rPr lang="en-US" dirty="0">
                    <a:latin typeface="+mn-lt"/>
                  </a:rPr>
                  <a:t>Ability to satisfy current liabilities using the most liquid of current assets.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+mn-lt"/>
                      </a:rPr>
                      <m:t>Cash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ratio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= </m:t>
                    </m:r>
                    <m:f>
                      <m:fPr>
                        <m:ctrlPr>
                          <a:rPr lang="en-US" i="1">
                            <a:latin typeface="+mn-lt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Cash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+ </m:t>
                        </m:r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+mn-lt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nor/>
                                  <m:brk m:alnAt="7"/>
                                </m:rPr>
                                <a:rPr lang="en-US">
                                  <a:latin typeface="+mn-lt"/>
                                </a:rPr>
                                <m:t>S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hort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−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term</m:t>
                              </m:r>
                            </m:e>
                          </m:mr>
                          <m:m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latin typeface="+mn-lt"/>
                                </a:rPr>
                                <m:t>investments</m:t>
                              </m:r>
                            </m:e>
                          </m:mr>
                        </m:m>
                      </m:num>
                      <m:den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Current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liabilities</m:t>
                        </m:r>
                      </m:den>
                    </m:f>
                  </m:oMath>
                </a14:m>
                <a:endParaRPr lang="cs-CZ" dirty="0" smtClean="0">
                  <a:latin typeface="+mn-lt"/>
                </a:endParaRPr>
              </a:p>
              <a:p>
                <a:pPr lvl="1"/>
                <a:r>
                  <a:rPr lang="en-US" dirty="0">
                    <a:latin typeface="+mn-lt"/>
                  </a:rPr>
                  <a:t>Ability to satisfy current liabilities using only cash and cash equivalents</a:t>
                </a:r>
                <a:r>
                  <a:rPr lang="en-US" dirty="0" smtClean="0">
                    <a:latin typeface="+mn-lt"/>
                  </a:rPr>
                  <a:t>.</a:t>
                </a:r>
                <a:endParaRPr lang="en-US" dirty="0">
                  <a:latin typeface="+mn-lt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889" t="-2174" b="-12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5000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latin typeface="+mj-lt"/>
              </a:rPr>
              <a:t>I</a:t>
            </a:r>
            <a:r>
              <a:rPr lang="cs-CZ" dirty="0" err="1" smtClean="0">
                <a:latin typeface="+mj-lt"/>
              </a:rPr>
              <a:t>ndebtness</a:t>
            </a:r>
            <a:r>
              <a:rPr lang="cs-CZ" dirty="0" smtClean="0">
                <a:latin typeface="+mj-lt"/>
              </a:rPr>
              <a:t> </a:t>
            </a:r>
            <a:r>
              <a:rPr lang="cs-CZ" dirty="0" smtClean="0">
                <a:latin typeface="+mj-lt"/>
              </a:rPr>
              <a:t>(</a:t>
            </a:r>
            <a:r>
              <a:rPr lang="en-US" dirty="0" smtClean="0">
                <a:latin typeface="+mj-lt"/>
              </a:rPr>
              <a:t>Solvency</a:t>
            </a:r>
            <a:r>
              <a:rPr lang="cs-CZ" dirty="0" smtClean="0">
                <a:latin typeface="+mj-lt"/>
              </a:rPr>
              <a:t>)</a:t>
            </a:r>
            <a:r>
              <a:rPr lang="en-US" dirty="0" smtClean="0">
                <a:latin typeface="+mj-lt"/>
              </a:rPr>
              <a:t> Analysis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latin typeface="+mn-lt"/>
              </a:rPr>
              <a:t>A company’s business risk is determined, in large part, from the company’s line of business.</a:t>
            </a:r>
          </a:p>
          <a:p>
            <a:r>
              <a:rPr lang="en-US" b="1" dirty="0" smtClean="0">
                <a:latin typeface="+mn-lt"/>
              </a:rPr>
              <a:t>Financial risk </a:t>
            </a:r>
            <a:r>
              <a:rPr lang="en-US" dirty="0" smtClean="0">
                <a:latin typeface="+mn-lt"/>
              </a:rPr>
              <a:t>is the risk resulting from a company’s choice of how to finance the business using debt or equity.</a:t>
            </a:r>
          </a:p>
          <a:p>
            <a:r>
              <a:rPr lang="en-US" dirty="0" smtClean="0">
                <a:latin typeface="+mn-lt"/>
              </a:rPr>
              <a:t>We use solvency ratios to assess a company’s financial risk.</a:t>
            </a:r>
          </a:p>
          <a:p>
            <a:r>
              <a:rPr lang="en-US" dirty="0">
                <a:latin typeface="+mn-lt"/>
              </a:rPr>
              <a:t>There are two types of solvency ratios: </a:t>
            </a:r>
            <a:r>
              <a:rPr lang="en-US" dirty="0" smtClean="0">
                <a:latin typeface="+mn-lt"/>
              </a:rPr>
              <a:t>component </a:t>
            </a:r>
            <a:r>
              <a:rPr lang="en-US" dirty="0">
                <a:latin typeface="+mn-lt"/>
              </a:rPr>
              <a:t>percentages and coverage </a:t>
            </a:r>
            <a:r>
              <a:rPr lang="en-US" dirty="0" smtClean="0">
                <a:latin typeface="+mn-lt"/>
              </a:rPr>
              <a:t>ratios.</a:t>
            </a:r>
            <a:endParaRPr lang="en-US" dirty="0">
              <a:latin typeface="+mn-lt"/>
            </a:endParaRPr>
          </a:p>
          <a:p>
            <a:pPr lvl="1"/>
            <a:r>
              <a:rPr lang="en-US" dirty="0" smtClean="0">
                <a:latin typeface="+mn-lt"/>
              </a:rPr>
              <a:t>Component percentages involve comparing the elements in the capital structure.</a:t>
            </a:r>
          </a:p>
          <a:p>
            <a:pPr lvl="1"/>
            <a:r>
              <a:rPr lang="en-US" dirty="0" smtClean="0">
                <a:latin typeface="+mn-lt"/>
              </a:rPr>
              <a:t>Coverage ratios measure the ability to meet interest and other fixed financing costs</a:t>
            </a:r>
            <a:r>
              <a:rPr lang="en-US" dirty="0" smtClean="0">
                <a:latin typeface="+mn-lt"/>
              </a:rPr>
              <a:t>.</a:t>
            </a:r>
            <a:endParaRPr lang="en-US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6951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+mj-lt"/>
              </a:rPr>
              <a:t>Solvency ratios</a:t>
            </a:r>
            <a:r>
              <a:rPr lang="cs-CZ" dirty="0" smtClean="0">
                <a:latin typeface="+mj-lt"/>
              </a:rPr>
              <a:t/>
            </a:r>
            <a:br>
              <a:rPr lang="cs-CZ" dirty="0" smtClean="0">
                <a:latin typeface="+mj-lt"/>
              </a:rPr>
            </a:br>
            <a:r>
              <a:rPr lang="en-US" dirty="0" smtClean="0">
                <a:latin typeface="+mj-lt"/>
              </a:rPr>
              <a:t>Percentage </a:t>
            </a:r>
            <a:r>
              <a:rPr lang="en-US" dirty="0">
                <a:latin typeface="+mj-lt"/>
              </a:rPr>
              <a:t>Solvency </a:t>
            </a:r>
            <a:r>
              <a:rPr lang="en-US" dirty="0" smtClean="0">
                <a:latin typeface="+mj-lt"/>
              </a:rPr>
              <a:t>Ratios</a:t>
            </a:r>
            <a:endParaRPr lang="en-US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+mn-lt"/>
                      </a:rPr>
                      <m:t>Debt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−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to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−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assets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ratio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= </m:t>
                    </m:r>
                    <m:f>
                      <m:fPr>
                        <m:ctrlPr>
                          <a:rPr lang="en-US" i="1">
                            <a:latin typeface="+mn-lt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Total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debt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Total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assets</m:t>
                        </m:r>
                      </m:den>
                    </m:f>
                  </m:oMath>
                </a14:m>
                <a:endParaRPr lang="cs-CZ" dirty="0" smtClean="0">
                  <a:latin typeface="+mn-lt"/>
                </a:endParaRPr>
              </a:p>
              <a:p>
                <a:pPr lvl="1"/>
                <a:r>
                  <a:rPr lang="en-US" dirty="0">
                    <a:latin typeface="+mn-lt"/>
                  </a:rPr>
                  <a:t>Proportion of assets financed with debt</a:t>
                </a:r>
                <a:r>
                  <a:rPr lang="en-US" dirty="0" smtClean="0">
                    <a:latin typeface="+mn-lt"/>
                  </a:rPr>
                  <a:t>.</a:t>
                </a:r>
                <a:endParaRPr lang="cs-CZ" dirty="0" smtClean="0">
                  <a:latin typeface="+mn-lt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+mn-lt"/>
                      </a:rPr>
                      <m:t>Long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−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term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debt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−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to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−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assets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ratio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= </m:t>
                    </m:r>
                    <m:f>
                      <m:fPr>
                        <m:ctrlPr>
                          <a:rPr lang="en-US" i="1">
                            <a:latin typeface="+mn-lt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Long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term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debt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Total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assets</m:t>
                        </m:r>
                      </m:den>
                    </m:f>
                  </m:oMath>
                </a14:m>
                <a:endParaRPr lang="en-US" dirty="0">
                  <a:latin typeface="+mn-lt"/>
                </a:endParaRPr>
              </a:p>
              <a:p>
                <a:pPr lvl="1"/>
                <a:r>
                  <a:rPr lang="en-US" dirty="0">
                    <a:latin typeface="+mn-lt"/>
                  </a:rPr>
                  <a:t>Proportion of assets financed with long-term debt.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+mn-lt"/>
                      </a:rPr>
                      <m:t>Debt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−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to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−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equity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ratio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= </m:t>
                    </m:r>
                    <m:f>
                      <m:fPr>
                        <m:ctrlPr>
                          <a:rPr lang="en-US" i="1">
                            <a:latin typeface="+mn-lt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Total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debt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Total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shareholders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′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equity</m:t>
                        </m:r>
                      </m:den>
                    </m:f>
                  </m:oMath>
                </a14:m>
                <a:endParaRPr lang="en-US" dirty="0">
                  <a:latin typeface="+mn-lt"/>
                </a:endParaRPr>
              </a:p>
              <a:p>
                <a:pPr lvl="1"/>
                <a:r>
                  <a:rPr lang="en-US" dirty="0">
                    <a:latin typeface="+mn-lt"/>
                  </a:rPr>
                  <a:t>Debt financing relative to equity financing.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+mn-lt"/>
                      </a:rPr>
                      <m:t>Financial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leverage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= </m:t>
                    </m:r>
                    <m:f>
                      <m:fPr>
                        <m:ctrlPr>
                          <a:rPr lang="en-US" i="1">
                            <a:latin typeface="+mn-lt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Total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assets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Total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shareholders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′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equity</m:t>
                        </m:r>
                      </m:den>
                    </m:f>
                  </m:oMath>
                </a14:m>
                <a:endParaRPr lang="cs-CZ" dirty="0">
                  <a:latin typeface="+mn-lt"/>
                </a:endParaRPr>
              </a:p>
              <a:p>
                <a:pPr lvl="1"/>
                <a:r>
                  <a:rPr lang="en-US" dirty="0">
                    <a:latin typeface="+mn-lt"/>
                  </a:rPr>
                  <a:t>Reliance on debt financing</a:t>
                </a:r>
                <a:r>
                  <a:rPr lang="en-US" dirty="0" smtClean="0">
                    <a:latin typeface="+mn-lt"/>
                  </a:rPr>
                  <a:t>.</a:t>
                </a:r>
                <a:endParaRPr lang="cs-CZ" dirty="0" smtClean="0">
                  <a:latin typeface="+mn-lt"/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b="-12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0221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+mj-lt"/>
              </a:rPr>
              <a:t>Solvency ratios</a:t>
            </a:r>
            <a:r>
              <a:rPr lang="cs-CZ" dirty="0" smtClean="0">
                <a:latin typeface="+mj-lt"/>
              </a:rPr>
              <a:t/>
            </a:r>
            <a:br>
              <a:rPr lang="cs-CZ" dirty="0" smtClean="0">
                <a:latin typeface="+mj-lt"/>
              </a:rPr>
            </a:br>
            <a:r>
              <a:rPr lang="en-US" sz="3600" dirty="0">
                <a:latin typeface="+mj-lt"/>
              </a:rPr>
              <a:t>Coverage </a:t>
            </a:r>
            <a:r>
              <a:rPr lang="en-US" sz="3600" dirty="0" smtClean="0">
                <a:latin typeface="+mj-lt"/>
              </a:rPr>
              <a:t>Ratios</a:t>
            </a:r>
            <a:endParaRPr lang="en-US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mtClean="0">
                        <a:latin typeface="+mn-lt"/>
                      </a:rPr>
                      <m:t>Interest</m:t>
                    </m:r>
                    <m:r>
                      <m:rPr>
                        <m:nor/>
                      </m:rPr>
                      <a:rPr lang="en-US" smtClean="0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 smtClean="0">
                        <a:latin typeface="+mn-lt"/>
                      </a:rPr>
                      <m:t>coverage</m:t>
                    </m:r>
                    <m:r>
                      <m:rPr>
                        <m:nor/>
                      </m:rPr>
                      <a:rPr lang="en-US" smtClean="0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 smtClean="0">
                        <a:latin typeface="+mn-lt"/>
                      </a:rPr>
                      <m:t>ratio</m:t>
                    </m:r>
                    <m:r>
                      <m:rPr>
                        <m:nor/>
                      </m:rPr>
                      <a:rPr lang="en-US" smtClean="0">
                        <a:latin typeface="+mn-lt"/>
                      </a:rPr>
                      <m:t> = </m:t>
                    </m:r>
                    <m:f>
                      <m:fPr>
                        <m:ctrlPr>
                          <a:rPr lang="en-US" i="1">
                            <a:latin typeface="+mn-lt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EBIT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Interest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payments</m:t>
                        </m:r>
                      </m:den>
                    </m:f>
                  </m:oMath>
                </a14:m>
                <a:endParaRPr lang="cs-CZ" dirty="0">
                  <a:latin typeface="+mn-lt"/>
                </a:endParaRPr>
              </a:p>
              <a:p>
                <a:pPr lvl="1"/>
                <a:r>
                  <a:rPr lang="en-US" dirty="0">
                    <a:latin typeface="+mn-lt"/>
                  </a:rPr>
                  <a:t>Ability to satisfy interest obligations.</a:t>
                </a:r>
              </a:p>
              <a:p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i="1">
                            <a:latin typeface="+mn-lt"/>
                          </a:rPr>
                        </m:ctrlPr>
                      </m:mPr>
                      <m:mr>
                        <m:e>
                          <m:r>
                            <m:rPr>
                              <m:nor/>
                              <m:brk m:alnAt="7"/>
                            </m:rPr>
                            <a:rPr lang="en-US">
                              <a:latin typeface="+mn-lt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ixed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charge</m:t>
                          </m:r>
                        </m:e>
                      </m:mr>
                      <m:mr>
                        <m:e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coverage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+mn-lt"/>
                            </a:rPr>
                            <m:t>ratio</m:t>
                          </m:r>
                        </m:e>
                      </m:mr>
                    </m:m>
                    <m:r>
                      <m:rPr>
                        <m:nor/>
                      </m:rPr>
                      <a:rPr lang="en-US">
                        <a:latin typeface="+mn-lt"/>
                      </a:rPr>
                      <m:t> = </m:t>
                    </m:r>
                    <m:f>
                      <m:fPr>
                        <m:ctrlPr>
                          <a:rPr lang="en-US" i="1">
                            <a:latin typeface="+mn-lt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EBIT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+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Lease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payments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Interest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payments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+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Lease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payments</m:t>
                        </m:r>
                      </m:den>
                    </m:f>
                  </m:oMath>
                </a14:m>
                <a:endParaRPr lang="cs-CZ" dirty="0" smtClean="0">
                  <a:latin typeface="+mn-lt"/>
                </a:endParaRPr>
              </a:p>
              <a:p>
                <a:pPr lvl="1"/>
                <a:r>
                  <a:rPr lang="en-US" dirty="0">
                    <a:latin typeface="+mn-lt"/>
                  </a:rPr>
                  <a:t>Ability to satisfy interest and lease obligations.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  <m:brk m:alnAt="7"/>
                      </m:rPr>
                      <a:rPr lang="en-US">
                        <a:latin typeface="+mn-lt"/>
                      </a:rPr>
                      <m:t>C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ash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flo</m:t>
                    </m:r>
                    <m:r>
                      <m:rPr>
                        <m:nor/>
                      </m:rPr>
                      <a:rPr lang="cs-CZ">
                        <a:latin typeface="+mn-lt"/>
                      </a:rPr>
                      <m:t>w</m:t>
                    </m:r>
                    <m:r>
                      <m:rPr>
                        <m:nor/>
                      </m:rPr>
                      <a:rPr lang="cs-CZ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cs-CZ">
                        <a:latin typeface="+mn-lt"/>
                      </a:rPr>
                      <m:t>coverage</m:t>
                    </m:r>
                    <m:r>
                      <m:rPr>
                        <m:nor/>
                      </m:rPr>
                      <a:rPr lang="cs-CZ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cs-CZ">
                        <a:latin typeface="+mn-lt"/>
                      </a:rPr>
                      <m:t>ratio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= </m:t>
                    </m:r>
                    <m:f>
                      <m:fPr>
                        <m:ctrlPr>
                          <a:rPr lang="en-US" i="1">
                            <a:latin typeface="+mn-lt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CFO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Interest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payments</m:t>
                        </m:r>
                      </m:den>
                    </m:f>
                  </m:oMath>
                </a14:m>
                <a:endParaRPr lang="cs-CZ" dirty="0">
                  <a:latin typeface="+mn-lt"/>
                </a:endParaRPr>
              </a:p>
              <a:p>
                <a:pPr lvl="1"/>
                <a:r>
                  <a:rPr lang="en-US" dirty="0">
                    <a:latin typeface="+mn-lt"/>
                  </a:rPr>
                  <a:t>Ability to satisfy interest obligations with cash flows.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  <m:brk m:alnAt="7"/>
                      </m:rPr>
                      <a:rPr lang="cs-CZ">
                        <a:latin typeface="+mn-lt"/>
                      </a:rPr>
                      <m:t>D</m:t>
                    </m:r>
                    <m:r>
                      <m:rPr>
                        <m:nor/>
                      </m:rPr>
                      <a:rPr lang="cs-CZ">
                        <a:latin typeface="+mn-lt"/>
                      </a:rPr>
                      <m:t>ebt</m:t>
                    </m:r>
                    <m:r>
                      <m:rPr>
                        <m:nor/>
                      </m:rPr>
                      <a:rPr lang="cs-CZ">
                        <a:latin typeface="+mn-lt"/>
                      </a:rPr>
                      <m:t>−</m:t>
                    </m:r>
                    <m:r>
                      <m:rPr>
                        <m:nor/>
                      </m:rPr>
                      <a:rPr lang="cs-CZ">
                        <a:latin typeface="+mn-lt"/>
                      </a:rPr>
                      <m:t>to</m:t>
                    </m:r>
                    <m:r>
                      <m:rPr>
                        <m:nor/>
                      </m:rPr>
                      <a:rPr lang="cs-CZ">
                        <a:latin typeface="+mn-lt"/>
                      </a:rPr>
                      <m:t>−</m:t>
                    </m:r>
                    <m:r>
                      <m:rPr>
                        <m:nor/>
                      </m:rPr>
                      <a:rPr lang="cs-CZ">
                        <a:latin typeface="+mn-lt"/>
                      </a:rPr>
                      <m:t>c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ash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−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flo</m:t>
                    </m:r>
                    <m:r>
                      <m:rPr>
                        <m:nor/>
                      </m:rPr>
                      <a:rPr lang="cs-CZ">
                        <a:latin typeface="+mn-lt"/>
                      </a:rPr>
                      <m:t>w</m:t>
                    </m:r>
                    <m:r>
                      <m:rPr>
                        <m:nor/>
                      </m:rPr>
                      <a:rPr lang="cs-CZ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cs-CZ">
                        <a:latin typeface="+mn-lt"/>
                      </a:rPr>
                      <m:t>ratio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= </m:t>
                    </m:r>
                    <m:f>
                      <m:fPr>
                        <m:ctrlPr>
                          <a:rPr lang="en-US" i="1">
                            <a:latin typeface="+mn-lt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cs-CZ" b="0" i="0" smtClean="0">
                            <a:latin typeface="+mn-lt"/>
                          </a:rPr>
                          <m:t>Total</m:t>
                        </m:r>
                        <m:r>
                          <m:rPr>
                            <m:nor/>
                          </m:rPr>
                          <a:rPr lang="cs-CZ" b="0" i="0" smtClean="0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cs-CZ" b="0" i="0" smtClean="0">
                            <a:latin typeface="+mn-lt"/>
                          </a:rPr>
                          <m:t>debt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b="0" i="0" smtClean="0">
                            <a:latin typeface="+mn-lt"/>
                          </a:rPr>
                          <m:t>CFO</m:t>
                        </m:r>
                      </m:den>
                    </m:f>
                  </m:oMath>
                </a14:m>
                <a:endParaRPr lang="cs-CZ" dirty="0" smtClean="0">
                  <a:latin typeface="+mn-lt"/>
                </a:endParaRPr>
              </a:p>
              <a:p>
                <a:pPr lvl="1"/>
                <a:r>
                  <a:rPr lang="en-US" dirty="0">
                    <a:latin typeface="+mn-lt"/>
                  </a:rPr>
                  <a:t>Length of time needed to pay off debt with cash flows</a:t>
                </a:r>
                <a:r>
                  <a:rPr lang="en-US" dirty="0" smtClean="0">
                    <a:latin typeface="+mn-lt"/>
                  </a:rPr>
                  <a:t>.</a:t>
                </a:r>
                <a:endParaRPr lang="cs-CZ" dirty="0">
                  <a:latin typeface="+mn-lt"/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b="-132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6132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Profitability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Margins and return ratios provide information on the profitability of a company and the efficiency of the company.</a:t>
            </a:r>
          </a:p>
          <a:p>
            <a:r>
              <a:rPr lang="en-US" dirty="0" smtClean="0">
                <a:latin typeface="+mn-lt"/>
              </a:rPr>
              <a:t>A </a:t>
            </a:r>
            <a:r>
              <a:rPr lang="en-US" b="1" dirty="0" smtClean="0">
                <a:latin typeface="+mn-lt"/>
              </a:rPr>
              <a:t>margin</a:t>
            </a:r>
            <a:r>
              <a:rPr lang="en-US" dirty="0" smtClean="0">
                <a:latin typeface="+mn-lt"/>
              </a:rPr>
              <a:t> is a portion of revenues that is a profit.</a:t>
            </a:r>
          </a:p>
          <a:p>
            <a:r>
              <a:rPr lang="en-US" dirty="0" smtClean="0">
                <a:latin typeface="+mn-lt"/>
              </a:rPr>
              <a:t>A </a:t>
            </a:r>
            <a:r>
              <a:rPr lang="en-US" b="1" dirty="0" smtClean="0">
                <a:latin typeface="+mn-lt"/>
              </a:rPr>
              <a:t>return </a:t>
            </a:r>
            <a:r>
              <a:rPr lang="en-US" dirty="0" smtClean="0">
                <a:latin typeface="+mn-lt"/>
              </a:rPr>
              <a:t>is a comparison of a profit with the investment necessary to generate the profit</a:t>
            </a:r>
            <a:r>
              <a:rPr lang="en-US" dirty="0" smtClean="0">
                <a:latin typeface="+mn-lt"/>
              </a:rPr>
              <a:t>.</a:t>
            </a:r>
            <a:endParaRPr lang="en-US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9079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+mj-lt"/>
              </a:rPr>
              <a:t>Profitability ratios</a:t>
            </a:r>
            <a:r>
              <a:rPr lang="cs-CZ" dirty="0" smtClean="0">
                <a:latin typeface="+mj-lt"/>
              </a:rPr>
              <a:t/>
            </a:r>
            <a:br>
              <a:rPr lang="cs-CZ" dirty="0" smtClean="0">
                <a:latin typeface="+mj-lt"/>
              </a:rPr>
            </a:br>
            <a:r>
              <a:rPr lang="en-US" dirty="0" smtClean="0">
                <a:latin typeface="+mj-lt"/>
              </a:rPr>
              <a:t>Margins</a:t>
            </a:r>
            <a:endParaRPr lang="en-US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Content Placeholder 18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9144" lvl="0" indent="0">
                  <a:buNone/>
                </a:pPr>
                <a:r>
                  <a:rPr lang="en-US" b="0" i="0" dirty="0" smtClean="0">
                    <a:latin typeface="+mn-lt"/>
                  </a:rPr>
                  <a:t>Each margin ratio compares a measure of </a:t>
                </a:r>
                <a:r>
                  <a:rPr lang="cs-CZ" b="0" i="0" dirty="0" smtClean="0">
                    <a:latin typeface="+mn-lt"/>
                  </a:rPr>
                  <a:t>profit </a:t>
                </a:r>
                <a:r>
                  <a:rPr lang="en-US" dirty="0" smtClean="0">
                    <a:latin typeface="+mn-lt"/>
                  </a:rPr>
                  <a:t>with</a:t>
                </a:r>
                <a:r>
                  <a:rPr lang="en-US" b="0" i="0" dirty="0" smtClean="0">
                    <a:latin typeface="+mn-lt"/>
                  </a:rPr>
                  <a:t> total revenues:</a:t>
                </a:r>
              </a:p>
              <a:p>
                <a:pPr marL="9144" lvl="0" indent="0">
                  <a:lnSpc>
                    <a:spcPct val="150000"/>
                  </a:lnSpc>
                  <a:spcBef>
                    <a:spcPts val="12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1900" b="0" i="0" smtClean="0">
                          <a:latin typeface="+mn-lt"/>
                        </a:rPr>
                        <m:t>Operating</m:t>
                      </m:r>
                      <m:r>
                        <m:rPr>
                          <m:nor/>
                        </m:rPr>
                        <a:rPr lang="en-US" sz="1900" b="0" i="0" smtClean="0">
                          <a:latin typeface="+mn-lt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900" b="0" i="0" smtClean="0">
                          <a:latin typeface="+mn-lt"/>
                        </a:rPr>
                        <m:t>profit</m:t>
                      </m:r>
                      <m:r>
                        <m:rPr>
                          <m:nor/>
                        </m:rPr>
                        <a:rPr lang="en-US" sz="1900" b="0" i="0" smtClean="0">
                          <a:latin typeface="+mn-lt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900" b="0" i="0" smtClean="0">
                          <a:latin typeface="+mn-lt"/>
                        </a:rPr>
                        <m:t>margin</m:t>
                      </m:r>
                      <m:r>
                        <m:rPr>
                          <m:nor/>
                        </m:rPr>
                        <a:rPr lang="en-US" sz="1900" b="0" i="0" smtClean="0">
                          <a:latin typeface="+mn-lt"/>
                        </a:rPr>
                        <m:t> = </m:t>
                      </m:r>
                      <m:f>
                        <m:fPr>
                          <m:ctrlPr>
                            <a:rPr lang="en-US" sz="1900" i="1" smtClean="0">
                              <a:latin typeface="+mn-lt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1900" b="0" i="0" smtClean="0">
                              <a:latin typeface="+mn-lt"/>
                            </a:rPr>
                            <m:t>Operating</m:t>
                          </m:r>
                          <m:r>
                            <m:rPr>
                              <m:nor/>
                            </m:rPr>
                            <a:rPr lang="en-US" sz="1900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900" b="0" i="0" smtClean="0">
                              <a:latin typeface="+mn-lt"/>
                            </a:rPr>
                            <m:t>profit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1900" b="0" i="0" smtClean="0">
                              <a:latin typeface="+mn-lt"/>
                            </a:rPr>
                            <m:t>Total</m:t>
                          </m:r>
                          <m:r>
                            <m:rPr>
                              <m:nor/>
                            </m:rPr>
                            <a:rPr lang="en-US" sz="1900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900" b="0" i="0" smtClean="0">
                              <a:latin typeface="+mn-lt"/>
                            </a:rPr>
                            <m:t>revenue</m:t>
                          </m:r>
                        </m:den>
                      </m:f>
                    </m:oMath>
                  </m:oMathPara>
                </a14:m>
                <a:endParaRPr lang="en-US" sz="1900" dirty="0">
                  <a:latin typeface="+mn-lt"/>
                </a:endParaRPr>
              </a:p>
              <a:p>
                <a:pPr marL="9144" lvl="0" indent="0">
                  <a:lnSpc>
                    <a:spcPct val="150000"/>
                  </a:lnSpc>
                  <a:spcBef>
                    <a:spcPts val="12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1900" b="0" i="0" smtClean="0">
                          <a:latin typeface="+mn-lt"/>
                        </a:rPr>
                        <m:t>Net</m:t>
                      </m:r>
                      <m:r>
                        <m:rPr>
                          <m:nor/>
                        </m:rPr>
                        <a:rPr lang="en-US" sz="1900" b="0" i="0" smtClean="0">
                          <a:latin typeface="+mn-lt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900" b="0" i="0" smtClean="0">
                          <a:latin typeface="+mn-lt"/>
                        </a:rPr>
                        <m:t>profit</m:t>
                      </m:r>
                      <m:r>
                        <m:rPr>
                          <m:nor/>
                        </m:rPr>
                        <a:rPr lang="en-US" sz="1900" b="0" i="0" smtClean="0">
                          <a:latin typeface="+mn-lt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900" b="0" i="0" smtClean="0">
                          <a:latin typeface="+mn-lt"/>
                        </a:rPr>
                        <m:t>margin</m:t>
                      </m:r>
                      <m:r>
                        <m:rPr>
                          <m:nor/>
                        </m:rPr>
                        <a:rPr lang="en-US" sz="1900" b="0" i="0" smtClean="0">
                          <a:latin typeface="+mn-lt"/>
                        </a:rPr>
                        <m:t> = </m:t>
                      </m:r>
                      <m:f>
                        <m:fPr>
                          <m:ctrlPr>
                            <a:rPr lang="en-US" sz="1900" i="1" smtClean="0">
                              <a:latin typeface="+mn-lt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1900" b="0" i="0" smtClean="0">
                              <a:latin typeface="+mn-lt"/>
                            </a:rPr>
                            <m:t>Net</m:t>
                          </m:r>
                          <m:r>
                            <m:rPr>
                              <m:nor/>
                            </m:rPr>
                            <a:rPr lang="en-US" sz="1900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900" b="0" i="0" smtClean="0">
                              <a:latin typeface="+mn-lt"/>
                            </a:rPr>
                            <m:t>profit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1900" b="0" i="0" smtClean="0">
                              <a:latin typeface="+mn-lt"/>
                            </a:rPr>
                            <m:t>Total</m:t>
                          </m:r>
                          <m:r>
                            <m:rPr>
                              <m:nor/>
                            </m:rPr>
                            <a:rPr lang="en-US" sz="1900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900" b="0" i="0" smtClean="0">
                              <a:latin typeface="+mn-lt"/>
                            </a:rPr>
                            <m:t>revenue</m:t>
                          </m:r>
                        </m:den>
                      </m:f>
                    </m:oMath>
                  </m:oMathPara>
                </a14:m>
                <a:endParaRPr lang="en-US" sz="1900" dirty="0">
                  <a:latin typeface="+mn-lt"/>
                </a:endParaRPr>
              </a:p>
              <a:p>
                <a:pPr marL="9144" lvl="0" indent="0">
                  <a:lnSpc>
                    <a:spcPct val="150000"/>
                  </a:lnSpc>
                  <a:spcBef>
                    <a:spcPts val="12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1900" b="0" i="0" smtClean="0">
                          <a:latin typeface="+mn-lt"/>
                        </a:rPr>
                        <m:t>Pretax</m:t>
                      </m:r>
                      <m:r>
                        <m:rPr>
                          <m:nor/>
                        </m:rPr>
                        <a:rPr lang="en-US" sz="1900" b="0" i="0" smtClean="0">
                          <a:latin typeface="+mn-lt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900" b="0" i="0" smtClean="0">
                          <a:latin typeface="+mn-lt"/>
                        </a:rPr>
                        <m:t>profit</m:t>
                      </m:r>
                      <m:r>
                        <m:rPr>
                          <m:nor/>
                        </m:rPr>
                        <a:rPr lang="en-US" sz="1900" b="0" i="0" smtClean="0">
                          <a:latin typeface="+mn-lt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900" b="0" i="0" smtClean="0">
                          <a:latin typeface="+mn-lt"/>
                        </a:rPr>
                        <m:t>margin</m:t>
                      </m:r>
                      <m:r>
                        <m:rPr>
                          <m:nor/>
                        </m:rPr>
                        <a:rPr lang="en-US" sz="1900" b="0" i="0" smtClean="0">
                          <a:latin typeface="+mn-lt"/>
                        </a:rPr>
                        <m:t> =</m:t>
                      </m:r>
                      <m:r>
                        <a:rPr lang="en-US" sz="1900" b="0" i="1" smtClean="0">
                          <a:latin typeface="+mn-lt"/>
                        </a:rPr>
                        <m:t> </m:t>
                      </m:r>
                      <m:f>
                        <m:fPr>
                          <m:ctrlPr>
                            <a:rPr lang="en-US" sz="1900" i="1" smtClean="0">
                              <a:latin typeface="+mn-lt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1900" b="0" i="0" smtClean="0">
                              <a:latin typeface="+mn-lt"/>
                            </a:rPr>
                            <m:t>Earnings</m:t>
                          </m:r>
                          <m:r>
                            <m:rPr>
                              <m:nor/>
                            </m:rPr>
                            <a:rPr lang="en-US" sz="1900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900" b="0" i="0" smtClean="0">
                              <a:latin typeface="+mn-lt"/>
                            </a:rPr>
                            <m:t>before</m:t>
                          </m:r>
                          <m:r>
                            <m:rPr>
                              <m:nor/>
                            </m:rPr>
                            <a:rPr lang="en-US" sz="1900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900" b="0" i="0" smtClean="0">
                              <a:latin typeface="+mn-lt"/>
                            </a:rPr>
                            <m:t>taxes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1900" b="0" i="0" smtClean="0">
                              <a:latin typeface="+mn-lt"/>
                            </a:rPr>
                            <m:t>Total</m:t>
                          </m:r>
                          <m:r>
                            <m:rPr>
                              <m:nor/>
                            </m:rPr>
                            <a:rPr lang="en-US" sz="1900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900" b="0" i="0" smtClean="0">
                              <a:latin typeface="+mn-lt"/>
                            </a:rPr>
                            <m:t>revenue</m:t>
                          </m:r>
                        </m:den>
                      </m:f>
                    </m:oMath>
                  </m:oMathPara>
                </a14:m>
                <a:endParaRPr lang="en-US" sz="1900" dirty="0">
                  <a:latin typeface="+mn-lt"/>
                </a:endParaRPr>
              </a:p>
            </p:txBody>
          </p:sp>
        </mc:Choice>
        <mc:Fallback>
          <p:sp>
            <p:nvSpPr>
              <p:cNvPr id="19" name="Content Placeholder 1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33" t="-120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2069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+mj-lt"/>
              </a:rPr>
              <a:t>Profitability Ratios</a:t>
            </a:r>
            <a:r>
              <a:rPr lang="cs-CZ" dirty="0" smtClean="0">
                <a:latin typeface="+mj-lt"/>
              </a:rPr>
              <a:t/>
            </a:r>
            <a:br>
              <a:rPr lang="cs-CZ" dirty="0" smtClean="0">
                <a:latin typeface="+mj-lt"/>
              </a:rPr>
            </a:br>
            <a:r>
              <a:rPr lang="en-US" dirty="0" smtClean="0">
                <a:latin typeface="+mj-lt"/>
              </a:rPr>
              <a:t>Returns</a:t>
            </a:r>
            <a:endParaRPr lang="en-US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340768"/>
                <a:ext cx="8382000" cy="4896544"/>
              </a:xfrm>
            </p:spPr>
            <p:txBody>
              <a:bodyPr>
                <a:normAutofit fontScale="92500"/>
              </a:bodyPr>
              <a:lstStyle/>
              <a:p>
                <a:pPr marL="9144" indent="0">
                  <a:lnSpc>
                    <a:spcPct val="150000"/>
                  </a:lnSpc>
                  <a:buNone/>
                </a:pPr>
                <a:r>
                  <a:rPr lang="en-US" sz="2100" b="0" i="0" dirty="0" smtClean="0">
                    <a:latin typeface="+mn-lt"/>
                  </a:rPr>
                  <a:t>Return ratios compare a measure of profit with the investment that produces the profit:</a:t>
                </a:r>
              </a:p>
              <a:p>
                <a:pPr marL="9144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100" b="0" i="0" smtClean="0">
                          <a:latin typeface="+mn-lt"/>
                        </a:rPr>
                        <m:t>Operating</m:t>
                      </m:r>
                      <m:r>
                        <m:rPr>
                          <m:nor/>
                        </m:rPr>
                        <a:rPr lang="en-US" sz="2100" b="0" i="0" smtClean="0">
                          <a:latin typeface="+mn-lt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100" b="0" i="0" smtClean="0">
                          <a:latin typeface="+mn-lt"/>
                        </a:rPr>
                        <m:t>return</m:t>
                      </m:r>
                      <m:r>
                        <m:rPr>
                          <m:nor/>
                        </m:rPr>
                        <a:rPr lang="en-US" sz="2100" b="0" i="0" smtClean="0">
                          <a:latin typeface="+mn-lt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100" b="0" i="0" smtClean="0">
                          <a:latin typeface="+mn-lt"/>
                        </a:rPr>
                        <m:t>on</m:t>
                      </m:r>
                      <m:r>
                        <m:rPr>
                          <m:nor/>
                        </m:rPr>
                        <a:rPr lang="en-US" sz="2100" b="0" i="0" smtClean="0">
                          <a:latin typeface="+mn-lt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100" b="0" i="0" smtClean="0">
                          <a:latin typeface="+mn-lt"/>
                        </a:rPr>
                        <m:t>assets</m:t>
                      </m:r>
                      <m:r>
                        <m:rPr>
                          <m:nor/>
                        </m:rPr>
                        <a:rPr lang="en-US" sz="2100" b="0" i="0" smtClean="0">
                          <a:latin typeface="+mn-lt"/>
                        </a:rPr>
                        <m:t> = </m:t>
                      </m:r>
                      <m:f>
                        <m:fPr>
                          <m:ctrlPr>
                            <a:rPr lang="en-US" sz="2100" b="0" i="1" smtClean="0">
                              <a:latin typeface="+mn-lt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Operating</m:t>
                          </m:r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cs-CZ" sz="2100" b="0" i="0" smtClean="0">
                              <a:latin typeface="+mn-lt"/>
                            </a:rPr>
                            <m:t>profit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Average</m:t>
                          </m:r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total</m:t>
                          </m:r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assets</m:t>
                          </m:r>
                        </m:den>
                      </m:f>
                    </m:oMath>
                  </m:oMathPara>
                </a14:m>
                <a:endParaRPr lang="en-US" sz="2100" b="0" dirty="0" smtClean="0">
                  <a:latin typeface="+mn-lt"/>
                </a:endParaRPr>
              </a:p>
              <a:p>
                <a:pPr marL="9144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cs-CZ" sz="2100" b="0" i="0" smtClean="0">
                          <a:latin typeface="+mn-lt"/>
                        </a:rPr>
                        <m:t>Net</m:t>
                      </m:r>
                      <m:r>
                        <m:rPr>
                          <m:nor/>
                        </m:rPr>
                        <a:rPr lang="cs-CZ" sz="2100" b="0" i="0" smtClean="0">
                          <a:latin typeface="+mn-lt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2100" b="0" i="0" smtClean="0">
                          <a:latin typeface="+mn-lt"/>
                        </a:rPr>
                        <m:t>r</m:t>
                      </m:r>
                      <m:r>
                        <m:rPr>
                          <m:nor/>
                        </m:rPr>
                        <a:rPr lang="en-US" sz="2100" b="0" i="0" smtClean="0">
                          <a:latin typeface="+mn-lt"/>
                        </a:rPr>
                        <m:t>eturn</m:t>
                      </m:r>
                      <m:r>
                        <m:rPr>
                          <m:nor/>
                        </m:rPr>
                        <a:rPr lang="en-US" sz="2100" b="0" i="0" smtClean="0">
                          <a:latin typeface="+mn-lt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100" i="0">
                          <a:latin typeface="+mn-lt"/>
                        </a:rPr>
                        <m:t>on</m:t>
                      </m:r>
                      <m:r>
                        <m:rPr>
                          <m:nor/>
                        </m:rPr>
                        <a:rPr lang="en-US" sz="2100" i="0">
                          <a:latin typeface="+mn-lt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100" i="0">
                          <a:latin typeface="+mn-lt"/>
                        </a:rPr>
                        <m:t>assets</m:t>
                      </m:r>
                      <m:r>
                        <m:rPr>
                          <m:nor/>
                        </m:rPr>
                        <a:rPr lang="en-US" sz="2100" b="0" i="0" smtClean="0">
                          <a:latin typeface="+mn-lt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100" i="0">
                          <a:latin typeface="+mn-lt"/>
                        </a:rPr>
                        <m:t>= </m:t>
                      </m:r>
                      <m:f>
                        <m:fPr>
                          <m:ctrlPr>
                            <a:rPr lang="en-US" sz="2100" i="1">
                              <a:latin typeface="+mn-lt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Net</m:t>
                          </m:r>
                          <m:r>
                            <m:rPr>
                              <m:nor/>
                            </m:rPr>
                            <a:rPr lang="en-US" sz="2100" i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cs-CZ" sz="2100" b="0" i="0" smtClean="0">
                              <a:latin typeface="+mn-lt"/>
                            </a:rPr>
                            <m:t>profit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100" i="0">
                              <a:latin typeface="+mn-lt"/>
                            </a:rPr>
                            <m:t>Average</m:t>
                          </m:r>
                          <m:r>
                            <m:rPr>
                              <m:nor/>
                            </m:rPr>
                            <a:rPr lang="en-US" sz="2100" i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100" i="0">
                              <a:latin typeface="+mn-lt"/>
                            </a:rPr>
                            <m:t>total</m:t>
                          </m:r>
                          <m:r>
                            <m:rPr>
                              <m:nor/>
                            </m:rPr>
                            <a:rPr lang="en-US" sz="2100" i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100" i="0">
                              <a:latin typeface="+mn-lt"/>
                            </a:rPr>
                            <m:t>assets</m:t>
                          </m:r>
                        </m:den>
                      </m:f>
                    </m:oMath>
                  </m:oMathPara>
                </a14:m>
                <a:endParaRPr lang="en-US" sz="2100" dirty="0">
                  <a:latin typeface="+mn-lt"/>
                </a:endParaRPr>
              </a:p>
              <a:p>
                <a:pPr marL="9144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100" i="0">
                          <a:latin typeface="+mn-lt"/>
                        </a:rPr>
                        <m:t>Return</m:t>
                      </m:r>
                      <m:r>
                        <m:rPr>
                          <m:nor/>
                        </m:rPr>
                        <a:rPr lang="en-US" sz="2100" i="0">
                          <a:latin typeface="+mn-lt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100" i="0">
                          <a:latin typeface="+mn-lt"/>
                        </a:rPr>
                        <m:t>on</m:t>
                      </m:r>
                      <m:r>
                        <m:rPr>
                          <m:nor/>
                        </m:rPr>
                        <a:rPr lang="en-US" sz="2100" i="0">
                          <a:latin typeface="+mn-lt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100" b="0" i="0" smtClean="0">
                          <a:latin typeface="+mn-lt"/>
                        </a:rPr>
                        <m:t>total</m:t>
                      </m:r>
                      <m:r>
                        <m:rPr>
                          <m:nor/>
                        </m:rPr>
                        <a:rPr lang="en-US" sz="2100" b="0" i="0" smtClean="0">
                          <a:latin typeface="+mn-lt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100" b="0" i="0" smtClean="0">
                          <a:latin typeface="+mn-lt"/>
                        </a:rPr>
                        <m:t>capital</m:t>
                      </m:r>
                      <m:r>
                        <m:rPr>
                          <m:nor/>
                        </m:rPr>
                        <a:rPr lang="en-US" sz="2100" b="0" i="0" smtClean="0">
                          <a:latin typeface="+mn-lt"/>
                        </a:rPr>
                        <m:t> = </m:t>
                      </m:r>
                      <m:f>
                        <m:fPr>
                          <m:ctrlPr>
                            <a:rPr lang="en-US" sz="2100" i="1">
                              <a:latin typeface="+mn-lt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100" i="0">
                              <a:latin typeface="+mn-lt"/>
                            </a:rPr>
                            <m:t>Net</m:t>
                          </m:r>
                          <m:r>
                            <m:rPr>
                              <m:nor/>
                            </m:rPr>
                            <a:rPr lang="en-US" sz="2100" i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cs-CZ" sz="2100" b="0" i="0" smtClean="0">
                              <a:latin typeface="+mn-lt"/>
                            </a:rPr>
                            <m:t>profit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Average</m:t>
                          </m:r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interest</m:t>
                          </m:r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−</m:t>
                          </m:r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bearing</m:t>
                          </m:r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debt</m:t>
                          </m:r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Average</m:t>
                          </m:r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total</m:t>
                          </m:r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equity</m:t>
                          </m:r>
                        </m:den>
                      </m:f>
                    </m:oMath>
                  </m:oMathPara>
                </a14:m>
                <a:endParaRPr lang="en-US" sz="2100" dirty="0">
                  <a:latin typeface="+mn-lt"/>
                </a:endParaRPr>
              </a:p>
              <a:p>
                <a:pPr marL="9144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100" b="0" i="0" smtClean="0">
                          <a:latin typeface="+mn-lt"/>
                        </a:rPr>
                        <m:t>Return</m:t>
                      </m:r>
                      <m:r>
                        <m:rPr>
                          <m:nor/>
                        </m:rPr>
                        <a:rPr lang="en-US" sz="2100" b="0" i="0" smtClean="0">
                          <a:latin typeface="+mn-lt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100" b="0" i="0" smtClean="0">
                          <a:latin typeface="+mn-lt"/>
                        </a:rPr>
                        <m:t>on</m:t>
                      </m:r>
                      <m:r>
                        <m:rPr>
                          <m:nor/>
                        </m:rPr>
                        <a:rPr lang="en-US" sz="2100" b="0" i="0" smtClean="0">
                          <a:latin typeface="+mn-lt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100" b="0" i="0" smtClean="0">
                          <a:latin typeface="+mn-lt"/>
                        </a:rPr>
                        <m:t>equity</m:t>
                      </m:r>
                      <m:r>
                        <m:rPr>
                          <m:nor/>
                        </m:rPr>
                        <a:rPr lang="en-US" sz="2100" b="0" i="0" smtClean="0">
                          <a:latin typeface="+mn-lt"/>
                        </a:rPr>
                        <m:t> = </m:t>
                      </m:r>
                      <m:f>
                        <m:fPr>
                          <m:ctrlPr>
                            <a:rPr lang="en-US" sz="2100" i="1">
                              <a:latin typeface="+mn-lt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Net</m:t>
                          </m:r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cs-CZ" sz="2100" b="0" i="0" smtClean="0">
                              <a:latin typeface="+mn-lt"/>
                            </a:rPr>
                            <m:t>profit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Average</m:t>
                          </m:r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shareholders</m:t>
                          </m:r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′ </m:t>
                          </m:r>
                          <m:r>
                            <m:rPr>
                              <m:nor/>
                            </m:rPr>
                            <a:rPr lang="en-US" sz="2100" b="0" i="0" smtClean="0">
                              <a:latin typeface="+mn-lt"/>
                            </a:rPr>
                            <m:t>equity</m:t>
                          </m:r>
                        </m:den>
                      </m:f>
                    </m:oMath>
                  </m:oMathPara>
                </a14:m>
                <a:endParaRPr lang="en-US" sz="2100" dirty="0">
                  <a:latin typeface="+mn-lt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340768"/>
                <a:ext cx="8382000" cy="4896544"/>
              </a:xfrm>
              <a:blipFill>
                <a:blip r:embed="rId3"/>
                <a:stretch>
                  <a:fillRect l="-65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2479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>
                <a:latin typeface="+mj-lt"/>
              </a:rPr>
              <a:t>Classification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of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elementary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methods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of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financial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analysis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latin typeface="+mn-lt"/>
              </a:rPr>
              <a:t>Trend </a:t>
            </a:r>
            <a:r>
              <a:rPr lang="cs-CZ" dirty="0" err="1" smtClean="0">
                <a:latin typeface="+mn-lt"/>
              </a:rPr>
              <a:t>analysis</a:t>
            </a:r>
            <a:r>
              <a:rPr lang="cs-CZ" dirty="0">
                <a:latin typeface="+mn-lt"/>
              </a:rPr>
              <a:t> </a:t>
            </a:r>
            <a:r>
              <a:rPr lang="cs-CZ" dirty="0" smtClean="0">
                <a:latin typeface="+mn-lt"/>
              </a:rPr>
              <a:t>(</a:t>
            </a:r>
            <a:r>
              <a:rPr lang="cs-CZ" dirty="0" err="1" smtClean="0">
                <a:latin typeface="+mn-lt"/>
              </a:rPr>
              <a:t>horizontal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analysis</a:t>
            </a:r>
            <a:r>
              <a:rPr lang="cs-CZ" dirty="0" smtClean="0">
                <a:latin typeface="+mn-lt"/>
              </a:rPr>
              <a:t>) </a:t>
            </a:r>
          </a:p>
          <a:p>
            <a:pPr lvl="1"/>
            <a:r>
              <a:rPr lang="en-US" dirty="0" smtClean="0">
                <a:latin typeface="+mn-lt"/>
              </a:rPr>
              <a:t>uses </a:t>
            </a:r>
            <a:r>
              <a:rPr lang="en-US" dirty="0">
                <a:latin typeface="+mn-lt"/>
              </a:rPr>
              <a:t>the values of </a:t>
            </a:r>
            <a:r>
              <a:rPr lang="cs-CZ" dirty="0" err="1" smtClean="0">
                <a:latin typeface="+mn-lt"/>
              </a:rPr>
              <a:t>variables</a:t>
            </a:r>
            <a:r>
              <a:rPr lang="en-US" dirty="0" smtClean="0">
                <a:latin typeface="+mn-lt"/>
              </a:rPr>
              <a:t>, </a:t>
            </a:r>
            <a:r>
              <a:rPr lang="en-US" dirty="0">
                <a:latin typeface="+mn-lt"/>
              </a:rPr>
              <a:t>most often from balance sheet and </a:t>
            </a:r>
            <a:r>
              <a:rPr lang="cs-CZ" dirty="0" smtClean="0">
                <a:latin typeface="+mn-lt"/>
              </a:rPr>
              <a:t>profit/</a:t>
            </a:r>
            <a:r>
              <a:rPr lang="cs-CZ" dirty="0" err="1" smtClean="0">
                <a:latin typeface="+mn-lt"/>
              </a:rPr>
              <a:t>loss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statement</a:t>
            </a:r>
            <a:endParaRPr lang="en-US" dirty="0">
              <a:latin typeface="+mn-lt"/>
            </a:endParaRPr>
          </a:p>
          <a:p>
            <a:pPr lvl="1"/>
            <a:r>
              <a:rPr lang="cs-CZ" dirty="0" smtClean="0">
                <a:latin typeface="+mn-lt"/>
              </a:rPr>
              <a:t>o</a:t>
            </a:r>
            <a:r>
              <a:rPr lang="en-US" dirty="0" err="1" smtClean="0">
                <a:latin typeface="+mn-lt"/>
              </a:rPr>
              <a:t>bserves</a:t>
            </a:r>
            <a:r>
              <a:rPr lang="en-US" dirty="0" smtClean="0">
                <a:latin typeface="+mn-lt"/>
              </a:rPr>
              <a:t> </a:t>
            </a:r>
            <a:r>
              <a:rPr lang="cs-CZ" dirty="0" smtClean="0">
                <a:latin typeface="+mn-lt"/>
              </a:rPr>
              <a:t>ch</a:t>
            </a:r>
            <a:r>
              <a:rPr lang="en-US" dirty="0" err="1" smtClean="0">
                <a:latin typeface="+mn-lt"/>
              </a:rPr>
              <a:t>anges</a:t>
            </a:r>
            <a:r>
              <a:rPr lang="en-US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of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variables</a:t>
            </a:r>
            <a:r>
              <a:rPr lang="cs-CZ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in </a:t>
            </a:r>
            <a:r>
              <a:rPr lang="en-US" dirty="0">
                <a:latin typeface="+mn-lt"/>
              </a:rPr>
              <a:t>time, usually </a:t>
            </a:r>
            <a:r>
              <a:rPr lang="cs-CZ" dirty="0" err="1" smtClean="0">
                <a:latin typeface="+mn-lt"/>
              </a:rPr>
              <a:t>from</a:t>
            </a:r>
            <a:r>
              <a:rPr lang="cs-CZ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3 </a:t>
            </a:r>
            <a:r>
              <a:rPr lang="en-US" dirty="0">
                <a:latin typeface="+mn-lt"/>
              </a:rPr>
              <a:t>to 10 years</a:t>
            </a:r>
            <a:endParaRPr lang="cs-CZ" dirty="0" smtClean="0">
              <a:latin typeface="+mn-lt"/>
            </a:endParaRPr>
          </a:p>
          <a:p>
            <a:r>
              <a:rPr lang="cs-CZ" dirty="0" err="1" smtClean="0">
                <a:latin typeface="+mn-lt"/>
              </a:rPr>
              <a:t>Structure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analysis</a:t>
            </a:r>
            <a:r>
              <a:rPr lang="cs-CZ" dirty="0" smtClean="0">
                <a:latin typeface="+mn-lt"/>
              </a:rPr>
              <a:t> (</a:t>
            </a:r>
            <a:r>
              <a:rPr lang="cs-CZ" dirty="0" err="1" smtClean="0">
                <a:latin typeface="+mn-lt"/>
              </a:rPr>
              <a:t>common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size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analysis</a:t>
            </a:r>
            <a:r>
              <a:rPr lang="cs-CZ" dirty="0" smtClean="0">
                <a:latin typeface="+mn-lt"/>
              </a:rPr>
              <a:t>, </a:t>
            </a:r>
            <a:r>
              <a:rPr lang="cs-CZ" dirty="0" err="1" smtClean="0">
                <a:latin typeface="+mn-lt"/>
              </a:rPr>
              <a:t>vertical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analysis</a:t>
            </a:r>
            <a:r>
              <a:rPr lang="cs-CZ" dirty="0" smtClean="0">
                <a:latin typeface="+mn-lt"/>
              </a:rPr>
              <a:t>)</a:t>
            </a:r>
          </a:p>
          <a:p>
            <a:pPr lvl="1"/>
            <a:r>
              <a:rPr lang="en-US" dirty="0" smtClean="0">
                <a:latin typeface="+mn-lt"/>
              </a:rPr>
              <a:t>assesses </a:t>
            </a:r>
            <a:r>
              <a:rPr lang="en-US" dirty="0">
                <a:latin typeface="+mn-lt"/>
              </a:rPr>
              <a:t>individual components of </a:t>
            </a:r>
            <a:r>
              <a:rPr lang="en-US" dirty="0" smtClean="0">
                <a:latin typeface="+mn-lt"/>
              </a:rPr>
              <a:t>assets</a:t>
            </a:r>
            <a:r>
              <a:rPr lang="cs-CZ" dirty="0" smtClean="0">
                <a:latin typeface="+mn-lt"/>
              </a:rPr>
              <a:t> and </a:t>
            </a:r>
            <a:r>
              <a:rPr lang="en-US" dirty="0" smtClean="0">
                <a:latin typeface="+mn-lt"/>
              </a:rPr>
              <a:t>capital; </a:t>
            </a:r>
            <a:r>
              <a:rPr lang="en-US" dirty="0">
                <a:latin typeface="+mn-lt"/>
              </a:rPr>
              <a:t>costs and </a:t>
            </a:r>
            <a:r>
              <a:rPr lang="en-US" dirty="0" smtClean="0">
                <a:latin typeface="+mn-lt"/>
              </a:rPr>
              <a:t>revenues</a:t>
            </a:r>
            <a:endParaRPr lang="en-US" dirty="0">
              <a:latin typeface="+mn-lt"/>
            </a:endParaRPr>
          </a:p>
          <a:p>
            <a:pPr lvl="1"/>
            <a:r>
              <a:rPr lang="en-US" dirty="0" smtClean="0">
                <a:latin typeface="+mn-lt"/>
              </a:rPr>
              <a:t>100</a:t>
            </a:r>
            <a:r>
              <a:rPr lang="en-US" dirty="0">
                <a:latin typeface="+mn-lt"/>
              </a:rPr>
              <a:t>% of the assets are taken into account in the balance sheet, </a:t>
            </a:r>
            <a:r>
              <a:rPr lang="en-US" dirty="0" smtClean="0">
                <a:latin typeface="+mn-lt"/>
              </a:rPr>
              <a:t>the </a:t>
            </a:r>
            <a:r>
              <a:rPr lang="cs-CZ" dirty="0" err="1" smtClean="0">
                <a:latin typeface="+mn-lt"/>
              </a:rPr>
              <a:t>total</a:t>
            </a:r>
            <a:r>
              <a:rPr lang="cs-CZ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volume </a:t>
            </a:r>
            <a:r>
              <a:rPr lang="en-US" dirty="0">
                <a:latin typeface="+mn-lt"/>
              </a:rPr>
              <a:t>of revenues </a:t>
            </a:r>
            <a:r>
              <a:rPr lang="cs-CZ" dirty="0" smtClean="0">
                <a:latin typeface="+mn-lt"/>
              </a:rPr>
              <a:t>(</a:t>
            </a:r>
            <a:r>
              <a:rPr lang="cs-CZ" dirty="0" err="1" smtClean="0">
                <a:latin typeface="+mn-lt"/>
              </a:rPr>
              <a:t>or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costs</a:t>
            </a:r>
            <a:r>
              <a:rPr lang="cs-CZ" dirty="0" smtClean="0">
                <a:latin typeface="+mn-lt"/>
              </a:rPr>
              <a:t>) </a:t>
            </a:r>
            <a:r>
              <a:rPr lang="en-US" dirty="0" smtClean="0">
                <a:latin typeface="+mn-lt"/>
              </a:rPr>
              <a:t>in </a:t>
            </a:r>
            <a:r>
              <a:rPr lang="en-US" dirty="0">
                <a:latin typeface="+mn-lt"/>
              </a:rPr>
              <a:t>the </a:t>
            </a:r>
            <a:r>
              <a:rPr lang="cs-CZ" dirty="0" smtClean="0">
                <a:latin typeface="+mn-lt"/>
              </a:rPr>
              <a:t>profit/</a:t>
            </a:r>
            <a:r>
              <a:rPr lang="cs-CZ" dirty="0" err="1" smtClean="0">
                <a:latin typeface="+mn-lt"/>
              </a:rPr>
              <a:t>loss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statement</a:t>
            </a:r>
            <a:r>
              <a:rPr lang="cs-CZ" dirty="0" smtClean="0">
                <a:latin typeface="+mn-lt"/>
              </a:rPr>
              <a:t>.</a:t>
            </a:r>
            <a:endParaRPr lang="cs-CZ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4802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+mj-lt"/>
              </a:rPr>
              <a:t>Market </a:t>
            </a:r>
            <a:r>
              <a:rPr lang="cs-CZ" dirty="0" err="1" smtClean="0">
                <a:latin typeface="+mj-lt"/>
              </a:rPr>
              <a:t>value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ratios</a:t>
            </a:r>
            <a:endParaRPr lang="en-US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b="1" dirty="0" smtClean="0">
                    <a:latin typeface="+mn-lt"/>
                  </a:rPr>
                  <a:t>Earnings per share </a:t>
                </a:r>
                <a:r>
                  <a:rPr lang="cs-CZ" b="1" dirty="0" smtClean="0">
                    <a:latin typeface="+mn-lt"/>
                  </a:rPr>
                  <a:t>(EPS) </a:t>
                </a:r>
                <a:r>
                  <a:rPr lang="en-US" dirty="0" smtClean="0">
                    <a:latin typeface="+mn-lt"/>
                  </a:rPr>
                  <a:t>is net </a:t>
                </a:r>
                <a:r>
                  <a:rPr lang="cs-CZ" dirty="0" smtClean="0">
                    <a:latin typeface="+mn-lt"/>
                  </a:rPr>
                  <a:t>profit</a:t>
                </a:r>
                <a:r>
                  <a:rPr lang="en-US" dirty="0" smtClean="0">
                    <a:latin typeface="+mn-lt"/>
                  </a:rPr>
                  <a:t> restated on a per share basis:</a:t>
                </a:r>
              </a:p>
              <a:p>
                <a:endParaRPr lang="en-US" dirty="0" smtClean="0">
                  <a:latin typeface="+mn-lt"/>
                </a:endParaRPr>
              </a:p>
              <a:p>
                <a:pPr marL="9144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b="0" i="0" smtClean="0">
                          <a:latin typeface="+mn-lt"/>
                        </a:rPr>
                        <m:t>Earnings</m:t>
                      </m:r>
                      <m:r>
                        <m:rPr>
                          <m:nor/>
                        </m:rPr>
                        <a:rPr lang="en-US" b="0" i="0" smtClean="0">
                          <a:latin typeface="+mn-lt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+mn-lt"/>
                        </a:rPr>
                        <m:t>per</m:t>
                      </m:r>
                      <m:r>
                        <m:rPr>
                          <m:nor/>
                        </m:rPr>
                        <a:rPr lang="en-US" b="0" i="0" smtClean="0">
                          <a:latin typeface="+mn-lt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+mn-lt"/>
                        </a:rPr>
                        <m:t>share</m:t>
                      </m:r>
                      <m:r>
                        <m:rPr>
                          <m:nor/>
                        </m:rPr>
                        <a:rPr lang="en-US" b="0" i="0" smtClean="0">
                          <a:latin typeface="+mn-lt"/>
                        </a:rPr>
                        <m:t> = </m:t>
                      </m:r>
                      <m:f>
                        <m:fPr>
                          <m:ctrlPr>
                            <a:rPr lang="en-US" b="0" i="1" smtClean="0">
                              <a:latin typeface="+mn-lt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Net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cs-CZ" b="0" i="0" smtClean="0">
                              <a:latin typeface="+mn-lt"/>
                            </a:rPr>
                            <m:t>profit</m:t>
                          </m:r>
                          <m:r>
                            <m:rPr>
                              <m:nor/>
                            </m:rPr>
                            <a:rPr lang="cs-CZ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available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to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common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shareholders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Number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of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common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shares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outstanding</m:t>
                          </m:r>
                        </m:den>
                      </m:f>
                    </m:oMath>
                  </m:oMathPara>
                </a14:m>
                <a:endParaRPr lang="en-US" dirty="0" smtClean="0">
                  <a:latin typeface="+mn-lt"/>
                </a:endParaRPr>
              </a:p>
              <a:p>
                <a:pPr marL="9144" indent="0">
                  <a:buNone/>
                </a:pPr>
                <a:endParaRPr lang="en-US" dirty="0" smtClean="0">
                  <a:latin typeface="+mn-lt"/>
                </a:endParaRPr>
              </a:p>
              <a:p>
                <a:r>
                  <a:rPr lang="en-US" b="1" dirty="0" smtClean="0">
                    <a:latin typeface="+mn-lt"/>
                  </a:rPr>
                  <a:t>Book value per share </a:t>
                </a:r>
                <a:r>
                  <a:rPr lang="en-US" dirty="0" smtClean="0">
                    <a:latin typeface="+mn-lt"/>
                  </a:rPr>
                  <a:t>is book value of equity divided by number of shares.</a:t>
                </a:r>
              </a:p>
              <a:p>
                <a:r>
                  <a:rPr lang="en-US" b="1" dirty="0" smtClean="0">
                    <a:latin typeface="+mn-lt"/>
                  </a:rPr>
                  <a:t>Price-to-earnings ratio </a:t>
                </a:r>
                <a:r>
                  <a:rPr lang="en-US" dirty="0" smtClean="0">
                    <a:latin typeface="+mn-lt"/>
                  </a:rPr>
                  <a:t>(</a:t>
                </a:r>
                <a:r>
                  <a:rPr lang="en-US" b="1" dirty="0" smtClean="0">
                    <a:latin typeface="+mn-lt"/>
                  </a:rPr>
                  <a:t>P/E</a:t>
                </a:r>
                <a:r>
                  <a:rPr lang="en-US" dirty="0" smtClean="0">
                    <a:latin typeface="+mn-lt"/>
                  </a:rPr>
                  <a:t>) is the ratio of the </a:t>
                </a:r>
                <a:r>
                  <a:rPr lang="cs-CZ" dirty="0" smtClean="0">
                    <a:latin typeface="+mn-lt"/>
                  </a:rPr>
                  <a:t>market </a:t>
                </a:r>
                <a:r>
                  <a:rPr lang="en-US" dirty="0" smtClean="0">
                    <a:latin typeface="+mn-lt"/>
                  </a:rPr>
                  <a:t>price per share of equity to the earnings per share.</a:t>
                </a:r>
              </a:p>
              <a:p>
                <a:pPr lvl="1"/>
                <a:r>
                  <a:rPr lang="en-US" dirty="0" smtClean="0">
                    <a:latin typeface="+mn-lt"/>
                  </a:rPr>
                  <a:t>If earnings are the last four quarters, it is the </a:t>
                </a:r>
                <a:r>
                  <a:rPr lang="en-US" b="1" dirty="0" smtClean="0">
                    <a:latin typeface="+mn-lt"/>
                  </a:rPr>
                  <a:t>trailing P/E</a:t>
                </a:r>
                <a:r>
                  <a:rPr lang="en-US" b="1" dirty="0" smtClean="0">
                    <a:latin typeface="+mn-lt"/>
                  </a:rPr>
                  <a:t>.</a:t>
                </a:r>
                <a:endParaRPr lang="en-US" b="1" dirty="0" smtClean="0">
                  <a:latin typeface="+mn-lt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37" t="-966" r="-667" b="-132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9176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j-lt"/>
              </a:rPr>
              <a:t>M</a:t>
            </a:r>
            <a:r>
              <a:rPr lang="cs-CZ" dirty="0" smtClean="0">
                <a:latin typeface="+mj-lt"/>
              </a:rPr>
              <a:t>arket </a:t>
            </a:r>
            <a:r>
              <a:rPr lang="cs-CZ" dirty="0" err="1">
                <a:latin typeface="+mj-lt"/>
              </a:rPr>
              <a:t>value</a:t>
            </a:r>
            <a:r>
              <a:rPr lang="cs-CZ" dirty="0">
                <a:latin typeface="+mj-lt"/>
              </a:rPr>
              <a:t> </a:t>
            </a:r>
            <a:r>
              <a:rPr lang="cs-CZ" dirty="0" err="1">
                <a:latin typeface="+mj-lt"/>
              </a:rPr>
              <a:t>ratios</a:t>
            </a:r>
            <a:endParaRPr lang="en-US" sz="2400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pPr marL="9144" indent="0">
                  <a:buNone/>
                </a:pPr>
                <a:r>
                  <a:rPr lang="en-US" dirty="0" smtClean="0">
                    <a:latin typeface="+mn-lt"/>
                  </a:rPr>
                  <a:t>Measures of Dividend Payment:</a:t>
                </a:r>
              </a:p>
              <a:p>
                <a:pPr marL="210312" lvl="1" indent="0" algn="ctr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b="0" i="1" smtClean="0">
                              <a:latin typeface="+mn-lt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nor/>
                                <m:brk m:alnAt="7"/>
                              </m:rPr>
                              <a:rPr lang="en-US" b="0" i="0" smtClean="0">
                                <a:latin typeface="+mn-lt"/>
                              </a:rPr>
                              <m:t>D</m:t>
                            </m:r>
                            <m:r>
                              <m:rPr>
                                <m:nor/>
                              </m:rPr>
                              <a:rPr lang="en-US" b="0" i="0" smtClean="0">
                                <a:latin typeface="+mn-lt"/>
                              </a:rPr>
                              <m:t>ividends</m:t>
                            </m:r>
                            <m:r>
                              <m:rPr>
                                <m:nor/>
                              </m:rPr>
                              <a:rPr lang="en-US" b="0" i="0" smtClean="0">
                                <a:latin typeface="+mn-lt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 b="0" i="0" smtClean="0">
                                <a:latin typeface="+mn-lt"/>
                              </a:rPr>
                              <m:t>per</m:t>
                            </m:r>
                          </m:e>
                        </m:mr>
                        <m:mr>
                          <m:e>
                            <m:r>
                              <m:rPr>
                                <m:nor/>
                              </m:rPr>
                              <a:rPr lang="en-US" b="0" i="0" smtClean="0">
                                <a:latin typeface="+mn-lt"/>
                              </a:rPr>
                              <m:t>share</m:t>
                            </m:r>
                            <m:r>
                              <m:rPr>
                                <m:nor/>
                              </m:rPr>
                              <a:rPr lang="en-US" b="0" i="0" smtClean="0">
                                <a:latin typeface="+mn-lt"/>
                              </a:rPr>
                              <m:t> (</m:t>
                            </m:r>
                            <m:r>
                              <m:rPr>
                                <m:nor/>
                              </m:rPr>
                              <a:rPr lang="en-US" b="0" i="0" smtClean="0">
                                <a:latin typeface="+mn-lt"/>
                              </a:rPr>
                              <m:t>DPS</m:t>
                            </m:r>
                            <m:r>
                              <m:rPr>
                                <m:nor/>
                              </m:rPr>
                              <a:rPr lang="en-US" b="0" i="0" smtClean="0">
                                <a:latin typeface="+mn-lt"/>
                              </a:rPr>
                              <m:t>)</m:t>
                            </m:r>
                          </m:e>
                        </m:mr>
                      </m:m>
                      <m:r>
                        <m:rPr>
                          <m:nor/>
                        </m:rPr>
                        <a:rPr lang="en-US" b="0" i="0" smtClean="0">
                          <a:latin typeface="+mn-lt"/>
                        </a:rPr>
                        <m:t> = </m:t>
                      </m:r>
                      <m:f>
                        <m:fPr>
                          <m:ctrlPr>
                            <a:rPr lang="en-US" b="0" i="1" smtClean="0">
                              <a:latin typeface="+mn-lt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Dividends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paid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to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shareholders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Weighted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average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number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of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ordinary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shares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outstanding</m:t>
                          </m:r>
                        </m:den>
                      </m:f>
                    </m:oMath>
                  </m:oMathPara>
                </a14:m>
                <a:endParaRPr lang="en-US" dirty="0" smtClean="0">
                  <a:latin typeface="+mn-lt"/>
                </a:endParaRPr>
              </a:p>
              <a:p>
                <a:pPr marL="9144" indent="0" algn="ctr">
                  <a:lnSpc>
                    <a:spcPct val="150000"/>
                  </a:lnSpc>
                  <a:buNone/>
                </a:pPr>
                <a:endParaRPr lang="en-US" dirty="0" smtClean="0">
                  <a:latin typeface="+mn-lt"/>
                </a:endParaRPr>
              </a:p>
              <a:p>
                <a:pPr marL="210312" lvl="1" indent="0" algn="ctr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b="0" i="0" smtClean="0">
                          <a:latin typeface="+mn-lt"/>
                        </a:rPr>
                        <m:t>Dividend</m:t>
                      </m:r>
                      <m:r>
                        <m:rPr>
                          <m:nor/>
                        </m:rPr>
                        <a:rPr lang="en-US" b="0" i="0" smtClean="0">
                          <a:latin typeface="+mn-lt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+mn-lt"/>
                        </a:rPr>
                        <m:t>payout</m:t>
                      </m:r>
                      <m:r>
                        <m:rPr>
                          <m:nor/>
                        </m:rPr>
                        <a:rPr lang="en-US" b="0" i="0" smtClean="0">
                          <a:latin typeface="+mn-lt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+mn-lt"/>
                        </a:rPr>
                        <m:t>ratio</m:t>
                      </m:r>
                      <m:r>
                        <m:rPr>
                          <m:nor/>
                        </m:rPr>
                        <a:rPr lang="en-US" b="0" i="0" smtClean="0">
                          <a:latin typeface="+mn-lt"/>
                        </a:rPr>
                        <m:t> = </m:t>
                      </m:r>
                      <m:f>
                        <m:fPr>
                          <m:ctrlPr>
                            <a:rPr lang="en-US" b="0" i="1" smtClean="0">
                              <a:latin typeface="+mn-lt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Dividends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paid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to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common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shareholders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Net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cs-CZ" b="0" i="0" smtClean="0">
                              <a:latin typeface="+mn-lt"/>
                            </a:rPr>
                            <m:t>profit</m:t>
                          </m:r>
                          <m:r>
                            <m:rPr>
                              <m:nor/>
                            </m:rPr>
                            <a:rPr lang="cs-CZ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attributable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to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common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+mn-lt"/>
                            </a:rPr>
                            <m:t>shares</m:t>
                          </m:r>
                        </m:den>
                      </m:f>
                    </m:oMath>
                  </m:oMathPara>
                </a14:m>
                <a:endParaRPr lang="en-US" dirty="0" smtClean="0">
                  <a:latin typeface="+mn-lt"/>
                </a:endParaRPr>
              </a:p>
              <a:p>
                <a:pPr marL="9144" indent="0">
                  <a:buNone/>
                </a:pPr>
                <a:r>
                  <a:rPr lang="en-US" dirty="0" smtClean="0">
                    <a:latin typeface="+mn-lt"/>
                  </a:rPr>
                  <a:t>Plowback ratio = 1 – Dividend payout ratio</a:t>
                </a:r>
              </a:p>
              <a:p>
                <a:pPr lvl="1"/>
                <a:r>
                  <a:rPr lang="en-US" dirty="0" smtClean="0">
                    <a:latin typeface="+mn-lt"/>
                  </a:rPr>
                  <a:t>The proportion of earnings retained by the company.</a:t>
                </a:r>
                <a:endParaRPr lang="en-US" dirty="0">
                  <a:latin typeface="+mn-lt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111" t="-966" b="-12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4707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+mj-lt"/>
              </a:rPr>
              <a:t>Other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ratios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 err="1" smtClean="0">
                <a:latin typeface="+mn-lt"/>
              </a:rPr>
              <a:t>Costs</a:t>
            </a:r>
            <a:r>
              <a:rPr lang="cs-CZ" b="1" dirty="0" smtClean="0">
                <a:latin typeface="+mn-lt"/>
              </a:rPr>
              <a:t>-to-</a:t>
            </a:r>
            <a:r>
              <a:rPr lang="cs-CZ" b="1" dirty="0" err="1" smtClean="0">
                <a:latin typeface="+mn-lt"/>
              </a:rPr>
              <a:t>revenues</a:t>
            </a:r>
            <a:r>
              <a:rPr lang="cs-CZ" b="1" dirty="0" smtClean="0">
                <a:latin typeface="+mn-lt"/>
              </a:rPr>
              <a:t> ratio</a:t>
            </a:r>
          </a:p>
          <a:p>
            <a:pPr lvl="1"/>
            <a:r>
              <a:rPr lang="cs-CZ" dirty="0" smtClean="0">
                <a:latin typeface="+mn-lt"/>
              </a:rPr>
              <a:t>= </a:t>
            </a:r>
            <a:r>
              <a:rPr lang="cs-CZ" dirty="0" err="1" smtClean="0">
                <a:latin typeface="+mn-lt"/>
              </a:rPr>
              <a:t>costs</a:t>
            </a:r>
            <a:r>
              <a:rPr lang="cs-CZ" dirty="0" smtClean="0">
                <a:latin typeface="+mn-lt"/>
              </a:rPr>
              <a:t> / </a:t>
            </a:r>
            <a:r>
              <a:rPr lang="cs-CZ" dirty="0" err="1" smtClean="0">
                <a:latin typeface="+mn-lt"/>
              </a:rPr>
              <a:t>revenues</a:t>
            </a:r>
            <a:endParaRPr lang="cs-CZ" dirty="0" smtClean="0">
              <a:latin typeface="+mn-lt"/>
            </a:endParaRPr>
          </a:p>
          <a:p>
            <a:pPr lvl="2"/>
            <a:r>
              <a:rPr lang="en-US" dirty="0">
                <a:latin typeface="+mn-lt"/>
              </a:rPr>
              <a:t>the amount </a:t>
            </a:r>
            <a:r>
              <a:rPr lang="cs-CZ" dirty="0" err="1" smtClean="0">
                <a:latin typeface="+mn-lt"/>
              </a:rPr>
              <a:t>of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costs</a:t>
            </a:r>
            <a:r>
              <a:rPr lang="cs-CZ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needed </a:t>
            </a:r>
            <a:r>
              <a:rPr lang="en-US" dirty="0">
                <a:latin typeface="+mn-lt"/>
              </a:rPr>
              <a:t>to produce one </a:t>
            </a:r>
            <a:r>
              <a:rPr lang="cs-CZ" dirty="0" smtClean="0">
                <a:latin typeface="+mn-lt"/>
              </a:rPr>
              <a:t>€ </a:t>
            </a:r>
            <a:r>
              <a:rPr lang="en-US" dirty="0" smtClean="0">
                <a:latin typeface="+mn-lt"/>
              </a:rPr>
              <a:t>of revenue</a:t>
            </a:r>
            <a:r>
              <a:rPr lang="cs-CZ" dirty="0" smtClean="0">
                <a:latin typeface="+mn-lt"/>
              </a:rPr>
              <a:t>s</a:t>
            </a:r>
          </a:p>
          <a:p>
            <a:r>
              <a:rPr lang="cs-CZ" b="1" dirty="0" err="1" smtClean="0">
                <a:latin typeface="+mn-lt"/>
              </a:rPr>
              <a:t>Partial</a:t>
            </a:r>
            <a:r>
              <a:rPr lang="cs-CZ" b="1" dirty="0" smtClean="0">
                <a:latin typeface="+mn-lt"/>
              </a:rPr>
              <a:t> </a:t>
            </a:r>
            <a:r>
              <a:rPr lang="cs-CZ" b="1" dirty="0" err="1" smtClean="0">
                <a:latin typeface="+mn-lt"/>
              </a:rPr>
              <a:t>costs</a:t>
            </a:r>
            <a:r>
              <a:rPr lang="cs-CZ" b="1" dirty="0" smtClean="0">
                <a:latin typeface="+mn-lt"/>
              </a:rPr>
              <a:t>-to-</a:t>
            </a:r>
            <a:r>
              <a:rPr lang="cs-CZ" b="1" dirty="0" err="1" smtClean="0">
                <a:latin typeface="+mn-lt"/>
              </a:rPr>
              <a:t>revenues</a:t>
            </a:r>
            <a:r>
              <a:rPr lang="cs-CZ" b="1" dirty="0" smtClean="0">
                <a:latin typeface="+mn-lt"/>
              </a:rPr>
              <a:t> </a:t>
            </a:r>
            <a:r>
              <a:rPr lang="cs-CZ" b="1" dirty="0" err="1" smtClean="0">
                <a:latin typeface="+mn-lt"/>
              </a:rPr>
              <a:t>ratios</a:t>
            </a:r>
            <a:endParaRPr lang="cs-CZ" b="1" dirty="0" smtClean="0">
              <a:latin typeface="+mn-lt"/>
            </a:endParaRPr>
          </a:p>
          <a:p>
            <a:pPr lvl="1"/>
            <a:r>
              <a:rPr lang="en-GB" dirty="0">
                <a:latin typeface="+mn-lt"/>
              </a:rPr>
              <a:t>Consumption from </a:t>
            </a:r>
            <a:r>
              <a:rPr lang="en-GB" dirty="0" smtClean="0">
                <a:latin typeface="+mn-lt"/>
              </a:rPr>
              <a:t>production</a:t>
            </a:r>
            <a:r>
              <a:rPr lang="cs-CZ" dirty="0" smtClean="0">
                <a:latin typeface="+mn-lt"/>
              </a:rPr>
              <a:t>-to-</a:t>
            </a:r>
            <a:r>
              <a:rPr lang="cs-CZ" dirty="0" err="1" smtClean="0">
                <a:latin typeface="+mn-lt"/>
              </a:rPr>
              <a:t>revenues</a:t>
            </a:r>
            <a:r>
              <a:rPr lang="cs-CZ" dirty="0" smtClean="0">
                <a:latin typeface="+mn-lt"/>
              </a:rPr>
              <a:t> ratio</a:t>
            </a:r>
          </a:p>
          <a:p>
            <a:pPr lvl="1"/>
            <a:r>
              <a:rPr lang="en-GB" dirty="0">
                <a:latin typeface="+mn-lt"/>
              </a:rPr>
              <a:t>Staff </a:t>
            </a:r>
            <a:r>
              <a:rPr lang="en-GB" dirty="0" smtClean="0">
                <a:latin typeface="+mn-lt"/>
              </a:rPr>
              <a:t>costs</a:t>
            </a:r>
            <a:r>
              <a:rPr lang="cs-CZ" dirty="0" smtClean="0">
                <a:latin typeface="+mn-lt"/>
              </a:rPr>
              <a:t>-to-</a:t>
            </a:r>
            <a:r>
              <a:rPr lang="cs-CZ" dirty="0" err="1" smtClean="0">
                <a:latin typeface="+mn-lt"/>
              </a:rPr>
              <a:t>revenues</a:t>
            </a:r>
            <a:r>
              <a:rPr lang="cs-CZ" dirty="0" smtClean="0">
                <a:latin typeface="+mn-lt"/>
              </a:rPr>
              <a:t> </a:t>
            </a:r>
            <a:r>
              <a:rPr lang="cs-CZ" dirty="0">
                <a:latin typeface="+mn-lt"/>
              </a:rPr>
              <a:t>ratio</a:t>
            </a:r>
            <a:endParaRPr lang="cs-CZ" dirty="0" smtClean="0">
              <a:latin typeface="+mn-lt"/>
            </a:endParaRPr>
          </a:p>
          <a:p>
            <a:pPr lvl="1"/>
            <a:r>
              <a:rPr lang="en-GB" dirty="0" smtClean="0">
                <a:latin typeface="+mn-lt"/>
              </a:rPr>
              <a:t>Depreciation</a:t>
            </a:r>
            <a:r>
              <a:rPr lang="cs-CZ" dirty="0" smtClean="0">
                <a:latin typeface="+mn-lt"/>
              </a:rPr>
              <a:t>-to-</a:t>
            </a:r>
            <a:r>
              <a:rPr lang="cs-CZ" dirty="0" err="1" smtClean="0">
                <a:latin typeface="+mn-lt"/>
              </a:rPr>
              <a:t>revenues</a:t>
            </a:r>
            <a:r>
              <a:rPr lang="cs-CZ" dirty="0" smtClean="0">
                <a:latin typeface="+mn-lt"/>
              </a:rPr>
              <a:t> </a:t>
            </a:r>
            <a:r>
              <a:rPr lang="cs-CZ" dirty="0">
                <a:latin typeface="+mn-lt"/>
              </a:rPr>
              <a:t>ratio</a:t>
            </a:r>
            <a:endParaRPr lang="cs-CZ" dirty="0" smtClean="0">
              <a:latin typeface="+mn-lt"/>
            </a:endParaRPr>
          </a:p>
          <a:p>
            <a:pPr lvl="1"/>
            <a:r>
              <a:rPr lang="en-GB" dirty="0" smtClean="0">
                <a:latin typeface="+mn-lt"/>
              </a:rPr>
              <a:t>Interest</a:t>
            </a:r>
            <a:r>
              <a:rPr lang="cs-CZ" dirty="0" smtClean="0">
                <a:latin typeface="+mn-lt"/>
              </a:rPr>
              <a:t>-to-</a:t>
            </a:r>
            <a:r>
              <a:rPr lang="cs-CZ" dirty="0" err="1" smtClean="0">
                <a:latin typeface="+mn-lt"/>
              </a:rPr>
              <a:t>revenues</a:t>
            </a:r>
            <a:r>
              <a:rPr lang="cs-CZ" dirty="0" smtClean="0">
                <a:latin typeface="+mn-lt"/>
              </a:rPr>
              <a:t> ratio</a:t>
            </a:r>
          </a:p>
          <a:p>
            <a:r>
              <a:rPr lang="cs-CZ" b="1" dirty="0" err="1" smtClean="0">
                <a:latin typeface="+mn-lt"/>
              </a:rPr>
              <a:t>Labour</a:t>
            </a:r>
            <a:r>
              <a:rPr lang="cs-CZ" b="1" dirty="0" smtClean="0">
                <a:latin typeface="+mn-lt"/>
              </a:rPr>
              <a:t> </a:t>
            </a:r>
            <a:r>
              <a:rPr lang="cs-CZ" b="1" dirty="0" err="1" smtClean="0">
                <a:latin typeface="+mn-lt"/>
              </a:rPr>
              <a:t>productivity</a:t>
            </a:r>
            <a:endParaRPr lang="cs-CZ" b="1" dirty="0" smtClean="0">
              <a:latin typeface="+mn-lt"/>
            </a:endParaRPr>
          </a:p>
          <a:p>
            <a:pPr lvl="1"/>
            <a:r>
              <a:rPr lang="cs-CZ" dirty="0" err="1" smtClean="0">
                <a:latin typeface="+mn-lt"/>
              </a:rPr>
              <a:t>Total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revenues</a:t>
            </a:r>
            <a:r>
              <a:rPr lang="cs-CZ" dirty="0" smtClean="0">
                <a:latin typeface="+mn-lt"/>
              </a:rPr>
              <a:t> / </a:t>
            </a:r>
            <a:r>
              <a:rPr lang="cs-CZ" dirty="0" err="1" smtClean="0">
                <a:latin typeface="+mn-lt"/>
              </a:rPr>
              <a:t>average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number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of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employees</a:t>
            </a:r>
            <a:endParaRPr lang="cs-CZ" dirty="0" smtClean="0">
              <a:latin typeface="+mn-lt"/>
            </a:endParaRPr>
          </a:p>
          <a:p>
            <a:pPr lvl="1"/>
            <a:r>
              <a:rPr lang="cs-CZ" dirty="0" err="1" smtClean="0">
                <a:latin typeface="+mn-lt"/>
              </a:rPr>
              <a:t>Value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added</a:t>
            </a:r>
            <a:r>
              <a:rPr lang="cs-CZ" dirty="0" smtClean="0">
                <a:latin typeface="+mn-lt"/>
              </a:rPr>
              <a:t> / </a:t>
            </a:r>
            <a:r>
              <a:rPr lang="cs-CZ" dirty="0" err="1">
                <a:latin typeface="+mn-lt"/>
              </a:rPr>
              <a:t>average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number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of</a:t>
            </a:r>
            <a:r>
              <a:rPr lang="cs-CZ" dirty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employees</a:t>
            </a:r>
            <a:endParaRPr lang="cs-CZ" dirty="0" smtClean="0">
              <a:latin typeface="+mn-lt"/>
            </a:endParaRPr>
          </a:p>
          <a:p>
            <a:pPr lvl="2"/>
            <a:r>
              <a:rPr lang="en-US" dirty="0">
                <a:latin typeface="+mn-lt"/>
              </a:rPr>
              <a:t>the volume of </a:t>
            </a:r>
            <a:r>
              <a:rPr lang="en-US" dirty="0" smtClean="0">
                <a:latin typeface="+mn-lt"/>
              </a:rPr>
              <a:t>revenue</a:t>
            </a:r>
            <a:r>
              <a:rPr lang="cs-CZ" dirty="0" smtClean="0">
                <a:latin typeface="+mn-lt"/>
              </a:rPr>
              <a:t>s (</a:t>
            </a:r>
            <a:r>
              <a:rPr lang="cs-CZ" dirty="0" err="1" smtClean="0">
                <a:latin typeface="+mn-lt"/>
              </a:rPr>
              <a:t>value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added</a:t>
            </a:r>
            <a:r>
              <a:rPr lang="cs-CZ" dirty="0" smtClean="0">
                <a:latin typeface="+mn-lt"/>
              </a:rPr>
              <a:t>)</a:t>
            </a:r>
            <a:r>
              <a:rPr lang="en-US" dirty="0" smtClean="0">
                <a:latin typeface="+mn-lt"/>
              </a:rPr>
              <a:t> </a:t>
            </a:r>
            <a:r>
              <a:rPr lang="en-US" dirty="0">
                <a:latin typeface="+mn-lt"/>
              </a:rPr>
              <a:t>generated by 1 worker</a:t>
            </a:r>
            <a:endParaRPr lang="cs-CZ" dirty="0">
              <a:latin typeface="+mn-lt"/>
            </a:endParaRPr>
          </a:p>
          <a:p>
            <a:r>
              <a:rPr lang="cs-CZ" b="1" dirty="0" err="1" smtClean="0">
                <a:latin typeface="+mn-lt"/>
              </a:rPr>
              <a:t>Wage</a:t>
            </a:r>
            <a:r>
              <a:rPr lang="cs-CZ" b="1" dirty="0" smtClean="0">
                <a:latin typeface="+mn-lt"/>
              </a:rPr>
              <a:t> </a:t>
            </a:r>
            <a:r>
              <a:rPr lang="cs-CZ" b="1" dirty="0" err="1" smtClean="0">
                <a:latin typeface="+mn-lt"/>
              </a:rPr>
              <a:t>productivity</a:t>
            </a:r>
            <a:endParaRPr lang="cs-CZ" b="1" dirty="0" smtClean="0">
              <a:latin typeface="+mn-lt"/>
            </a:endParaRPr>
          </a:p>
          <a:p>
            <a:pPr lvl="1"/>
            <a:r>
              <a:rPr lang="cs-CZ" dirty="0" err="1">
                <a:latin typeface="+mn-lt"/>
              </a:rPr>
              <a:t>Total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revenues</a:t>
            </a:r>
            <a:r>
              <a:rPr lang="cs-CZ" dirty="0">
                <a:latin typeface="+mn-lt"/>
              </a:rPr>
              <a:t> </a:t>
            </a:r>
            <a:r>
              <a:rPr lang="cs-CZ" dirty="0" smtClean="0">
                <a:latin typeface="+mn-lt"/>
              </a:rPr>
              <a:t>(</a:t>
            </a:r>
            <a:r>
              <a:rPr lang="cs-CZ" dirty="0" err="1" smtClean="0">
                <a:latin typeface="+mn-lt"/>
              </a:rPr>
              <a:t>or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value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added</a:t>
            </a:r>
            <a:r>
              <a:rPr lang="cs-CZ" dirty="0" smtClean="0">
                <a:latin typeface="+mn-lt"/>
              </a:rPr>
              <a:t>)/ </a:t>
            </a:r>
            <a:r>
              <a:rPr lang="cs-CZ" dirty="0" err="1" smtClean="0">
                <a:latin typeface="+mn-lt"/>
              </a:rPr>
              <a:t>Staff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costs</a:t>
            </a:r>
            <a:endParaRPr lang="cs-CZ" dirty="0">
              <a:latin typeface="+mn-lt"/>
            </a:endParaRPr>
          </a:p>
          <a:p>
            <a:pPr lvl="2"/>
            <a:r>
              <a:rPr lang="en-US" dirty="0" smtClean="0">
                <a:latin typeface="+mn-lt"/>
              </a:rPr>
              <a:t>the </a:t>
            </a:r>
            <a:r>
              <a:rPr lang="en-US" dirty="0">
                <a:latin typeface="+mn-lt"/>
              </a:rPr>
              <a:t>volume of revenue per </a:t>
            </a:r>
            <a:r>
              <a:rPr lang="cs-CZ" dirty="0" smtClean="0">
                <a:latin typeface="+mn-lt"/>
              </a:rPr>
              <a:t>1 € </a:t>
            </a:r>
            <a:r>
              <a:rPr lang="en-US" dirty="0" smtClean="0">
                <a:latin typeface="+mn-lt"/>
              </a:rPr>
              <a:t>of </a:t>
            </a:r>
            <a:r>
              <a:rPr lang="en-US" dirty="0">
                <a:latin typeface="+mn-lt"/>
              </a:rPr>
              <a:t>wage </a:t>
            </a:r>
            <a:r>
              <a:rPr lang="en-US" dirty="0" smtClean="0">
                <a:latin typeface="+mn-lt"/>
              </a:rPr>
              <a:t>costs</a:t>
            </a:r>
            <a:endParaRPr lang="cs-CZ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84440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Effective Use of Ratio Analysis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In addition to ratios, an analyst should describe</a:t>
            </a:r>
            <a:endParaRPr lang="cs-CZ" dirty="0" smtClean="0">
              <a:latin typeface="+mn-lt"/>
            </a:endParaRPr>
          </a:p>
          <a:p>
            <a:pPr lvl="1"/>
            <a:r>
              <a:rPr lang="en-US" dirty="0" smtClean="0">
                <a:latin typeface="+mn-lt"/>
              </a:rPr>
              <a:t>the company (e.g., line of business, major products, major suppliers</a:t>
            </a:r>
            <a:r>
              <a:rPr lang="cs-CZ" dirty="0" smtClean="0">
                <a:latin typeface="+mn-lt"/>
              </a:rPr>
              <a:t>, major </a:t>
            </a:r>
            <a:r>
              <a:rPr lang="cs-CZ" dirty="0" err="1" smtClean="0">
                <a:latin typeface="+mn-lt"/>
              </a:rPr>
              <a:t>customers</a:t>
            </a:r>
            <a:r>
              <a:rPr lang="en-US" dirty="0" smtClean="0">
                <a:latin typeface="+mn-lt"/>
              </a:rPr>
              <a:t>)</a:t>
            </a:r>
            <a:r>
              <a:rPr lang="cs-CZ" dirty="0" smtClean="0">
                <a:latin typeface="+mn-lt"/>
              </a:rPr>
              <a:t>,</a:t>
            </a:r>
          </a:p>
          <a:p>
            <a:pPr lvl="1"/>
            <a:r>
              <a:rPr lang="en-US" dirty="0" smtClean="0">
                <a:latin typeface="+mn-lt"/>
              </a:rPr>
              <a:t>industry information</a:t>
            </a:r>
            <a:r>
              <a:rPr lang="cs-CZ" dirty="0" smtClean="0">
                <a:latin typeface="+mn-lt"/>
              </a:rPr>
              <a:t>,</a:t>
            </a:r>
          </a:p>
          <a:p>
            <a:pPr lvl="1"/>
            <a:r>
              <a:rPr lang="en-US" dirty="0" smtClean="0">
                <a:latin typeface="+mn-lt"/>
              </a:rPr>
              <a:t>and major factors or influences.</a:t>
            </a:r>
          </a:p>
          <a:p>
            <a:r>
              <a:rPr lang="en-US" dirty="0" smtClean="0">
                <a:latin typeface="+mn-lt"/>
              </a:rPr>
              <a:t>Effective use of ratios requires looking at ratios</a:t>
            </a:r>
          </a:p>
          <a:p>
            <a:pPr lvl="1"/>
            <a:r>
              <a:rPr lang="cs-CZ" dirty="0" smtClean="0">
                <a:latin typeface="+mn-lt"/>
              </a:rPr>
              <a:t>o</a:t>
            </a:r>
            <a:r>
              <a:rPr lang="en-US" dirty="0" err="1" smtClean="0">
                <a:latin typeface="+mn-lt"/>
              </a:rPr>
              <a:t>ver</a:t>
            </a:r>
            <a:r>
              <a:rPr lang="en-US" dirty="0" smtClean="0">
                <a:latin typeface="+mn-lt"/>
              </a:rPr>
              <a:t> time</a:t>
            </a:r>
            <a:r>
              <a:rPr lang="cs-CZ" dirty="0" smtClean="0">
                <a:latin typeface="+mn-lt"/>
              </a:rPr>
              <a:t>,</a:t>
            </a:r>
            <a:endParaRPr lang="en-US" dirty="0" smtClean="0">
              <a:latin typeface="+mn-lt"/>
            </a:endParaRPr>
          </a:p>
          <a:p>
            <a:pPr lvl="1"/>
            <a:r>
              <a:rPr lang="cs-CZ" dirty="0" smtClean="0">
                <a:latin typeface="+mn-lt"/>
              </a:rPr>
              <a:t>c</a:t>
            </a:r>
            <a:r>
              <a:rPr lang="en-US" dirty="0" err="1" smtClean="0">
                <a:latin typeface="+mn-lt"/>
              </a:rPr>
              <a:t>ompared</a:t>
            </a:r>
            <a:r>
              <a:rPr lang="en-US" dirty="0" smtClean="0">
                <a:latin typeface="+mn-lt"/>
              </a:rPr>
              <a:t> with other companies in the same line of business</a:t>
            </a:r>
            <a:r>
              <a:rPr lang="cs-CZ" dirty="0">
                <a:latin typeface="+mn-lt"/>
              </a:rPr>
              <a:t>,</a:t>
            </a:r>
            <a:endParaRPr lang="en-US" dirty="0" smtClean="0">
              <a:latin typeface="+mn-lt"/>
            </a:endParaRPr>
          </a:p>
          <a:p>
            <a:pPr lvl="1"/>
            <a:r>
              <a:rPr lang="en-US" dirty="0" smtClean="0">
                <a:latin typeface="+mn-lt"/>
              </a:rPr>
              <a:t>In the context of major events in the company (</a:t>
            </a:r>
            <a:r>
              <a:rPr lang="cs-CZ" dirty="0" err="1" smtClean="0">
                <a:latin typeface="+mn-lt"/>
              </a:rPr>
              <a:t>e.g</a:t>
            </a:r>
            <a:r>
              <a:rPr lang="cs-CZ" dirty="0" smtClean="0">
                <a:latin typeface="+mn-lt"/>
              </a:rPr>
              <a:t>. </a:t>
            </a:r>
            <a:r>
              <a:rPr lang="cs-CZ" dirty="0" err="1" smtClean="0">
                <a:latin typeface="+mn-lt"/>
              </a:rPr>
              <a:t>mergers</a:t>
            </a:r>
            <a:r>
              <a:rPr lang="en-US" dirty="0" smtClean="0">
                <a:latin typeface="+mn-lt"/>
              </a:rPr>
              <a:t>, </a:t>
            </a:r>
            <a:r>
              <a:rPr lang="cs-CZ" dirty="0" err="1" smtClean="0">
                <a:latin typeface="+mn-lt"/>
              </a:rPr>
              <a:t>large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investment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projects</a:t>
            </a:r>
            <a:r>
              <a:rPr lang="en-US" dirty="0" smtClean="0">
                <a:latin typeface="+mn-lt"/>
              </a:rPr>
              <a:t>, accounting changes,  changes in the company’s product mix</a:t>
            </a:r>
            <a:r>
              <a:rPr lang="cs-CZ" dirty="0" smtClean="0">
                <a:latin typeface="+mn-lt"/>
              </a:rPr>
              <a:t>)</a:t>
            </a:r>
            <a:r>
              <a:rPr lang="en-US" dirty="0" smtClean="0">
                <a:latin typeface="+mn-lt"/>
              </a:rPr>
              <a:t>.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39826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Summary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+mn-lt"/>
              </a:rPr>
              <a:t>Financial </a:t>
            </a:r>
            <a:r>
              <a:rPr lang="en-US" dirty="0">
                <a:latin typeface="+mn-lt"/>
              </a:rPr>
              <a:t>ratio analysis and common-size analysis help </a:t>
            </a:r>
            <a:r>
              <a:rPr lang="en-US" dirty="0" smtClean="0">
                <a:latin typeface="+mn-lt"/>
              </a:rPr>
              <a:t>gauge </a:t>
            </a:r>
            <a:r>
              <a:rPr lang="en-US" dirty="0">
                <a:latin typeface="+mn-lt"/>
              </a:rPr>
              <a:t>the financial performance and condition of a company through an examination of relationships among these many financial items.</a:t>
            </a:r>
          </a:p>
          <a:p>
            <a:r>
              <a:rPr lang="en-US" dirty="0" smtClean="0">
                <a:latin typeface="+mn-lt"/>
              </a:rPr>
              <a:t>A</a:t>
            </a:r>
            <a:r>
              <a:rPr lang="cs-CZ" dirty="0" smtClean="0">
                <a:latin typeface="+mn-lt"/>
              </a:rPr>
              <a:t>n</a:t>
            </a:r>
            <a:r>
              <a:rPr lang="en-US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exhaustive</a:t>
            </a:r>
            <a:r>
              <a:rPr lang="cs-CZ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financial </a:t>
            </a:r>
            <a:r>
              <a:rPr lang="en-US" dirty="0">
                <a:latin typeface="+mn-lt"/>
              </a:rPr>
              <a:t>analysis of a company requires examining its efficiency in putting its assets to work, its liquidity position, its solvency, and its profitability. </a:t>
            </a:r>
            <a:endParaRPr lang="en-US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We </a:t>
            </a:r>
            <a:r>
              <a:rPr lang="en-US" dirty="0">
                <a:latin typeface="+mn-lt"/>
              </a:rPr>
              <a:t>can use the tools of </a:t>
            </a:r>
            <a:r>
              <a:rPr lang="cs-CZ" dirty="0" smtClean="0">
                <a:latin typeface="+mn-lt"/>
              </a:rPr>
              <a:t>index </a:t>
            </a:r>
            <a:r>
              <a:rPr lang="cs-CZ" dirty="0" err="1" smtClean="0">
                <a:latin typeface="+mn-lt"/>
              </a:rPr>
              <a:t>numbers</a:t>
            </a:r>
            <a:r>
              <a:rPr lang="cs-CZ" dirty="0" smtClean="0">
                <a:latin typeface="+mn-lt"/>
              </a:rPr>
              <a:t>, </a:t>
            </a:r>
            <a:r>
              <a:rPr lang="en-US" dirty="0" smtClean="0">
                <a:latin typeface="+mn-lt"/>
              </a:rPr>
              <a:t>common-size </a:t>
            </a:r>
            <a:r>
              <a:rPr lang="en-US" dirty="0">
                <a:latin typeface="+mn-lt"/>
              </a:rPr>
              <a:t>analysis and financial ratio analysis, including the DuPont model, to help understand where a company has been. </a:t>
            </a:r>
            <a:endParaRPr lang="en-US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We </a:t>
            </a:r>
            <a:r>
              <a:rPr lang="en-US" dirty="0">
                <a:latin typeface="+mn-lt"/>
              </a:rPr>
              <a:t>then </a:t>
            </a:r>
            <a:r>
              <a:rPr lang="cs-CZ" dirty="0" err="1" smtClean="0">
                <a:latin typeface="+mn-lt"/>
              </a:rPr>
              <a:t>can</a:t>
            </a:r>
            <a:r>
              <a:rPr lang="cs-CZ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use relationships among financial statement accounts </a:t>
            </a:r>
            <a:r>
              <a:rPr lang="cs-CZ" dirty="0" smtClean="0">
                <a:latin typeface="+mn-lt"/>
              </a:rPr>
              <a:t>to</a:t>
            </a:r>
            <a:r>
              <a:rPr lang="en-US" dirty="0" smtClean="0">
                <a:latin typeface="+mn-lt"/>
              </a:rPr>
              <a:t> forecast </a:t>
            </a:r>
            <a:r>
              <a:rPr lang="en-US" dirty="0">
                <a:latin typeface="+mn-lt"/>
              </a:rPr>
              <a:t>the company’s income statements and balance sheets for future periods, to see how the company’s performance is likely to evolve.</a:t>
            </a:r>
          </a:p>
        </p:txBody>
      </p:sp>
    </p:spTree>
    <p:extLst>
      <p:ext uri="{BB962C8B-B14F-4D97-AF65-F5344CB8AC3E}">
        <p14:creationId xmlns:p14="http://schemas.microsoft.com/office/powerpoint/2010/main" val="1647974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>
                <a:latin typeface="+mj-lt"/>
              </a:rPr>
              <a:t>Analysis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of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structure</a:t>
            </a:r>
            <a:r>
              <a:rPr lang="cs-CZ" dirty="0">
                <a:latin typeface="+mj-lt"/>
              </a:rPr>
              <a:t/>
            </a:r>
            <a:br>
              <a:rPr lang="cs-CZ" dirty="0">
                <a:latin typeface="+mj-lt"/>
              </a:rPr>
            </a:br>
            <a:r>
              <a:rPr lang="cs-CZ" dirty="0" err="1" smtClean="0">
                <a:latin typeface="+mj-lt"/>
              </a:rPr>
              <a:t>Assets</a:t>
            </a:r>
            <a:r>
              <a:rPr lang="cs-CZ" dirty="0" smtClean="0">
                <a:latin typeface="+mj-lt"/>
              </a:rPr>
              <a:t> – </a:t>
            </a:r>
            <a:r>
              <a:rPr lang="cs-CZ" dirty="0" err="1" smtClean="0">
                <a:latin typeface="+mj-lt"/>
              </a:rPr>
              <a:t>example</a:t>
            </a:r>
            <a:r>
              <a:rPr lang="cs-CZ" dirty="0" smtClean="0">
                <a:latin typeface="+mj-lt"/>
              </a:rPr>
              <a:t> (2015, In %)</a:t>
            </a:r>
            <a:endParaRPr lang="cs-CZ" dirty="0">
              <a:latin typeface="+mj-lt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6246505"/>
              </p:ext>
            </p:extLst>
          </p:nvPr>
        </p:nvGraphicFramePr>
        <p:xfrm>
          <a:off x="251523" y="1772817"/>
          <a:ext cx="8712966" cy="46613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66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13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4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41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1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42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61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962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</a:rPr>
                        <a:t>Agriculture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</a:rPr>
                        <a:t>Mining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</a:rPr>
                        <a:t>Processing</a:t>
                      </a:r>
                      <a:r>
                        <a:rPr lang="cs-CZ" sz="1400" dirty="0" smtClean="0">
                          <a:effectLst/>
                        </a:rPr>
                        <a:t> </a:t>
                      </a:r>
                      <a:r>
                        <a:rPr lang="cs-CZ" sz="1400" dirty="0" err="1" smtClean="0">
                          <a:effectLst/>
                        </a:rPr>
                        <a:t>industry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</a:rPr>
                        <a:t>Energetics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</a:rPr>
                        <a:t>Construction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</a:rPr>
                        <a:t>Trade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</a:rPr>
                        <a:t>Transport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8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n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36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24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823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122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116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307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59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8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</a:rPr>
                        <a:t>Fixed</a:t>
                      </a:r>
                      <a:r>
                        <a:rPr lang="cs-CZ" sz="1400" dirty="0" smtClean="0">
                          <a:effectLst/>
                        </a:rPr>
                        <a:t> </a:t>
                      </a:r>
                      <a:r>
                        <a:rPr lang="cs-CZ" sz="1400" dirty="0" err="1" smtClean="0">
                          <a:effectLst/>
                        </a:rPr>
                        <a:t>assets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82,3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64,3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47,9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72,2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34,4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38,3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78,0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8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</a:rPr>
                        <a:t>Intangible</a:t>
                      </a:r>
                      <a:r>
                        <a:rPr lang="cs-CZ" sz="1400" dirty="0" smtClean="0">
                          <a:effectLst/>
                        </a:rPr>
                        <a:t> and </a:t>
                      </a:r>
                      <a:r>
                        <a:rPr lang="cs-CZ" sz="1400" dirty="0" err="1" smtClean="0">
                          <a:effectLst/>
                        </a:rPr>
                        <a:t>tangible</a:t>
                      </a:r>
                      <a:r>
                        <a:rPr lang="cs-CZ" sz="1400" dirty="0" smtClean="0">
                          <a:effectLst/>
                        </a:rPr>
                        <a:t> fix. </a:t>
                      </a:r>
                      <a:r>
                        <a:rPr lang="cs-CZ" sz="1400" dirty="0" err="1" smtClean="0">
                          <a:effectLst/>
                        </a:rPr>
                        <a:t>assets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74,7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48,4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39,5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42,0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16,7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27,1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68,1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8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</a:rPr>
                        <a:t>Current</a:t>
                      </a:r>
                      <a:r>
                        <a:rPr lang="cs-CZ" sz="1400" dirty="0" smtClean="0">
                          <a:effectLst/>
                        </a:rPr>
                        <a:t> </a:t>
                      </a:r>
                      <a:r>
                        <a:rPr lang="cs-CZ" sz="1400" dirty="0" err="1" smtClean="0">
                          <a:effectLst/>
                        </a:rPr>
                        <a:t>assets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17,4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35,2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51,1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27,5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65,1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61,0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21,3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38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Inventories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4,3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5,5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14,2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2,3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6,5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20,0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1,2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38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</a:rPr>
                        <a:t>Material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0,5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1,4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6,2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2,1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1,2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0,3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0,9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38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</a:rPr>
                        <a:t>Products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1,3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1,2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2,9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0,2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0,2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0,0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0,0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38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</a:rPr>
                        <a:t>Goods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0,3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2,4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1,4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0,1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0,6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19,6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0,2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38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</a:rPr>
                        <a:t>Receivables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6,4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13,6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24,3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17,1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39,8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28,8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9,6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38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</a:rPr>
                        <a:t>Cash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6,7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16,1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12,6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8,1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18,8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12,2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10,6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38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</a:rPr>
                        <a:t>Prepayments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0,3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0,5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1,0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0,2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0,5</a:t>
                      </a:r>
                      <a:endParaRPr lang="cs-CZ" sz="90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0,7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tc>
                  <a:txBody>
                    <a:bodyPr/>
                    <a:lstStyle/>
                    <a:p>
                      <a:pPr marR="1714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0,6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0110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>
                <a:latin typeface="+mj-lt"/>
              </a:rPr>
              <a:t>Analysis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of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structure</a:t>
            </a:r>
            <a:r>
              <a:rPr lang="cs-CZ" dirty="0">
                <a:latin typeface="+mj-lt"/>
              </a:rPr>
              <a:t/>
            </a:r>
            <a:br>
              <a:rPr lang="cs-CZ" dirty="0">
                <a:latin typeface="+mj-lt"/>
              </a:rPr>
            </a:br>
            <a:r>
              <a:rPr lang="cs-CZ" dirty="0" err="1" smtClean="0">
                <a:latin typeface="+mj-lt"/>
              </a:rPr>
              <a:t>sources</a:t>
            </a:r>
            <a:r>
              <a:rPr lang="cs-CZ" dirty="0" smtClean="0">
                <a:latin typeface="+mj-lt"/>
              </a:rPr>
              <a:t> – </a:t>
            </a:r>
            <a:r>
              <a:rPr lang="cs-CZ" dirty="0" err="1" smtClean="0">
                <a:latin typeface="+mj-lt"/>
              </a:rPr>
              <a:t>example</a:t>
            </a:r>
            <a:r>
              <a:rPr lang="cs-CZ" dirty="0" smtClean="0">
                <a:latin typeface="+mj-lt"/>
              </a:rPr>
              <a:t> (2015, In %)</a:t>
            </a:r>
            <a:endParaRPr lang="cs-CZ" dirty="0">
              <a:latin typeface="+mj-lt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6750937"/>
              </p:ext>
            </p:extLst>
          </p:nvPr>
        </p:nvGraphicFramePr>
        <p:xfrm>
          <a:off x="251523" y="1772817"/>
          <a:ext cx="8712966" cy="39137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66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13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4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41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1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42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61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962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</a:rPr>
                        <a:t>Agriculture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</a:rPr>
                        <a:t>Mining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</a:rPr>
                        <a:t>Processing</a:t>
                      </a:r>
                      <a:r>
                        <a:rPr lang="cs-CZ" sz="1400" dirty="0" smtClean="0">
                          <a:effectLst/>
                        </a:rPr>
                        <a:t> </a:t>
                      </a:r>
                      <a:r>
                        <a:rPr lang="cs-CZ" sz="1400" dirty="0" err="1" smtClean="0">
                          <a:effectLst/>
                        </a:rPr>
                        <a:t>industry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</a:rPr>
                        <a:t>Energetics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</a:rPr>
                        <a:t>Construction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</a:rPr>
                        <a:t>Trade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</a:rPr>
                        <a:t>Transport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8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Equity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87,3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52,3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53,5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54,5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40,1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42,3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56,9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8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Subscribed</a:t>
                      </a:r>
                      <a:r>
                        <a:rPr lang="cs-CZ" sz="1400" baseline="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cs-CZ" sz="1400" baseline="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capital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18,3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23,9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18,6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30,7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16,7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15,7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36,2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8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Net profit (</a:t>
                      </a: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current</a:t>
                      </a:r>
                      <a:r>
                        <a:rPr lang="cs-CZ" sz="14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account</a:t>
                      </a:r>
                      <a:r>
                        <a:rPr lang="cs-CZ" sz="14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. period)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5,7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0,1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8,2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4,0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3,4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4,4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2,8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8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Retained</a:t>
                      </a:r>
                      <a:r>
                        <a:rPr lang="cs-CZ" sz="14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 profit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63,3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28,4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26,7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19,8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20,1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22,1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17,8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38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Liabilities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12,6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47,6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45,7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44,2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58,4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56,8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42,2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38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Long-term</a:t>
                      </a:r>
                      <a:r>
                        <a:rPr lang="cs-CZ" sz="1400" baseline="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cs-CZ" sz="1400" baseline="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liab</a:t>
                      </a:r>
                      <a:r>
                        <a:rPr lang="cs-CZ" sz="1400" baseline="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.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2,9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7,5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9,2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16,4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11,1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7,4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24,4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38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    - bank </a:t>
                      </a: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credits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1,2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6,5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4,0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5,5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3,3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4,8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4,6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38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Short</a:t>
                      </a:r>
                      <a:r>
                        <a:rPr lang="cs-CZ" sz="14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-term </a:t>
                      </a: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liab</a:t>
                      </a:r>
                      <a:r>
                        <a:rPr lang="cs-CZ" sz="14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.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4,1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14,9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23,6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18,3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35,6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36,1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10,6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38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    - bank </a:t>
                      </a: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credits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1,9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2,9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5,1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1,9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1,5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6,9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1,0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2027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>
                <a:latin typeface="+mj-lt"/>
              </a:rPr>
              <a:t>Analysis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of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structure</a:t>
            </a:r>
            <a:r>
              <a:rPr lang="cs-CZ" dirty="0">
                <a:latin typeface="+mj-lt"/>
              </a:rPr>
              <a:t/>
            </a:r>
            <a:br>
              <a:rPr lang="cs-CZ" dirty="0">
                <a:latin typeface="+mj-lt"/>
              </a:rPr>
            </a:br>
            <a:r>
              <a:rPr lang="cs-CZ" dirty="0" smtClean="0">
                <a:latin typeface="+mj-lt"/>
              </a:rPr>
              <a:t>profit/</a:t>
            </a:r>
            <a:r>
              <a:rPr lang="cs-CZ" dirty="0" err="1" smtClean="0">
                <a:latin typeface="+mj-lt"/>
              </a:rPr>
              <a:t>loss</a:t>
            </a:r>
            <a:r>
              <a:rPr lang="cs-CZ" dirty="0" smtClean="0">
                <a:latin typeface="+mj-lt"/>
              </a:rPr>
              <a:t> st. – </a:t>
            </a:r>
            <a:r>
              <a:rPr lang="cs-CZ" dirty="0" err="1" smtClean="0">
                <a:latin typeface="+mj-lt"/>
              </a:rPr>
              <a:t>example</a:t>
            </a:r>
            <a:r>
              <a:rPr lang="cs-CZ" dirty="0" smtClean="0">
                <a:latin typeface="+mj-lt"/>
              </a:rPr>
              <a:t> (2015, In %)</a:t>
            </a:r>
            <a:endParaRPr lang="cs-CZ" dirty="0">
              <a:latin typeface="+mj-lt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6316262"/>
              </p:ext>
            </p:extLst>
          </p:nvPr>
        </p:nvGraphicFramePr>
        <p:xfrm>
          <a:off x="251520" y="1709119"/>
          <a:ext cx="8712966" cy="48882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66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13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4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41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1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42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61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467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</a:rPr>
                        <a:t>Agriculture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</a:rPr>
                        <a:t>Mining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</a:rPr>
                        <a:t>Processing</a:t>
                      </a:r>
                      <a:r>
                        <a:rPr lang="cs-CZ" sz="1400" dirty="0" smtClean="0">
                          <a:effectLst/>
                        </a:rPr>
                        <a:t> </a:t>
                      </a:r>
                      <a:r>
                        <a:rPr lang="cs-CZ" sz="1400" dirty="0" err="1" smtClean="0">
                          <a:effectLst/>
                        </a:rPr>
                        <a:t>industry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</a:rPr>
                        <a:t>Energetics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</a:rPr>
                        <a:t>Construction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</a:rPr>
                        <a:t>Trade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</a:rPr>
                        <a:t>Transport</a:t>
                      </a:r>
                      <a:endParaRPr lang="cs-CZ" sz="900" dirty="0">
                        <a:effectLst/>
                        <a:latin typeface="DejaVu Serif Condensed"/>
                        <a:ea typeface="Times New Roman"/>
                        <a:cs typeface="Times New Roman"/>
                      </a:endParaRPr>
                    </a:p>
                  </a:txBody>
                  <a:tcPr marL="14042" marR="14042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1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Sales </a:t>
                      </a: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of</a:t>
                      </a:r>
                      <a:r>
                        <a:rPr lang="cs-CZ" sz="14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goods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8,1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25,5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7,9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18,6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1,1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94,9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27,6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1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Costs</a:t>
                      </a:r>
                      <a:r>
                        <a:rPr lang="cs-CZ" sz="14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of</a:t>
                      </a:r>
                      <a:r>
                        <a:rPr lang="cs-CZ" sz="14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goods</a:t>
                      </a:r>
                      <a:r>
                        <a:rPr lang="cs-CZ" sz="14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 sold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7,4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23,6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6,4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18,0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1,0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83,1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25,8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1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Sale</a:t>
                      </a:r>
                      <a:r>
                        <a:rPr lang="cs-CZ" sz="14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margin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0,7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2,0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1,5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0,7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0,1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11,8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1,8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1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Sales</a:t>
                      </a:r>
                      <a:r>
                        <a:rPr lang="cs-CZ" sz="1400" baseline="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cs-CZ" sz="1400" baseline="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of</a:t>
                      </a:r>
                      <a:r>
                        <a:rPr lang="cs-CZ" sz="1400" baseline="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cs-CZ" sz="1400" baseline="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products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81,7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65,6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86,7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56,3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33,7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0,7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0,4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1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Sales </a:t>
                      </a: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of</a:t>
                      </a:r>
                      <a:r>
                        <a:rPr lang="cs-CZ" sz="14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services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8,4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7,9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4,5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25,1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63,7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4,2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71,4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67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Consumption</a:t>
                      </a:r>
                      <a:r>
                        <a:rPr lang="cs-CZ" sz="14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of</a:t>
                      </a:r>
                      <a:r>
                        <a:rPr lang="cs-CZ" sz="14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production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53,6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42,4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73,8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70,6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81,3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8,8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47,7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01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Value</a:t>
                      </a:r>
                      <a:r>
                        <a:rPr lang="cs-CZ" sz="14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added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39,0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34,0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19,8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11,4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17,7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8,1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26,5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01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Staff</a:t>
                      </a:r>
                      <a:r>
                        <a:rPr lang="cs-CZ" sz="14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costs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14,9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18,8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8,6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1,9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10,9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4,5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19,9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01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Wages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10,2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12,6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6,1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1,3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7,7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3,2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13,9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67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Profit</a:t>
                      </a:r>
                      <a:r>
                        <a:rPr lang="cs-CZ" sz="14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cs-CZ" sz="1400" baseline="0" dirty="0" err="1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loss</a:t>
                      </a:r>
                      <a:r>
                        <a:rPr lang="cs-CZ" sz="14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cs-CZ" sz="1400" baseline="0" dirty="0" err="1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from</a:t>
                      </a:r>
                      <a:r>
                        <a:rPr lang="cs-CZ" sz="14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cs-CZ" sz="1400" baseline="0" dirty="0" err="1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operating</a:t>
                      </a:r>
                      <a:r>
                        <a:rPr lang="cs-CZ" sz="14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cs-CZ" sz="1400" baseline="0" dirty="0" err="1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activities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23,2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0,3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7,1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6,3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4,2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2,4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7,2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67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Profit/</a:t>
                      </a: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loss</a:t>
                      </a:r>
                      <a:r>
                        <a:rPr lang="cs-CZ" sz="1400" baseline="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cs-CZ" sz="1400" baseline="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from</a:t>
                      </a:r>
                      <a:r>
                        <a:rPr lang="cs-CZ" sz="1400" baseline="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cs-CZ" sz="1400" baseline="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financial</a:t>
                      </a:r>
                      <a:r>
                        <a:rPr lang="cs-CZ" sz="1400" baseline="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cs-CZ" sz="1400" baseline="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activities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0,4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−2,1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−0,3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−0,7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−0,4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−0,1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0,7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01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Income</a:t>
                      </a:r>
                      <a:r>
                        <a:rPr lang="cs-CZ" sz="1400" baseline="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 tax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4,5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2,2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1,5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1,5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1,0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0,6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1,4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01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Net</a:t>
                      </a:r>
                      <a:r>
                        <a:rPr lang="cs-CZ" sz="1400" baseline="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 profit/</a:t>
                      </a:r>
                      <a:r>
                        <a:rPr lang="cs-CZ" sz="1400" baseline="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loss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19,0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0,1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5,8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5,4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3,6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+mn-lt"/>
                          <a:ea typeface="SimSun"/>
                          <a:cs typeface="Times New Roman"/>
                        </a:rPr>
                        <a:t>1,9</a:t>
                      </a:r>
                      <a:endParaRPr lang="cs-CZ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5,1</a:t>
                      </a:r>
                      <a:endParaRPr lang="cs-CZ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2017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>
                <a:latin typeface="+mj-lt"/>
              </a:rPr>
              <a:t>Classification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>
                <a:latin typeface="+mj-lt"/>
              </a:rPr>
              <a:t>of</a:t>
            </a:r>
            <a:r>
              <a:rPr lang="cs-CZ" dirty="0">
                <a:latin typeface="+mj-lt"/>
              </a:rPr>
              <a:t> </a:t>
            </a:r>
            <a:r>
              <a:rPr lang="cs-CZ" dirty="0" err="1">
                <a:latin typeface="+mj-lt"/>
              </a:rPr>
              <a:t>methods</a:t>
            </a:r>
            <a:r>
              <a:rPr lang="cs-CZ" dirty="0">
                <a:latin typeface="+mj-lt"/>
              </a:rPr>
              <a:t> </a:t>
            </a:r>
            <a:r>
              <a:rPr lang="cs-CZ" dirty="0" err="1">
                <a:latin typeface="+mj-lt"/>
              </a:rPr>
              <a:t>of</a:t>
            </a:r>
            <a:r>
              <a:rPr lang="cs-CZ" dirty="0">
                <a:latin typeface="+mj-lt"/>
              </a:rPr>
              <a:t> </a:t>
            </a:r>
            <a:r>
              <a:rPr lang="cs-CZ" dirty="0" err="1">
                <a:latin typeface="+mj-lt"/>
              </a:rPr>
              <a:t>financial</a:t>
            </a:r>
            <a:r>
              <a:rPr lang="cs-CZ" dirty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analysis</a:t>
            </a:r>
            <a:r>
              <a:rPr lang="cs-CZ" dirty="0" smtClean="0">
                <a:latin typeface="+mj-lt"/>
              </a:rPr>
              <a:t> (2)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>
                <a:latin typeface="+mn-lt"/>
              </a:rPr>
              <a:t>Ratio </a:t>
            </a:r>
            <a:r>
              <a:rPr lang="cs-CZ" dirty="0" err="1">
                <a:latin typeface="+mn-lt"/>
              </a:rPr>
              <a:t>analysis</a:t>
            </a:r>
            <a:endParaRPr lang="cs-CZ" dirty="0">
              <a:latin typeface="+mn-lt"/>
            </a:endParaRPr>
          </a:p>
          <a:p>
            <a:pPr lvl="1"/>
            <a:r>
              <a:rPr lang="cs-CZ" dirty="0" err="1" smtClean="0">
                <a:latin typeface="+mn-lt"/>
              </a:rPr>
              <a:t>Analysis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of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financial</a:t>
            </a:r>
            <a:r>
              <a:rPr lang="cs-CZ" dirty="0" smtClean="0">
                <a:latin typeface="+mn-lt"/>
              </a:rPr>
              <a:t> performance</a:t>
            </a:r>
          </a:p>
          <a:p>
            <a:pPr lvl="2"/>
            <a:r>
              <a:rPr lang="cs-CZ" dirty="0" err="1" smtClean="0">
                <a:latin typeface="+mn-lt"/>
              </a:rPr>
              <a:t>An</a:t>
            </a:r>
            <a:r>
              <a:rPr lang="cs-CZ" dirty="0" smtClean="0">
                <a:latin typeface="+mn-lt"/>
              </a:rPr>
              <a:t>. </a:t>
            </a:r>
            <a:r>
              <a:rPr lang="cs-CZ" dirty="0" err="1" smtClean="0">
                <a:latin typeface="+mn-lt"/>
              </a:rPr>
              <a:t>of</a:t>
            </a:r>
            <a:r>
              <a:rPr lang="cs-CZ" dirty="0" smtClean="0">
                <a:latin typeface="+mn-lt"/>
              </a:rPr>
              <a:t> profitability</a:t>
            </a:r>
          </a:p>
          <a:p>
            <a:pPr lvl="2"/>
            <a:r>
              <a:rPr lang="cs-CZ" dirty="0" err="1" smtClean="0">
                <a:latin typeface="+mn-lt"/>
              </a:rPr>
              <a:t>An</a:t>
            </a:r>
            <a:r>
              <a:rPr lang="cs-CZ" dirty="0" smtClean="0">
                <a:latin typeface="+mn-lt"/>
              </a:rPr>
              <a:t>. </a:t>
            </a:r>
            <a:r>
              <a:rPr lang="cs-CZ" dirty="0" err="1" smtClean="0">
                <a:latin typeface="+mn-lt"/>
              </a:rPr>
              <a:t>of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activity</a:t>
            </a:r>
            <a:endParaRPr lang="cs-CZ" dirty="0" smtClean="0">
              <a:latin typeface="+mn-lt"/>
            </a:endParaRPr>
          </a:p>
          <a:p>
            <a:pPr lvl="1"/>
            <a:r>
              <a:rPr lang="cs-CZ" dirty="0" err="1" smtClean="0">
                <a:latin typeface="+mn-lt"/>
              </a:rPr>
              <a:t>Analysis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of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financial</a:t>
            </a:r>
            <a:r>
              <a:rPr lang="cs-CZ" dirty="0" smtClean="0">
                <a:latin typeface="+mn-lt"/>
              </a:rPr>
              <a:t> stability</a:t>
            </a:r>
          </a:p>
          <a:p>
            <a:pPr lvl="2"/>
            <a:r>
              <a:rPr lang="cs-CZ" dirty="0" err="1" smtClean="0">
                <a:latin typeface="+mn-lt"/>
              </a:rPr>
              <a:t>An</a:t>
            </a:r>
            <a:r>
              <a:rPr lang="cs-CZ" dirty="0" smtClean="0">
                <a:latin typeface="+mn-lt"/>
              </a:rPr>
              <a:t>. </a:t>
            </a:r>
            <a:r>
              <a:rPr lang="cs-CZ" dirty="0" err="1" smtClean="0">
                <a:latin typeface="+mn-lt"/>
              </a:rPr>
              <a:t>of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liquidity</a:t>
            </a:r>
            <a:endParaRPr lang="cs-CZ" dirty="0" smtClean="0">
              <a:latin typeface="+mn-lt"/>
            </a:endParaRPr>
          </a:p>
          <a:p>
            <a:pPr lvl="2"/>
            <a:r>
              <a:rPr lang="cs-CZ" dirty="0" err="1" smtClean="0">
                <a:latin typeface="+mn-lt"/>
              </a:rPr>
              <a:t>An</a:t>
            </a:r>
            <a:r>
              <a:rPr lang="cs-CZ" dirty="0" smtClean="0">
                <a:latin typeface="+mn-lt"/>
              </a:rPr>
              <a:t>. </a:t>
            </a:r>
            <a:r>
              <a:rPr lang="cs-CZ" dirty="0" err="1" smtClean="0">
                <a:latin typeface="+mn-lt"/>
              </a:rPr>
              <a:t>of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indebtness</a:t>
            </a:r>
            <a:endParaRPr lang="cs-CZ" dirty="0" smtClean="0">
              <a:latin typeface="+mn-lt"/>
            </a:endParaRPr>
          </a:p>
          <a:p>
            <a:pPr lvl="1"/>
            <a:r>
              <a:rPr lang="cs-CZ" dirty="0" smtClean="0">
                <a:latin typeface="+mn-lt"/>
              </a:rPr>
              <a:t>Market </a:t>
            </a:r>
            <a:r>
              <a:rPr lang="cs-CZ" dirty="0" err="1" smtClean="0">
                <a:latin typeface="+mn-lt"/>
              </a:rPr>
              <a:t>value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analysis</a:t>
            </a:r>
            <a:endParaRPr lang="cs-CZ" dirty="0" smtClean="0">
              <a:latin typeface="+mn-lt"/>
            </a:endParaRPr>
          </a:p>
          <a:p>
            <a:pPr lvl="1"/>
            <a:r>
              <a:rPr lang="cs-CZ" dirty="0" err="1" smtClean="0">
                <a:latin typeface="+mn-lt"/>
              </a:rPr>
              <a:t>Other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ratios</a:t>
            </a:r>
            <a:r>
              <a:rPr lang="cs-CZ" dirty="0" smtClean="0">
                <a:latin typeface="+mn-lt"/>
              </a:rPr>
              <a:t> (</a:t>
            </a:r>
            <a:r>
              <a:rPr lang="cs-CZ" dirty="0" err="1" smtClean="0">
                <a:latin typeface="+mn-lt"/>
              </a:rPr>
              <a:t>based</a:t>
            </a:r>
            <a:r>
              <a:rPr lang="cs-CZ" dirty="0" smtClean="0">
                <a:latin typeface="+mn-lt"/>
              </a:rPr>
              <a:t> on CF, </a:t>
            </a:r>
            <a:r>
              <a:rPr lang="cs-CZ" dirty="0" err="1" smtClean="0">
                <a:latin typeface="+mn-lt"/>
              </a:rPr>
              <a:t>operational</a:t>
            </a:r>
            <a:r>
              <a:rPr lang="cs-CZ" dirty="0" smtClean="0">
                <a:latin typeface="+mn-lt"/>
              </a:rPr>
              <a:t>)</a:t>
            </a:r>
            <a:endParaRPr lang="cs-CZ" dirty="0" smtClean="0">
              <a:latin typeface="+mn-lt"/>
            </a:endParaRPr>
          </a:p>
          <a:p>
            <a:r>
              <a:rPr lang="cs-CZ" dirty="0" err="1" smtClean="0">
                <a:latin typeface="+mn-lt"/>
              </a:rPr>
              <a:t>Analytical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systems</a:t>
            </a:r>
            <a:endParaRPr lang="cs-CZ" dirty="0" smtClean="0">
              <a:latin typeface="+mn-lt"/>
            </a:endParaRPr>
          </a:p>
          <a:p>
            <a:pPr lvl="1"/>
            <a:r>
              <a:rPr lang="cs-CZ" dirty="0" err="1" smtClean="0">
                <a:latin typeface="+mn-lt"/>
              </a:rPr>
              <a:t>hierarchical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models</a:t>
            </a:r>
            <a:endParaRPr lang="cs-CZ" dirty="0" smtClean="0">
              <a:latin typeface="+mn-lt"/>
            </a:endParaRPr>
          </a:p>
          <a:p>
            <a:pPr lvl="1"/>
            <a:r>
              <a:rPr lang="cs-CZ" dirty="0" err="1" smtClean="0">
                <a:latin typeface="+mn-lt"/>
              </a:rPr>
              <a:t>prediction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models</a:t>
            </a:r>
            <a:endParaRPr lang="cs-CZ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6703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Financial Ratio Analysis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+mn-lt"/>
              </a:rPr>
              <a:t>Financial ratio analysis </a:t>
            </a:r>
            <a:r>
              <a:rPr lang="en-US" dirty="0" smtClean="0">
                <a:latin typeface="+mn-lt"/>
              </a:rPr>
              <a:t>is the use of relationships among financial statement accounts to </a:t>
            </a:r>
            <a:r>
              <a:rPr lang="cs-CZ" dirty="0" err="1" smtClean="0">
                <a:latin typeface="+mn-lt"/>
              </a:rPr>
              <a:t>measure</a:t>
            </a:r>
            <a:r>
              <a:rPr lang="cs-CZ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the financial condition and performance of a company</a:t>
            </a:r>
            <a:r>
              <a:rPr lang="en-US" dirty="0" smtClean="0">
                <a:latin typeface="+mn-lt"/>
              </a:rPr>
              <a:t>.</a:t>
            </a:r>
            <a:endParaRPr lang="cs-CZ" dirty="0">
              <a:latin typeface="+mn-lt"/>
            </a:endParaRPr>
          </a:p>
          <a:p>
            <a:endParaRPr lang="en-US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2625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Activity Ratios</a:t>
            </a:r>
            <a:endParaRPr lang="en-US" dirty="0">
              <a:latin typeface="+mj-lt"/>
            </a:endParaRPr>
          </a:p>
        </p:txBody>
      </p:sp>
      <p:sp>
        <p:nvSpPr>
          <p:cNvPr id="62" name="Content Placeholder 6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Turnover ratios reflect the number of times assets flow into and out of the company during the period.</a:t>
            </a:r>
          </a:p>
          <a:p>
            <a:r>
              <a:rPr lang="en-US" dirty="0" smtClean="0">
                <a:latin typeface="+mn-lt"/>
              </a:rPr>
              <a:t>A turnover is a gauge of the efficiency of putting assets to work</a:t>
            </a:r>
            <a:r>
              <a:rPr lang="en-US" dirty="0" smtClean="0">
                <a:latin typeface="+mn-lt"/>
              </a:rPr>
              <a:t>.</a:t>
            </a:r>
            <a:endParaRPr lang="en-US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06045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Activity Ratios</a:t>
            </a:r>
            <a:endParaRPr lang="en-US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2" name="Content Placeholder 6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en-US" dirty="0" smtClean="0">
                    <a:latin typeface="+mn-lt"/>
                  </a:rPr>
                  <a:t>Inventory </a:t>
                </a:r>
                <a:r>
                  <a:rPr lang="en-US" dirty="0">
                    <a:latin typeface="+mn-lt"/>
                  </a:rPr>
                  <a:t>turnover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+mn-lt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Cost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of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goods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sold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Average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inventory</m:t>
                        </m:r>
                      </m:den>
                    </m:f>
                  </m:oMath>
                </a14:m>
                <a:endParaRPr lang="en-US" dirty="0" smtClean="0">
                  <a:latin typeface="+mn-lt"/>
                </a:endParaRPr>
              </a:p>
              <a:p>
                <a:pPr lvl="1"/>
                <a:r>
                  <a:rPr lang="en-US" dirty="0">
                    <a:latin typeface="+mn-lt"/>
                  </a:rPr>
                  <a:t>How many times inventory is created and sold during the period.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+mn-lt"/>
                      </a:rPr>
                      <m:t>Receivables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turnover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=</m:t>
                    </m:r>
                    <m:f>
                      <m:fPr>
                        <m:ctrlPr>
                          <a:rPr lang="en-US" i="1">
                            <a:latin typeface="+mn-lt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Total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revenue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Average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receivables</m:t>
                        </m:r>
                      </m:den>
                    </m:f>
                  </m:oMath>
                </a14:m>
                <a:endParaRPr lang="cs-CZ" dirty="0" smtClean="0">
                  <a:latin typeface="+mn-lt"/>
                </a:endParaRPr>
              </a:p>
              <a:p>
                <a:pPr lvl="1"/>
                <a:r>
                  <a:rPr lang="en-US" dirty="0">
                    <a:latin typeface="+mn-lt"/>
                  </a:rPr>
                  <a:t>How many times accounts receivable are created and collected during the period.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+mn-lt"/>
                      </a:rPr>
                      <m:t>Total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asset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turnover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=</m:t>
                    </m:r>
                    <m:f>
                      <m:fPr>
                        <m:ctrlPr>
                          <a:rPr lang="en-US" i="1">
                            <a:latin typeface="+mn-lt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Total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revenue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Average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total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assets</m:t>
                        </m:r>
                      </m:den>
                    </m:f>
                  </m:oMath>
                </a14:m>
                <a:endParaRPr lang="cs-CZ" dirty="0" smtClean="0">
                  <a:solidFill>
                    <a:srgbClr val="000000"/>
                  </a:solidFill>
                  <a:latin typeface="+mn-lt"/>
                </a:endParaRPr>
              </a:p>
              <a:p>
                <a:pPr lvl="1"/>
                <a:r>
                  <a:rPr lang="en-US" dirty="0">
                    <a:latin typeface="+mn-lt"/>
                  </a:rPr>
                  <a:t>The extent to which total assets create revenues during the period.</a:t>
                </a:r>
                <a:endParaRPr lang="cs-CZ" dirty="0">
                  <a:latin typeface="+mn-lt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cs-CZ" b="0" i="0" smtClean="0">
                        <a:latin typeface="+mn-lt"/>
                      </a:rPr>
                      <m:t>Tangible</m:t>
                    </m:r>
                    <m:r>
                      <m:rPr>
                        <m:nor/>
                      </m:rPr>
                      <a:rPr lang="cs-CZ" b="0" i="0" smtClean="0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cs-CZ" b="0" i="0" smtClean="0">
                        <a:latin typeface="+mn-lt"/>
                      </a:rPr>
                      <m:t>fixed</m:t>
                    </m:r>
                    <m:r>
                      <m:rPr>
                        <m:nor/>
                      </m:rPr>
                      <a:rPr lang="cs-CZ" b="0" i="0" smtClean="0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cs-CZ" b="0" i="0" smtClean="0">
                        <a:latin typeface="+mn-lt"/>
                      </a:rPr>
                      <m:t>assets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turnover</m:t>
                    </m:r>
                    <m:r>
                      <m:rPr>
                        <m:nor/>
                      </m:rPr>
                      <a:rPr lang="en-US">
                        <a:latin typeface="+mn-lt"/>
                      </a:rPr>
                      <m:t> =</m:t>
                    </m:r>
                    <m:f>
                      <m:fPr>
                        <m:ctrlPr>
                          <a:rPr lang="en-US" i="1">
                            <a:latin typeface="+mn-lt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Total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revenue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Average</m:t>
                        </m:r>
                        <m:r>
                          <m:rPr>
                            <m:nor/>
                          </m:rPr>
                          <a:rPr lang="en-US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cs-CZ" b="0" i="0" smtClean="0">
                            <a:latin typeface="+mn-lt"/>
                          </a:rPr>
                          <m:t>tangible</m:t>
                        </m:r>
                        <m:r>
                          <m:rPr>
                            <m:nor/>
                          </m:rPr>
                          <a:rPr lang="cs-CZ" b="0" i="0" smtClean="0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cs-CZ" b="0" i="0" smtClean="0">
                            <a:latin typeface="+mn-lt"/>
                          </a:rPr>
                          <m:t>fixed</m:t>
                        </m:r>
                        <m:r>
                          <m:rPr>
                            <m:nor/>
                          </m:rPr>
                          <a:rPr lang="cs-CZ" b="0" i="0" smtClean="0">
                            <a:latin typeface="+mn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cs-CZ" b="0" i="0" smtClean="0">
                            <a:latin typeface="+mn-lt"/>
                          </a:rPr>
                          <m:t>assets</m:t>
                        </m:r>
                      </m:den>
                    </m:f>
                  </m:oMath>
                </a14:m>
                <a:endParaRPr lang="cs-CZ" dirty="0" smtClean="0">
                  <a:solidFill>
                    <a:srgbClr val="000000"/>
                  </a:solidFill>
                  <a:latin typeface="+mn-lt"/>
                </a:endParaRPr>
              </a:p>
              <a:p>
                <a:pPr lvl="1"/>
                <a:r>
                  <a:rPr lang="en-US" dirty="0">
                    <a:latin typeface="+mn-lt"/>
                  </a:rPr>
                  <a:t>The efficiency of </a:t>
                </a:r>
                <a:r>
                  <a:rPr lang="cs-CZ" dirty="0" err="1" smtClean="0">
                    <a:latin typeface="+mn-lt"/>
                  </a:rPr>
                  <a:t>creating</a:t>
                </a:r>
                <a:r>
                  <a:rPr lang="cs-CZ" dirty="0" smtClean="0">
                    <a:latin typeface="+mn-lt"/>
                  </a:rPr>
                  <a:t> </a:t>
                </a:r>
                <a:r>
                  <a:rPr lang="cs-CZ" dirty="0" err="1" smtClean="0">
                    <a:latin typeface="+mn-lt"/>
                  </a:rPr>
                  <a:t>revenues</a:t>
                </a:r>
                <a:r>
                  <a:rPr lang="cs-CZ" dirty="0" smtClean="0">
                    <a:latin typeface="+mn-lt"/>
                  </a:rPr>
                  <a:t> </a:t>
                </a:r>
                <a:r>
                  <a:rPr lang="cs-CZ" dirty="0" err="1" smtClean="0">
                    <a:latin typeface="+mn-lt"/>
                  </a:rPr>
                  <a:t>with</a:t>
                </a:r>
                <a:r>
                  <a:rPr lang="cs-CZ" dirty="0" smtClean="0">
                    <a:latin typeface="+mn-lt"/>
                  </a:rPr>
                  <a:t> </a:t>
                </a:r>
                <a:r>
                  <a:rPr lang="cs-CZ" dirty="0" err="1" smtClean="0">
                    <a:latin typeface="+mn-lt"/>
                  </a:rPr>
                  <a:t>tangible</a:t>
                </a:r>
                <a:r>
                  <a:rPr lang="cs-CZ" dirty="0" smtClean="0">
                    <a:latin typeface="+mn-lt"/>
                  </a:rPr>
                  <a:t> </a:t>
                </a:r>
                <a:r>
                  <a:rPr lang="cs-CZ" dirty="0" err="1" smtClean="0">
                    <a:latin typeface="+mn-lt"/>
                  </a:rPr>
                  <a:t>fixed</a:t>
                </a:r>
                <a:r>
                  <a:rPr lang="cs-CZ" dirty="0" smtClean="0">
                    <a:latin typeface="+mn-lt"/>
                  </a:rPr>
                  <a:t> </a:t>
                </a:r>
                <a:r>
                  <a:rPr lang="cs-CZ" dirty="0" err="1" smtClean="0">
                    <a:latin typeface="+mn-lt"/>
                  </a:rPr>
                  <a:t>assets</a:t>
                </a:r>
                <a:r>
                  <a:rPr lang="cs-CZ" dirty="0" smtClean="0">
                    <a:latin typeface="+mn-lt"/>
                  </a:rPr>
                  <a:t>.</a:t>
                </a:r>
                <a:endParaRPr lang="cs-CZ" dirty="0">
                  <a:latin typeface="+mn-lt"/>
                </a:endParaRPr>
              </a:p>
            </p:txBody>
          </p:sp>
        </mc:Choice>
        <mc:Fallback>
          <p:sp>
            <p:nvSpPr>
              <p:cNvPr id="62" name="Content Placeholder 6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8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5241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blona PPT" id="{71ED8F02-BE89-427D-8668-6C76A10953F2}" vid="{C38EA115-BFCA-41D7-815B-B8273F0D2A50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549</TotalTime>
  <Words>1264</Words>
  <Application>Microsoft Office PowerPoint</Application>
  <PresentationFormat>Předvádění na obrazovce (4:3)</PresentationFormat>
  <Paragraphs>451</Paragraphs>
  <Slides>24</Slides>
  <Notes>15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31" baseType="lpstr">
      <vt:lpstr>SimSun</vt:lpstr>
      <vt:lpstr>Arial</vt:lpstr>
      <vt:lpstr>Calibri</vt:lpstr>
      <vt:lpstr>Clara Sans</vt:lpstr>
      <vt:lpstr>DejaVu Serif Condensed</vt:lpstr>
      <vt:lpstr>Times New Roman</vt:lpstr>
      <vt:lpstr>JU_OPVVV</vt:lpstr>
      <vt:lpstr>Elementary methods of financial analysis</vt:lpstr>
      <vt:lpstr>Classification of elementary methods of financial analysis</vt:lpstr>
      <vt:lpstr>Analysis of structure Assets – example (2015, In %)</vt:lpstr>
      <vt:lpstr>Analysis of structure sources – example (2015, In %)</vt:lpstr>
      <vt:lpstr>Analysis of structure profit/loss st. – example (2015, In %)</vt:lpstr>
      <vt:lpstr>Classification of methods of financial analysis (2)</vt:lpstr>
      <vt:lpstr>Financial Ratio Analysis</vt:lpstr>
      <vt:lpstr>Activity Ratios</vt:lpstr>
      <vt:lpstr>Activity Ratios</vt:lpstr>
      <vt:lpstr>Operating cycle components</vt:lpstr>
      <vt:lpstr>Operating Cycle Formulas</vt:lpstr>
      <vt:lpstr>Operating Cycle Formulas</vt:lpstr>
      <vt:lpstr>Liquidity </vt:lpstr>
      <vt:lpstr>Indebtness (Solvency) Analysis</vt:lpstr>
      <vt:lpstr>Solvency ratios Percentage Solvency Ratios</vt:lpstr>
      <vt:lpstr>Solvency ratios Coverage Ratios</vt:lpstr>
      <vt:lpstr>Profitability</vt:lpstr>
      <vt:lpstr>Profitability ratios Margins</vt:lpstr>
      <vt:lpstr>Profitability Ratios Returns</vt:lpstr>
      <vt:lpstr>Market value ratios</vt:lpstr>
      <vt:lpstr>Market value ratios</vt:lpstr>
      <vt:lpstr>Other ratios</vt:lpstr>
      <vt:lpstr>Effective Use of Ratio Analysis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Methods of financial analysis</dc:title>
  <dc:creator>r</dc:creator>
  <cp:lastModifiedBy>Zdeněk Radek Ing. Ph.D.</cp:lastModifiedBy>
  <cp:revision>66</cp:revision>
  <dcterms:created xsi:type="dcterms:W3CDTF">2017-11-01T08:02:59Z</dcterms:created>
  <dcterms:modified xsi:type="dcterms:W3CDTF">2021-01-29T09:49:17Z</dcterms:modified>
</cp:coreProperties>
</file>