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6" r:id="rId9"/>
    <p:sldId id="267" r:id="rId10"/>
    <p:sldId id="269" r:id="rId11"/>
    <p:sldId id="271" r:id="rId12"/>
    <p:sldId id="273" r:id="rId13"/>
    <p:sldId id="274" r:id="rId14"/>
    <p:sldId id="276" r:id="rId15"/>
    <p:sldId id="277" r:id="rId16"/>
    <p:sldId id="278" r:id="rId17"/>
    <p:sldId id="280" r:id="rId18"/>
    <p:sldId id="282" r:id="rId19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66" d="100"/>
          <a:sy n="66" d="100"/>
        </p:scale>
        <p:origin x="-908" y="22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09.06.2021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09.06.2021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09.06.2021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09.06.2021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09.06.2021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09.06.2021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09.06.2021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09.06.2021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09.06.2021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09.06.2021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09.06.2021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09.06.2021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09.06.2021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it-IT" dirty="0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1028268"/>
          </a:xfrm>
        </p:spPr>
        <p:txBody>
          <a:bodyPr/>
          <a:lstStyle/>
          <a:p>
            <a:r>
              <a:rPr lang="en-GB" dirty="0" smtClean="0"/>
              <a:t>Psalm 1 – textual criticism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62491" y="1011644"/>
            <a:ext cx="5430909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</a:t>
            </a:r>
            <a:r>
              <a:rPr lang="cs-CZ" sz="35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5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5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775173"/>
            <a:ext cx="4843247" cy="243096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noProof="1">
                <a:solidFill>
                  <a:srgbClr val="FF0000"/>
                </a:solidFill>
              </a:rPr>
              <a:t>1,</a:t>
            </a:r>
            <a:r>
              <a:rPr lang="en-GB" sz="2400" b="1" noProof="1">
                <a:solidFill>
                  <a:srgbClr val="FF0000"/>
                </a:solidFill>
              </a:rPr>
              <a:t>1</a:t>
            </a:r>
            <a:r>
              <a:rPr lang="en-GB" sz="2400" b="1" baseline="30000" noProof="1">
                <a:solidFill>
                  <a:srgbClr val="FF0000"/>
                </a:solidFill>
              </a:rPr>
              <a:t> a</a:t>
            </a:r>
            <a:r>
              <a:rPr lang="cs-CZ" sz="2400" b="1" baseline="30000" noProof="1">
                <a:solidFill>
                  <a:srgbClr val="FF0000"/>
                </a:solidFill>
              </a:rPr>
              <a:t>.b</a:t>
            </a:r>
            <a:r>
              <a:rPr lang="en-GB" sz="2400" b="1" baseline="30000" noProof="1">
                <a:solidFill>
                  <a:srgbClr val="FF0000"/>
                </a:solidFill>
              </a:rPr>
              <a:t> </a:t>
            </a:r>
            <a:r>
              <a:rPr lang="en-GB" sz="2400" b="1" noProof="1">
                <a:solidFill>
                  <a:srgbClr val="FF0000"/>
                </a:solidFill>
              </a:rPr>
              <a:t>𝔖</a:t>
            </a:r>
            <a:r>
              <a:rPr lang="cs-CZ" sz="2400" b="1" noProof="1">
                <a:solidFill>
                  <a:srgbClr val="FF0000"/>
                </a:solidFill>
              </a:rPr>
              <a:t> invers</a:t>
            </a:r>
            <a:r>
              <a:rPr lang="en-GB" sz="2400" b="1" noProof="1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2400" noProof="1"/>
              <a:t>Verba </a:t>
            </a:r>
            <a:r>
              <a:rPr 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בַּעֲצַת</a:t>
            </a:r>
            <a:r>
              <a:rPr lang="cs-CZ" sz="24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noProof="1"/>
              <a:t>et </a:t>
            </a:r>
            <a:r>
              <a:rPr 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בְּדֶרֶךְ</a:t>
            </a:r>
            <a:r>
              <a:rPr lang="cs-CZ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noProof="1"/>
              <a:t>(</a:t>
            </a:r>
            <a:r>
              <a:rPr lang="en-GB" sz="2400" b="1" baseline="30000" noProof="1">
                <a:solidFill>
                  <a:srgbClr val="FF0000"/>
                </a:solidFill>
              </a:rPr>
              <a:t>a</a:t>
            </a:r>
            <a:r>
              <a:rPr lang="cs-CZ" sz="2400" b="1" baseline="30000" noProof="1">
                <a:solidFill>
                  <a:srgbClr val="FF0000"/>
                </a:solidFill>
              </a:rPr>
              <a:t>.b</a:t>
            </a:r>
            <a:r>
              <a:rPr lang="cs-CZ" sz="2400" noProof="1"/>
              <a:t>) sunt in versione syriaca (</a:t>
            </a:r>
            <a:r>
              <a:rPr lang="en-GB" sz="2400" b="1" noProof="1">
                <a:solidFill>
                  <a:srgbClr val="FF0000"/>
                </a:solidFill>
              </a:rPr>
              <a:t>𝔖</a:t>
            </a:r>
            <a:r>
              <a:rPr lang="cs-CZ" sz="2400" noProof="1"/>
              <a:t>) inverso ordine (</a:t>
            </a:r>
            <a:r>
              <a:rPr lang="cs-CZ" sz="2400" b="1" noProof="1">
                <a:solidFill>
                  <a:srgbClr val="FF0000"/>
                </a:solidFill>
              </a:rPr>
              <a:t>invers</a:t>
            </a:r>
            <a:r>
              <a:rPr lang="cs-CZ" sz="2400" noProof="1"/>
              <a:t>). </a:t>
            </a:r>
            <a:endParaRPr lang="en-GB" sz="2400" noProof="1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1041" y="900547"/>
            <a:ext cx="5399869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83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62491" y="1011644"/>
            <a:ext cx="5430909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775173"/>
            <a:ext cx="4843247" cy="243096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noProof="1">
                <a:solidFill>
                  <a:srgbClr val="FF0000"/>
                </a:solidFill>
              </a:rPr>
              <a:t>3</a:t>
            </a:r>
            <a:r>
              <a:rPr lang="en-GB" sz="2400" b="1" baseline="30000" noProof="1">
                <a:solidFill>
                  <a:srgbClr val="FF0000"/>
                </a:solidFill>
              </a:rPr>
              <a:t> a </a:t>
            </a:r>
            <a:r>
              <a:rPr lang="cs-CZ" sz="2400" b="1" noProof="1">
                <a:solidFill>
                  <a:srgbClr val="FF0000"/>
                </a:solidFill>
              </a:rPr>
              <a:t>&gt; </a:t>
            </a:r>
            <a:r>
              <a:rPr lang="cs-CZ" sz="2400" b="1" noProof="1">
                <a:solidFill>
                  <a:srgbClr val="FF0000"/>
                </a:solidFill>
                <a:latin typeface="Apparatus SIL"/>
                <a:ea typeface="Apparatus SIL"/>
              </a:rPr>
              <a:t>ℭ</a:t>
            </a:r>
            <a:r>
              <a:rPr lang="en-GB" sz="2400" b="1" noProof="1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2400" noProof="1"/>
              <a:t>Verbum </a:t>
            </a:r>
            <a:r>
              <a:rPr 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</a:t>
            </a:r>
            <a:r>
              <a:rPr lang="cs-CZ" sz="2400" noProof="1"/>
              <a:t> (</a:t>
            </a:r>
            <a:r>
              <a:rPr lang="en-GB" sz="2400" b="1" baseline="30000" noProof="1">
                <a:solidFill>
                  <a:srgbClr val="FF0000"/>
                </a:solidFill>
              </a:rPr>
              <a:t>a</a:t>
            </a:r>
            <a:r>
              <a:rPr lang="cs-CZ" sz="2400" noProof="1"/>
              <a:t>) deest (</a:t>
            </a:r>
            <a:r>
              <a:rPr lang="cs-CZ" sz="2400" b="1" noProof="1">
                <a:solidFill>
                  <a:srgbClr val="FF0000"/>
                </a:solidFill>
              </a:rPr>
              <a:t>&gt;</a:t>
            </a:r>
            <a:r>
              <a:rPr lang="cs-CZ" sz="2400" noProof="1"/>
              <a:t>) in fragmento codicis Hebraici in geniza Cairensi reperto (</a:t>
            </a:r>
            <a:r>
              <a:rPr lang="cs-CZ" sz="2400" b="1" noProof="1">
                <a:solidFill>
                  <a:srgbClr val="FF0000"/>
                </a:solidFill>
                <a:latin typeface="Apparatus SIL"/>
                <a:ea typeface="Apparatus SIL"/>
              </a:rPr>
              <a:t>ℭ</a:t>
            </a:r>
            <a:r>
              <a:rPr lang="cs-CZ" sz="2400" noProof="1"/>
              <a:t>). </a:t>
            </a:r>
            <a:endParaRPr lang="en-GB" sz="2400" noProof="1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1041" y="890922"/>
            <a:ext cx="5399869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687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62491" y="1011644"/>
            <a:ext cx="5430909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775173"/>
            <a:ext cx="4843247" cy="243096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noProof="1">
                <a:solidFill>
                  <a:srgbClr val="FF0000"/>
                </a:solidFill>
              </a:rPr>
              <a:t>3</a:t>
            </a:r>
            <a:r>
              <a:rPr lang="en-GB" sz="2400" b="1" baseline="30000" noProof="1">
                <a:solidFill>
                  <a:srgbClr val="FF0000"/>
                </a:solidFill>
              </a:rPr>
              <a:t> </a:t>
            </a:r>
            <a:r>
              <a:rPr lang="cs-CZ" sz="2400" b="1" baseline="30000" noProof="1">
                <a:solidFill>
                  <a:srgbClr val="FF0000"/>
                </a:solidFill>
              </a:rPr>
              <a:t>b-b</a:t>
            </a:r>
            <a:r>
              <a:rPr lang="en-GB" sz="2400" b="1" baseline="30000" noProof="1">
                <a:solidFill>
                  <a:srgbClr val="FF0000"/>
                </a:solidFill>
              </a:rPr>
              <a:t> </a:t>
            </a:r>
            <a:r>
              <a:rPr lang="cs-CZ" sz="2400" b="1" noProof="1">
                <a:solidFill>
                  <a:srgbClr val="FF0000"/>
                </a:solidFill>
              </a:rPr>
              <a:t>gl, cf Jos 1,8</a:t>
            </a:r>
            <a:r>
              <a:rPr lang="cs-CZ" sz="2400" noProof="1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2400" noProof="1"/>
              <a:t>Verba </a:t>
            </a:r>
            <a:r>
              <a:rPr 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  <a:r>
              <a:rPr lang="cs-CZ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/>
              <a:t>(</a:t>
            </a:r>
            <a:r>
              <a:rPr lang="cs-CZ" sz="2400" b="1" baseline="30000" noProof="1">
                <a:solidFill>
                  <a:srgbClr val="FF0000"/>
                </a:solidFill>
              </a:rPr>
              <a:t>b-b</a:t>
            </a:r>
            <a:r>
              <a:rPr lang="cs-CZ" sz="2400" dirty="0"/>
              <a:t>) </a:t>
            </a:r>
            <a:r>
              <a:rPr lang="cs-CZ" sz="2400" noProof="1"/>
              <a:t>sunt glossa </a:t>
            </a:r>
            <a:r>
              <a:rPr lang="cs-CZ" sz="2400" dirty="0"/>
              <a:t>(</a:t>
            </a:r>
            <a:r>
              <a:rPr lang="cs-CZ" sz="2400" b="1" noProof="1">
                <a:solidFill>
                  <a:srgbClr val="FF0000"/>
                </a:solidFill>
              </a:rPr>
              <a:t>gl</a:t>
            </a:r>
            <a:r>
              <a:rPr lang="cs-CZ" sz="2400" dirty="0"/>
              <a:t>); confer (</a:t>
            </a:r>
            <a:r>
              <a:rPr lang="cs-CZ" sz="2400" b="1" noProof="1">
                <a:solidFill>
                  <a:srgbClr val="FF0000"/>
                </a:solidFill>
              </a:rPr>
              <a:t>cf</a:t>
            </a:r>
            <a:r>
              <a:rPr lang="cs-CZ" sz="2400" dirty="0"/>
              <a:t>) Josue 1:8 (</a:t>
            </a:r>
            <a:r>
              <a:rPr lang="cs-CZ" sz="2400" b="1" noProof="1">
                <a:solidFill>
                  <a:srgbClr val="FF0000"/>
                </a:solidFill>
              </a:rPr>
              <a:t>Jos 1,8</a:t>
            </a:r>
            <a:r>
              <a:rPr lang="cs-CZ" sz="2400" dirty="0"/>
              <a:t>).</a:t>
            </a:r>
            <a:endParaRPr lang="he-IL" sz="2400" dirty="0"/>
          </a:p>
          <a:p>
            <a:pPr marL="0" indent="0">
              <a:buNone/>
            </a:pPr>
            <a:endParaRPr lang="en-GB" sz="2400" noProof="1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1041" y="1006422"/>
            <a:ext cx="5399869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he-IL" sz="3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88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9929" y="1026053"/>
            <a:ext cx="9948801" cy="70357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500" b="1" dirty="0">
                <a:solidFill>
                  <a:srgbClr val="FF0000"/>
                </a:solidFill>
              </a:rPr>
              <a:t>Joshua 1:8 </a:t>
            </a:r>
          </a:p>
          <a:p>
            <a:pPr marL="0" indent="0" algn="ctr">
              <a:buNone/>
            </a:pPr>
            <a:endParaRPr lang="cs-CZ" sz="2500" b="1" dirty="0">
              <a:solidFill>
                <a:srgbClr val="FFC000"/>
              </a:solidFill>
            </a:endParaRPr>
          </a:p>
          <a:p>
            <a:pPr marL="0" indent="0" algn="r">
              <a:buNone/>
            </a:pPr>
            <a:r>
              <a:rPr lang="he-IL" sz="3500" dirty="0">
                <a:cs typeface="+mj-cs"/>
              </a:rPr>
              <a:t>לֹא יָמוּשׁ סֵפֶר </a:t>
            </a:r>
            <a:r>
              <a:rPr lang="he-IL" sz="3500" b="1" dirty="0">
                <a:solidFill>
                  <a:srgbClr val="FF0000"/>
                </a:solidFill>
                <a:cs typeface="+mj-cs"/>
              </a:rPr>
              <a:t>הַתּוֹרָה</a:t>
            </a:r>
            <a:r>
              <a:rPr lang="he-IL" sz="3500" dirty="0">
                <a:solidFill>
                  <a:srgbClr val="FFC000"/>
                </a:solidFill>
                <a:cs typeface="+mj-cs"/>
              </a:rPr>
              <a:t> </a:t>
            </a:r>
            <a:r>
              <a:rPr lang="he-IL" sz="3500" dirty="0">
                <a:cs typeface="+mj-cs"/>
              </a:rPr>
              <a:t>הַזֶּה מִפִּיךָ ו</a:t>
            </a:r>
            <a:r>
              <a:rPr lang="he-IL" sz="3500" dirty="0">
                <a:solidFill>
                  <a:srgbClr val="FFC000"/>
                </a:solidFill>
                <a:cs typeface="+mj-cs"/>
              </a:rPr>
              <a:t>ְ</a:t>
            </a:r>
            <a:r>
              <a:rPr lang="he-IL" sz="3500" dirty="0">
                <a:solidFill>
                  <a:srgbClr val="FF0000"/>
                </a:solidFill>
                <a:cs typeface="+mj-cs"/>
              </a:rPr>
              <a:t>הָגִיתָ </a:t>
            </a:r>
            <a:r>
              <a:rPr lang="he-IL" sz="3500" b="1" dirty="0">
                <a:solidFill>
                  <a:srgbClr val="FF0000"/>
                </a:solidFill>
                <a:cs typeface="+mj-cs"/>
              </a:rPr>
              <a:t>בּוֹ</a:t>
            </a:r>
            <a:r>
              <a:rPr lang="he-IL" sz="3500" dirty="0">
                <a:solidFill>
                  <a:srgbClr val="FF0000"/>
                </a:solidFill>
                <a:cs typeface="+mj-cs"/>
              </a:rPr>
              <a:t> </a:t>
            </a:r>
            <a:r>
              <a:rPr lang="he-IL" sz="3500" b="1" dirty="0">
                <a:solidFill>
                  <a:srgbClr val="FF0000"/>
                </a:solidFill>
                <a:cs typeface="+mj-cs"/>
              </a:rPr>
              <a:t>יוֹמָם וָלַיְלָה </a:t>
            </a:r>
            <a:r>
              <a:rPr lang="he-IL" sz="3500" dirty="0">
                <a:cs typeface="+mj-cs"/>
              </a:rPr>
              <a:t>לְמַעַן תִּשְׁמֹר לַ</a:t>
            </a:r>
            <a:r>
              <a:rPr lang="he-IL" sz="3500" dirty="0">
                <a:solidFill>
                  <a:srgbClr val="FF0000"/>
                </a:solidFill>
                <a:cs typeface="+mj-cs"/>
              </a:rPr>
              <a:t>עֲשׂוֹת</a:t>
            </a:r>
            <a:r>
              <a:rPr lang="he-IL" sz="3500" dirty="0">
                <a:cs typeface="+mj-cs"/>
              </a:rPr>
              <a:t> כְּכָל הַכָּתוּב בּוֹ כִּי אָז </a:t>
            </a:r>
            <a:r>
              <a:rPr lang="he-IL" sz="3500" b="1" dirty="0">
                <a:solidFill>
                  <a:srgbClr val="FF0000"/>
                </a:solidFill>
                <a:cs typeface="+mj-cs"/>
              </a:rPr>
              <a:t>תַּצְלִיחַ</a:t>
            </a:r>
            <a:r>
              <a:rPr lang="he-IL" sz="3500" dirty="0">
                <a:solidFill>
                  <a:srgbClr val="FFC000"/>
                </a:solidFill>
                <a:cs typeface="+mj-cs"/>
              </a:rPr>
              <a:t> </a:t>
            </a:r>
            <a:r>
              <a:rPr lang="he-IL" sz="3500" dirty="0">
                <a:cs typeface="+mj-cs"/>
              </a:rPr>
              <a:t>אֶת </a:t>
            </a:r>
            <a:r>
              <a:rPr lang="he-IL" sz="3500" b="1" dirty="0">
                <a:solidFill>
                  <a:srgbClr val="FF0000"/>
                </a:solidFill>
                <a:cs typeface="+mj-cs"/>
              </a:rPr>
              <a:t>דְּרָכֶ</a:t>
            </a:r>
            <a:r>
              <a:rPr lang="he-IL" sz="3500" dirty="0">
                <a:cs typeface="+mj-cs"/>
              </a:rPr>
              <a:t>ךָ וְאָז תַּשְׂכִּיל</a:t>
            </a:r>
            <a:br>
              <a:rPr lang="he-IL" sz="3500" dirty="0">
                <a:cs typeface="+mj-cs"/>
              </a:rPr>
            </a:br>
            <a:endParaRPr lang="cs-CZ" sz="3500" dirty="0">
              <a:cs typeface="+mj-cs"/>
            </a:endParaRPr>
          </a:p>
          <a:p>
            <a:pPr marL="0" indent="0">
              <a:buNone/>
            </a:pPr>
            <a:r>
              <a:rPr lang="en-US" sz="2500" dirty="0"/>
              <a:t>This Book of the </a:t>
            </a:r>
            <a:r>
              <a:rPr lang="en-US" sz="2500" b="1" dirty="0">
                <a:solidFill>
                  <a:srgbClr val="FF0000"/>
                </a:solidFill>
              </a:rPr>
              <a:t>Law</a:t>
            </a:r>
            <a:r>
              <a:rPr lang="en-US" sz="2500" dirty="0"/>
              <a:t> shall not depart from your mouth, but you shall </a:t>
            </a:r>
            <a:r>
              <a:rPr lang="en-US" sz="2500" dirty="0">
                <a:solidFill>
                  <a:srgbClr val="FF0000"/>
                </a:solidFill>
              </a:rPr>
              <a:t>meditate </a:t>
            </a:r>
            <a:r>
              <a:rPr lang="en-US" sz="2500" b="1" dirty="0">
                <a:solidFill>
                  <a:srgbClr val="FF0000"/>
                </a:solidFill>
              </a:rPr>
              <a:t>on it day and night</a:t>
            </a:r>
            <a:r>
              <a:rPr lang="en-US" sz="2500" dirty="0"/>
              <a:t>, so that you may be careful </a:t>
            </a:r>
            <a:r>
              <a:rPr lang="en-US" sz="2500" dirty="0">
                <a:solidFill>
                  <a:srgbClr val="FF0000"/>
                </a:solidFill>
              </a:rPr>
              <a:t>to do </a:t>
            </a:r>
            <a:r>
              <a:rPr lang="en-US" sz="2500" dirty="0"/>
              <a:t>according to all that is written in it. For then you will </a:t>
            </a:r>
            <a:r>
              <a:rPr lang="en-US" sz="2500" b="1" dirty="0">
                <a:solidFill>
                  <a:srgbClr val="FF0000"/>
                </a:solidFill>
              </a:rPr>
              <a:t>make</a:t>
            </a:r>
            <a:r>
              <a:rPr lang="en-US" sz="2500" b="1" dirty="0">
                <a:solidFill>
                  <a:srgbClr val="FFC000"/>
                </a:solidFill>
              </a:rPr>
              <a:t> </a:t>
            </a:r>
            <a:r>
              <a:rPr lang="en-US" sz="2500" dirty="0"/>
              <a:t>your </a:t>
            </a:r>
            <a:r>
              <a:rPr lang="en-US" sz="2500" b="1" dirty="0">
                <a:solidFill>
                  <a:srgbClr val="FF0000"/>
                </a:solidFill>
              </a:rPr>
              <a:t>way prosperous</a:t>
            </a:r>
            <a:r>
              <a:rPr lang="en-US" sz="2500" dirty="0"/>
              <a:t>, and then you will have good success.</a:t>
            </a:r>
            <a:endParaRPr lang="cs-CZ" sz="2500" dirty="0"/>
          </a:p>
          <a:p>
            <a:pPr marL="0" indent="0">
              <a:buNone/>
            </a:pPr>
            <a:r>
              <a:rPr lang="cs-CZ" sz="2100" dirty="0">
                <a:cs typeface="+mj-cs"/>
              </a:rPr>
              <a:t>(</a:t>
            </a:r>
            <a:r>
              <a:rPr lang="cs-CZ" sz="2100" dirty="0" err="1">
                <a:cs typeface="+mj-cs"/>
              </a:rPr>
              <a:t>English</a:t>
            </a:r>
            <a:r>
              <a:rPr lang="cs-CZ" sz="2100" dirty="0">
                <a:cs typeface="+mj-cs"/>
              </a:rPr>
              <a:t> </a:t>
            </a:r>
            <a:r>
              <a:rPr lang="cs-CZ" sz="2100" dirty="0" err="1">
                <a:cs typeface="+mj-cs"/>
              </a:rPr>
              <a:t>Standadrd</a:t>
            </a:r>
            <a:r>
              <a:rPr lang="cs-CZ" sz="2100" dirty="0">
                <a:cs typeface="+mj-cs"/>
              </a:rPr>
              <a:t> </a:t>
            </a:r>
            <a:r>
              <a:rPr lang="cs-CZ" sz="2100" dirty="0" err="1">
                <a:cs typeface="+mj-cs"/>
              </a:rPr>
              <a:t>Verison</a:t>
            </a:r>
            <a:r>
              <a:rPr lang="cs-CZ" sz="2100" dirty="0">
                <a:cs typeface="+mj-cs"/>
              </a:rPr>
              <a:t>) </a:t>
            </a:r>
          </a:p>
          <a:p>
            <a:pPr marL="0" indent="0" algn="r">
              <a:buNone/>
            </a:pPr>
            <a:endParaRPr lang="cs-CZ" sz="25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962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62491" y="1011644"/>
            <a:ext cx="5430909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775173"/>
            <a:ext cx="4843247" cy="243096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noProof="1">
                <a:solidFill>
                  <a:srgbClr val="FF0000"/>
                </a:solidFill>
              </a:rPr>
              <a:t>4</a:t>
            </a:r>
            <a:r>
              <a:rPr lang="en-GB" sz="2400" b="1" baseline="30000" noProof="1">
                <a:solidFill>
                  <a:srgbClr val="FF0000"/>
                </a:solidFill>
              </a:rPr>
              <a:t> </a:t>
            </a:r>
            <a:r>
              <a:rPr lang="cs-CZ" sz="2400" b="1" baseline="30000" noProof="1">
                <a:solidFill>
                  <a:srgbClr val="FF0000"/>
                </a:solidFill>
              </a:rPr>
              <a:t>a</a:t>
            </a:r>
            <a:r>
              <a:rPr lang="en-GB" sz="2400" b="1" baseline="30000" noProof="1">
                <a:solidFill>
                  <a:srgbClr val="FF0000"/>
                </a:solidFill>
              </a:rPr>
              <a:t> </a:t>
            </a:r>
            <a:r>
              <a:rPr lang="cs-CZ" sz="2400" b="1" noProof="1">
                <a:solidFill>
                  <a:srgbClr val="FF0000"/>
                </a:solidFill>
              </a:rPr>
              <a:t>ins </a:t>
            </a:r>
            <a:r>
              <a:rPr lang="he-I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</a:t>
            </a:r>
            <a:r>
              <a:rPr lang="cs-CZ" sz="2400" b="1" noProof="1">
                <a:solidFill>
                  <a:srgbClr val="FF0000"/>
                </a:solidFill>
              </a:rPr>
              <a:t> cf </a:t>
            </a:r>
            <a:r>
              <a:rPr lang="cs-CZ" sz="2400" b="1" noProof="1">
                <a:solidFill>
                  <a:srgbClr val="FF0000"/>
                </a:solidFill>
                <a:latin typeface="Apparatus SIL"/>
                <a:ea typeface="Apparatus SIL"/>
              </a:rPr>
              <a:t>𝔊</a:t>
            </a:r>
            <a:endParaRPr lang="cs-CZ" sz="2400" noProof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 noProof="1"/>
              <a:t>Post verbum </a:t>
            </a:r>
            <a:r>
              <a:rPr 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הָרְשָׁעִים</a:t>
            </a:r>
            <a:r>
              <a:rPr lang="cs-CZ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/>
              <a:t>(</a:t>
            </a:r>
            <a:r>
              <a:rPr lang="cs-CZ" sz="2400" b="1" baseline="30000" noProof="1">
                <a:solidFill>
                  <a:srgbClr val="FF0000"/>
                </a:solidFill>
              </a:rPr>
              <a:t>a</a:t>
            </a:r>
            <a:r>
              <a:rPr lang="cs-CZ" sz="2400" dirty="0"/>
              <a:t>) </a:t>
            </a:r>
            <a:r>
              <a:rPr lang="cs-CZ" sz="2400" noProof="1"/>
              <a:t>sunt inserenda</a:t>
            </a:r>
            <a:r>
              <a:rPr lang="cs-CZ" sz="2400" dirty="0"/>
              <a:t> (</a:t>
            </a:r>
            <a:r>
              <a:rPr lang="cs-CZ" sz="2400" b="1" noProof="1">
                <a:solidFill>
                  <a:srgbClr val="FF0000"/>
                </a:solidFill>
              </a:rPr>
              <a:t>ins</a:t>
            </a:r>
            <a:r>
              <a:rPr lang="cs-CZ" sz="2400" dirty="0"/>
              <a:t>) verba </a:t>
            </a:r>
            <a:r>
              <a:rPr lang="he-IL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</a:t>
            </a:r>
            <a:r>
              <a:rPr lang="cs-CZ" sz="2400" dirty="0"/>
              <a:t>; confer (</a:t>
            </a:r>
            <a:r>
              <a:rPr lang="cs-CZ" sz="2400" b="1" noProof="1">
                <a:solidFill>
                  <a:srgbClr val="FF0000"/>
                </a:solidFill>
              </a:rPr>
              <a:t>cf</a:t>
            </a:r>
            <a:r>
              <a:rPr lang="cs-CZ" sz="2400" dirty="0"/>
              <a:t>) </a:t>
            </a:r>
            <a:r>
              <a:rPr lang="cs-CZ" sz="2400" noProof="1"/>
              <a:t>versionem iuxta </a:t>
            </a:r>
            <a:r>
              <a:rPr lang="cs-CZ" sz="2400" dirty="0"/>
              <a:t>LXX </a:t>
            </a:r>
            <a:r>
              <a:rPr lang="cs-CZ" sz="2400" dirty="0" smtClean="0"/>
              <a:t>(</a:t>
            </a:r>
            <a:r>
              <a:rPr lang="cs-CZ" sz="2400" b="1" noProof="1">
                <a:solidFill>
                  <a:srgbClr val="FF0000"/>
                </a:solidFill>
                <a:latin typeface="Apparatus SIL"/>
                <a:ea typeface="Apparatus SIL"/>
              </a:rPr>
              <a:t>𝔊</a:t>
            </a:r>
            <a:r>
              <a:rPr lang="cs-CZ" sz="2400" dirty="0"/>
              <a:t>).</a:t>
            </a:r>
            <a:endParaRPr lang="he-IL" sz="2400" dirty="0"/>
          </a:p>
          <a:p>
            <a:pPr marL="0" indent="0">
              <a:buNone/>
            </a:pPr>
            <a:endParaRPr lang="en-GB" sz="2400" noProof="1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1041" y="900547"/>
            <a:ext cx="5399869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36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62491" y="1011644"/>
            <a:ext cx="5430909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4" y="5775173"/>
            <a:ext cx="4689510" cy="243096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noProof="1">
                <a:solidFill>
                  <a:srgbClr val="FF0000"/>
                </a:solidFill>
              </a:rPr>
              <a:t>4</a:t>
            </a:r>
            <a:r>
              <a:rPr lang="en-GB" sz="2400" b="1" baseline="30000" noProof="1">
                <a:solidFill>
                  <a:srgbClr val="FF0000"/>
                </a:solidFill>
              </a:rPr>
              <a:t> </a:t>
            </a:r>
            <a:r>
              <a:rPr lang="cs-CZ" sz="2400" b="1" baseline="30000" noProof="1">
                <a:solidFill>
                  <a:srgbClr val="FF0000"/>
                </a:solidFill>
              </a:rPr>
              <a:t>b</a:t>
            </a:r>
            <a:r>
              <a:rPr lang="en-GB" sz="2400" b="1" baseline="30000" noProof="1">
                <a:solidFill>
                  <a:srgbClr val="FF0000"/>
                </a:solidFill>
              </a:rPr>
              <a:t> </a:t>
            </a:r>
            <a:r>
              <a:rPr lang="cs-CZ" sz="2400" b="1" noProof="1">
                <a:solidFill>
                  <a:srgbClr val="FF0000"/>
                </a:solidFill>
                <a:latin typeface="Apparatus SIL"/>
                <a:ea typeface="Apparatus SIL"/>
              </a:rPr>
              <a:t>𝔊</a:t>
            </a:r>
            <a:r>
              <a:rPr lang="cs-CZ" sz="2400" noProof="1">
                <a:solidFill>
                  <a:srgbClr val="FF0000"/>
                </a:solidFill>
              </a:rPr>
              <a:t> </a:t>
            </a:r>
            <a:r>
              <a:rPr lang="cs-CZ" sz="2400" b="1" noProof="1">
                <a:solidFill>
                  <a:srgbClr val="FF0000"/>
                </a:solidFill>
              </a:rPr>
              <a:t>+ </a:t>
            </a:r>
            <a:r>
              <a:rPr lang="el-GR" sz="2400" i="1" dirty="0">
                <a:solidFill>
                  <a:srgbClr val="FF0000"/>
                </a:solidFill>
              </a:rPr>
              <a:t>ἀπὸ προσώπου τῆς γῆς</a:t>
            </a:r>
            <a:endParaRPr lang="cs-CZ" sz="2400" i="1" noProof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 noProof="1"/>
              <a:t>Post verbum </a:t>
            </a:r>
            <a:r>
              <a:rPr 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רוּחַ</a:t>
            </a:r>
            <a:r>
              <a:rPr lang="cs-CZ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/>
              <a:t>(</a:t>
            </a:r>
            <a:r>
              <a:rPr lang="cs-CZ" sz="2400" b="1" baseline="30000" noProof="1">
                <a:solidFill>
                  <a:srgbClr val="FF0000"/>
                </a:solidFill>
              </a:rPr>
              <a:t>b</a:t>
            </a:r>
            <a:r>
              <a:rPr lang="cs-CZ" sz="2400" dirty="0"/>
              <a:t>) </a:t>
            </a:r>
            <a:r>
              <a:rPr lang="cs-CZ" sz="2400" noProof="1"/>
              <a:t>versio iuxta LXX (</a:t>
            </a:r>
            <a:r>
              <a:rPr lang="cs-CZ" sz="2400" b="1" noProof="1">
                <a:solidFill>
                  <a:srgbClr val="FF0000"/>
                </a:solidFill>
                <a:latin typeface="Apparatus SIL"/>
                <a:ea typeface="Apparatus SIL"/>
              </a:rPr>
              <a:t>𝔊</a:t>
            </a:r>
            <a:r>
              <a:rPr lang="cs-CZ" sz="2400" noProof="1"/>
              <a:t>) addit</a:t>
            </a:r>
            <a:r>
              <a:rPr lang="cs-CZ" sz="2400" dirty="0"/>
              <a:t> (</a:t>
            </a:r>
            <a:r>
              <a:rPr lang="cs-CZ" sz="2400" b="1" noProof="1">
                <a:solidFill>
                  <a:srgbClr val="FF0000"/>
                </a:solidFill>
              </a:rPr>
              <a:t>+</a:t>
            </a:r>
            <a:r>
              <a:rPr lang="cs-CZ" sz="2400" dirty="0"/>
              <a:t>) </a:t>
            </a:r>
            <a:r>
              <a:rPr lang="el-GR" sz="2400" i="1" dirty="0">
                <a:solidFill>
                  <a:srgbClr val="FF0000"/>
                </a:solidFill>
              </a:rPr>
              <a:t>ἀπὸ προσώπου τῆς γῆς</a:t>
            </a:r>
            <a:r>
              <a:rPr lang="cs-CZ" sz="2400" dirty="0"/>
              <a:t>.</a:t>
            </a:r>
            <a:endParaRPr lang="he-IL" sz="2400" dirty="0"/>
          </a:p>
          <a:p>
            <a:pPr marL="0" indent="0">
              <a:buNone/>
            </a:pPr>
            <a:endParaRPr lang="en-GB" sz="2400" noProof="1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1041" y="890922"/>
            <a:ext cx="5399869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he-IL" sz="3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85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9929" y="1045303"/>
            <a:ext cx="9948801" cy="70357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500" b="1" dirty="0" err="1">
                <a:solidFill>
                  <a:srgbClr val="FF0000"/>
                </a:solidFill>
              </a:rPr>
              <a:t>Ps</a:t>
            </a:r>
            <a:r>
              <a:rPr lang="cs-CZ" sz="2500" b="1" dirty="0">
                <a:solidFill>
                  <a:srgbClr val="FF0000"/>
                </a:solidFill>
              </a:rPr>
              <a:t> 1:4 in LXX </a:t>
            </a:r>
          </a:p>
          <a:p>
            <a:pPr marL="0" indent="0" algn="ctr">
              <a:buNone/>
            </a:pPr>
            <a:endParaRPr lang="cs-CZ" sz="25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l-G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οὐχ οὕτως οἱ ἀσεβεῖς, </a:t>
            </a:r>
            <a:r>
              <a:rPr lang="el-GR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οὐχ οὕτως</a:t>
            </a:r>
            <a:r>
              <a:rPr lang="el-G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ἀλλ’ ἢ ὡς ὁ χνοῦς, ὃν ἐκριπτεῖ ὁ ἄνεμος </a:t>
            </a:r>
            <a:r>
              <a:rPr lang="el-GR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ἀπὸ προσώπου τῆς γῆς</a:t>
            </a:r>
            <a:r>
              <a:rPr lang="el-G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sz="2500" dirty="0"/>
              <a:t>Not so the ungodly; </a:t>
            </a:r>
            <a:r>
              <a:rPr lang="en-US" sz="2500" b="1" dirty="0">
                <a:solidFill>
                  <a:srgbClr val="FF0000"/>
                </a:solidFill>
              </a:rPr>
              <a:t>—not so</a:t>
            </a:r>
            <a:r>
              <a:rPr lang="en-US" sz="2500" dirty="0"/>
              <a:t>: but rather as the chaff which the wind scatters away </a:t>
            </a:r>
            <a:r>
              <a:rPr lang="en-US" sz="2500" b="1" dirty="0">
                <a:solidFill>
                  <a:srgbClr val="FF0000"/>
                </a:solidFill>
              </a:rPr>
              <a:t>from the face of the earth.</a:t>
            </a:r>
            <a:endParaRPr lang="cs-CZ" sz="2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100" dirty="0">
                <a:cs typeface="+mj-cs"/>
              </a:rPr>
              <a:t>(</a:t>
            </a:r>
            <a:r>
              <a:rPr lang="cs-CZ" sz="2100" noProof="1">
                <a:cs typeface="+mj-cs"/>
              </a:rPr>
              <a:t>Brenton</a:t>
            </a:r>
            <a:r>
              <a:rPr lang="it-IT" sz="2100" dirty="0">
                <a:cs typeface="+mj-cs"/>
              </a:rPr>
              <a:t>’s English Translation of the Septuagint</a:t>
            </a:r>
            <a:r>
              <a:rPr lang="cs-CZ" sz="2100" dirty="0">
                <a:cs typeface="+mj-cs"/>
              </a:rPr>
              <a:t>) </a:t>
            </a:r>
          </a:p>
          <a:p>
            <a:pPr marL="0" indent="0" algn="r">
              <a:buNone/>
            </a:pPr>
            <a:endParaRPr lang="cs-CZ" sz="25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3244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62491" y="1011644"/>
            <a:ext cx="5430909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775173"/>
            <a:ext cx="4843247" cy="243096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noProof="1">
                <a:solidFill>
                  <a:srgbClr val="FF0000"/>
                </a:solidFill>
              </a:rPr>
              <a:t>5</a:t>
            </a:r>
            <a:r>
              <a:rPr lang="en-GB" sz="2400" b="1" baseline="30000" noProof="1">
                <a:solidFill>
                  <a:srgbClr val="FF0000"/>
                </a:solidFill>
              </a:rPr>
              <a:t> </a:t>
            </a:r>
            <a:r>
              <a:rPr lang="cs-CZ" sz="2400" b="1" baseline="30000" noProof="1">
                <a:solidFill>
                  <a:srgbClr val="FF0000"/>
                </a:solidFill>
              </a:rPr>
              <a:t>a</a:t>
            </a:r>
            <a:r>
              <a:rPr lang="en-GB" sz="2400" b="1" baseline="30000" noProof="1">
                <a:solidFill>
                  <a:srgbClr val="FF0000"/>
                </a:solidFill>
              </a:rPr>
              <a:t> </a:t>
            </a:r>
            <a:r>
              <a:rPr lang="cs-CZ" sz="2400" b="1" noProof="1">
                <a:solidFill>
                  <a:srgbClr val="FF0000"/>
                </a:solidFill>
                <a:latin typeface="Apparatus SIL"/>
                <a:ea typeface="Apparatus SIL"/>
              </a:rPr>
              <a:t>𝔊</a:t>
            </a:r>
            <a:r>
              <a:rPr lang="cs-CZ" sz="2400" noProof="1">
                <a:solidFill>
                  <a:srgbClr val="FF0000"/>
                </a:solidFill>
              </a:rPr>
              <a:t> </a:t>
            </a:r>
            <a:r>
              <a:rPr lang="el-GR" sz="2400" i="1" dirty="0">
                <a:solidFill>
                  <a:srgbClr val="FF0000"/>
                </a:solidFill>
              </a:rPr>
              <a:t>ἐν βουλῇ</a:t>
            </a:r>
            <a:r>
              <a:rPr lang="cs-CZ" sz="2400" i="1" dirty="0">
                <a:solidFill>
                  <a:srgbClr val="FF0000"/>
                </a:solidFill>
              </a:rPr>
              <a:t> </a:t>
            </a:r>
            <a:r>
              <a:rPr lang="cs-CZ" sz="2400" b="1" noProof="1">
                <a:solidFill>
                  <a:srgbClr val="FF0000"/>
                </a:solidFill>
              </a:rPr>
              <a:t>cf</a:t>
            </a:r>
            <a:r>
              <a:rPr lang="cs-CZ" sz="2400" b="1" dirty="0">
                <a:solidFill>
                  <a:srgbClr val="FF0000"/>
                </a:solidFill>
              </a:rPr>
              <a:t> 1</a:t>
            </a:r>
            <a:endParaRPr lang="cs-CZ" sz="2400" b="1" noProof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 noProof="1"/>
              <a:t>In loco verbi </a:t>
            </a:r>
            <a:r>
              <a:rPr 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בַּעֲדַת</a:t>
            </a:r>
            <a:r>
              <a:rPr lang="cs-CZ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/>
              <a:t>(</a:t>
            </a:r>
            <a:r>
              <a:rPr lang="cs-CZ" sz="2400" b="1" baseline="30000" noProof="1">
                <a:solidFill>
                  <a:srgbClr val="FF0000"/>
                </a:solidFill>
              </a:rPr>
              <a:t>a</a:t>
            </a:r>
            <a:r>
              <a:rPr lang="cs-CZ" sz="2400" dirty="0"/>
              <a:t>) </a:t>
            </a:r>
            <a:r>
              <a:rPr lang="cs-CZ" sz="2400" noProof="1"/>
              <a:t>habetur</a:t>
            </a:r>
            <a:r>
              <a:rPr lang="cs-CZ" sz="2400" dirty="0"/>
              <a:t> in </a:t>
            </a:r>
            <a:r>
              <a:rPr lang="cs-CZ" sz="2400" noProof="1"/>
              <a:t>versione iuxta</a:t>
            </a:r>
            <a:r>
              <a:rPr lang="cs-CZ" sz="2400" dirty="0"/>
              <a:t> LXX (</a:t>
            </a:r>
            <a:r>
              <a:rPr lang="cs-CZ" sz="2400" b="1" noProof="1">
                <a:solidFill>
                  <a:srgbClr val="FF0000"/>
                </a:solidFill>
                <a:latin typeface="Apparatus SIL"/>
                <a:ea typeface="Apparatus SIL"/>
              </a:rPr>
              <a:t>𝔊</a:t>
            </a:r>
            <a:r>
              <a:rPr lang="cs-CZ" sz="2400" dirty="0"/>
              <a:t>) </a:t>
            </a:r>
            <a:r>
              <a:rPr lang="el-GR" sz="2400" i="1" dirty="0">
                <a:solidFill>
                  <a:srgbClr val="FF0000"/>
                </a:solidFill>
              </a:rPr>
              <a:t>ἐν βουλῇ</a:t>
            </a:r>
            <a:r>
              <a:rPr lang="cs-CZ" sz="2400" dirty="0"/>
              <a:t>; confer (</a:t>
            </a:r>
            <a:r>
              <a:rPr lang="cs-CZ" sz="2400" b="1" noProof="1">
                <a:solidFill>
                  <a:srgbClr val="FF0000"/>
                </a:solidFill>
              </a:rPr>
              <a:t>cf</a:t>
            </a:r>
            <a:r>
              <a:rPr lang="cs-CZ" sz="2400" dirty="0"/>
              <a:t>) </a:t>
            </a:r>
            <a:r>
              <a:rPr lang="cs-CZ" sz="2400" noProof="1"/>
              <a:t>versum</a:t>
            </a:r>
            <a:r>
              <a:rPr lang="cs-CZ" sz="2400" dirty="0"/>
              <a:t> </a:t>
            </a:r>
            <a:r>
              <a:rPr lang="cs-CZ" sz="2400" b="1" dirty="0">
                <a:solidFill>
                  <a:srgbClr val="FF0000"/>
                </a:solidFill>
              </a:rPr>
              <a:t>1</a:t>
            </a:r>
            <a:r>
              <a:rPr lang="cs-CZ" sz="2400" dirty="0"/>
              <a:t>.</a:t>
            </a:r>
            <a:endParaRPr lang="he-IL" sz="2400" dirty="0"/>
          </a:p>
          <a:p>
            <a:pPr marL="0" indent="0">
              <a:buNone/>
            </a:pPr>
            <a:endParaRPr lang="en-GB" sz="2400" noProof="1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1041" y="890922"/>
            <a:ext cx="5399869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96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9929" y="1016428"/>
            <a:ext cx="9948801" cy="70357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500" b="1" dirty="0">
                <a:solidFill>
                  <a:srgbClr val="FF0000"/>
                </a:solidFill>
              </a:rPr>
              <a:t>Some concluding</a:t>
            </a:r>
            <a:r>
              <a:rPr lang="cs-CZ" sz="2500" b="1" dirty="0">
                <a:solidFill>
                  <a:srgbClr val="FF0000"/>
                </a:solidFill>
              </a:rPr>
              <a:t> </a:t>
            </a:r>
            <a:r>
              <a:rPr lang="en-GB" sz="2500" b="1" dirty="0">
                <a:solidFill>
                  <a:srgbClr val="FF0000"/>
                </a:solidFill>
              </a:rPr>
              <a:t>observations</a:t>
            </a:r>
            <a:endParaRPr lang="cs-CZ" sz="25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2500" b="1" dirty="0">
              <a:solidFill>
                <a:srgbClr val="FFC000"/>
              </a:solidFill>
              <a:cs typeface="+mj-cs"/>
            </a:endParaRPr>
          </a:p>
          <a:p>
            <a:pPr marL="521528" indent="-521528">
              <a:buAutoNum type="arabicPeriod"/>
            </a:pPr>
            <a:r>
              <a:rPr lang="cs-CZ" sz="2500" dirty="0" err="1">
                <a:cs typeface="+mj-cs"/>
              </a:rPr>
              <a:t>There</a:t>
            </a:r>
            <a:r>
              <a:rPr lang="cs-CZ" sz="2500" dirty="0">
                <a:cs typeface="+mj-cs"/>
              </a:rPr>
              <a:t> are no </a:t>
            </a:r>
            <a:r>
              <a:rPr lang="cs-CZ" sz="2500" dirty="0" err="1" smtClean="0">
                <a:cs typeface="+mj-cs"/>
              </a:rPr>
              <a:t>significant</a:t>
            </a:r>
            <a:r>
              <a:rPr lang="cs-CZ" sz="2500" dirty="0" smtClean="0">
                <a:cs typeface="+mj-cs"/>
              </a:rPr>
              <a:t> </a:t>
            </a:r>
            <a:r>
              <a:rPr lang="cs-CZ" sz="2500" dirty="0" err="1">
                <a:cs typeface="+mj-cs"/>
              </a:rPr>
              <a:t>textual</a:t>
            </a:r>
            <a:r>
              <a:rPr lang="cs-CZ" sz="2500" dirty="0">
                <a:cs typeface="+mj-cs"/>
              </a:rPr>
              <a:t> </a:t>
            </a:r>
            <a:r>
              <a:rPr lang="cs-CZ" sz="2500" dirty="0" err="1">
                <a:cs typeface="+mj-cs"/>
              </a:rPr>
              <a:t>variants</a:t>
            </a:r>
            <a:r>
              <a:rPr lang="cs-CZ" sz="2500" dirty="0">
                <a:cs typeface="+mj-cs"/>
              </a:rPr>
              <a:t> in </a:t>
            </a:r>
            <a:r>
              <a:rPr lang="cs-CZ" sz="2500" dirty="0" err="1">
                <a:cs typeface="+mj-cs"/>
              </a:rPr>
              <a:t>Psalm</a:t>
            </a:r>
            <a:r>
              <a:rPr lang="cs-CZ" sz="2500" dirty="0">
                <a:cs typeface="+mj-cs"/>
              </a:rPr>
              <a:t> 1. </a:t>
            </a:r>
          </a:p>
          <a:p>
            <a:pPr marL="521528" indent="-521528">
              <a:buAutoNum type="arabicPeriod"/>
            </a:pPr>
            <a:endParaRPr lang="cs-CZ" sz="2500" dirty="0">
              <a:cs typeface="+mj-cs"/>
            </a:endParaRPr>
          </a:p>
          <a:p>
            <a:pPr marL="521528" indent="-521528">
              <a:buAutoNum type="arabicPeriod"/>
            </a:pPr>
            <a:r>
              <a:rPr lang="cs-CZ" sz="2500" dirty="0" err="1">
                <a:cs typeface="+mj-cs"/>
              </a:rPr>
              <a:t>There</a:t>
            </a:r>
            <a:r>
              <a:rPr lang="cs-CZ" sz="2500" dirty="0">
                <a:cs typeface="+mj-cs"/>
              </a:rPr>
              <a:t> are </a:t>
            </a:r>
            <a:r>
              <a:rPr lang="cs-CZ" sz="2500" dirty="0" err="1">
                <a:cs typeface="+mj-cs"/>
              </a:rPr>
              <a:t>several</a:t>
            </a:r>
            <a:r>
              <a:rPr lang="cs-CZ" sz="2500" dirty="0">
                <a:cs typeface="+mj-cs"/>
              </a:rPr>
              <a:t> </a:t>
            </a:r>
            <a:r>
              <a:rPr lang="cs-CZ" sz="2500" dirty="0" err="1">
                <a:cs typeface="+mj-cs"/>
              </a:rPr>
              <a:t>textual</a:t>
            </a:r>
            <a:r>
              <a:rPr lang="cs-CZ" sz="2500" dirty="0">
                <a:cs typeface="+mj-cs"/>
              </a:rPr>
              <a:t> </a:t>
            </a:r>
            <a:r>
              <a:rPr lang="cs-CZ" sz="2500" dirty="0" err="1">
                <a:cs typeface="+mj-cs"/>
              </a:rPr>
              <a:t>traditions</a:t>
            </a:r>
            <a:r>
              <a:rPr lang="cs-CZ" sz="2500" dirty="0">
                <a:cs typeface="+mj-cs"/>
              </a:rPr>
              <a:t>, </a:t>
            </a:r>
            <a:r>
              <a:rPr lang="cs-CZ" sz="2500" dirty="0" err="1">
                <a:cs typeface="+mj-cs"/>
              </a:rPr>
              <a:t>all</a:t>
            </a:r>
            <a:r>
              <a:rPr lang="cs-CZ" sz="2500" dirty="0">
                <a:cs typeface="+mj-cs"/>
              </a:rPr>
              <a:t> </a:t>
            </a:r>
            <a:r>
              <a:rPr lang="cs-CZ" sz="2500" dirty="0" err="1">
                <a:cs typeface="+mj-cs"/>
              </a:rPr>
              <a:t>of</a:t>
            </a:r>
            <a:r>
              <a:rPr lang="cs-CZ" sz="2500" dirty="0">
                <a:cs typeface="+mj-cs"/>
              </a:rPr>
              <a:t> </a:t>
            </a:r>
            <a:r>
              <a:rPr lang="cs-CZ" sz="2500" dirty="0" err="1">
                <a:cs typeface="+mj-cs"/>
              </a:rPr>
              <a:t>them</a:t>
            </a:r>
            <a:r>
              <a:rPr lang="cs-CZ" sz="2500" dirty="0">
                <a:cs typeface="+mj-cs"/>
              </a:rPr>
              <a:t> </a:t>
            </a:r>
            <a:r>
              <a:rPr lang="cs-CZ" sz="2500" dirty="0" err="1">
                <a:cs typeface="+mj-cs"/>
              </a:rPr>
              <a:t>used</a:t>
            </a:r>
            <a:r>
              <a:rPr lang="cs-CZ" sz="2500" dirty="0">
                <a:cs typeface="+mj-cs"/>
              </a:rPr>
              <a:t> in </a:t>
            </a:r>
            <a:r>
              <a:rPr lang="cs-CZ" sz="2500" dirty="0" err="1">
                <a:cs typeface="+mj-cs"/>
              </a:rPr>
              <a:t>different</a:t>
            </a:r>
            <a:r>
              <a:rPr lang="cs-CZ" sz="2500" dirty="0">
                <a:cs typeface="+mj-cs"/>
              </a:rPr>
              <a:t> </a:t>
            </a:r>
            <a:r>
              <a:rPr lang="cs-CZ" sz="2500" dirty="0" err="1">
                <a:cs typeface="+mj-cs"/>
              </a:rPr>
              <a:t>churches</a:t>
            </a:r>
            <a:r>
              <a:rPr lang="cs-CZ" sz="2500" dirty="0">
                <a:cs typeface="+mj-cs"/>
              </a:rPr>
              <a:t> in </a:t>
            </a:r>
            <a:r>
              <a:rPr lang="cs-CZ" sz="2500" dirty="0" err="1">
                <a:cs typeface="+mj-cs"/>
              </a:rPr>
              <a:t>different</a:t>
            </a:r>
            <a:r>
              <a:rPr lang="cs-CZ" sz="2500" dirty="0">
                <a:cs typeface="+mj-cs"/>
              </a:rPr>
              <a:t> </a:t>
            </a:r>
            <a:r>
              <a:rPr lang="cs-CZ" sz="2500" dirty="0" err="1">
                <a:cs typeface="+mj-cs"/>
              </a:rPr>
              <a:t>times</a:t>
            </a:r>
            <a:r>
              <a:rPr lang="cs-CZ" sz="2500" dirty="0">
                <a:cs typeface="+mj-cs"/>
              </a:rPr>
              <a:t>. </a:t>
            </a:r>
          </a:p>
          <a:p>
            <a:pPr marL="521528" indent="-521528">
              <a:buAutoNum type="arabicPeriod"/>
            </a:pPr>
            <a:endParaRPr lang="cs-CZ" sz="2500" dirty="0">
              <a:cs typeface="+mj-cs"/>
            </a:endParaRPr>
          </a:p>
          <a:p>
            <a:pPr marL="521528" indent="-521528">
              <a:buAutoNum type="arabicPeriod"/>
            </a:pPr>
            <a:r>
              <a:rPr lang="cs-CZ" sz="2500" dirty="0" err="1">
                <a:cs typeface="+mj-cs"/>
              </a:rPr>
              <a:t>The</a:t>
            </a:r>
            <a:r>
              <a:rPr lang="cs-CZ" sz="2500" dirty="0">
                <a:cs typeface="+mj-cs"/>
              </a:rPr>
              <a:t> LXX </a:t>
            </a:r>
            <a:r>
              <a:rPr lang="cs-CZ" sz="2500" dirty="0" err="1">
                <a:cs typeface="+mj-cs"/>
              </a:rPr>
              <a:t>Psalms</a:t>
            </a:r>
            <a:r>
              <a:rPr lang="cs-CZ" sz="2500" dirty="0">
                <a:cs typeface="+mj-cs"/>
              </a:rPr>
              <a:t> </a:t>
            </a:r>
            <a:r>
              <a:rPr lang="en-GB" sz="2500" dirty="0" smtClean="0">
                <a:cs typeface="+mj-cs"/>
              </a:rPr>
              <a:t>was used </a:t>
            </a:r>
            <a:r>
              <a:rPr lang="cs-CZ" sz="2500" dirty="0" smtClean="0">
                <a:cs typeface="+mj-cs"/>
              </a:rPr>
              <a:t>in </a:t>
            </a:r>
            <a:r>
              <a:rPr lang="cs-CZ" sz="2500" dirty="0">
                <a:cs typeface="+mj-cs"/>
              </a:rPr>
              <a:t>Western </a:t>
            </a:r>
            <a:r>
              <a:rPr lang="cs-CZ" sz="2500" dirty="0" err="1">
                <a:cs typeface="+mj-cs"/>
              </a:rPr>
              <a:t>tradition</a:t>
            </a:r>
            <a:r>
              <a:rPr lang="cs-CZ" sz="2500" dirty="0">
                <a:cs typeface="+mj-cs"/>
              </a:rPr>
              <a:t> </a:t>
            </a:r>
            <a:r>
              <a:rPr lang="en-GB" sz="2500" dirty="0" smtClean="0">
                <a:cs typeface="+mj-cs"/>
              </a:rPr>
              <a:t>as part of the </a:t>
            </a:r>
            <a:r>
              <a:rPr lang="en-GB" sz="2500" dirty="0" smtClean="0">
                <a:cs typeface="+mj-cs"/>
              </a:rPr>
              <a:t>Vulgate</a:t>
            </a:r>
            <a:r>
              <a:rPr lang="cs-CZ" sz="2500" dirty="0" smtClean="0">
                <a:cs typeface="+mj-cs"/>
              </a:rPr>
              <a:t> </a:t>
            </a:r>
            <a:r>
              <a:rPr lang="en-GB" sz="2500" dirty="0" smtClean="0">
                <a:cs typeface="+mj-cs"/>
              </a:rPr>
              <a:t>until </a:t>
            </a:r>
            <a:r>
              <a:rPr lang="en-GB" sz="2500" dirty="0" smtClean="0">
                <a:cs typeface="+mj-cs"/>
              </a:rPr>
              <a:t>the middle of the 20</a:t>
            </a:r>
            <a:r>
              <a:rPr lang="en-GB" sz="2500" baseline="30000" dirty="0" smtClean="0">
                <a:cs typeface="+mj-cs"/>
              </a:rPr>
              <a:t>th</a:t>
            </a:r>
            <a:r>
              <a:rPr lang="en-GB" sz="2500" dirty="0" smtClean="0">
                <a:cs typeface="+mj-cs"/>
              </a:rPr>
              <a:t> century. </a:t>
            </a:r>
            <a:endParaRPr lang="cs-CZ" sz="2500" dirty="0">
              <a:cs typeface="+mj-cs"/>
            </a:endParaRPr>
          </a:p>
          <a:p>
            <a:pPr marL="456337" lvl="1" indent="0">
              <a:buNone/>
            </a:pPr>
            <a:endParaRPr lang="cs-CZ" sz="2100" dirty="0">
              <a:cs typeface="+mj-cs"/>
            </a:endParaRPr>
          </a:p>
          <a:p>
            <a:pPr marL="456337" lvl="1" indent="0">
              <a:buNone/>
            </a:pPr>
            <a:endParaRPr lang="cs-CZ" sz="2100" dirty="0">
              <a:cs typeface="+mj-cs"/>
            </a:endParaRPr>
          </a:p>
          <a:p>
            <a:pPr marL="521528" indent="-521528">
              <a:buAutoNum type="arabicPeriod"/>
            </a:pPr>
            <a:endParaRPr lang="en-GB" sz="25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3788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997191"/>
            <a:ext cx="9624060" cy="70357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400" b="1" dirty="0">
                <a:solidFill>
                  <a:srgbClr val="FF0000"/>
                </a:solidFill>
              </a:rPr>
              <a:t>Textual-critical notes in BHS 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just">
              <a:buNone/>
            </a:pPr>
            <a:r>
              <a:rPr lang="en-GB" sz="2400" b="1" dirty="0"/>
              <a:t>Where do I find them? </a:t>
            </a:r>
            <a:r>
              <a:rPr lang="en-GB" sz="2400" dirty="0"/>
              <a:t>At the bottom of each page. </a:t>
            </a:r>
          </a:p>
          <a:p>
            <a:pPr marL="0" indent="0" algn="just">
              <a:buNone/>
            </a:pPr>
            <a:r>
              <a:rPr lang="en-GB" sz="2400" b="1" dirty="0"/>
              <a:t>What is their purpose? </a:t>
            </a:r>
            <a:r>
              <a:rPr lang="en-GB" sz="2400" dirty="0"/>
              <a:t>They confront the Hebrew text in </a:t>
            </a:r>
            <a:r>
              <a:rPr lang="cs-CZ" sz="2400" dirty="0"/>
              <a:t>Leningrad </a:t>
            </a:r>
            <a:r>
              <a:rPr lang="en-GB" sz="2400" dirty="0"/>
              <a:t>Codex</a:t>
            </a:r>
            <a:r>
              <a:rPr lang="cs-CZ" sz="2400" dirty="0"/>
              <a:t> </a:t>
            </a:r>
            <a:r>
              <a:rPr lang="en-GB" sz="2400" dirty="0"/>
              <a:t>with other textual versions and with the opinions of the editors of BHS</a:t>
            </a:r>
            <a:r>
              <a:rPr lang="cs-CZ" sz="2400" dirty="0"/>
              <a:t>, in </a:t>
            </a:r>
            <a:r>
              <a:rPr lang="en-GB" sz="2400" dirty="0"/>
              <a:t>re</a:t>
            </a:r>
            <a:r>
              <a:rPr lang="cs-CZ" sz="2400" dirty="0"/>
              <a:t>gard to t</a:t>
            </a:r>
            <a:r>
              <a:rPr lang="en-GB" sz="2400" dirty="0"/>
              <a:t>he correct (or just better) textual shape. </a:t>
            </a:r>
          </a:p>
          <a:p>
            <a:pPr marL="0" indent="0" algn="just">
              <a:buNone/>
            </a:pPr>
            <a:r>
              <a:rPr lang="en-GB" sz="2400" b="1" dirty="0"/>
              <a:t>What are they composed of? </a:t>
            </a:r>
          </a:p>
          <a:p>
            <a:pPr>
              <a:buFontTx/>
              <a:buChar char="-"/>
            </a:pPr>
            <a:r>
              <a:rPr lang="en-GB" sz="2400" b="1" dirty="0"/>
              <a:t>symbols </a:t>
            </a:r>
            <a:r>
              <a:rPr lang="cs-CZ" sz="2400" b="1" dirty="0" err="1"/>
              <a:t>for</a:t>
            </a:r>
            <a:r>
              <a:rPr lang="cs-CZ" sz="2400" b="1" dirty="0"/>
              <a:t> </a:t>
            </a:r>
            <a:r>
              <a:rPr lang="en-GB" sz="2400" b="1" dirty="0"/>
              <a:t>various manuscripts </a:t>
            </a:r>
            <a:r>
              <a:rPr lang="en-GB" sz="2400" dirty="0"/>
              <a:t>and other</a:t>
            </a:r>
            <a:r>
              <a:rPr lang="cs-CZ" sz="2400" dirty="0"/>
              <a:t> </a:t>
            </a:r>
            <a:r>
              <a:rPr lang="en-GB" sz="2400" dirty="0"/>
              <a:t>textual witnesses</a:t>
            </a:r>
            <a:br>
              <a:rPr lang="en-GB" sz="2400" dirty="0"/>
            </a:br>
            <a:r>
              <a:rPr lang="en-GB" sz="2400" dirty="0"/>
              <a:t>(such as </a:t>
            </a:r>
            <a:r>
              <a:rPr lang="en-GB" sz="2400" dirty="0">
                <a:solidFill>
                  <a:srgbClr val="FF0000"/>
                </a:solidFill>
                <a:latin typeface="Apparatus SIL"/>
                <a:ea typeface="Apparatus SIL"/>
              </a:rPr>
              <a:t>𝔐</a:t>
            </a:r>
            <a:r>
              <a:rPr lang="en-GB" sz="2400" dirty="0"/>
              <a:t>, </a:t>
            </a:r>
            <a:r>
              <a:rPr lang="en-GB" sz="2400" dirty="0">
                <a:solidFill>
                  <a:srgbClr val="FF0000"/>
                </a:solidFill>
                <a:latin typeface="Apparatus SIL"/>
                <a:ea typeface="Apparatus SIL"/>
              </a:rPr>
              <a:t>𝔖</a:t>
            </a:r>
            <a:r>
              <a:rPr lang="en-GB" sz="2400" dirty="0"/>
              <a:t> , </a:t>
            </a:r>
            <a:r>
              <a:rPr lang="en-GB" sz="2400" dirty="0">
                <a:solidFill>
                  <a:srgbClr val="FF0000"/>
                </a:solidFill>
                <a:latin typeface="Apparatus SIL"/>
                <a:ea typeface="Apparatus SIL"/>
              </a:rPr>
              <a:t>𝔗</a:t>
            </a:r>
            <a:r>
              <a:rPr lang="en-GB" sz="2400" dirty="0"/>
              <a:t> , </a:t>
            </a:r>
            <a:r>
              <a:rPr lang="en-GB" sz="2400" dirty="0">
                <a:solidFill>
                  <a:srgbClr val="FF0000"/>
                </a:solidFill>
                <a:latin typeface="Apparatus SIL"/>
                <a:ea typeface="Apparatus SIL"/>
              </a:rPr>
              <a:t>𝔙</a:t>
            </a:r>
            <a:r>
              <a:rPr lang="en-GB" sz="2400" dirty="0"/>
              <a:t> , </a:t>
            </a:r>
            <a:r>
              <a:rPr lang="en-GB" sz="2400" dirty="0">
                <a:solidFill>
                  <a:srgbClr val="FF0000"/>
                </a:solidFill>
                <a:latin typeface="Apparatus SIL"/>
                <a:ea typeface="Apparatus SIL"/>
              </a:rPr>
              <a:t>𝔖</a:t>
            </a:r>
            <a:r>
              <a:rPr lang="en-GB" sz="2400" dirty="0"/>
              <a:t> , </a:t>
            </a:r>
            <a:r>
              <a:rPr lang="en-GB" sz="2400" dirty="0">
                <a:solidFill>
                  <a:srgbClr val="FF0000"/>
                </a:solidFill>
                <a:latin typeface="Apparatus SIL"/>
                <a:ea typeface="Apparatus SIL"/>
              </a:rPr>
              <a:t>⅏</a:t>
            </a:r>
            <a:r>
              <a:rPr lang="en-GB" sz="2400" dirty="0"/>
              <a:t> , </a:t>
            </a:r>
            <a:r>
              <a:rPr lang="en-GB" sz="2400" dirty="0">
                <a:solidFill>
                  <a:srgbClr val="FF0000"/>
                </a:solidFill>
                <a:latin typeface="Apparatus SIL"/>
                <a:ea typeface="Apparatus SIL"/>
              </a:rPr>
              <a:t>𝔄</a:t>
            </a:r>
            <a:r>
              <a:rPr lang="en-GB" sz="2400" dirty="0"/>
              <a:t> , etc.)</a:t>
            </a:r>
          </a:p>
          <a:p>
            <a:pPr algn="just">
              <a:buFontTx/>
              <a:buChar char="-"/>
            </a:pPr>
            <a:r>
              <a:rPr lang="en-GB" sz="2400" b="1" dirty="0"/>
              <a:t>abbreviated Latin words </a:t>
            </a:r>
          </a:p>
          <a:p>
            <a:pPr marL="0" indent="0" algn="just">
              <a:buNone/>
            </a:pPr>
            <a:r>
              <a:rPr lang="en-GB" sz="2400" dirty="0"/>
              <a:t>(both are explained in the introduction to BHS) </a:t>
            </a:r>
          </a:p>
          <a:p>
            <a:pPr marL="0" indent="0" algn="just">
              <a:buNone/>
            </a:pPr>
            <a:r>
              <a:rPr lang="en-GB" sz="2400" b="1" dirty="0" smtClean="0"/>
              <a:t>What </a:t>
            </a:r>
            <a:r>
              <a:rPr lang="en-GB" sz="2400" b="1" dirty="0"/>
              <a:t>are they useful for? </a:t>
            </a:r>
          </a:p>
          <a:p>
            <a:pPr algn="just">
              <a:buFontTx/>
              <a:buChar char="-"/>
            </a:pPr>
            <a:r>
              <a:rPr lang="en-GB" sz="2400" dirty="0"/>
              <a:t>for reconstructing the oldest reachable</a:t>
            </a:r>
            <a:r>
              <a:rPr lang="cs-CZ" sz="2400" dirty="0"/>
              <a:t> </a:t>
            </a:r>
            <a:r>
              <a:rPr lang="en-GB" sz="2400" dirty="0"/>
              <a:t>version of the text </a:t>
            </a:r>
          </a:p>
          <a:p>
            <a:pPr algn="just">
              <a:buFontTx/>
              <a:buChar char="-"/>
            </a:pPr>
            <a:r>
              <a:rPr lang="en-GB" sz="2400" dirty="0"/>
              <a:t>for dealing with some difficulties within the text </a:t>
            </a:r>
          </a:p>
        </p:txBody>
      </p:sp>
    </p:spTree>
    <p:extLst>
      <p:ext uri="{BB962C8B-B14F-4D97-AF65-F5344CB8AC3E}">
        <p14:creationId xmlns:p14="http://schemas.microsoft.com/office/powerpoint/2010/main" val="276749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ckerle\Desktop\071532_2_ex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636" y="-17408"/>
            <a:ext cx="7160238" cy="974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ástupný symbol pro obsah 2"/>
          <p:cNvSpPr txBox="1">
            <a:spLocks/>
          </p:cNvSpPr>
          <p:nvPr/>
        </p:nvSpPr>
        <p:spPr>
          <a:xfrm>
            <a:off x="712893" y="1047695"/>
            <a:ext cx="2875215" cy="1143023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b="1" dirty="0">
                <a:solidFill>
                  <a:srgbClr val="FF0000"/>
                </a:solidFill>
              </a:rPr>
              <a:t>The page with Ps 1 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i</a:t>
            </a:r>
            <a:r>
              <a:rPr lang="en-GB" sz="2500" b="1" dirty="0">
                <a:solidFill>
                  <a:srgbClr val="FF0000"/>
                </a:solidFill>
              </a:rPr>
              <a:t>n BHS </a:t>
            </a:r>
          </a:p>
        </p:txBody>
      </p:sp>
    </p:spTree>
    <p:extLst>
      <p:ext uri="{BB962C8B-B14F-4D97-AF65-F5344CB8AC3E}">
        <p14:creationId xmlns:p14="http://schemas.microsoft.com/office/powerpoint/2010/main" val="201533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mackerle\Desktop\071532_2_ex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636" y="-17408"/>
            <a:ext cx="7160238" cy="974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69420" y="3775532"/>
            <a:ext cx="2766799" cy="1143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500" noProof="1">
                <a:latin typeface="+mj-lt"/>
              </a:rPr>
              <a:t>Masora parva (small masorah) </a:t>
            </a:r>
          </a:p>
        </p:txBody>
      </p:sp>
      <p:sp>
        <p:nvSpPr>
          <p:cNvPr id="4" name="Obdélník 3"/>
          <p:cNvSpPr/>
          <p:nvPr/>
        </p:nvSpPr>
        <p:spPr>
          <a:xfrm>
            <a:off x="4639357" y="1321979"/>
            <a:ext cx="1263140" cy="5001706"/>
          </a:xfrm>
          <a:prstGeom prst="rect">
            <a:avLst/>
          </a:prstGeom>
          <a:noFill/>
          <a:ln w="3175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 flipH="1" flipV="1">
            <a:off x="3001785" y="4851694"/>
            <a:ext cx="1637572" cy="873314"/>
          </a:xfrm>
          <a:prstGeom prst="line">
            <a:avLst/>
          </a:prstGeom>
          <a:ln w="317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obsah 2"/>
          <p:cNvSpPr txBox="1">
            <a:spLocks/>
          </p:cNvSpPr>
          <p:nvPr/>
        </p:nvSpPr>
        <p:spPr>
          <a:xfrm>
            <a:off x="712893" y="1047695"/>
            <a:ext cx="2875215" cy="1143023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b="1" dirty="0">
                <a:solidFill>
                  <a:srgbClr val="FF0000"/>
                </a:solidFill>
              </a:rPr>
              <a:t>The page with Ps 1 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i</a:t>
            </a:r>
            <a:r>
              <a:rPr lang="en-GB" sz="2500" b="1" dirty="0">
                <a:solidFill>
                  <a:srgbClr val="FF0000"/>
                </a:solidFill>
              </a:rPr>
              <a:t>n BHS </a:t>
            </a:r>
          </a:p>
        </p:txBody>
      </p:sp>
    </p:spTree>
    <p:extLst>
      <p:ext uri="{BB962C8B-B14F-4D97-AF65-F5344CB8AC3E}">
        <p14:creationId xmlns:p14="http://schemas.microsoft.com/office/powerpoint/2010/main" val="68903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mackerle\Desktop\071532_2_ex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636" y="-17408"/>
            <a:ext cx="7160238" cy="974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544672" y="5447867"/>
            <a:ext cx="2322362" cy="87331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500" noProof="1"/>
              <a:t>Masora magna </a:t>
            </a:r>
            <a:br>
              <a:rPr lang="cs-CZ" sz="2500" noProof="1"/>
            </a:br>
            <a:r>
              <a:rPr lang="cs-CZ" sz="2500" noProof="1"/>
              <a:t>(large masorah) </a:t>
            </a:r>
          </a:p>
        </p:txBody>
      </p:sp>
      <p:sp>
        <p:nvSpPr>
          <p:cNvPr id="9" name="Obdélník 8"/>
          <p:cNvSpPr/>
          <p:nvPr/>
        </p:nvSpPr>
        <p:spPr>
          <a:xfrm>
            <a:off x="5515119" y="6323685"/>
            <a:ext cx="4799933" cy="476353"/>
          </a:xfrm>
          <a:prstGeom prst="rect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11"/>
          <p:cNvCxnSpPr/>
          <p:nvPr/>
        </p:nvCxnSpPr>
        <p:spPr>
          <a:xfrm flipH="1" flipV="1">
            <a:off x="2867035" y="6269524"/>
            <a:ext cx="2648084" cy="19848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/>
        </p:nvSpPr>
        <p:spPr>
          <a:xfrm>
            <a:off x="4639357" y="1321979"/>
            <a:ext cx="1263140" cy="5001706"/>
          </a:xfrm>
          <a:prstGeom prst="rect">
            <a:avLst/>
          </a:prstGeom>
          <a:noFill/>
          <a:ln w="3175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14" name="Zástupný symbol pro obsah 2"/>
          <p:cNvSpPr txBox="1">
            <a:spLocks/>
          </p:cNvSpPr>
          <p:nvPr/>
        </p:nvSpPr>
        <p:spPr>
          <a:xfrm>
            <a:off x="712893" y="1047695"/>
            <a:ext cx="2875215" cy="1143023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b="1" dirty="0">
                <a:solidFill>
                  <a:srgbClr val="FF0000"/>
                </a:solidFill>
              </a:rPr>
              <a:t>The page with Ps 1 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i</a:t>
            </a:r>
            <a:r>
              <a:rPr lang="en-GB" sz="2500" b="1" dirty="0">
                <a:solidFill>
                  <a:srgbClr val="FF0000"/>
                </a:solidFill>
              </a:rPr>
              <a:t>n BHS </a:t>
            </a:r>
          </a:p>
        </p:txBody>
      </p:sp>
      <p:sp>
        <p:nvSpPr>
          <p:cNvPr id="15" name="Zástupný symbol pro obsah 2"/>
          <p:cNvSpPr txBox="1">
            <a:spLocks/>
          </p:cNvSpPr>
          <p:nvPr/>
        </p:nvSpPr>
        <p:spPr bwMode="auto">
          <a:xfrm>
            <a:off x="669420" y="3775532"/>
            <a:ext cx="2766799" cy="114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500" noProof="1" smtClean="0">
                <a:latin typeface="+mj-lt"/>
              </a:rPr>
              <a:t>Masora parva (small masorah) </a:t>
            </a:r>
            <a:endParaRPr lang="en-GB" sz="2500" noProof="1">
              <a:latin typeface="+mj-lt"/>
            </a:endParaRPr>
          </a:p>
        </p:txBody>
      </p:sp>
      <p:cxnSp>
        <p:nvCxnSpPr>
          <p:cNvPr id="16" name="Přímá spojnice 15"/>
          <p:cNvCxnSpPr/>
          <p:nvPr/>
        </p:nvCxnSpPr>
        <p:spPr>
          <a:xfrm flipH="1" flipV="1">
            <a:off x="3001785" y="4851694"/>
            <a:ext cx="1637572" cy="873314"/>
          </a:xfrm>
          <a:prstGeom prst="line">
            <a:avLst/>
          </a:prstGeom>
          <a:ln w="317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81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mackerle\Desktop\071532_2_ex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636" y="-17408"/>
            <a:ext cx="7160238" cy="974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ástupný symbol pro obsah 2"/>
          <p:cNvSpPr txBox="1">
            <a:spLocks/>
          </p:cNvSpPr>
          <p:nvPr/>
        </p:nvSpPr>
        <p:spPr>
          <a:xfrm>
            <a:off x="544672" y="5447867"/>
            <a:ext cx="2322362" cy="87331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500" noProof="1"/>
              <a:t>Masora magna </a:t>
            </a:r>
            <a:br>
              <a:rPr lang="cs-CZ" sz="2500" noProof="1"/>
            </a:br>
            <a:r>
              <a:rPr lang="cs-CZ" sz="2500" noProof="1"/>
              <a:t>(large masorah) 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5515119" y="6323685"/>
            <a:ext cx="4799933" cy="476353"/>
          </a:xfrm>
          <a:prstGeom prst="rect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cxnSp>
        <p:nvCxnSpPr>
          <p:cNvPr id="19" name="Přímá spojnice 18"/>
          <p:cNvCxnSpPr/>
          <p:nvPr/>
        </p:nvCxnSpPr>
        <p:spPr>
          <a:xfrm flipH="1" flipV="1">
            <a:off x="2867035" y="6269524"/>
            <a:ext cx="2648084" cy="19848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/>
        </p:nvSpPr>
        <p:spPr>
          <a:xfrm>
            <a:off x="4639357" y="1321979"/>
            <a:ext cx="1263140" cy="5001706"/>
          </a:xfrm>
          <a:prstGeom prst="rect">
            <a:avLst/>
          </a:prstGeom>
          <a:noFill/>
          <a:ln w="3175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21" name="Zástupný symbol pro obsah 2"/>
          <p:cNvSpPr txBox="1">
            <a:spLocks/>
          </p:cNvSpPr>
          <p:nvPr/>
        </p:nvSpPr>
        <p:spPr>
          <a:xfrm>
            <a:off x="712893" y="1047695"/>
            <a:ext cx="2875215" cy="1143023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b="1" dirty="0">
                <a:solidFill>
                  <a:srgbClr val="FF0000"/>
                </a:solidFill>
              </a:rPr>
              <a:t>The page with Ps 1 </a:t>
            </a:r>
          </a:p>
          <a:p>
            <a:pPr marL="0" indent="0">
              <a:buNone/>
            </a:pPr>
            <a:r>
              <a:rPr lang="cs-CZ" sz="2500" b="1" dirty="0">
                <a:solidFill>
                  <a:srgbClr val="FF0000"/>
                </a:solidFill>
              </a:rPr>
              <a:t>i</a:t>
            </a:r>
            <a:r>
              <a:rPr lang="en-GB" sz="2500" b="1" dirty="0">
                <a:solidFill>
                  <a:srgbClr val="FF0000"/>
                </a:solidFill>
              </a:rPr>
              <a:t>n BHS </a:t>
            </a:r>
          </a:p>
        </p:txBody>
      </p:sp>
      <p:sp>
        <p:nvSpPr>
          <p:cNvPr id="22" name="Zástupný symbol pro obsah 2"/>
          <p:cNvSpPr txBox="1">
            <a:spLocks/>
          </p:cNvSpPr>
          <p:nvPr/>
        </p:nvSpPr>
        <p:spPr bwMode="auto">
          <a:xfrm>
            <a:off x="669421" y="3775532"/>
            <a:ext cx="2776424" cy="114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Clara Sans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500" noProof="1" smtClean="0">
                <a:latin typeface="+mj-lt"/>
              </a:rPr>
              <a:t>Masora parva (small masorah) </a:t>
            </a:r>
            <a:endParaRPr lang="en-GB" sz="2500" noProof="1">
              <a:latin typeface="+mj-lt"/>
            </a:endParaRPr>
          </a:p>
        </p:txBody>
      </p:sp>
      <p:cxnSp>
        <p:nvCxnSpPr>
          <p:cNvPr id="23" name="Přímá spojnice 22"/>
          <p:cNvCxnSpPr/>
          <p:nvPr/>
        </p:nvCxnSpPr>
        <p:spPr>
          <a:xfrm flipH="1" flipV="1">
            <a:off x="3001785" y="4851694"/>
            <a:ext cx="1637572" cy="873314"/>
          </a:xfrm>
          <a:prstGeom prst="line">
            <a:avLst/>
          </a:prstGeom>
          <a:ln w="317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ástupný symbol pro obsah 2"/>
          <p:cNvSpPr txBox="1">
            <a:spLocks/>
          </p:cNvSpPr>
          <p:nvPr/>
        </p:nvSpPr>
        <p:spPr>
          <a:xfrm>
            <a:off x="1052023" y="6474262"/>
            <a:ext cx="3794480" cy="571512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dirty="0"/>
              <a:t>Textual-critical apparatus 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5515119" y="6823462"/>
            <a:ext cx="4799933" cy="720232"/>
          </a:xfrm>
          <a:prstGeom prst="rect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cxnSp>
        <p:nvCxnSpPr>
          <p:cNvPr id="15" name="Přímá spojnice 14"/>
          <p:cNvCxnSpPr/>
          <p:nvPr/>
        </p:nvCxnSpPr>
        <p:spPr>
          <a:xfrm flipH="1" flipV="1">
            <a:off x="4191077" y="6893139"/>
            <a:ext cx="1308336" cy="152635"/>
          </a:xfrm>
          <a:prstGeom prst="line">
            <a:avLst/>
          </a:prstGeom>
          <a:ln w="317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98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62491" y="1021269"/>
            <a:ext cx="5430909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cs-CZ" sz="35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</a:t>
            </a:r>
            <a:r>
              <a:rPr lang="cs-CZ" sz="35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5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</a:t>
            </a:r>
            <a:r>
              <a:rPr lang="cs-CZ" sz="35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5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784798"/>
            <a:ext cx="4843247" cy="243096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Each verse has </a:t>
            </a:r>
            <a:r>
              <a:rPr lang="en-GB" sz="2400" b="1" dirty="0"/>
              <a:t>it</a:t>
            </a:r>
            <a:r>
              <a:rPr lang="cs-CZ" sz="2400" b="1" dirty="0"/>
              <a:t>s</a:t>
            </a:r>
            <a:r>
              <a:rPr lang="en-GB" sz="2400" b="1" dirty="0"/>
              <a:t> own sequence of letters starting with</a:t>
            </a:r>
            <a:r>
              <a:rPr lang="cs-CZ" sz="2400" b="1" dirty="0"/>
              <a:t> </a:t>
            </a:r>
            <a:r>
              <a:rPr lang="en-GB" sz="2400" b="1" dirty="0"/>
              <a:t>‘a’ </a:t>
            </a:r>
          </a:p>
          <a:p>
            <a:pPr marL="0" indent="0">
              <a:buNone/>
            </a:pPr>
            <a:r>
              <a:rPr lang="en-GB" sz="2400" dirty="0" smtClean="0"/>
              <a:t>The </a:t>
            </a:r>
            <a:r>
              <a:rPr lang="en-GB" sz="2400" dirty="0"/>
              <a:t>letters can be </a:t>
            </a:r>
            <a:r>
              <a:rPr lang="en-GB" sz="2400" b="1" dirty="0"/>
              <a:t>single</a:t>
            </a:r>
            <a:r>
              <a:rPr lang="en-GB" sz="2400" dirty="0"/>
              <a:t>, or </a:t>
            </a:r>
            <a:r>
              <a:rPr lang="en-GB" sz="2400" b="1" dirty="0"/>
              <a:t>paired</a:t>
            </a:r>
            <a:endParaRPr lang="cs-CZ" sz="2400" b="1" dirty="0"/>
          </a:p>
          <a:p>
            <a:pPr marL="0" indent="0">
              <a:buNone/>
            </a:pPr>
            <a:r>
              <a:rPr lang="cs-CZ" sz="2400" dirty="0"/>
              <a:t>(</a:t>
            </a:r>
            <a:r>
              <a:rPr lang="en-GB" sz="2400" dirty="0"/>
              <a:t>see letter ‘b’ in</a:t>
            </a:r>
            <a:r>
              <a:rPr lang="cs-CZ" sz="2400" dirty="0"/>
              <a:t> verse 3) </a:t>
            </a:r>
            <a:r>
              <a:rPr lang="en-GB" sz="2400" dirty="0"/>
              <a:t> 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1041" y="910172"/>
            <a:ext cx="5399869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  <a:r>
              <a:rPr lang="cs-CZ" sz="41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he-IL" sz="3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</a:t>
            </a:r>
            <a:r>
              <a:rPr lang="cs-CZ" sz="41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  <a:r>
              <a:rPr lang="cs-CZ" sz="41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he-IL" sz="3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</a:t>
            </a:r>
            <a:r>
              <a:rPr lang="cs-CZ" sz="4100" b="1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1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58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62491" y="1011644"/>
            <a:ext cx="5430909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cs-CZ" sz="35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</a:t>
            </a:r>
            <a:r>
              <a:rPr lang="cs-CZ" sz="35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775173"/>
            <a:ext cx="4843247" cy="243096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b="1" noProof="1">
                <a:solidFill>
                  <a:srgbClr val="FF0000"/>
                </a:solidFill>
              </a:rPr>
              <a:t>Ps 1</a:t>
            </a:r>
            <a:r>
              <a:rPr lang="en-GB" sz="2500" b="1" baseline="30000" noProof="1">
                <a:solidFill>
                  <a:srgbClr val="FF0000"/>
                </a:solidFill>
              </a:rPr>
              <a:t> a </a:t>
            </a:r>
            <a:r>
              <a:rPr lang="en-GB" sz="2500" b="1" noProof="1">
                <a:solidFill>
                  <a:srgbClr val="FF0000"/>
                </a:solidFill>
              </a:rPr>
              <a:t>numerus &gt; L </a:t>
            </a:r>
          </a:p>
          <a:p>
            <a:pPr marL="0" indent="0">
              <a:buNone/>
            </a:pPr>
            <a:r>
              <a:rPr lang="en-GB" sz="2500" noProof="1"/>
              <a:t>Numerus psalmi primi (</a:t>
            </a:r>
            <a:r>
              <a:rPr lang="en-GB" sz="2500" noProof="1">
                <a:solidFill>
                  <a:srgbClr val="FF0000"/>
                </a:solidFill>
              </a:rPr>
              <a:t>Ps 1</a:t>
            </a:r>
            <a:r>
              <a:rPr lang="en-GB" sz="2500" baseline="30000" noProof="1">
                <a:solidFill>
                  <a:srgbClr val="FF0000"/>
                </a:solidFill>
              </a:rPr>
              <a:t> a </a:t>
            </a:r>
            <a:r>
              <a:rPr lang="en-GB" sz="2500" noProof="1" smtClean="0">
                <a:solidFill>
                  <a:srgbClr val="FF0000"/>
                </a:solidFill>
              </a:rPr>
              <a:t>numerus</a:t>
            </a:r>
            <a:r>
              <a:rPr lang="en-GB" sz="2500" noProof="1" smtClean="0"/>
              <a:t>) </a:t>
            </a:r>
            <a:r>
              <a:rPr lang="en-GB" sz="2500" noProof="1"/>
              <a:t>deest (</a:t>
            </a:r>
            <a:r>
              <a:rPr lang="en-GB" sz="2500" noProof="1">
                <a:solidFill>
                  <a:srgbClr val="FF0000"/>
                </a:solidFill>
              </a:rPr>
              <a:t>&gt;</a:t>
            </a:r>
            <a:r>
              <a:rPr lang="en-GB" sz="2500" noProof="1"/>
              <a:t>) in codice Leningradensi (</a:t>
            </a:r>
            <a:r>
              <a:rPr lang="en-GB" sz="2500" noProof="1">
                <a:solidFill>
                  <a:srgbClr val="FF0000"/>
                </a:solidFill>
              </a:rPr>
              <a:t>L</a:t>
            </a:r>
            <a:r>
              <a:rPr lang="en-GB" sz="2500" noProof="1"/>
              <a:t>). 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1041" y="890922"/>
            <a:ext cx="5399869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</a:t>
            </a:r>
            <a:r>
              <a:rPr lang="cs-CZ" sz="41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89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ckerle\Desktop\Capture_2020_04_10_21_59_57_59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326" y="1757440"/>
            <a:ext cx="7157795" cy="5817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1396" y="2392578"/>
            <a:ext cx="3555326" cy="6149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While the Psalm 2 starts with the sign </a:t>
            </a:r>
            <a:r>
              <a:rPr lang="he-IL" sz="2400" b="1" dirty="0">
                <a:latin typeface="ןצקד"/>
              </a:rPr>
              <a:t>ב</a:t>
            </a:r>
            <a:r>
              <a:rPr lang="en-GB" sz="2400" dirty="0"/>
              <a:t>, which means ‘2’ (see the circle), Psalm 1 lacks such numbering</a:t>
            </a:r>
            <a:r>
              <a:rPr lang="cs-CZ" sz="2400" dirty="0"/>
              <a:t> </a:t>
            </a:r>
            <a:r>
              <a:rPr lang="en-GB" sz="2400" dirty="0"/>
              <a:t>(one would expect an </a:t>
            </a:r>
            <a:r>
              <a:rPr lang="he-IL" sz="2400" b="1" dirty="0"/>
              <a:t>א</a:t>
            </a:r>
            <a:r>
              <a:rPr lang="cs-CZ" sz="2400" dirty="0"/>
              <a:t>)</a:t>
            </a:r>
            <a:r>
              <a:rPr lang="en-GB" sz="2400" dirty="0"/>
              <a:t>. </a:t>
            </a:r>
          </a:p>
        </p:txBody>
      </p:sp>
      <p:sp>
        <p:nvSpPr>
          <p:cNvPr id="2" name="Obdélník 1"/>
          <p:cNvSpPr/>
          <p:nvPr/>
        </p:nvSpPr>
        <p:spPr>
          <a:xfrm>
            <a:off x="0" y="1017765"/>
            <a:ext cx="10693400" cy="490045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pPr algn="ctr"/>
            <a:r>
              <a:rPr lang="en-GB" sz="2500" b="1" dirty="0">
                <a:solidFill>
                  <a:srgbClr val="FF0000"/>
                </a:solidFill>
              </a:rPr>
              <a:t>Ps 1 in Leningrad Code</a:t>
            </a:r>
            <a:r>
              <a:rPr lang="cs-CZ" sz="2500" b="1" dirty="0">
                <a:solidFill>
                  <a:srgbClr val="FF0000"/>
                </a:solidFill>
              </a:rPr>
              <a:t>x</a:t>
            </a:r>
            <a:r>
              <a:rPr lang="en-GB" sz="25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Ovál 4"/>
          <p:cNvSpPr/>
          <p:nvPr/>
        </p:nvSpPr>
        <p:spPr>
          <a:xfrm>
            <a:off x="6666272" y="5727048"/>
            <a:ext cx="1010512" cy="952706"/>
          </a:xfrm>
          <a:prstGeom prst="ellipse">
            <a:avLst/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42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271</TotalTime>
  <Words>1163</Words>
  <Application>Microsoft Office PowerPoint</Application>
  <PresentationFormat>Vlastní</PresentationFormat>
  <Paragraphs>217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JU_OPVVV</vt:lpstr>
      <vt:lpstr>Old Testament Exegesis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27</cp:revision>
  <dcterms:created xsi:type="dcterms:W3CDTF">2017-07-17T18:52:59Z</dcterms:created>
  <dcterms:modified xsi:type="dcterms:W3CDTF">2021-06-09T08:07:26Z</dcterms:modified>
</cp:coreProperties>
</file>