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70" r:id="rId4"/>
    <p:sldId id="267" r:id="rId5"/>
    <p:sldId id="268" r:id="rId6"/>
    <p:sldId id="265" r:id="rId7"/>
    <p:sldId id="263"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7"/>
    <a:srgbClr val="E6C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xmlns=""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283B68-70CF-4A98-948C-6EA4BD68D2BC}"/>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5" name="Footer Placeholder 4">
            <a:extLst>
              <a:ext uri="{FF2B5EF4-FFF2-40B4-BE49-F238E27FC236}">
                <a16:creationId xmlns:a16="http://schemas.microsoft.com/office/drawing/2014/main" xmlns=""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8226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E5372-3FC6-4227-B2DD-6CB24E65178F}"/>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5" name="Footer Placeholder 4">
            <a:extLst>
              <a:ext uri="{FF2B5EF4-FFF2-40B4-BE49-F238E27FC236}">
                <a16:creationId xmlns:a16="http://schemas.microsoft.com/office/drawing/2014/main" xmlns=""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5212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xmlns=""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D40030D-E580-4B0C-B5A8-2C8A094D9D8A}"/>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5" name="Footer Placeholder 4">
            <a:extLst>
              <a:ext uri="{FF2B5EF4-FFF2-40B4-BE49-F238E27FC236}">
                <a16:creationId xmlns:a16="http://schemas.microsoft.com/office/drawing/2014/main" xmlns=""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39440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A855B5-7F2F-408B-800D-92CB34B99234}"/>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5" name="Footer Placeholder 4">
            <a:extLst>
              <a:ext uri="{FF2B5EF4-FFF2-40B4-BE49-F238E27FC236}">
                <a16:creationId xmlns:a16="http://schemas.microsoft.com/office/drawing/2014/main" xmlns=""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7929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13530A6B-E3FD-4920-8128-C263CA1D65D1}"/>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5" name="Footer Placeholder 4">
            <a:extLst>
              <a:ext uri="{FF2B5EF4-FFF2-40B4-BE49-F238E27FC236}">
                <a16:creationId xmlns:a16="http://schemas.microsoft.com/office/drawing/2014/main" xmlns=""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85902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5E22BF-1819-4301-B699-EF5A2F4D9BC4}"/>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6" name="Footer Placeholder 5">
            <a:extLst>
              <a:ext uri="{FF2B5EF4-FFF2-40B4-BE49-F238E27FC236}">
                <a16:creationId xmlns:a16="http://schemas.microsoft.com/office/drawing/2014/main" xmlns=""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44128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ED2E61-83B4-4C8F-BBFE-D95920342A1B}"/>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8" name="Footer Placeholder 7">
            <a:extLst>
              <a:ext uri="{FF2B5EF4-FFF2-40B4-BE49-F238E27FC236}">
                <a16:creationId xmlns:a16="http://schemas.microsoft.com/office/drawing/2014/main" xmlns=""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9038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27EE4825-BB8C-4567-B407-B4452409D7D8}"/>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4" name="Footer Placeholder 3">
            <a:extLst>
              <a:ext uri="{FF2B5EF4-FFF2-40B4-BE49-F238E27FC236}">
                <a16:creationId xmlns:a16="http://schemas.microsoft.com/office/drawing/2014/main" xmlns=""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9914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EFA7D9-6801-4DD0-8D7D-505212F466BD}"/>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3" name="Footer Placeholder 2">
            <a:extLst>
              <a:ext uri="{FF2B5EF4-FFF2-40B4-BE49-F238E27FC236}">
                <a16:creationId xmlns:a16="http://schemas.microsoft.com/office/drawing/2014/main" xmlns=""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7053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670A0B3-4E9C-4FAC-B1D1-2673F7B5A10F}"/>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6" name="Footer Placeholder 5">
            <a:extLst>
              <a:ext uri="{FF2B5EF4-FFF2-40B4-BE49-F238E27FC236}">
                <a16:creationId xmlns:a16="http://schemas.microsoft.com/office/drawing/2014/main" xmlns=""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xmlns=""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xmlns=""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DDCE2E0-050A-4BC2-91DF-7A00811D28EB}"/>
              </a:ext>
            </a:extLst>
          </p:cNvPr>
          <p:cNvSpPr>
            <a:spLocks noGrp="1"/>
          </p:cNvSpPr>
          <p:nvPr>
            <p:ph type="dt" sz="half" idx="10"/>
          </p:nvPr>
        </p:nvSpPr>
        <p:spPr/>
        <p:txBody>
          <a:bodyPr/>
          <a:lstStyle/>
          <a:p>
            <a:fld id="{326951E3-958F-4611-B170-D081BA0250F9}" type="datetimeFigureOut">
              <a:rPr lang="en-US" smtClean="0"/>
              <a:t>12/16/2021</a:t>
            </a:fld>
            <a:endParaRPr lang="en-US"/>
          </a:p>
        </p:txBody>
      </p:sp>
      <p:sp>
        <p:nvSpPr>
          <p:cNvPr id="6" name="Footer Placeholder 5">
            <a:extLst>
              <a:ext uri="{FF2B5EF4-FFF2-40B4-BE49-F238E27FC236}">
                <a16:creationId xmlns:a16="http://schemas.microsoft.com/office/drawing/2014/main" xmlns=""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xmlns=""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0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12/16/2021</a:t>
            </a:fld>
            <a:endParaRPr lang="en-US" dirty="0"/>
          </a:p>
        </p:txBody>
      </p:sp>
      <p:sp>
        <p:nvSpPr>
          <p:cNvPr id="5" name="Footer Placeholder 4">
            <a:extLst>
              <a:ext uri="{FF2B5EF4-FFF2-40B4-BE49-F238E27FC236}">
                <a16:creationId xmlns:a16="http://schemas.microsoft.com/office/drawing/2014/main" xmlns=""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xmlns=""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09698"/>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15" r:id="rId4"/>
    <p:sldLayoutId id="2147483716" r:id="rId5"/>
    <p:sldLayoutId id="2147483721" r:id="rId6"/>
    <p:sldLayoutId id="2147483717" r:id="rId7"/>
    <p:sldLayoutId id="2147483718" r:id="rId8"/>
    <p:sldLayoutId id="2147483719" r:id="rId9"/>
    <p:sldLayoutId id="2147483720" r:id="rId10"/>
    <p:sldLayoutId id="214748372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Antoine_Fran%C3%A7ois_Pr%C3%A9vost" TargetMode="External"/><Relationship Id="rId2" Type="http://schemas.openxmlformats.org/officeDocument/2006/relationships/hyperlink" Target="https://www.pimido.com/blog/nos-astuces/manon-lescaut-abbe-prevost-resume-personnages-themes-18-08-2021.html" TargetMode="External"/><Relationship Id="rId1" Type="http://schemas.openxmlformats.org/officeDocument/2006/relationships/slideLayout" Target="../slideLayouts/slideLayout2.xml"/><Relationship Id="rId4" Type="http://schemas.openxmlformats.org/officeDocument/2006/relationships/hyperlink" Target="https://fr.wikipedia.org/wiki/Roman-m%C3%A9moi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69F96FE-C3F5-4F02-8428-78ADCB975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bsah obrázku pramen, zbraň, slzný plyn, střela&#10;&#10;Popis byl vytvořen automaticky">
            <a:extLst>
              <a:ext uri="{FF2B5EF4-FFF2-40B4-BE49-F238E27FC236}">
                <a16:creationId xmlns:a16="http://schemas.microsoft.com/office/drawing/2014/main" xmlns="" id="{5DD42C8C-B0CD-43C8-BACF-94EB57AA9A66}"/>
              </a:ext>
            </a:extLst>
          </p:cNvPr>
          <p:cNvPicPr>
            <a:picLocks noChangeAspect="1"/>
          </p:cNvPicPr>
          <p:nvPr/>
        </p:nvPicPr>
        <p:blipFill rotWithShape="1">
          <a:blip r:embed="rId2"/>
          <a:srcRect t="20213"/>
          <a:stretch/>
        </p:blipFill>
        <p:spPr>
          <a:xfrm>
            <a:off x="1" y="10"/>
            <a:ext cx="12191999" cy="6857989"/>
          </a:xfrm>
          <a:prstGeom prst="rect">
            <a:avLst/>
          </a:prstGeom>
        </p:spPr>
      </p:pic>
      <p:sp>
        <p:nvSpPr>
          <p:cNvPr id="26" name="Rectangle 25">
            <a:extLst>
              <a:ext uri="{FF2B5EF4-FFF2-40B4-BE49-F238E27FC236}">
                <a16:creationId xmlns:a16="http://schemas.microsoft.com/office/drawing/2014/main" xmlns="" id="{F80C6B76-4D7E-4FE2-84E4-C4734B2B4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3078542"/>
            <a:ext cx="12191999" cy="3779457"/>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FF340E75-D857-4BBA-9EB0-88BCD82173BD}"/>
              </a:ext>
            </a:extLst>
          </p:cNvPr>
          <p:cNvSpPr>
            <a:spLocks noGrp="1"/>
          </p:cNvSpPr>
          <p:nvPr>
            <p:ph type="ctrTitle"/>
          </p:nvPr>
        </p:nvSpPr>
        <p:spPr>
          <a:xfrm>
            <a:off x="829876" y="3429000"/>
            <a:ext cx="10447724" cy="1856529"/>
          </a:xfrm>
        </p:spPr>
        <p:txBody>
          <a:bodyPr anchor="b">
            <a:normAutofit/>
          </a:bodyPr>
          <a:lstStyle/>
          <a:p>
            <a:r>
              <a:rPr lang="cs-CZ">
                <a:solidFill>
                  <a:srgbClr val="FFFFFF"/>
                </a:solidFill>
              </a:rPr>
              <a:t>Manon Lescaut</a:t>
            </a:r>
          </a:p>
        </p:txBody>
      </p:sp>
      <p:sp>
        <p:nvSpPr>
          <p:cNvPr id="3" name="Podnadpis 2">
            <a:extLst>
              <a:ext uri="{FF2B5EF4-FFF2-40B4-BE49-F238E27FC236}">
                <a16:creationId xmlns:a16="http://schemas.microsoft.com/office/drawing/2014/main" xmlns="" id="{F0279AF5-A41D-4D86-B1B1-C4199ECDD892}"/>
              </a:ext>
            </a:extLst>
          </p:cNvPr>
          <p:cNvSpPr>
            <a:spLocks noGrp="1"/>
          </p:cNvSpPr>
          <p:nvPr>
            <p:ph type="subTitle" idx="1"/>
          </p:nvPr>
        </p:nvSpPr>
        <p:spPr>
          <a:xfrm>
            <a:off x="978042" y="5727782"/>
            <a:ext cx="10381316" cy="464358"/>
          </a:xfrm>
        </p:spPr>
        <p:txBody>
          <a:bodyPr anchor="ctr">
            <a:normAutofit/>
          </a:bodyPr>
          <a:lstStyle/>
          <a:p>
            <a:pPr algn="r"/>
            <a:r>
              <a:rPr lang="cs-CZ">
                <a:solidFill>
                  <a:srgbClr val="FFFFFF"/>
                </a:solidFill>
              </a:rPr>
              <a:t>Abbé Prévost</a:t>
            </a:r>
          </a:p>
        </p:txBody>
      </p:sp>
      <p:cxnSp>
        <p:nvCxnSpPr>
          <p:cNvPr id="28" name="Straight Connector 27">
            <a:extLst>
              <a:ext uri="{FF2B5EF4-FFF2-40B4-BE49-F238E27FC236}">
                <a16:creationId xmlns:a16="http://schemas.microsoft.com/office/drawing/2014/main" xmlns="" id="{16BEECB0-0766-4C59-B86E-5D26B7D8EF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4990" y="5503528"/>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xmlns="" id="{BF02845A-8571-40C5-9F56-8F9B3F7C4E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D17B49FD-0A85-4066-AAB0-44CC38D8B71F}"/>
              </a:ext>
            </a:extLst>
          </p:cNvPr>
          <p:cNvSpPr>
            <a:spLocks noGrp="1"/>
          </p:cNvSpPr>
          <p:nvPr>
            <p:ph type="title"/>
          </p:nvPr>
        </p:nvSpPr>
        <p:spPr>
          <a:xfrm>
            <a:off x="764593" y="895440"/>
            <a:ext cx="4569407" cy="1560083"/>
          </a:xfrm>
        </p:spPr>
        <p:txBody>
          <a:bodyPr>
            <a:normAutofit/>
          </a:bodyPr>
          <a:lstStyle/>
          <a:p>
            <a:r>
              <a:rPr lang="cs-CZ" dirty="0">
                <a:solidFill>
                  <a:schemeClr val="accent1">
                    <a:lumMod val="60000"/>
                    <a:lumOff val="40000"/>
                  </a:schemeClr>
                </a:solidFill>
              </a:rPr>
              <a:t>Antoine Francois </a:t>
            </a:r>
            <a:r>
              <a:rPr lang="cs-CZ" dirty="0" err="1">
                <a:solidFill>
                  <a:schemeClr val="accent1">
                    <a:lumMod val="60000"/>
                    <a:lumOff val="40000"/>
                  </a:schemeClr>
                </a:solidFill>
              </a:rPr>
              <a:t>Prévost</a:t>
            </a:r>
            <a:endParaRPr lang="cs-CZ" dirty="0">
              <a:solidFill>
                <a:schemeClr val="accent1">
                  <a:lumMod val="60000"/>
                  <a:lumOff val="40000"/>
                </a:schemeClr>
              </a:solidFill>
            </a:endParaRPr>
          </a:p>
        </p:txBody>
      </p:sp>
      <p:cxnSp>
        <p:nvCxnSpPr>
          <p:cNvPr id="31" name="Straight Connector 27">
            <a:extLst>
              <a:ext uri="{FF2B5EF4-FFF2-40B4-BE49-F238E27FC236}">
                <a16:creationId xmlns:a16="http://schemas.microsoft.com/office/drawing/2014/main" xmlns="" id="{F30BB598-81B4-41BB-BC44-CD9C29AE2E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xmlns="" id="{CB4F6B6F-F486-4AB1-AD4A-40ACB211601E}"/>
              </a:ext>
            </a:extLst>
          </p:cNvPr>
          <p:cNvSpPr>
            <a:spLocks noGrp="1"/>
          </p:cNvSpPr>
          <p:nvPr>
            <p:ph idx="1"/>
          </p:nvPr>
        </p:nvSpPr>
        <p:spPr>
          <a:xfrm>
            <a:off x="1570033" y="2753546"/>
            <a:ext cx="3746928" cy="3402555"/>
          </a:xfrm>
        </p:spPr>
        <p:txBody>
          <a:bodyPr anchor="t">
            <a:normAutofit lnSpcReduction="10000"/>
          </a:bodyPr>
          <a:lstStyle/>
          <a:p>
            <a:pPr>
              <a:lnSpc>
                <a:spcPct val="110000"/>
              </a:lnSpc>
            </a:pPr>
            <a:r>
              <a:rPr lang="fr-FR" sz="1600" dirty="0"/>
              <a:t>Né en 1697</a:t>
            </a:r>
          </a:p>
          <a:p>
            <a:pPr>
              <a:lnSpc>
                <a:spcPct val="110000"/>
              </a:lnSpc>
            </a:pPr>
            <a:r>
              <a:rPr lang="fr-FR" sz="1600" dirty="0"/>
              <a:t>Ordonné prêtre</a:t>
            </a:r>
            <a:r>
              <a:rPr lang="cs-CZ" sz="1600" dirty="0"/>
              <a:t> en 1726</a:t>
            </a:r>
            <a:endParaRPr lang="fr-FR" sz="1600" dirty="0"/>
          </a:p>
          <a:p>
            <a:pPr>
              <a:lnSpc>
                <a:spcPct val="110000"/>
              </a:lnSpc>
            </a:pPr>
            <a:r>
              <a:rPr lang="fr-FR" sz="1600" dirty="0"/>
              <a:t>Mène la  vie orageuse</a:t>
            </a:r>
          </a:p>
          <a:p>
            <a:pPr>
              <a:lnSpc>
                <a:spcPct val="110000"/>
              </a:lnSpc>
            </a:pPr>
            <a:r>
              <a:rPr lang="fr-FR" sz="1600" dirty="0"/>
              <a:t>Mort en 1763</a:t>
            </a:r>
          </a:p>
          <a:p>
            <a:pPr>
              <a:lnSpc>
                <a:spcPct val="110000"/>
              </a:lnSpc>
            </a:pPr>
            <a:endParaRPr lang="fr-FR" sz="1600" b="1" dirty="0"/>
          </a:p>
          <a:p>
            <a:pPr>
              <a:lnSpc>
                <a:spcPct val="110000"/>
              </a:lnSpc>
            </a:pPr>
            <a:r>
              <a:rPr lang="fr-FR" sz="1600" b="1" dirty="0"/>
              <a:t>Œuvre: </a:t>
            </a:r>
            <a:endParaRPr lang="cs-CZ" sz="1600" b="1" dirty="0"/>
          </a:p>
          <a:p>
            <a:pPr lvl="2">
              <a:lnSpc>
                <a:spcPct val="110000"/>
              </a:lnSpc>
            </a:pPr>
            <a:r>
              <a:rPr lang="fr-FR" sz="1600" dirty="0"/>
              <a:t>Mémoires et aventures d'un homme de qualité qui s'est retiré du monde</a:t>
            </a:r>
          </a:p>
          <a:p>
            <a:pPr lvl="2">
              <a:lnSpc>
                <a:spcPct val="110000"/>
              </a:lnSpc>
            </a:pPr>
            <a:r>
              <a:rPr lang="fr-FR" sz="1600" dirty="0"/>
              <a:t>traductions</a:t>
            </a:r>
          </a:p>
        </p:txBody>
      </p:sp>
      <p:pic>
        <p:nvPicPr>
          <p:cNvPr id="4" name="Obrázek 3" descr="Obsah obrázku text, kniha, kočka, černá&#10;&#10;Popis byl vytvořen automaticky">
            <a:extLst>
              <a:ext uri="{FF2B5EF4-FFF2-40B4-BE49-F238E27FC236}">
                <a16:creationId xmlns:a16="http://schemas.microsoft.com/office/drawing/2014/main" xmlns="" id="{A8269014-EEC4-482F-9F53-690CAA8B504F}"/>
              </a:ext>
            </a:extLst>
          </p:cNvPr>
          <p:cNvPicPr>
            <a:picLocks noChangeAspect="1"/>
          </p:cNvPicPr>
          <p:nvPr/>
        </p:nvPicPr>
        <p:blipFill rotWithShape="1">
          <a:blip r:embed="rId2"/>
          <a:srcRect t="8352" r="-2" b="11161"/>
          <a:stretch/>
        </p:blipFill>
        <p:spPr>
          <a:xfrm>
            <a:off x="6096000" y="-16591"/>
            <a:ext cx="6107073" cy="6874591"/>
          </a:xfrm>
          <a:prstGeom prst="rect">
            <a:avLst/>
          </a:prstGeom>
        </p:spPr>
      </p:pic>
    </p:spTree>
    <p:extLst>
      <p:ext uri="{BB962C8B-B14F-4D97-AF65-F5344CB8AC3E}">
        <p14:creationId xmlns:p14="http://schemas.microsoft.com/office/powerpoint/2010/main" val="81572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xmlns="" id="{BF02845A-8571-40C5-9F56-8F9B3F7C4E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xmlns="" id="{D931261D-C2EC-4028-8B3B-8181FFFCBF3C}"/>
              </a:ext>
            </a:extLst>
          </p:cNvPr>
          <p:cNvSpPr>
            <a:spLocks noGrp="1"/>
          </p:cNvSpPr>
          <p:nvPr>
            <p:ph type="title"/>
          </p:nvPr>
        </p:nvSpPr>
        <p:spPr>
          <a:xfrm>
            <a:off x="5409413" y="495390"/>
            <a:ext cx="6125361" cy="1560083"/>
          </a:xfrm>
        </p:spPr>
        <p:txBody>
          <a:bodyPr>
            <a:normAutofit/>
          </a:bodyPr>
          <a:lstStyle/>
          <a:p>
            <a:pPr algn="ctr"/>
            <a:r>
              <a:rPr lang="cs-CZ" dirty="0">
                <a:solidFill>
                  <a:schemeClr val="accent1">
                    <a:lumMod val="60000"/>
                    <a:lumOff val="40000"/>
                  </a:schemeClr>
                </a:solidFill>
              </a:rPr>
              <a:t>Manon Lescaut</a:t>
            </a:r>
          </a:p>
        </p:txBody>
      </p:sp>
      <p:pic>
        <p:nvPicPr>
          <p:cNvPr id="7" name="Obrázek 6">
            <a:extLst>
              <a:ext uri="{FF2B5EF4-FFF2-40B4-BE49-F238E27FC236}">
                <a16:creationId xmlns:a16="http://schemas.microsoft.com/office/drawing/2014/main" xmlns="" id="{8DDD9C94-8CAD-48BC-8BC5-EC2AB45083AC}"/>
              </a:ext>
            </a:extLst>
          </p:cNvPr>
          <p:cNvPicPr>
            <a:picLocks noChangeAspect="1"/>
          </p:cNvPicPr>
          <p:nvPr/>
        </p:nvPicPr>
        <p:blipFill rotWithShape="1">
          <a:blip r:embed="rId2"/>
          <a:srcRect t="671" r="-1" b="16939"/>
          <a:stretch/>
        </p:blipFill>
        <p:spPr>
          <a:xfrm>
            <a:off x="1" y="-16591"/>
            <a:ext cx="4610100" cy="6874591"/>
          </a:xfrm>
          <a:prstGeom prst="rect">
            <a:avLst/>
          </a:prstGeom>
        </p:spPr>
      </p:pic>
      <p:cxnSp>
        <p:nvCxnSpPr>
          <p:cNvPr id="17" name="Straight Connector 13">
            <a:extLst>
              <a:ext uri="{FF2B5EF4-FFF2-40B4-BE49-F238E27FC236}">
                <a16:creationId xmlns:a16="http://schemas.microsoft.com/office/drawing/2014/main" xmlns="" id="{F30BB598-81B4-41BB-BC44-CD9C29AE2E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Zástupný obsah 5">
            <a:extLst>
              <a:ext uri="{FF2B5EF4-FFF2-40B4-BE49-F238E27FC236}">
                <a16:creationId xmlns:a16="http://schemas.microsoft.com/office/drawing/2014/main" xmlns="" id="{DB903609-E484-4D3B-9ACA-9E91E4F30630}"/>
              </a:ext>
            </a:extLst>
          </p:cNvPr>
          <p:cNvSpPr>
            <a:spLocks noGrp="1"/>
          </p:cNvSpPr>
          <p:nvPr>
            <p:ph idx="1"/>
          </p:nvPr>
        </p:nvSpPr>
        <p:spPr>
          <a:xfrm>
            <a:off x="5974717" y="2753546"/>
            <a:ext cx="5302882" cy="3494854"/>
          </a:xfrm>
        </p:spPr>
        <p:txBody>
          <a:bodyPr anchor="t">
            <a:normAutofit/>
          </a:bodyPr>
          <a:lstStyle/>
          <a:p>
            <a:pPr marL="285750" indent="-285750">
              <a:lnSpc>
                <a:spcPct val="110000"/>
              </a:lnSpc>
              <a:buFont typeface="Arial" panose="020B0604020202020204" pitchFamily="34" charset="0"/>
              <a:buChar char="•"/>
            </a:pPr>
            <a:r>
              <a:rPr lang="fr-FR" sz="1500" dirty="0"/>
              <a:t>Publié en 1731</a:t>
            </a:r>
            <a:endParaRPr lang="cs-CZ" sz="1500" dirty="0"/>
          </a:p>
          <a:p>
            <a:pPr marL="742950" lvl="1" indent="-285750">
              <a:lnSpc>
                <a:spcPct val="110000"/>
              </a:lnSpc>
              <a:buFont typeface="Arial" panose="020B0604020202020204" pitchFamily="34" charset="0"/>
              <a:buChar char="•"/>
            </a:pPr>
            <a:r>
              <a:rPr lang="fr-FR" sz="1500" i="0" dirty="0"/>
              <a:t>Livre jugé scandaleux</a:t>
            </a:r>
            <a:endParaRPr lang="en-US" sz="1500" dirty="0"/>
          </a:p>
          <a:p>
            <a:pPr marL="742950" lvl="1" indent="-285750">
              <a:lnSpc>
                <a:spcPct val="110000"/>
              </a:lnSpc>
              <a:buFont typeface="Arial" panose="020B0604020202020204" pitchFamily="34" charset="0"/>
              <a:buChar char="•"/>
            </a:pPr>
            <a:r>
              <a:rPr lang="fr-FR" sz="1500" noProof="0" dirty="0"/>
              <a:t>Succès auprès du publique</a:t>
            </a:r>
            <a:endParaRPr lang="cs-CZ" sz="1500" noProof="0" dirty="0"/>
          </a:p>
          <a:p>
            <a:pPr marL="285750" indent="-285750">
              <a:lnSpc>
                <a:spcPct val="110000"/>
              </a:lnSpc>
              <a:buFont typeface="Arial" panose="020B0604020202020204" pitchFamily="34" charset="0"/>
              <a:buChar char="•"/>
            </a:pPr>
            <a:r>
              <a:rPr lang="fr-FR" sz="1500" dirty="0"/>
              <a:t>Nouvelle édition en 1753</a:t>
            </a:r>
            <a:endParaRPr lang="cs-CZ" sz="1500" dirty="0"/>
          </a:p>
          <a:p>
            <a:pPr marL="742950" lvl="1" indent="-285750">
              <a:lnSpc>
                <a:spcPct val="110000"/>
              </a:lnSpc>
              <a:buFont typeface="Arial" panose="020B0604020202020204" pitchFamily="34" charset="0"/>
              <a:buChar char="•"/>
            </a:pPr>
            <a:r>
              <a:rPr lang="fr-FR" sz="1500" i="0" dirty="0"/>
              <a:t>L‘histoire corrigée</a:t>
            </a:r>
            <a:endParaRPr lang="cs-CZ" sz="1500" i="0" dirty="0"/>
          </a:p>
          <a:p>
            <a:pPr lvl="1">
              <a:lnSpc>
                <a:spcPct val="110000"/>
              </a:lnSpc>
            </a:pPr>
            <a:endParaRPr lang="cs-CZ" sz="1500" i="0" dirty="0"/>
          </a:p>
          <a:p>
            <a:pPr marL="285750" indent="-285750">
              <a:lnSpc>
                <a:spcPct val="110000"/>
              </a:lnSpc>
              <a:buFont typeface="Arial" panose="020B0604020202020204" pitchFamily="34" charset="0"/>
              <a:buChar char="•"/>
            </a:pPr>
            <a:r>
              <a:rPr lang="fr-FR" sz="1500" b="1" dirty="0"/>
              <a:t>Roman-mémoires</a:t>
            </a:r>
          </a:p>
          <a:p>
            <a:pPr marL="742950" lvl="1" indent="-285750">
              <a:lnSpc>
                <a:spcPct val="110000"/>
              </a:lnSpc>
              <a:buFont typeface="Arial" panose="020B0604020202020204" pitchFamily="34" charset="0"/>
              <a:buChar char="•"/>
            </a:pPr>
            <a:r>
              <a:rPr lang="fr-FR" sz="1500" i="0" dirty="0"/>
              <a:t>Forme de l‘autobiographie fictive</a:t>
            </a:r>
          </a:p>
          <a:p>
            <a:pPr marL="742950" lvl="1" indent="-285750">
              <a:lnSpc>
                <a:spcPct val="110000"/>
              </a:lnSpc>
              <a:buFont typeface="Arial" panose="020B0604020202020204" pitchFamily="34" charset="0"/>
              <a:buChar char="•"/>
            </a:pPr>
            <a:r>
              <a:rPr lang="fr-FR" sz="1500" i="0" dirty="0"/>
              <a:t>Intérêt  pour la vie sentimentale du narrateur</a:t>
            </a:r>
          </a:p>
          <a:p>
            <a:pPr marL="102870" lvl="1" indent="-285750">
              <a:lnSpc>
                <a:spcPct val="110000"/>
              </a:lnSpc>
              <a:buFont typeface="Arial" panose="020B0604020202020204" pitchFamily="34" charset="0"/>
              <a:buChar char="•"/>
            </a:pPr>
            <a:r>
              <a:rPr lang="fr-FR" sz="1500" i="0" dirty="0"/>
              <a:t>Raconté de la manière</a:t>
            </a:r>
            <a:r>
              <a:rPr lang="cs-CZ" sz="1500" i="0" dirty="0"/>
              <a:t> </a:t>
            </a:r>
            <a:r>
              <a:rPr lang="fr-FR" sz="1500" i="0" dirty="0"/>
              <a:t>rétrospective</a:t>
            </a:r>
          </a:p>
          <a:p>
            <a:pPr lvl="1">
              <a:lnSpc>
                <a:spcPct val="110000"/>
              </a:lnSpc>
            </a:pPr>
            <a:endParaRPr lang="cs-CZ" sz="1500" i="0" dirty="0"/>
          </a:p>
          <a:p>
            <a:pPr>
              <a:lnSpc>
                <a:spcPct val="110000"/>
              </a:lnSpc>
            </a:pPr>
            <a:endParaRPr lang="cs-CZ" sz="1500" dirty="0"/>
          </a:p>
        </p:txBody>
      </p:sp>
    </p:spTree>
    <p:extLst>
      <p:ext uri="{BB962C8B-B14F-4D97-AF65-F5344CB8AC3E}">
        <p14:creationId xmlns:p14="http://schemas.microsoft.com/office/powerpoint/2010/main" val="241632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xmlns="" id="{BF02845A-8571-40C5-9F56-8F9B3F7C4E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C98A3914-5E80-47E6-9507-90141A46217D}"/>
              </a:ext>
            </a:extLst>
          </p:cNvPr>
          <p:cNvSpPr>
            <a:spLocks noGrp="1"/>
          </p:cNvSpPr>
          <p:nvPr>
            <p:ph type="title"/>
          </p:nvPr>
        </p:nvSpPr>
        <p:spPr>
          <a:xfrm>
            <a:off x="763297" y="19630"/>
            <a:ext cx="4569407" cy="1560083"/>
          </a:xfrm>
        </p:spPr>
        <p:txBody>
          <a:bodyPr>
            <a:normAutofit/>
          </a:bodyPr>
          <a:lstStyle/>
          <a:p>
            <a:pPr algn="ctr"/>
            <a:r>
              <a:rPr lang="cs-CZ" dirty="0">
                <a:solidFill>
                  <a:schemeClr val="accent1">
                    <a:lumMod val="60000"/>
                    <a:lumOff val="40000"/>
                  </a:schemeClr>
                </a:solidFill>
              </a:rPr>
              <a:t>Manon Lescaut</a:t>
            </a:r>
          </a:p>
        </p:txBody>
      </p:sp>
      <p:cxnSp>
        <p:nvCxnSpPr>
          <p:cNvPr id="55" name="Straight Connector 54">
            <a:extLst>
              <a:ext uri="{FF2B5EF4-FFF2-40B4-BE49-F238E27FC236}">
                <a16:creationId xmlns:a16="http://schemas.microsoft.com/office/drawing/2014/main" xmlns="" id="{F30BB598-81B4-41BB-BC44-CD9C29AE2E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xmlns="" id="{8EA0A001-BBA4-4D25-A6C3-E889707ED15D}"/>
              </a:ext>
            </a:extLst>
          </p:cNvPr>
          <p:cNvSpPr>
            <a:spLocks noGrp="1"/>
          </p:cNvSpPr>
          <p:nvPr>
            <p:ph idx="1"/>
          </p:nvPr>
        </p:nvSpPr>
        <p:spPr>
          <a:xfrm>
            <a:off x="1130022" y="1977673"/>
            <a:ext cx="4569406" cy="4556291"/>
          </a:xfrm>
        </p:spPr>
        <p:txBody>
          <a:bodyPr anchor="t">
            <a:noAutofit/>
          </a:bodyPr>
          <a:lstStyle/>
          <a:p>
            <a:pPr>
              <a:lnSpc>
                <a:spcPct val="110000"/>
              </a:lnSpc>
            </a:pPr>
            <a:r>
              <a:rPr lang="fr-FR" sz="1200" b="1" dirty="0"/>
              <a:t>Divisé en 2 parties</a:t>
            </a:r>
          </a:p>
          <a:p>
            <a:pPr marL="445770" lvl="1" indent="-171450">
              <a:lnSpc>
                <a:spcPct val="110000"/>
              </a:lnSpc>
              <a:buFont typeface="Arial" panose="020B0604020202020204" pitchFamily="34" charset="0"/>
              <a:buChar char="•"/>
            </a:pPr>
            <a:r>
              <a:rPr lang="fr-FR" sz="1200" i="0" dirty="0"/>
              <a:t> </a:t>
            </a:r>
            <a:r>
              <a:rPr lang="fr-FR" sz="1200" b="1" i="0" dirty="0"/>
              <a:t>1ere partie </a:t>
            </a:r>
            <a:r>
              <a:rPr lang="fr-FR" sz="1200" i="0" dirty="0"/>
              <a:t>– rencontre des amants, révolte contre le plan de leur parents, la fuite a Paris, l‘irresponsabilité financière,</a:t>
            </a:r>
          </a:p>
          <a:p>
            <a:pPr marL="445770" lvl="1" indent="-171450">
              <a:lnSpc>
                <a:spcPct val="110000"/>
              </a:lnSpc>
              <a:buFont typeface="Arial" panose="020B0604020202020204" pitchFamily="34" charset="0"/>
              <a:buChar char="•"/>
            </a:pPr>
            <a:r>
              <a:rPr lang="fr-FR" sz="1200" b="1" i="0" dirty="0"/>
              <a:t>2eme – la </a:t>
            </a:r>
            <a:r>
              <a:rPr lang="fr-FR" sz="1200" i="0" dirty="0"/>
              <a:t>déportation de Manon en Amérique, la décision de des Grieux de suivre</a:t>
            </a:r>
            <a:r>
              <a:rPr lang="cs-CZ" sz="1200" i="0" dirty="0"/>
              <a:t> Manon</a:t>
            </a:r>
            <a:r>
              <a:rPr lang="fr-FR" sz="1200" i="0" dirty="0"/>
              <a:t>, la fin tragique</a:t>
            </a:r>
          </a:p>
          <a:p>
            <a:pPr>
              <a:lnSpc>
                <a:spcPct val="110000"/>
              </a:lnSpc>
            </a:pPr>
            <a:r>
              <a:rPr lang="fr-FR" sz="1200" b="1" u="sng" dirty="0"/>
              <a:t>Personnages</a:t>
            </a:r>
          </a:p>
          <a:p>
            <a:pPr marL="560070" lvl="1" indent="-285750">
              <a:lnSpc>
                <a:spcPct val="110000"/>
              </a:lnSpc>
              <a:buFont typeface="Arial" panose="020B0604020202020204" pitchFamily="34" charset="0"/>
              <a:buChar char="•"/>
            </a:pPr>
            <a:r>
              <a:rPr lang="fr-FR" sz="1200" dirty="0"/>
              <a:t>Chevalier Des Grieux</a:t>
            </a:r>
          </a:p>
          <a:p>
            <a:pPr marL="560070" lvl="1" indent="-285750">
              <a:lnSpc>
                <a:spcPct val="110000"/>
              </a:lnSpc>
              <a:buFont typeface="Arial" panose="020B0604020202020204" pitchFamily="34" charset="0"/>
              <a:buChar char="•"/>
            </a:pPr>
            <a:r>
              <a:rPr lang="fr-FR" sz="1200" dirty="0"/>
              <a:t>Manon Lescaut</a:t>
            </a:r>
          </a:p>
          <a:p>
            <a:pPr>
              <a:lnSpc>
                <a:spcPct val="110000"/>
              </a:lnSpc>
            </a:pPr>
            <a:r>
              <a:rPr lang="fr-FR" sz="1200" b="1" u="sng" dirty="0"/>
              <a:t>Thèmes</a:t>
            </a:r>
          </a:p>
          <a:p>
            <a:pPr lvl="2">
              <a:lnSpc>
                <a:spcPct val="110000"/>
              </a:lnSpc>
            </a:pPr>
            <a:r>
              <a:rPr lang="fr-FR" sz="1200" dirty="0"/>
              <a:t>l‘amour et la passion</a:t>
            </a:r>
          </a:p>
          <a:p>
            <a:pPr lvl="2">
              <a:lnSpc>
                <a:spcPct val="110000"/>
              </a:lnSpc>
            </a:pPr>
            <a:r>
              <a:rPr lang="fr-FR" sz="1200" dirty="0"/>
              <a:t>La morale</a:t>
            </a:r>
          </a:p>
          <a:p>
            <a:pPr marL="274320" lvl="2" indent="0">
              <a:lnSpc>
                <a:spcPct val="110000"/>
              </a:lnSpc>
              <a:buNone/>
            </a:pPr>
            <a:endParaRPr lang="fr-FR" sz="1200" i="1" dirty="0"/>
          </a:p>
          <a:p>
            <a:pPr marL="274320" lvl="2" indent="0" algn="ctr">
              <a:lnSpc>
                <a:spcPct val="110000"/>
              </a:lnSpc>
              <a:buNone/>
            </a:pPr>
            <a:r>
              <a:rPr lang="fr-FR" sz="1200" i="1" dirty="0"/>
              <a:t>«Outre le plaisir d'une lecture agréable, on y trouvera peu d'événements qui ne puissent servir à l'instruction des mœurs ; et c'est rendre, à mon avis, un service considérable au public, que de l'instruire en l'amusant.»</a:t>
            </a:r>
          </a:p>
        </p:txBody>
      </p:sp>
      <p:pic>
        <p:nvPicPr>
          <p:cNvPr id="4" name="Obrázek 3">
            <a:extLst>
              <a:ext uri="{FF2B5EF4-FFF2-40B4-BE49-F238E27FC236}">
                <a16:creationId xmlns:a16="http://schemas.microsoft.com/office/drawing/2014/main" xmlns="" id="{DCAC384E-1E8F-4683-944F-A86921F42191}"/>
              </a:ext>
            </a:extLst>
          </p:cNvPr>
          <p:cNvPicPr>
            <a:picLocks noChangeAspect="1"/>
          </p:cNvPicPr>
          <p:nvPr/>
        </p:nvPicPr>
        <p:blipFill rotWithShape="1">
          <a:blip r:embed="rId2"/>
          <a:srcRect t="16021" r="1" b="8278"/>
          <a:stretch/>
        </p:blipFill>
        <p:spPr>
          <a:xfrm>
            <a:off x="6096000" y="-16591"/>
            <a:ext cx="6107073" cy="6874591"/>
          </a:xfrm>
          <a:prstGeom prst="rect">
            <a:avLst/>
          </a:prstGeom>
        </p:spPr>
      </p:pic>
    </p:spTree>
    <p:extLst>
      <p:ext uri="{BB962C8B-B14F-4D97-AF65-F5344CB8AC3E}">
        <p14:creationId xmlns:p14="http://schemas.microsoft.com/office/powerpoint/2010/main" val="317700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Obsah obrázku pramen, zbraň, slzný plyn, střela&#10;&#10;Popis byl vytvořen automaticky">
            <a:extLst>
              <a:ext uri="{FF2B5EF4-FFF2-40B4-BE49-F238E27FC236}">
                <a16:creationId xmlns:a16="http://schemas.microsoft.com/office/drawing/2014/main" xmlns="" id="{5DD42C8C-B0CD-43C8-BACF-94EB57AA9A66}"/>
              </a:ext>
            </a:extLst>
          </p:cNvPr>
          <p:cNvPicPr>
            <a:picLocks noChangeAspect="1"/>
          </p:cNvPicPr>
          <p:nvPr/>
        </p:nvPicPr>
        <p:blipFill rotWithShape="1">
          <a:blip r:embed="rId2">
            <a:alphaModFix amt="40000"/>
          </a:blip>
          <a:srcRect t="20213"/>
          <a:stretch/>
        </p:blipFill>
        <p:spPr>
          <a:xfrm>
            <a:off x="0" y="10"/>
            <a:ext cx="12191999" cy="6857990"/>
          </a:xfrm>
          <a:prstGeom prst="rect">
            <a:avLst/>
          </a:prstGeom>
        </p:spPr>
      </p:pic>
      <p:sp>
        <p:nvSpPr>
          <p:cNvPr id="2" name="Nadpis 1">
            <a:extLst>
              <a:ext uri="{FF2B5EF4-FFF2-40B4-BE49-F238E27FC236}">
                <a16:creationId xmlns:a16="http://schemas.microsoft.com/office/drawing/2014/main" xmlns="" id="{FF340E75-D857-4BBA-9EB0-88BCD82173BD}"/>
              </a:ext>
            </a:extLst>
          </p:cNvPr>
          <p:cNvSpPr>
            <a:spLocks noGrp="1"/>
          </p:cNvSpPr>
          <p:nvPr>
            <p:ph type="title"/>
          </p:nvPr>
        </p:nvSpPr>
        <p:spPr>
          <a:xfrm>
            <a:off x="831848" y="1438275"/>
            <a:ext cx="10436227" cy="3771900"/>
          </a:xfrm>
        </p:spPr>
        <p:txBody>
          <a:bodyPr anchor="b">
            <a:noAutofit/>
          </a:bodyPr>
          <a:lstStyle/>
          <a:p>
            <a:pPr algn="ctr">
              <a:lnSpc>
                <a:spcPct val="90000"/>
              </a:lnSpc>
            </a:pPr>
            <a:r>
              <a:rPr lang="en-US" sz="3200" i="1" dirty="0">
                <a:solidFill>
                  <a:srgbClr val="FFFFFF"/>
                </a:solidFill>
              </a:rPr>
              <a:t>« </a:t>
            </a:r>
            <a:r>
              <a:rPr lang="fr-FR" sz="3200" i="1" dirty="0">
                <a:solidFill>
                  <a:schemeClr val="tx1"/>
                </a:solidFill>
              </a:rPr>
              <a:t>J'ai lu le 6 avril 1734, Manon Lescaut, roman composé par le P. Prévost. Je ne suis pas étonné que ce roman, dont le héros est un fripon et l'héroïne une catin qui est menée à la Salpêtrière, plaise, parce que toutes actions du héros, le chevalier des Grieux, ont pour motif l'amour, qui est toujours un motif noble, quoique la conduite soit basse. »</a:t>
            </a:r>
            <a:br>
              <a:rPr lang="fr-FR" sz="3200" i="1" dirty="0">
                <a:solidFill>
                  <a:schemeClr val="tx1"/>
                </a:solidFill>
              </a:rPr>
            </a:br>
            <a:r>
              <a:rPr lang="en-US" sz="1800" i="1" dirty="0">
                <a:solidFill>
                  <a:srgbClr val="FFFFFF"/>
                </a:solidFill>
              </a:rPr>
              <a:t/>
            </a:r>
            <a:br>
              <a:rPr lang="en-US" sz="1800" i="1" dirty="0">
                <a:solidFill>
                  <a:srgbClr val="FFFFFF"/>
                </a:solidFill>
              </a:rPr>
            </a:br>
            <a:r>
              <a:rPr lang="en-US" sz="1800" i="1" dirty="0">
                <a:solidFill>
                  <a:srgbClr val="FFFFFF"/>
                </a:solidFill>
              </a:rPr>
              <a:t>                                                                                             </a:t>
            </a:r>
            <a:r>
              <a:rPr lang="en-US" sz="1800" dirty="0">
                <a:solidFill>
                  <a:srgbClr val="FFFFFF"/>
                </a:solidFill>
              </a:rPr>
              <a:t>Montesquieu</a:t>
            </a:r>
            <a:endParaRPr lang="cs-CZ" sz="3200" dirty="0">
              <a:solidFill>
                <a:srgbClr val="FFFFFF"/>
              </a:solidFill>
            </a:endParaRPr>
          </a:p>
        </p:txBody>
      </p:sp>
    </p:spTree>
    <p:extLst>
      <p:ext uri="{BB962C8B-B14F-4D97-AF65-F5344CB8AC3E}">
        <p14:creationId xmlns:p14="http://schemas.microsoft.com/office/powerpoint/2010/main" val="267502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Obsah obrázku pramen, zbraň, slzný plyn, střela&#10;&#10;Popis byl vytvořen automaticky">
            <a:extLst>
              <a:ext uri="{FF2B5EF4-FFF2-40B4-BE49-F238E27FC236}">
                <a16:creationId xmlns:a16="http://schemas.microsoft.com/office/drawing/2014/main" xmlns="" id="{5DD42C8C-B0CD-43C8-BACF-94EB57AA9A66}"/>
              </a:ext>
            </a:extLst>
          </p:cNvPr>
          <p:cNvPicPr>
            <a:picLocks noChangeAspect="1"/>
          </p:cNvPicPr>
          <p:nvPr/>
        </p:nvPicPr>
        <p:blipFill rotWithShape="1">
          <a:blip r:embed="rId2">
            <a:alphaModFix amt="40000"/>
          </a:blip>
          <a:srcRect t="20213"/>
          <a:stretch/>
        </p:blipFill>
        <p:spPr>
          <a:xfrm>
            <a:off x="0" y="10"/>
            <a:ext cx="12191999" cy="6857990"/>
          </a:xfrm>
          <a:prstGeom prst="rect">
            <a:avLst/>
          </a:prstGeom>
        </p:spPr>
      </p:pic>
      <p:sp>
        <p:nvSpPr>
          <p:cNvPr id="2" name="Nadpis 1">
            <a:extLst>
              <a:ext uri="{FF2B5EF4-FFF2-40B4-BE49-F238E27FC236}">
                <a16:creationId xmlns:a16="http://schemas.microsoft.com/office/drawing/2014/main" xmlns="" id="{FF340E75-D857-4BBA-9EB0-88BCD82173BD}"/>
              </a:ext>
            </a:extLst>
          </p:cNvPr>
          <p:cNvSpPr>
            <a:spLocks noGrp="1"/>
          </p:cNvSpPr>
          <p:nvPr>
            <p:ph type="title"/>
          </p:nvPr>
        </p:nvSpPr>
        <p:spPr>
          <a:xfrm>
            <a:off x="831848" y="1438275"/>
            <a:ext cx="10436227" cy="3771900"/>
          </a:xfrm>
        </p:spPr>
        <p:txBody>
          <a:bodyPr anchor="b">
            <a:noAutofit/>
          </a:bodyPr>
          <a:lstStyle/>
          <a:p>
            <a:pPr algn="ctr">
              <a:lnSpc>
                <a:spcPct val="90000"/>
              </a:lnSpc>
            </a:pPr>
            <a:r>
              <a:rPr lang="fr-FR" sz="3200" i="1" dirty="0"/>
              <a:t>« </a:t>
            </a:r>
            <a:r>
              <a:rPr lang="fr-FR" sz="3200" i="1" dirty="0">
                <a:solidFill>
                  <a:srgbClr val="FFFFFF"/>
                </a:solidFill>
              </a:rPr>
              <a:t>Inconstante Manon, repris-je encore, fille</a:t>
            </a:r>
            <a:r>
              <a:rPr lang="cs-CZ" sz="3200" i="1" dirty="0">
                <a:solidFill>
                  <a:srgbClr val="FFFFFF"/>
                </a:solidFill>
              </a:rPr>
              <a:t> </a:t>
            </a:r>
            <a:r>
              <a:rPr lang="fr-FR" sz="3200" i="1" dirty="0">
                <a:solidFill>
                  <a:srgbClr val="FFFFFF"/>
                </a:solidFill>
              </a:rPr>
              <a:t>ingrate et sans foi, où</a:t>
            </a:r>
            <a:r>
              <a:rPr lang="cs-CZ" sz="3200" i="1" dirty="0">
                <a:solidFill>
                  <a:srgbClr val="FFFFFF"/>
                </a:solidFill>
              </a:rPr>
              <a:t> </a:t>
            </a:r>
            <a:r>
              <a:rPr lang="fr-FR" sz="3200" i="1" dirty="0">
                <a:solidFill>
                  <a:srgbClr val="FFFFFF"/>
                </a:solidFill>
              </a:rPr>
              <a:t>sont vos promesses et vos</a:t>
            </a:r>
            <a:r>
              <a:rPr lang="cs-CZ" sz="3200" i="1" dirty="0">
                <a:solidFill>
                  <a:srgbClr val="FFFFFF"/>
                </a:solidFill>
              </a:rPr>
              <a:t> </a:t>
            </a:r>
            <a:r>
              <a:rPr lang="fr-FR" sz="3200" i="1" dirty="0">
                <a:solidFill>
                  <a:srgbClr val="FFFFFF"/>
                </a:solidFill>
              </a:rPr>
              <a:t>serments ? Amante mille fois volage et</a:t>
            </a:r>
            <a:r>
              <a:rPr lang="cs-CZ" sz="3200" i="1" dirty="0">
                <a:solidFill>
                  <a:srgbClr val="FFFFFF"/>
                </a:solidFill>
              </a:rPr>
              <a:t> </a:t>
            </a:r>
            <a:r>
              <a:rPr lang="fr-FR" sz="3200" i="1" dirty="0">
                <a:solidFill>
                  <a:srgbClr val="FFFFFF"/>
                </a:solidFill>
              </a:rPr>
              <a:t>cruelle,</a:t>
            </a:r>
            <a:r>
              <a:rPr lang="cs-CZ" sz="3200" i="1" dirty="0">
                <a:solidFill>
                  <a:srgbClr val="FFFFFF"/>
                </a:solidFill>
              </a:rPr>
              <a:t> </a:t>
            </a:r>
            <a:r>
              <a:rPr lang="fr-FR" sz="3200" i="1" dirty="0">
                <a:solidFill>
                  <a:srgbClr val="FFFFFF"/>
                </a:solidFill>
              </a:rPr>
              <a:t>qu’as-tu fait de cet amour que tu me jurais encore</a:t>
            </a:r>
            <a:r>
              <a:rPr lang="cs-CZ" sz="3200" i="1" dirty="0">
                <a:solidFill>
                  <a:srgbClr val="FFFFFF"/>
                </a:solidFill>
              </a:rPr>
              <a:t> </a:t>
            </a:r>
            <a:r>
              <a:rPr lang="fr-FR" sz="3200" i="1" dirty="0">
                <a:solidFill>
                  <a:srgbClr val="FFFFFF"/>
                </a:solidFill>
              </a:rPr>
              <a:t>aujourd’hui ? Juste Ciel, ajoutai-je, est-ce ainsi</a:t>
            </a:r>
            <a:r>
              <a:rPr lang="cs-CZ" sz="3200" i="1" dirty="0">
                <a:solidFill>
                  <a:srgbClr val="FFFFFF"/>
                </a:solidFill>
              </a:rPr>
              <a:t> </a:t>
            </a:r>
            <a:r>
              <a:rPr lang="fr-FR" sz="3200" i="1" dirty="0">
                <a:solidFill>
                  <a:srgbClr val="FFFFFF"/>
                </a:solidFill>
              </a:rPr>
              <a:t>qu’une infidèle se</a:t>
            </a:r>
            <a:r>
              <a:rPr lang="cs-CZ" sz="3200" i="1" dirty="0">
                <a:solidFill>
                  <a:srgbClr val="FFFFFF"/>
                </a:solidFill>
              </a:rPr>
              <a:t> </a:t>
            </a:r>
            <a:r>
              <a:rPr lang="fr-FR" sz="3200" i="1" dirty="0">
                <a:solidFill>
                  <a:srgbClr val="FFFFFF"/>
                </a:solidFill>
              </a:rPr>
              <a:t>rit de vous, après vous avoir</a:t>
            </a:r>
            <a:r>
              <a:rPr lang="cs-CZ" sz="3200" i="1" dirty="0">
                <a:solidFill>
                  <a:srgbClr val="FFFFFF"/>
                </a:solidFill>
              </a:rPr>
              <a:t> </a:t>
            </a:r>
            <a:r>
              <a:rPr lang="fr-FR" sz="3200" i="1" dirty="0">
                <a:solidFill>
                  <a:srgbClr val="FFFFFF"/>
                </a:solidFill>
              </a:rPr>
              <a:t>attesté si saintement ? C’est donc le parjure qui</a:t>
            </a:r>
            <a:r>
              <a:rPr lang="cs-CZ" sz="3200" i="1" dirty="0">
                <a:solidFill>
                  <a:srgbClr val="FFFFFF"/>
                </a:solidFill>
              </a:rPr>
              <a:t> </a:t>
            </a:r>
            <a:r>
              <a:rPr lang="fr-FR" sz="3200" i="1" dirty="0">
                <a:solidFill>
                  <a:srgbClr val="FFFFFF"/>
                </a:solidFill>
              </a:rPr>
              <a:t>est récompensé ! Le désespoir et l’abandon sont</a:t>
            </a:r>
            <a:r>
              <a:rPr lang="cs-CZ" sz="3200" i="1" dirty="0">
                <a:solidFill>
                  <a:srgbClr val="FFFFFF"/>
                </a:solidFill>
              </a:rPr>
              <a:t> </a:t>
            </a:r>
            <a:r>
              <a:rPr lang="fr-FR" sz="3200" i="1" dirty="0">
                <a:solidFill>
                  <a:srgbClr val="FFFFFF"/>
                </a:solidFill>
              </a:rPr>
              <a:t>pour la constance et la fidélité.</a:t>
            </a:r>
            <a:r>
              <a:rPr lang="fr-FR" sz="3200" i="1" dirty="0"/>
              <a:t> »</a:t>
            </a:r>
            <a:endParaRPr lang="cs-CZ" sz="3200" dirty="0">
              <a:solidFill>
                <a:srgbClr val="FFFFFF"/>
              </a:solidFill>
            </a:endParaRPr>
          </a:p>
        </p:txBody>
      </p:sp>
    </p:spTree>
    <p:extLst>
      <p:ext uri="{BB962C8B-B14F-4D97-AF65-F5344CB8AC3E}">
        <p14:creationId xmlns:p14="http://schemas.microsoft.com/office/powerpoint/2010/main" val="45882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ACCE386-1735-43ED-962F-786581FA996B}"/>
              </a:ext>
            </a:extLst>
          </p:cNvPr>
          <p:cNvSpPr>
            <a:spLocks noGrp="1"/>
          </p:cNvSpPr>
          <p:nvPr>
            <p:ph type="title"/>
          </p:nvPr>
        </p:nvSpPr>
        <p:spPr/>
        <p:txBody>
          <a:bodyPr/>
          <a:lstStyle/>
          <a:p>
            <a:r>
              <a:rPr lang="cs-CZ" dirty="0" err="1">
                <a:solidFill>
                  <a:schemeClr val="accent1">
                    <a:lumMod val="60000"/>
                    <a:lumOff val="40000"/>
                  </a:schemeClr>
                </a:solidFill>
              </a:rPr>
              <a:t>Sources</a:t>
            </a:r>
            <a:endParaRPr lang="cs-CZ" dirty="0">
              <a:solidFill>
                <a:schemeClr val="accent1">
                  <a:lumMod val="60000"/>
                  <a:lumOff val="40000"/>
                </a:schemeClr>
              </a:solidFill>
            </a:endParaRPr>
          </a:p>
        </p:txBody>
      </p:sp>
      <p:sp>
        <p:nvSpPr>
          <p:cNvPr id="3" name="Zástupný obsah 2">
            <a:extLst>
              <a:ext uri="{FF2B5EF4-FFF2-40B4-BE49-F238E27FC236}">
                <a16:creationId xmlns:a16="http://schemas.microsoft.com/office/drawing/2014/main" xmlns="" id="{A7C03E96-EAD1-46E0-A88F-F1860AF591D7}"/>
              </a:ext>
            </a:extLst>
          </p:cNvPr>
          <p:cNvSpPr>
            <a:spLocks noGrp="1"/>
          </p:cNvSpPr>
          <p:nvPr>
            <p:ph idx="1"/>
          </p:nvPr>
        </p:nvSpPr>
        <p:spPr/>
        <p:txBody>
          <a:bodyPr/>
          <a:lstStyle/>
          <a:p>
            <a:r>
              <a:rPr lang="cs-CZ" dirty="0">
                <a:solidFill>
                  <a:schemeClr val="tx1"/>
                </a:solidFill>
              </a:rPr>
              <a:t>Manon Lescaut : </a:t>
            </a:r>
            <a:r>
              <a:rPr lang="cs-CZ" dirty="0" err="1">
                <a:solidFill>
                  <a:schemeClr val="tx1"/>
                </a:solidFill>
              </a:rPr>
              <a:t>Synthèse</a:t>
            </a:r>
            <a:r>
              <a:rPr lang="cs-CZ" dirty="0">
                <a:solidFill>
                  <a:schemeClr val="tx1"/>
                </a:solidFill>
              </a:rPr>
              <a:t> | </a:t>
            </a:r>
            <a:r>
              <a:rPr lang="cs-CZ" dirty="0" err="1">
                <a:solidFill>
                  <a:schemeClr val="tx1"/>
                </a:solidFill>
              </a:rPr>
              <a:t>Superprof</a:t>
            </a:r>
            <a:endParaRPr lang="cs-CZ" dirty="0">
              <a:solidFill>
                <a:schemeClr val="tx1"/>
              </a:solidFill>
            </a:endParaRPr>
          </a:p>
          <a:p>
            <a:r>
              <a:rPr lang="fr-FR" dirty="0">
                <a:solidFill>
                  <a:schemeClr val="tx1"/>
                </a:solidFill>
                <a:hlinkClick r:id="rId2">
                  <a:extLst>
                    <a:ext uri="{A12FA001-AC4F-418D-AE19-62706E023703}">
                      <ahyp:hlinkClr xmlns:ahyp="http://schemas.microsoft.com/office/drawing/2018/hyperlinkcolor" xmlns="" val="tx"/>
                    </a:ext>
                  </a:extLst>
                </a:hlinkClick>
              </a:rPr>
              <a:t>Manon Lescaut - Abbé Prévost : résumé, personnages et thèmes (pimido.com)</a:t>
            </a:r>
            <a:endParaRPr lang="cs-CZ" dirty="0">
              <a:solidFill>
                <a:schemeClr val="tx1"/>
              </a:solidFill>
            </a:endParaRPr>
          </a:p>
          <a:p>
            <a:r>
              <a:rPr lang="cs-CZ" dirty="0">
                <a:solidFill>
                  <a:schemeClr val="tx1"/>
                </a:solidFill>
                <a:hlinkClick r:id="rId3">
                  <a:extLst>
                    <a:ext uri="{A12FA001-AC4F-418D-AE19-62706E023703}">
                      <ahyp:hlinkClr xmlns:ahyp="http://schemas.microsoft.com/office/drawing/2018/hyperlinkcolor" xmlns="" val="tx"/>
                    </a:ext>
                  </a:extLst>
                </a:hlinkClick>
              </a:rPr>
              <a:t>Antoine François </a:t>
            </a:r>
            <a:r>
              <a:rPr lang="cs-CZ" dirty="0" err="1">
                <a:solidFill>
                  <a:schemeClr val="tx1"/>
                </a:solidFill>
                <a:hlinkClick r:id="rId3">
                  <a:extLst>
                    <a:ext uri="{A12FA001-AC4F-418D-AE19-62706E023703}">
                      <ahyp:hlinkClr xmlns:ahyp="http://schemas.microsoft.com/office/drawing/2018/hyperlinkcolor" xmlns="" val="tx"/>
                    </a:ext>
                  </a:extLst>
                </a:hlinkClick>
              </a:rPr>
              <a:t>Prévost</a:t>
            </a:r>
            <a:r>
              <a:rPr lang="cs-CZ" dirty="0">
                <a:solidFill>
                  <a:schemeClr val="tx1"/>
                </a:solidFill>
                <a:hlinkClick r:id="rId3">
                  <a:extLst>
                    <a:ext uri="{A12FA001-AC4F-418D-AE19-62706E023703}">
                      <ahyp:hlinkClr xmlns:ahyp="http://schemas.microsoft.com/office/drawing/2018/hyperlinkcolor" xmlns="" val="tx"/>
                    </a:ext>
                  </a:extLst>
                </a:hlinkClick>
              </a:rPr>
              <a:t> — </a:t>
            </a:r>
            <a:r>
              <a:rPr lang="cs-CZ" dirty="0" err="1">
                <a:solidFill>
                  <a:schemeClr val="tx1"/>
                </a:solidFill>
                <a:hlinkClick r:id="rId3">
                  <a:extLst>
                    <a:ext uri="{A12FA001-AC4F-418D-AE19-62706E023703}">
                      <ahyp:hlinkClr xmlns:ahyp="http://schemas.microsoft.com/office/drawing/2018/hyperlinkcolor" xmlns="" val="tx"/>
                    </a:ext>
                  </a:extLst>
                </a:hlinkClick>
              </a:rPr>
              <a:t>Wikipédia</a:t>
            </a:r>
            <a:r>
              <a:rPr lang="cs-CZ" dirty="0">
                <a:solidFill>
                  <a:schemeClr val="tx1"/>
                </a:solidFill>
                <a:hlinkClick r:id="rId3">
                  <a:extLst>
                    <a:ext uri="{A12FA001-AC4F-418D-AE19-62706E023703}">
                      <ahyp:hlinkClr xmlns:ahyp="http://schemas.microsoft.com/office/drawing/2018/hyperlinkcolor" xmlns="" val="tx"/>
                    </a:ext>
                  </a:extLst>
                </a:hlinkClick>
              </a:rPr>
              <a:t> (wikipedia.org)</a:t>
            </a:r>
            <a:endParaRPr lang="cs-CZ" dirty="0">
              <a:solidFill>
                <a:schemeClr val="tx1"/>
              </a:solidFill>
            </a:endParaRPr>
          </a:p>
          <a:p>
            <a:r>
              <a:rPr lang="cs-CZ" dirty="0">
                <a:solidFill>
                  <a:schemeClr val="tx1"/>
                </a:solidFill>
                <a:hlinkClick r:id="rId4">
                  <a:extLst>
                    <a:ext uri="{A12FA001-AC4F-418D-AE19-62706E023703}">
                      <ahyp:hlinkClr xmlns:ahyp="http://schemas.microsoft.com/office/drawing/2018/hyperlinkcolor" xmlns="" val="tx"/>
                    </a:ext>
                  </a:extLst>
                </a:hlinkClick>
              </a:rPr>
              <a:t>Roman-</a:t>
            </a:r>
            <a:r>
              <a:rPr lang="cs-CZ" dirty="0" err="1">
                <a:solidFill>
                  <a:schemeClr val="tx1"/>
                </a:solidFill>
                <a:hlinkClick r:id="rId4">
                  <a:extLst>
                    <a:ext uri="{A12FA001-AC4F-418D-AE19-62706E023703}">
                      <ahyp:hlinkClr xmlns:ahyp="http://schemas.microsoft.com/office/drawing/2018/hyperlinkcolor" xmlns="" val="tx"/>
                    </a:ext>
                  </a:extLst>
                </a:hlinkClick>
              </a:rPr>
              <a:t>mémoires</a:t>
            </a:r>
            <a:r>
              <a:rPr lang="cs-CZ" dirty="0">
                <a:solidFill>
                  <a:schemeClr val="tx1"/>
                </a:solidFill>
                <a:hlinkClick r:id="rId4">
                  <a:extLst>
                    <a:ext uri="{A12FA001-AC4F-418D-AE19-62706E023703}">
                      <ahyp:hlinkClr xmlns:ahyp="http://schemas.microsoft.com/office/drawing/2018/hyperlinkcolor" xmlns="" val="tx"/>
                    </a:ext>
                  </a:extLst>
                </a:hlinkClick>
              </a:rPr>
              <a:t> — </a:t>
            </a:r>
            <a:r>
              <a:rPr lang="cs-CZ" dirty="0" err="1">
                <a:solidFill>
                  <a:schemeClr val="tx1"/>
                </a:solidFill>
                <a:hlinkClick r:id="rId4">
                  <a:extLst>
                    <a:ext uri="{A12FA001-AC4F-418D-AE19-62706E023703}">
                      <ahyp:hlinkClr xmlns:ahyp="http://schemas.microsoft.com/office/drawing/2018/hyperlinkcolor" xmlns="" val="tx"/>
                    </a:ext>
                  </a:extLst>
                </a:hlinkClick>
              </a:rPr>
              <a:t>Wikipédia</a:t>
            </a:r>
            <a:r>
              <a:rPr lang="cs-CZ" dirty="0">
                <a:solidFill>
                  <a:schemeClr val="tx1"/>
                </a:solidFill>
                <a:hlinkClick r:id="rId4">
                  <a:extLst>
                    <a:ext uri="{A12FA001-AC4F-418D-AE19-62706E023703}">
                      <ahyp:hlinkClr xmlns:ahyp="http://schemas.microsoft.com/office/drawing/2018/hyperlinkcolor" xmlns="" val="tx"/>
                    </a:ext>
                  </a:extLst>
                </a:hlinkClick>
              </a:rPr>
              <a:t> (wikipedia.org)</a:t>
            </a:r>
            <a:endParaRPr lang="cs-CZ" dirty="0">
              <a:solidFill>
                <a:schemeClr val="tx1"/>
              </a:solidFill>
            </a:endParaRPr>
          </a:p>
        </p:txBody>
      </p:sp>
    </p:spTree>
    <p:extLst>
      <p:ext uri="{BB962C8B-B14F-4D97-AF65-F5344CB8AC3E}">
        <p14:creationId xmlns:p14="http://schemas.microsoft.com/office/powerpoint/2010/main" val="3235718195"/>
      </p:ext>
    </p:extLst>
  </p:cSld>
  <p:clrMapOvr>
    <a:masterClrMapping/>
  </p:clrMapOvr>
</p:sld>
</file>

<file path=ppt/theme/theme1.xml><?xml version="1.0" encoding="utf-8"?>
<a:theme xmlns:a="http://schemas.openxmlformats.org/drawingml/2006/main" name="VaultVTI">
  <a:themeElements>
    <a:clrScheme name="AnalogousFromLightSeedRightStep">
      <a:dk1>
        <a:srgbClr val="000000"/>
      </a:dk1>
      <a:lt1>
        <a:srgbClr val="FFFFFF"/>
      </a:lt1>
      <a:dk2>
        <a:srgbClr val="243841"/>
      </a:dk2>
      <a:lt2>
        <a:srgbClr val="E2E4E8"/>
      </a:lt2>
      <a:accent1>
        <a:srgbClr val="B49E7A"/>
      </a:accent1>
      <a:accent2>
        <a:srgbClr val="A2A56E"/>
      </a:accent2>
      <a:accent3>
        <a:srgbClr val="94A77D"/>
      </a:accent3>
      <a:accent4>
        <a:srgbClr val="7BAC73"/>
      </a:accent4>
      <a:accent5>
        <a:srgbClr val="80AC8D"/>
      </a:accent5>
      <a:accent6>
        <a:srgbClr val="74AE9D"/>
      </a:accent6>
      <a:hlink>
        <a:srgbClr val="6983AE"/>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401</TotalTime>
  <Words>372</Words>
  <Application>Microsoft Office PowerPoint</Application>
  <PresentationFormat>Širokoúhlá obrazovka</PresentationFormat>
  <Paragraphs>41</Paragraphs>
  <Slides>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vt:i4>
      </vt:variant>
    </vt:vector>
  </HeadingPairs>
  <TitlesOfParts>
    <vt:vector size="10" baseType="lpstr">
      <vt:lpstr>Arial</vt:lpstr>
      <vt:lpstr>Georgia Pro Light</vt:lpstr>
      <vt:lpstr>VaultVTI</vt:lpstr>
      <vt:lpstr>Manon Lescaut</vt:lpstr>
      <vt:lpstr>Antoine Francois Prévost</vt:lpstr>
      <vt:lpstr>Manon Lescaut</vt:lpstr>
      <vt:lpstr>Manon Lescaut</vt:lpstr>
      <vt:lpstr>« J'ai lu le 6 avril 1734, Manon Lescaut, roman composé par le P. Prévost. Je ne suis pas étonné que ce roman, dont le héros est un fripon et l'héroïne une catin qui est menée à la Salpêtrière, plaise, parce que toutes actions du héros, le chevalier des Grieux, ont pour motif l'amour, qui est toujours un motif noble, quoique la conduite soit basse. »                                                                                               Montesquieu</vt:lpstr>
      <vt:lpstr>« Inconstante Manon, repris-je encore, fille ingrate et sans foi, où sont vos promesses et vos serments ? Amante mille fois volage et cruelle, qu’as-tu fait de cet amour que tu me jurais encore aujourd’hui ? Juste Ciel, ajoutai-je, est-ce ainsi qu’une infidèle se rit de vous, après vous avoir attesté si saintement ? C’est donc le parjure qui est récompensé ! Le désespoir et l’abandon sont pour la constance et la fidélité. »</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Manon Lescaut</dc:title>
  <dc:creator>Krausová Markéta Bc.</dc:creator>
  <cp:lastModifiedBy>Radimská Jitka prof. PhDr. Dr.</cp:lastModifiedBy>
  <cp:revision>12</cp:revision>
  <dcterms:created xsi:type="dcterms:W3CDTF">2021-11-27T08:55:54Z</dcterms:created>
  <dcterms:modified xsi:type="dcterms:W3CDTF">2021-12-16T14:44:44Z</dcterms:modified>
</cp:coreProperties>
</file>