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31"/>
  </p:notesMasterIdLst>
  <p:sldIdLst>
    <p:sldId id="256" r:id="rId2"/>
    <p:sldId id="257" r:id="rId3"/>
    <p:sldId id="258" r:id="rId4"/>
    <p:sldId id="260" r:id="rId5"/>
    <p:sldId id="261" r:id="rId6"/>
    <p:sldId id="262" r:id="rId7"/>
    <p:sldId id="263" r:id="rId8"/>
    <p:sldId id="264" r:id="rId9"/>
    <p:sldId id="259"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55" d="100"/>
          <a:sy n="55" d="100"/>
        </p:scale>
        <p:origin x="204" y="40"/>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623A55-F8F7-4D4B-9625-0635D7176C3F}" type="doc">
      <dgm:prSet loTypeId="urn:microsoft.com/office/officeart/2005/8/layout/orgChart1" loCatId="hierarchy" qsTypeId="urn:microsoft.com/office/officeart/2005/8/quickstyle/simple1" qsCatId="simple" csTypeId="urn:microsoft.com/office/officeart/2005/8/colors/accent1_2" csCatId="accent1" phldr="1"/>
      <dgm:spPr/>
    </dgm:pt>
    <dgm:pt modelId="{0AA74628-C20E-41F7-B113-8C381A379648}">
      <dgm:prSet/>
      <dgm:spPr/>
      <dgm:t>
        <a:bodyPr/>
        <a:lstStyle/>
        <a:p>
          <a:pPr marR="0" algn="ctr" rtl="0"/>
          <a:r>
            <a:rPr lang="cs-CZ" b="1" i="0" u="none" strike="noStrike" baseline="0" smtClean="0">
              <a:latin typeface="Calibri"/>
            </a:rPr>
            <a:t>Structure of assets</a:t>
          </a:r>
          <a:endParaRPr lang="cs-CZ" smtClean="0"/>
        </a:p>
      </dgm:t>
    </dgm:pt>
    <dgm:pt modelId="{1740ABFF-FBEC-483A-BFF8-0DA6FA1358E0}" type="parTrans" cxnId="{ED149AC3-124C-4193-9BB5-2080BBC8B5B2}">
      <dgm:prSet/>
      <dgm:spPr/>
      <dgm:t>
        <a:bodyPr/>
        <a:lstStyle/>
        <a:p>
          <a:endParaRPr lang="cs-CZ"/>
        </a:p>
      </dgm:t>
    </dgm:pt>
    <dgm:pt modelId="{9EE446D0-1FF5-4B21-8733-96D97EC12715}" type="sibTrans" cxnId="{ED149AC3-124C-4193-9BB5-2080BBC8B5B2}">
      <dgm:prSet/>
      <dgm:spPr/>
      <dgm:t>
        <a:bodyPr/>
        <a:lstStyle/>
        <a:p>
          <a:endParaRPr lang="cs-CZ"/>
        </a:p>
      </dgm:t>
    </dgm:pt>
    <dgm:pt modelId="{6A10EE46-D048-4226-A474-CCED9D60F8EC}">
      <dgm:prSet/>
      <dgm:spPr/>
      <dgm:t>
        <a:bodyPr/>
        <a:lstStyle/>
        <a:p>
          <a:pPr marR="0" algn="ctr" rtl="0"/>
          <a:r>
            <a:rPr lang="cs-CZ" b="0" i="0" u="none" strike="noStrike" baseline="0" smtClean="0">
              <a:latin typeface="Calibri"/>
            </a:rPr>
            <a:t>Fixed assets</a:t>
          </a:r>
          <a:endParaRPr lang="cs-CZ" smtClean="0"/>
        </a:p>
      </dgm:t>
    </dgm:pt>
    <dgm:pt modelId="{0D94D503-2B2D-4DD2-9CB4-E6CB844BB5D8}" type="parTrans" cxnId="{CF0E2B70-5FCA-41D1-AE3F-D7669B3F936E}">
      <dgm:prSet/>
      <dgm:spPr/>
      <dgm:t>
        <a:bodyPr/>
        <a:lstStyle/>
        <a:p>
          <a:endParaRPr lang="cs-CZ"/>
        </a:p>
      </dgm:t>
    </dgm:pt>
    <dgm:pt modelId="{E0711F2F-1AF5-4AA5-8E13-AD903B87D3E1}" type="sibTrans" cxnId="{CF0E2B70-5FCA-41D1-AE3F-D7669B3F936E}">
      <dgm:prSet/>
      <dgm:spPr/>
      <dgm:t>
        <a:bodyPr/>
        <a:lstStyle/>
        <a:p>
          <a:endParaRPr lang="cs-CZ"/>
        </a:p>
      </dgm:t>
    </dgm:pt>
    <dgm:pt modelId="{CAB99CCD-20F9-4C2E-BFFA-E8746908D80C}">
      <dgm:prSet/>
      <dgm:spPr/>
      <dgm:t>
        <a:bodyPr/>
        <a:lstStyle/>
        <a:p>
          <a:pPr marR="0" algn="ctr" rtl="0"/>
          <a:r>
            <a:rPr lang="cs-CZ" b="0" i="0" u="none" strike="noStrike" baseline="0" smtClean="0">
              <a:latin typeface="Calibri"/>
            </a:rPr>
            <a:t>Tangible fixed assets</a:t>
          </a:r>
          <a:endParaRPr lang="cs-CZ" smtClean="0"/>
        </a:p>
      </dgm:t>
    </dgm:pt>
    <dgm:pt modelId="{CEF551C0-00B6-4739-94FE-ABDCCE6095F3}" type="parTrans" cxnId="{41C38C27-7FC8-4727-AFB4-7343A6EB2F61}">
      <dgm:prSet/>
      <dgm:spPr/>
      <dgm:t>
        <a:bodyPr/>
        <a:lstStyle/>
        <a:p>
          <a:endParaRPr lang="cs-CZ"/>
        </a:p>
      </dgm:t>
    </dgm:pt>
    <dgm:pt modelId="{33C51B62-3B85-49B7-B6C1-40B8F33E47E5}" type="sibTrans" cxnId="{41C38C27-7FC8-4727-AFB4-7343A6EB2F61}">
      <dgm:prSet/>
      <dgm:spPr/>
      <dgm:t>
        <a:bodyPr/>
        <a:lstStyle/>
        <a:p>
          <a:endParaRPr lang="cs-CZ"/>
        </a:p>
      </dgm:t>
    </dgm:pt>
    <dgm:pt modelId="{4A34192E-3C00-4E22-8F7C-4959450869DB}">
      <dgm:prSet/>
      <dgm:spPr/>
      <dgm:t>
        <a:bodyPr/>
        <a:lstStyle/>
        <a:p>
          <a:pPr marR="0" algn="ctr" rtl="0"/>
          <a:r>
            <a:rPr lang="cs-CZ" b="0" i="0" u="none" strike="noStrike" baseline="0" smtClean="0">
              <a:latin typeface="Calibri"/>
            </a:rPr>
            <a:t>Financial investments</a:t>
          </a:r>
          <a:endParaRPr lang="cs-CZ" smtClean="0"/>
        </a:p>
      </dgm:t>
    </dgm:pt>
    <dgm:pt modelId="{249C910B-5CF6-4CC0-A3A9-686A51CB2609}" type="parTrans" cxnId="{9F473D4C-AF7E-4C06-8F22-4DEEBE00E207}">
      <dgm:prSet/>
      <dgm:spPr/>
      <dgm:t>
        <a:bodyPr/>
        <a:lstStyle/>
        <a:p>
          <a:endParaRPr lang="cs-CZ"/>
        </a:p>
      </dgm:t>
    </dgm:pt>
    <dgm:pt modelId="{BB879076-D4F7-4D86-8B42-82DDDFB584B4}" type="sibTrans" cxnId="{9F473D4C-AF7E-4C06-8F22-4DEEBE00E207}">
      <dgm:prSet/>
      <dgm:spPr/>
      <dgm:t>
        <a:bodyPr/>
        <a:lstStyle/>
        <a:p>
          <a:endParaRPr lang="cs-CZ"/>
        </a:p>
      </dgm:t>
    </dgm:pt>
    <dgm:pt modelId="{15770AE7-8B9E-4B32-B9A0-1D648A995354}">
      <dgm:prSet/>
      <dgm:spPr/>
      <dgm:t>
        <a:bodyPr/>
        <a:lstStyle/>
        <a:p>
          <a:pPr marR="0" algn="ctr" rtl="0"/>
          <a:r>
            <a:rPr lang="cs-CZ" b="0" i="0" u="none" strike="noStrike" baseline="0" smtClean="0">
              <a:latin typeface="Calibri"/>
            </a:rPr>
            <a:t>Current assets</a:t>
          </a:r>
          <a:endParaRPr lang="cs-CZ" smtClean="0"/>
        </a:p>
      </dgm:t>
    </dgm:pt>
    <dgm:pt modelId="{17F97B65-68F1-42D8-BE2F-AC8310B31D8E}" type="parTrans" cxnId="{DE5E13BB-5FA3-4B7B-B404-248F3DA5C42F}">
      <dgm:prSet/>
      <dgm:spPr/>
      <dgm:t>
        <a:bodyPr/>
        <a:lstStyle/>
        <a:p>
          <a:endParaRPr lang="cs-CZ"/>
        </a:p>
      </dgm:t>
    </dgm:pt>
    <dgm:pt modelId="{ADA5B15A-95FF-422E-B939-3268E34A96A9}" type="sibTrans" cxnId="{DE5E13BB-5FA3-4B7B-B404-248F3DA5C42F}">
      <dgm:prSet/>
      <dgm:spPr/>
      <dgm:t>
        <a:bodyPr/>
        <a:lstStyle/>
        <a:p>
          <a:endParaRPr lang="cs-CZ"/>
        </a:p>
      </dgm:t>
    </dgm:pt>
    <dgm:pt modelId="{5AE06887-1649-42A9-A4D2-4CE741E01972}">
      <dgm:prSet/>
      <dgm:spPr/>
      <dgm:t>
        <a:bodyPr/>
        <a:lstStyle/>
        <a:p>
          <a:pPr marR="0" algn="ctr" rtl="0"/>
          <a:r>
            <a:rPr lang="cs-CZ" smtClean="0"/>
            <a:t>Inventories</a:t>
          </a:r>
        </a:p>
      </dgm:t>
    </dgm:pt>
    <dgm:pt modelId="{15EF93D7-A52E-492A-869B-89AB2B9ADC89}" type="parTrans" cxnId="{918419C2-F862-4416-A9B4-4A7A7CE7DDE9}">
      <dgm:prSet/>
      <dgm:spPr/>
      <dgm:t>
        <a:bodyPr/>
        <a:lstStyle/>
        <a:p>
          <a:endParaRPr lang="cs-CZ"/>
        </a:p>
      </dgm:t>
    </dgm:pt>
    <dgm:pt modelId="{292160F4-29AF-4F60-AE56-771D2B1291AE}" type="sibTrans" cxnId="{918419C2-F862-4416-A9B4-4A7A7CE7DDE9}">
      <dgm:prSet/>
      <dgm:spPr/>
      <dgm:t>
        <a:bodyPr/>
        <a:lstStyle/>
        <a:p>
          <a:endParaRPr lang="cs-CZ"/>
        </a:p>
      </dgm:t>
    </dgm:pt>
    <dgm:pt modelId="{E9D48747-3EF4-49C7-8872-E401CA51D8A8}">
      <dgm:prSet/>
      <dgm:spPr/>
      <dgm:t>
        <a:bodyPr/>
        <a:lstStyle/>
        <a:p>
          <a:pPr marR="0" algn="ctr" rtl="0"/>
          <a:r>
            <a:rPr lang="cs-CZ" b="0" i="0" u="none" strike="noStrike" baseline="0" smtClean="0">
              <a:latin typeface="Calibri"/>
            </a:rPr>
            <a:t>Receivables</a:t>
          </a:r>
          <a:endParaRPr lang="cs-CZ" smtClean="0"/>
        </a:p>
      </dgm:t>
    </dgm:pt>
    <dgm:pt modelId="{C83F1A6F-6ADE-4058-A856-F9D1883D5FA1}" type="parTrans" cxnId="{14D36C12-E716-452D-B2B6-CEE773FE6817}">
      <dgm:prSet/>
      <dgm:spPr/>
      <dgm:t>
        <a:bodyPr/>
        <a:lstStyle/>
        <a:p>
          <a:endParaRPr lang="cs-CZ"/>
        </a:p>
      </dgm:t>
    </dgm:pt>
    <dgm:pt modelId="{E0D310B8-D05E-49C5-A4AD-079778DCAA1A}" type="sibTrans" cxnId="{14D36C12-E716-452D-B2B6-CEE773FE6817}">
      <dgm:prSet/>
      <dgm:spPr/>
      <dgm:t>
        <a:bodyPr/>
        <a:lstStyle/>
        <a:p>
          <a:endParaRPr lang="cs-CZ"/>
        </a:p>
      </dgm:t>
    </dgm:pt>
    <dgm:pt modelId="{C417F069-414D-4E07-83CA-25B56CF6E831}">
      <dgm:prSet/>
      <dgm:spPr/>
      <dgm:t>
        <a:bodyPr/>
        <a:lstStyle/>
        <a:p>
          <a:pPr marR="0" algn="ctr" rtl="0"/>
          <a:r>
            <a:rPr lang="cs-CZ" b="0" i="0" u="none" strike="noStrike" baseline="0" smtClean="0">
              <a:latin typeface="Calibri"/>
            </a:rPr>
            <a:t>Financial assets</a:t>
          </a:r>
          <a:endParaRPr lang="cs-CZ" smtClean="0"/>
        </a:p>
      </dgm:t>
    </dgm:pt>
    <dgm:pt modelId="{CDFC1068-23A8-4476-A257-33B3A1B52745}" type="parTrans" cxnId="{CDDAD279-4DDB-4ADA-98DB-D16D923EA2A3}">
      <dgm:prSet/>
      <dgm:spPr/>
      <dgm:t>
        <a:bodyPr/>
        <a:lstStyle/>
        <a:p>
          <a:endParaRPr lang="cs-CZ"/>
        </a:p>
      </dgm:t>
    </dgm:pt>
    <dgm:pt modelId="{EA25C7F4-49AB-426F-9536-4E3AFCE3DE8D}" type="sibTrans" cxnId="{CDDAD279-4DDB-4ADA-98DB-D16D923EA2A3}">
      <dgm:prSet/>
      <dgm:spPr/>
      <dgm:t>
        <a:bodyPr/>
        <a:lstStyle/>
        <a:p>
          <a:endParaRPr lang="cs-CZ"/>
        </a:p>
      </dgm:t>
    </dgm:pt>
    <dgm:pt modelId="{4A74886A-19D5-4DD3-B514-F44C4DDAAE7C}">
      <dgm:prSet/>
      <dgm:spPr/>
      <dgm:t>
        <a:bodyPr/>
        <a:lstStyle/>
        <a:p>
          <a:pPr marR="0" algn="ctr" rtl="0"/>
          <a:r>
            <a:rPr lang="cs-CZ" smtClean="0"/>
            <a:t>Accruals</a:t>
          </a:r>
        </a:p>
      </dgm:t>
    </dgm:pt>
    <dgm:pt modelId="{B87C0B04-02CB-4B6E-B1DE-CAA47FE3DB46}" type="parTrans" cxnId="{D2C9E02D-64E0-41CF-9477-80BD0DAC3B71}">
      <dgm:prSet/>
      <dgm:spPr/>
      <dgm:t>
        <a:bodyPr/>
        <a:lstStyle/>
        <a:p>
          <a:endParaRPr lang="cs-CZ"/>
        </a:p>
      </dgm:t>
    </dgm:pt>
    <dgm:pt modelId="{632ED80A-52F3-4611-8A02-43F3D3582A96}" type="sibTrans" cxnId="{D2C9E02D-64E0-41CF-9477-80BD0DAC3B71}">
      <dgm:prSet/>
      <dgm:spPr/>
      <dgm:t>
        <a:bodyPr/>
        <a:lstStyle/>
        <a:p>
          <a:endParaRPr lang="cs-CZ"/>
        </a:p>
      </dgm:t>
    </dgm:pt>
    <dgm:pt modelId="{516232E3-0947-4BDB-B6C2-0652642D5C22}">
      <dgm:prSet/>
      <dgm:spPr/>
      <dgm:t>
        <a:bodyPr/>
        <a:lstStyle/>
        <a:p>
          <a:pPr marR="0" algn="ctr" rtl="0"/>
          <a:r>
            <a:rPr lang="cs-CZ" b="0" i="0" u="none" strike="noStrike" baseline="0" smtClean="0">
              <a:latin typeface="Calibri"/>
            </a:rPr>
            <a:t>Intangible fixed assets</a:t>
          </a:r>
          <a:endParaRPr lang="cs-CZ" smtClean="0"/>
        </a:p>
      </dgm:t>
    </dgm:pt>
    <dgm:pt modelId="{1DBFCF0B-AD19-412E-807D-748ED940CED2}" type="sibTrans" cxnId="{973A550A-CBDE-4A69-A067-F60F9C0A75AA}">
      <dgm:prSet/>
      <dgm:spPr/>
      <dgm:t>
        <a:bodyPr/>
        <a:lstStyle/>
        <a:p>
          <a:endParaRPr lang="cs-CZ"/>
        </a:p>
      </dgm:t>
    </dgm:pt>
    <dgm:pt modelId="{5B637AD5-4DBF-4611-82E3-AA673BA075FC}" type="parTrans" cxnId="{973A550A-CBDE-4A69-A067-F60F9C0A75AA}">
      <dgm:prSet/>
      <dgm:spPr/>
      <dgm:t>
        <a:bodyPr/>
        <a:lstStyle/>
        <a:p>
          <a:endParaRPr lang="cs-CZ"/>
        </a:p>
      </dgm:t>
    </dgm:pt>
    <dgm:pt modelId="{C6383AB1-9391-4E4F-B8CB-C9B474A497F4}" type="pres">
      <dgm:prSet presAssocID="{49623A55-F8F7-4D4B-9625-0635D7176C3F}" presName="hierChild1" presStyleCnt="0">
        <dgm:presLayoutVars>
          <dgm:orgChart val="1"/>
          <dgm:chPref val="1"/>
          <dgm:dir/>
          <dgm:animOne val="branch"/>
          <dgm:animLvl val="lvl"/>
          <dgm:resizeHandles/>
        </dgm:presLayoutVars>
      </dgm:prSet>
      <dgm:spPr/>
    </dgm:pt>
    <dgm:pt modelId="{BA89DA28-2844-415C-9677-B2E56D851A59}" type="pres">
      <dgm:prSet presAssocID="{0AA74628-C20E-41F7-B113-8C381A379648}" presName="hierRoot1" presStyleCnt="0">
        <dgm:presLayoutVars>
          <dgm:hierBranch/>
        </dgm:presLayoutVars>
      </dgm:prSet>
      <dgm:spPr/>
    </dgm:pt>
    <dgm:pt modelId="{62A99922-5F37-48FE-8060-67BF853837B4}" type="pres">
      <dgm:prSet presAssocID="{0AA74628-C20E-41F7-B113-8C381A379648}" presName="rootComposite1" presStyleCnt="0"/>
      <dgm:spPr/>
    </dgm:pt>
    <dgm:pt modelId="{603370DA-3BE7-4AD1-8953-1ED54F4656FE}" type="pres">
      <dgm:prSet presAssocID="{0AA74628-C20E-41F7-B113-8C381A379648}" presName="rootText1" presStyleLbl="node0" presStyleIdx="0" presStyleCnt="1">
        <dgm:presLayoutVars>
          <dgm:chPref val="3"/>
        </dgm:presLayoutVars>
      </dgm:prSet>
      <dgm:spPr/>
      <dgm:t>
        <a:bodyPr/>
        <a:lstStyle/>
        <a:p>
          <a:endParaRPr lang="cs-CZ"/>
        </a:p>
      </dgm:t>
    </dgm:pt>
    <dgm:pt modelId="{48067951-66EC-4D39-848D-14140CA625C8}" type="pres">
      <dgm:prSet presAssocID="{0AA74628-C20E-41F7-B113-8C381A379648}" presName="rootConnector1" presStyleLbl="node1" presStyleIdx="0" presStyleCnt="0"/>
      <dgm:spPr/>
      <dgm:t>
        <a:bodyPr/>
        <a:lstStyle/>
        <a:p>
          <a:endParaRPr lang="cs-CZ"/>
        </a:p>
      </dgm:t>
    </dgm:pt>
    <dgm:pt modelId="{A688BA34-D2C3-4AF6-B4EE-80537547718D}" type="pres">
      <dgm:prSet presAssocID="{0AA74628-C20E-41F7-B113-8C381A379648}" presName="hierChild2" presStyleCnt="0"/>
      <dgm:spPr/>
    </dgm:pt>
    <dgm:pt modelId="{5A3264E4-9C10-4255-94D2-E2B47DC6006C}" type="pres">
      <dgm:prSet presAssocID="{0D94D503-2B2D-4DD2-9CB4-E6CB844BB5D8}" presName="Name35" presStyleLbl="parChTrans1D2" presStyleIdx="0" presStyleCnt="3"/>
      <dgm:spPr/>
      <dgm:t>
        <a:bodyPr/>
        <a:lstStyle/>
        <a:p>
          <a:endParaRPr lang="cs-CZ"/>
        </a:p>
      </dgm:t>
    </dgm:pt>
    <dgm:pt modelId="{BC3B39EF-1AD5-4E7E-8262-1EB997A1FA75}" type="pres">
      <dgm:prSet presAssocID="{6A10EE46-D048-4226-A474-CCED9D60F8EC}" presName="hierRoot2" presStyleCnt="0">
        <dgm:presLayoutVars>
          <dgm:hierBranch val="r"/>
        </dgm:presLayoutVars>
      </dgm:prSet>
      <dgm:spPr/>
    </dgm:pt>
    <dgm:pt modelId="{9F2F5328-37E7-416D-ADE7-710F1F84EDF6}" type="pres">
      <dgm:prSet presAssocID="{6A10EE46-D048-4226-A474-CCED9D60F8EC}" presName="rootComposite" presStyleCnt="0"/>
      <dgm:spPr/>
    </dgm:pt>
    <dgm:pt modelId="{01F34BEA-50F8-42A6-AAC3-B831FBBA85BA}" type="pres">
      <dgm:prSet presAssocID="{6A10EE46-D048-4226-A474-CCED9D60F8EC}" presName="rootText" presStyleLbl="node2" presStyleIdx="0" presStyleCnt="3">
        <dgm:presLayoutVars>
          <dgm:chPref val="3"/>
        </dgm:presLayoutVars>
      </dgm:prSet>
      <dgm:spPr/>
      <dgm:t>
        <a:bodyPr/>
        <a:lstStyle/>
        <a:p>
          <a:endParaRPr lang="cs-CZ"/>
        </a:p>
      </dgm:t>
    </dgm:pt>
    <dgm:pt modelId="{4C698952-BC5A-4988-BAA1-898AC9FEA6E0}" type="pres">
      <dgm:prSet presAssocID="{6A10EE46-D048-4226-A474-CCED9D60F8EC}" presName="rootConnector" presStyleLbl="node2" presStyleIdx="0" presStyleCnt="3"/>
      <dgm:spPr/>
      <dgm:t>
        <a:bodyPr/>
        <a:lstStyle/>
        <a:p>
          <a:endParaRPr lang="cs-CZ"/>
        </a:p>
      </dgm:t>
    </dgm:pt>
    <dgm:pt modelId="{DCF54AE2-7410-43C3-B46D-0AFCA2208019}" type="pres">
      <dgm:prSet presAssocID="{6A10EE46-D048-4226-A474-CCED9D60F8EC}" presName="hierChild4" presStyleCnt="0"/>
      <dgm:spPr/>
    </dgm:pt>
    <dgm:pt modelId="{4B9E1604-54FC-4E4C-8586-60BDE2F53BAF}" type="pres">
      <dgm:prSet presAssocID="{5B637AD5-4DBF-4611-82E3-AA673BA075FC}" presName="Name50" presStyleLbl="parChTrans1D3" presStyleIdx="0" presStyleCnt="6"/>
      <dgm:spPr/>
      <dgm:t>
        <a:bodyPr/>
        <a:lstStyle/>
        <a:p>
          <a:endParaRPr lang="cs-CZ"/>
        </a:p>
      </dgm:t>
    </dgm:pt>
    <dgm:pt modelId="{CA57D04B-509F-4A77-98A9-09B1956585E8}" type="pres">
      <dgm:prSet presAssocID="{516232E3-0947-4BDB-B6C2-0652642D5C22}" presName="hierRoot2" presStyleCnt="0">
        <dgm:presLayoutVars>
          <dgm:hierBranch val="r"/>
        </dgm:presLayoutVars>
      </dgm:prSet>
      <dgm:spPr/>
    </dgm:pt>
    <dgm:pt modelId="{32C6FFF7-2E94-420D-B814-BB2A0ABE2FA4}" type="pres">
      <dgm:prSet presAssocID="{516232E3-0947-4BDB-B6C2-0652642D5C22}" presName="rootComposite" presStyleCnt="0"/>
      <dgm:spPr/>
    </dgm:pt>
    <dgm:pt modelId="{FF56169C-9A49-4CFB-BCA7-8A8AA442BC03}" type="pres">
      <dgm:prSet presAssocID="{516232E3-0947-4BDB-B6C2-0652642D5C22}" presName="rootText" presStyleLbl="node3" presStyleIdx="0" presStyleCnt="6">
        <dgm:presLayoutVars>
          <dgm:chPref val="3"/>
        </dgm:presLayoutVars>
      </dgm:prSet>
      <dgm:spPr/>
      <dgm:t>
        <a:bodyPr/>
        <a:lstStyle/>
        <a:p>
          <a:endParaRPr lang="cs-CZ"/>
        </a:p>
      </dgm:t>
    </dgm:pt>
    <dgm:pt modelId="{3932C096-C60D-4FA9-ABDF-905812F7B80F}" type="pres">
      <dgm:prSet presAssocID="{516232E3-0947-4BDB-B6C2-0652642D5C22}" presName="rootConnector" presStyleLbl="node3" presStyleIdx="0" presStyleCnt="6"/>
      <dgm:spPr/>
      <dgm:t>
        <a:bodyPr/>
        <a:lstStyle/>
        <a:p>
          <a:endParaRPr lang="cs-CZ"/>
        </a:p>
      </dgm:t>
    </dgm:pt>
    <dgm:pt modelId="{43C5862F-F86E-4C9F-8410-AAA75847772C}" type="pres">
      <dgm:prSet presAssocID="{516232E3-0947-4BDB-B6C2-0652642D5C22}" presName="hierChild4" presStyleCnt="0"/>
      <dgm:spPr/>
    </dgm:pt>
    <dgm:pt modelId="{A02891CB-E8D8-415D-8AB5-67659E596E7A}" type="pres">
      <dgm:prSet presAssocID="{516232E3-0947-4BDB-B6C2-0652642D5C22}" presName="hierChild5" presStyleCnt="0"/>
      <dgm:spPr/>
    </dgm:pt>
    <dgm:pt modelId="{56138347-2876-4F52-A050-576A9D03B999}" type="pres">
      <dgm:prSet presAssocID="{CEF551C0-00B6-4739-94FE-ABDCCE6095F3}" presName="Name50" presStyleLbl="parChTrans1D3" presStyleIdx="1" presStyleCnt="6"/>
      <dgm:spPr/>
      <dgm:t>
        <a:bodyPr/>
        <a:lstStyle/>
        <a:p>
          <a:endParaRPr lang="cs-CZ"/>
        </a:p>
      </dgm:t>
    </dgm:pt>
    <dgm:pt modelId="{613A41F0-A38F-49E0-8E71-4D6F8541F613}" type="pres">
      <dgm:prSet presAssocID="{CAB99CCD-20F9-4C2E-BFFA-E8746908D80C}" presName="hierRoot2" presStyleCnt="0">
        <dgm:presLayoutVars>
          <dgm:hierBranch val="r"/>
        </dgm:presLayoutVars>
      </dgm:prSet>
      <dgm:spPr/>
    </dgm:pt>
    <dgm:pt modelId="{159C0257-0B28-4456-BEB1-C794D4010220}" type="pres">
      <dgm:prSet presAssocID="{CAB99CCD-20F9-4C2E-BFFA-E8746908D80C}" presName="rootComposite" presStyleCnt="0"/>
      <dgm:spPr/>
    </dgm:pt>
    <dgm:pt modelId="{8817892C-FD25-468F-9C50-0C805710806F}" type="pres">
      <dgm:prSet presAssocID="{CAB99CCD-20F9-4C2E-BFFA-E8746908D80C}" presName="rootText" presStyleLbl="node3" presStyleIdx="1" presStyleCnt="6">
        <dgm:presLayoutVars>
          <dgm:chPref val="3"/>
        </dgm:presLayoutVars>
      </dgm:prSet>
      <dgm:spPr/>
      <dgm:t>
        <a:bodyPr/>
        <a:lstStyle/>
        <a:p>
          <a:endParaRPr lang="cs-CZ"/>
        </a:p>
      </dgm:t>
    </dgm:pt>
    <dgm:pt modelId="{AD65138E-5FA7-4DF3-BB9A-90CACFED14BF}" type="pres">
      <dgm:prSet presAssocID="{CAB99CCD-20F9-4C2E-BFFA-E8746908D80C}" presName="rootConnector" presStyleLbl="node3" presStyleIdx="1" presStyleCnt="6"/>
      <dgm:spPr/>
      <dgm:t>
        <a:bodyPr/>
        <a:lstStyle/>
        <a:p>
          <a:endParaRPr lang="cs-CZ"/>
        </a:p>
      </dgm:t>
    </dgm:pt>
    <dgm:pt modelId="{86C49411-71C7-42B8-8EA4-5873135E70B1}" type="pres">
      <dgm:prSet presAssocID="{CAB99CCD-20F9-4C2E-BFFA-E8746908D80C}" presName="hierChild4" presStyleCnt="0"/>
      <dgm:spPr/>
    </dgm:pt>
    <dgm:pt modelId="{85A3D7E8-7CA6-4F72-A181-F939444E092B}" type="pres">
      <dgm:prSet presAssocID="{CAB99CCD-20F9-4C2E-BFFA-E8746908D80C}" presName="hierChild5" presStyleCnt="0"/>
      <dgm:spPr/>
    </dgm:pt>
    <dgm:pt modelId="{45DA557D-780F-48AC-AD22-D82DA5C6148E}" type="pres">
      <dgm:prSet presAssocID="{249C910B-5CF6-4CC0-A3A9-686A51CB2609}" presName="Name50" presStyleLbl="parChTrans1D3" presStyleIdx="2" presStyleCnt="6"/>
      <dgm:spPr/>
      <dgm:t>
        <a:bodyPr/>
        <a:lstStyle/>
        <a:p>
          <a:endParaRPr lang="cs-CZ"/>
        </a:p>
      </dgm:t>
    </dgm:pt>
    <dgm:pt modelId="{E5C24797-C5FF-44B3-B279-10F506E0E407}" type="pres">
      <dgm:prSet presAssocID="{4A34192E-3C00-4E22-8F7C-4959450869DB}" presName="hierRoot2" presStyleCnt="0">
        <dgm:presLayoutVars>
          <dgm:hierBranch val="r"/>
        </dgm:presLayoutVars>
      </dgm:prSet>
      <dgm:spPr/>
    </dgm:pt>
    <dgm:pt modelId="{F07DDA1E-35D8-4165-9E3A-731A4EC410F8}" type="pres">
      <dgm:prSet presAssocID="{4A34192E-3C00-4E22-8F7C-4959450869DB}" presName="rootComposite" presStyleCnt="0"/>
      <dgm:spPr/>
    </dgm:pt>
    <dgm:pt modelId="{A4FF53A2-4ACA-43E2-AA5E-D269B9F5CDB1}" type="pres">
      <dgm:prSet presAssocID="{4A34192E-3C00-4E22-8F7C-4959450869DB}" presName="rootText" presStyleLbl="node3" presStyleIdx="2" presStyleCnt="6">
        <dgm:presLayoutVars>
          <dgm:chPref val="3"/>
        </dgm:presLayoutVars>
      </dgm:prSet>
      <dgm:spPr/>
      <dgm:t>
        <a:bodyPr/>
        <a:lstStyle/>
        <a:p>
          <a:endParaRPr lang="cs-CZ"/>
        </a:p>
      </dgm:t>
    </dgm:pt>
    <dgm:pt modelId="{F6D4A32A-9D0B-4467-A16C-F5A529B62514}" type="pres">
      <dgm:prSet presAssocID="{4A34192E-3C00-4E22-8F7C-4959450869DB}" presName="rootConnector" presStyleLbl="node3" presStyleIdx="2" presStyleCnt="6"/>
      <dgm:spPr/>
      <dgm:t>
        <a:bodyPr/>
        <a:lstStyle/>
        <a:p>
          <a:endParaRPr lang="cs-CZ"/>
        </a:p>
      </dgm:t>
    </dgm:pt>
    <dgm:pt modelId="{2FC98D9D-8725-41C6-BD6F-76C46C6DB8B7}" type="pres">
      <dgm:prSet presAssocID="{4A34192E-3C00-4E22-8F7C-4959450869DB}" presName="hierChild4" presStyleCnt="0"/>
      <dgm:spPr/>
    </dgm:pt>
    <dgm:pt modelId="{10D75D94-C8BE-49BB-AD46-000C8FF56E2E}" type="pres">
      <dgm:prSet presAssocID="{4A34192E-3C00-4E22-8F7C-4959450869DB}" presName="hierChild5" presStyleCnt="0"/>
      <dgm:spPr/>
    </dgm:pt>
    <dgm:pt modelId="{4DE7BC2C-9C8F-44CC-A02A-10140F3F5153}" type="pres">
      <dgm:prSet presAssocID="{6A10EE46-D048-4226-A474-CCED9D60F8EC}" presName="hierChild5" presStyleCnt="0"/>
      <dgm:spPr/>
    </dgm:pt>
    <dgm:pt modelId="{E8CA00A1-BE90-4D05-8A53-FF2AAF67E540}" type="pres">
      <dgm:prSet presAssocID="{17F97B65-68F1-42D8-BE2F-AC8310B31D8E}" presName="Name35" presStyleLbl="parChTrans1D2" presStyleIdx="1" presStyleCnt="3"/>
      <dgm:spPr/>
      <dgm:t>
        <a:bodyPr/>
        <a:lstStyle/>
        <a:p>
          <a:endParaRPr lang="cs-CZ"/>
        </a:p>
      </dgm:t>
    </dgm:pt>
    <dgm:pt modelId="{82EAEBD6-ADD7-4AE1-851F-B2FA32656791}" type="pres">
      <dgm:prSet presAssocID="{15770AE7-8B9E-4B32-B9A0-1D648A995354}" presName="hierRoot2" presStyleCnt="0">
        <dgm:presLayoutVars>
          <dgm:hierBranch val="r"/>
        </dgm:presLayoutVars>
      </dgm:prSet>
      <dgm:spPr/>
    </dgm:pt>
    <dgm:pt modelId="{6EE7F3DE-6CA0-479E-A7D3-20406D374DC6}" type="pres">
      <dgm:prSet presAssocID="{15770AE7-8B9E-4B32-B9A0-1D648A995354}" presName="rootComposite" presStyleCnt="0"/>
      <dgm:spPr/>
    </dgm:pt>
    <dgm:pt modelId="{B71279F0-6555-4CEF-9508-661F8FEAC838}" type="pres">
      <dgm:prSet presAssocID="{15770AE7-8B9E-4B32-B9A0-1D648A995354}" presName="rootText" presStyleLbl="node2" presStyleIdx="1" presStyleCnt="3">
        <dgm:presLayoutVars>
          <dgm:chPref val="3"/>
        </dgm:presLayoutVars>
      </dgm:prSet>
      <dgm:spPr/>
      <dgm:t>
        <a:bodyPr/>
        <a:lstStyle/>
        <a:p>
          <a:endParaRPr lang="cs-CZ"/>
        </a:p>
      </dgm:t>
    </dgm:pt>
    <dgm:pt modelId="{E3A9F0C8-D057-45D0-AE91-348788D2AC04}" type="pres">
      <dgm:prSet presAssocID="{15770AE7-8B9E-4B32-B9A0-1D648A995354}" presName="rootConnector" presStyleLbl="node2" presStyleIdx="1" presStyleCnt="3"/>
      <dgm:spPr/>
      <dgm:t>
        <a:bodyPr/>
        <a:lstStyle/>
        <a:p>
          <a:endParaRPr lang="cs-CZ"/>
        </a:p>
      </dgm:t>
    </dgm:pt>
    <dgm:pt modelId="{7FFCF2B5-1AFD-445F-8A23-1F54185DB8E4}" type="pres">
      <dgm:prSet presAssocID="{15770AE7-8B9E-4B32-B9A0-1D648A995354}" presName="hierChild4" presStyleCnt="0"/>
      <dgm:spPr/>
    </dgm:pt>
    <dgm:pt modelId="{C069F6FA-A8F1-4090-B643-705B12F4397A}" type="pres">
      <dgm:prSet presAssocID="{15EF93D7-A52E-492A-869B-89AB2B9ADC89}" presName="Name50" presStyleLbl="parChTrans1D3" presStyleIdx="3" presStyleCnt="6"/>
      <dgm:spPr/>
      <dgm:t>
        <a:bodyPr/>
        <a:lstStyle/>
        <a:p>
          <a:endParaRPr lang="cs-CZ"/>
        </a:p>
      </dgm:t>
    </dgm:pt>
    <dgm:pt modelId="{4D19D931-A776-48A1-AAD4-55ADE833FF4F}" type="pres">
      <dgm:prSet presAssocID="{5AE06887-1649-42A9-A4D2-4CE741E01972}" presName="hierRoot2" presStyleCnt="0">
        <dgm:presLayoutVars>
          <dgm:hierBranch val="r"/>
        </dgm:presLayoutVars>
      </dgm:prSet>
      <dgm:spPr/>
    </dgm:pt>
    <dgm:pt modelId="{B996ADE9-64A0-440B-B8AF-CE6351983F63}" type="pres">
      <dgm:prSet presAssocID="{5AE06887-1649-42A9-A4D2-4CE741E01972}" presName="rootComposite" presStyleCnt="0"/>
      <dgm:spPr/>
    </dgm:pt>
    <dgm:pt modelId="{60D30D91-E02B-4F4F-B3B0-9029B7C6548A}" type="pres">
      <dgm:prSet presAssocID="{5AE06887-1649-42A9-A4D2-4CE741E01972}" presName="rootText" presStyleLbl="node3" presStyleIdx="3" presStyleCnt="6">
        <dgm:presLayoutVars>
          <dgm:chPref val="3"/>
        </dgm:presLayoutVars>
      </dgm:prSet>
      <dgm:spPr/>
      <dgm:t>
        <a:bodyPr/>
        <a:lstStyle/>
        <a:p>
          <a:endParaRPr lang="cs-CZ"/>
        </a:p>
      </dgm:t>
    </dgm:pt>
    <dgm:pt modelId="{825FE3D8-268A-4C6C-BB0D-D1A547C38F41}" type="pres">
      <dgm:prSet presAssocID="{5AE06887-1649-42A9-A4D2-4CE741E01972}" presName="rootConnector" presStyleLbl="node3" presStyleIdx="3" presStyleCnt="6"/>
      <dgm:spPr/>
      <dgm:t>
        <a:bodyPr/>
        <a:lstStyle/>
        <a:p>
          <a:endParaRPr lang="cs-CZ"/>
        </a:p>
      </dgm:t>
    </dgm:pt>
    <dgm:pt modelId="{ADD0B363-F585-4B78-B64E-480105D8465D}" type="pres">
      <dgm:prSet presAssocID="{5AE06887-1649-42A9-A4D2-4CE741E01972}" presName="hierChild4" presStyleCnt="0"/>
      <dgm:spPr/>
    </dgm:pt>
    <dgm:pt modelId="{597F656B-ECC9-4289-A465-0196DF6CAF42}" type="pres">
      <dgm:prSet presAssocID="{5AE06887-1649-42A9-A4D2-4CE741E01972}" presName="hierChild5" presStyleCnt="0"/>
      <dgm:spPr/>
    </dgm:pt>
    <dgm:pt modelId="{4543C8EB-BC41-42AB-B02D-8EA0AB313078}" type="pres">
      <dgm:prSet presAssocID="{C83F1A6F-6ADE-4058-A856-F9D1883D5FA1}" presName="Name50" presStyleLbl="parChTrans1D3" presStyleIdx="4" presStyleCnt="6"/>
      <dgm:spPr/>
      <dgm:t>
        <a:bodyPr/>
        <a:lstStyle/>
        <a:p>
          <a:endParaRPr lang="cs-CZ"/>
        </a:p>
      </dgm:t>
    </dgm:pt>
    <dgm:pt modelId="{D623CA5E-84F5-452C-A021-02BEA7D82695}" type="pres">
      <dgm:prSet presAssocID="{E9D48747-3EF4-49C7-8872-E401CA51D8A8}" presName="hierRoot2" presStyleCnt="0">
        <dgm:presLayoutVars>
          <dgm:hierBranch val="r"/>
        </dgm:presLayoutVars>
      </dgm:prSet>
      <dgm:spPr/>
    </dgm:pt>
    <dgm:pt modelId="{69FD7129-856D-4538-BC3B-03BD04914D94}" type="pres">
      <dgm:prSet presAssocID="{E9D48747-3EF4-49C7-8872-E401CA51D8A8}" presName="rootComposite" presStyleCnt="0"/>
      <dgm:spPr/>
    </dgm:pt>
    <dgm:pt modelId="{AC5274EA-FA63-4F49-85A3-230E7D58FD4E}" type="pres">
      <dgm:prSet presAssocID="{E9D48747-3EF4-49C7-8872-E401CA51D8A8}" presName="rootText" presStyleLbl="node3" presStyleIdx="4" presStyleCnt="6">
        <dgm:presLayoutVars>
          <dgm:chPref val="3"/>
        </dgm:presLayoutVars>
      </dgm:prSet>
      <dgm:spPr/>
      <dgm:t>
        <a:bodyPr/>
        <a:lstStyle/>
        <a:p>
          <a:endParaRPr lang="cs-CZ"/>
        </a:p>
      </dgm:t>
    </dgm:pt>
    <dgm:pt modelId="{29D67BF0-B23D-4040-983D-0ADA17ECD00B}" type="pres">
      <dgm:prSet presAssocID="{E9D48747-3EF4-49C7-8872-E401CA51D8A8}" presName="rootConnector" presStyleLbl="node3" presStyleIdx="4" presStyleCnt="6"/>
      <dgm:spPr/>
      <dgm:t>
        <a:bodyPr/>
        <a:lstStyle/>
        <a:p>
          <a:endParaRPr lang="cs-CZ"/>
        </a:p>
      </dgm:t>
    </dgm:pt>
    <dgm:pt modelId="{4B61153F-D97E-4809-84D2-78EE7373377A}" type="pres">
      <dgm:prSet presAssocID="{E9D48747-3EF4-49C7-8872-E401CA51D8A8}" presName="hierChild4" presStyleCnt="0"/>
      <dgm:spPr/>
    </dgm:pt>
    <dgm:pt modelId="{4B2597BB-B69E-405D-A9CF-BA25A761853C}" type="pres">
      <dgm:prSet presAssocID="{E9D48747-3EF4-49C7-8872-E401CA51D8A8}" presName="hierChild5" presStyleCnt="0"/>
      <dgm:spPr/>
    </dgm:pt>
    <dgm:pt modelId="{F33CF608-AE8C-440F-AE97-16AA5D077515}" type="pres">
      <dgm:prSet presAssocID="{CDFC1068-23A8-4476-A257-33B3A1B52745}" presName="Name50" presStyleLbl="parChTrans1D3" presStyleIdx="5" presStyleCnt="6"/>
      <dgm:spPr/>
      <dgm:t>
        <a:bodyPr/>
        <a:lstStyle/>
        <a:p>
          <a:endParaRPr lang="cs-CZ"/>
        </a:p>
      </dgm:t>
    </dgm:pt>
    <dgm:pt modelId="{D8F66C79-F55B-4088-AA50-C4F394BCA532}" type="pres">
      <dgm:prSet presAssocID="{C417F069-414D-4E07-83CA-25B56CF6E831}" presName="hierRoot2" presStyleCnt="0">
        <dgm:presLayoutVars>
          <dgm:hierBranch val="r"/>
        </dgm:presLayoutVars>
      </dgm:prSet>
      <dgm:spPr/>
    </dgm:pt>
    <dgm:pt modelId="{498736D0-A868-4A2B-BE5A-464AE5E23146}" type="pres">
      <dgm:prSet presAssocID="{C417F069-414D-4E07-83CA-25B56CF6E831}" presName="rootComposite" presStyleCnt="0"/>
      <dgm:spPr/>
    </dgm:pt>
    <dgm:pt modelId="{72E3F4EB-8640-4DCA-8245-3E00777E1B11}" type="pres">
      <dgm:prSet presAssocID="{C417F069-414D-4E07-83CA-25B56CF6E831}" presName="rootText" presStyleLbl="node3" presStyleIdx="5" presStyleCnt="6">
        <dgm:presLayoutVars>
          <dgm:chPref val="3"/>
        </dgm:presLayoutVars>
      </dgm:prSet>
      <dgm:spPr/>
      <dgm:t>
        <a:bodyPr/>
        <a:lstStyle/>
        <a:p>
          <a:endParaRPr lang="cs-CZ"/>
        </a:p>
      </dgm:t>
    </dgm:pt>
    <dgm:pt modelId="{03616FE4-7168-4547-B283-F6162CD5E42A}" type="pres">
      <dgm:prSet presAssocID="{C417F069-414D-4E07-83CA-25B56CF6E831}" presName="rootConnector" presStyleLbl="node3" presStyleIdx="5" presStyleCnt="6"/>
      <dgm:spPr/>
      <dgm:t>
        <a:bodyPr/>
        <a:lstStyle/>
        <a:p>
          <a:endParaRPr lang="cs-CZ"/>
        </a:p>
      </dgm:t>
    </dgm:pt>
    <dgm:pt modelId="{6706881B-586B-41FB-ADEB-BE21C1A91F99}" type="pres">
      <dgm:prSet presAssocID="{C417F069-414D-4E07-83CA-25B56CF6E831}" presName="hierChild4" presStyleCnt="0"/>
      <dgm:spPr/>
    </dgm:pt>
    <dgm:pt modelId="{B841FD63-EC51-4713-AD40-14E14EFBE906}" type="pres">
      <dgm:prSet presAssocID="{C417F069-414D-4E07-83CA-25B56CF6E831}" presName="hierChild5" presStyleCnt="0"/>
      <dgm:spPr/>
    </dgm:pt>
    <dgm:pt modelId="{F6B05B2B-555F-40ED-A3CF-5A2FEF28992E}" type="pres">
      <dgm:prSet presAssocID="{15770AE7-8B9E-4B32-B9A0-1D648A995354}" presName="hierChild5" presStyleCnt="0"/>
      <dgm:spPr/>
    </dgm:pt>
    <dgm:pt modelId="{39EF84AC-C42E-449B-B5F9-266C9E92F488}" type="pres">
      <dgm:prSet presAssocID="{B87C0B04-02CB-4B6E-B1DE-CAA47FE3DB46}" presName="Name35" presStyleLbl="parChTrans1D2" presStyleIdx="2" presStyleCnt="3"/>
      <dgm:spPr/>
      <dgm:t>
        <a:bodyPr/>
        <a:lstStyle/>
        <a:p>
          <a:endParaRPr lang="cs-CZ"/>
        </a:p>
      </dgm:t>
    </dgm:pt>
    <dgm:pt modelId="{43C32C31-1F1A-4F30-908B-484275611162}" type="pres">
      <dgm:prSet presAssocID="{4A74886A-19D5-4DD3-B514-F44C4DDAAE7C}" presName="hierRoot2" presStyleCnt="0">
        <dgm:presLayoutVars>
          <dgm:hierBranch/>
        </dgm:presLayoutVars>
      </dgm:prSet>
      <dgm:spPr/>
    </dgm:pt>
    <dgm:pt modelId="{D678BF6A-EF9E-4F57-A055-C72A0EF8E386}" type="pres">
      <dgm:prSet presAssocID="{4A74886A-19D5-4DD3-B514-F44C4DDAAE7C}" presName="rootComposite" presStyleCnt="0"/>
      <dgm:spPr/>
    </dgm:pt>
    <dgm:pt modelId="{CAE3CA34-D125-4615-80D8-6BEFB09D6DD0}" type="pres">
      <dgm:prSet presAssocID="{4A74886A-19D5-4DD3-B514-F44C4DDAAE7C}" presName="rootText" presStyleLbl="node2" presStyleIdx="2" presStyleCnt="3">
        <dgm:presLayoutVars>
          <dgm:chPref val="3"/>
        </dgm:presLayoutVars>
      </dgm:prSet>
      <dgm:spPr/>
      <dgm:t>
        <a:bodyPr/>
        <a:lstStyle/>
        <a:p>
          <a:endParaRPr lang="cs-CZ"/>
        </a:p>
      </dgm:t>
    </dgm:pt>
    <dgm:pt modelId="{3C043588-434D-48EF-BEBC-C507B4B82DFA}" type="pres">
      <dgm:prSet presAssocID="{4A74886A-19D5-4DD3-B514-F44C4DDAAE7C}" presName="rootConnector" presStyleLbl="node2" presStyleIdx="2" presStyleCnt="3"/>
      <dgm:spPr/>
      <dgm:t>
        <a:bodyPr/>
        <a:lstStyle/>
        <a:p>
          <a:endParaRPr lang="cs-CZ"/>
        </a:p>
      </dgm:t>
    </dgm:pt>
    <dgm:pt modelId="{27D6F3A3-2D7A-410C-82E0-3236128F30BE}" type="pres">
      <dgm:prSet presAssocID="{4A74886A-19D5-4DD3-B514-F44C4DDAAE7C}" presName="hierChild4" presStyleCnt="0"/>
      <dgm:spPr/>
    </dgm:pt>
    <dgm:pt modelId="{0E0842F0-6F3A-4ADC-B370-6FC81296811C}" type="pres">
      <dgm:prSet presAssocID="{4A74886A-19D5-4DD3-B514-F44C4DDAAE7C}" presName="hierChild5" presStyleCnt="0"/>
      <dgm:spPr/>
    </dgm:pt>
    <dgm:pt modelId="{1FD2C148-A5A4-4CE1-B224-424A35C15487}" type="pres">
      <dgm:prSet presAssocID="{0AA74628-C20E-41F7-B113-8C381A379648}" presName="hierChild3" presStyleCnt="0"/>
      <dgm:spPr/>
    </dgm:pt>
  </dgm:ptLst>
  <dgm:cxnLst>
    <dgm:cxn modelId="{70E0A2FE-3075-41EA-B9DF-DC15599B353C}" type="presOf" srcId="{6A10EE46-D048-4226-A474-CCED9D60F8EC}" destId="{01F34BEA-50F8-42A6-AAC3-B831FBBA85BA}" srcOrd="0" destOrd="0" presId="urn:microsoft.com/office/officeart/2005/8/layout/orgChart1"/>
    <dgm:cxn modelId="{8D3259D8-CE5C-4B55-80E7-E4BC86F254C4}" type="presOf" srcId="{B87C0B04-02CB-4B6E-B1DE-CAA47FE3DB46}" destId="{39EF84AC-C42E-449B-B5F9-266C9E92F488}" srcOrd="0" destOrd="0" presId="urn:microsoft.com/office/officeart/2005/8/layout/orgChart1"/>
    <dgm:cxn modelId="{918419C2-F862-4416-A9B4-4A7A7CE7DDE9}" srcId="{15770AE7-8B9E-4B32-B9A0-1D648A995354}" destId="{5AE06887-1649-42A9-A4D2-4CE741E01972}" srcOrd="0" destOrd="0" parTransId="{15EF93D7-A52E-492A-869B-89AB2B9ADC89}" sibTransId="{292160F4-29AF-4F60-AE56-771D2B1291AE}"/>
    <dgm:cxn modelId="{F0DEEC2B-C2F6-44FE-8C07-F17E7703AE5C}" type="presOf" srcId="{CDFC1068-23A8-4476-A257-33B3A1B52745}" destId="{F33CF608-AE8C-440F-AE97-16AA5D077515}" srcOrd="0" destOrd="0" presId="urn:microsoft.com/office/officeart/2005/8/layout/orgChart1"/>
    <dgm:cxn modelId="{1F5B119F-72D7-4FDF-B92D-3F2284D1E8EE}" type="presOf" srcId="{4A74886A-19D5-4DD3-B514-F44C4DDAAE7C}" destId="{CAE3CA34-D125-4615-80D8-6BEFB09D6DD0}" srcOrd="0" destOrd="0" presId="urn:microsoft.com/office/officeart/2005/8/layout/orgChart1"/>
    <dgm:cxn modelId="{765FCBFD-A4F4-4554-A387-384FA3596C98}" type="presOf" srcId="{49623A55-F8F7-4D4B-9625-0635D7176C3F}" destId="{C6383AB1-9391-4E4F-B8CB-C9B474A497F4}" srcOrd="0" destOrd="0" presId="urn:microsoft.com/office/officeart/2005/8/layout/orgChart1"/>
    <dgm:cxn modelId="{659DD4BE-8542-4FBD-A061-4A1D34AC100F}" type="presOf" srcId="{17F97B65-68F1-42D8-BE2F-AC8310B31D8E}" destId="{E8CA00A1-BE90-4D05-8A53-FF2AAF67E540}" srcOrd="0" destOrd="0" presId="urn:microsoft.com/office/officeart/2005/8/layout/orgChart1"/>
    <dgm:cxn modelId="{DD140E84-9602-48D4-87B6-408F97C0DEC5}" type="presOf" srcId="{5AE06887-1649-42A9-A4D2-4CE741E01972}" destId="{825FE3D8-268A-4C6C-BB0D-D1A547C38F41}" srcOrd="1" destOrd="0" presId="urn:microsoft.com/office/officeart/2005/8/layout/orgChart1"/>
    <dgm:cxn modelId="{ED149AC3-124C-4193-9BB5-2080BBC8B5B2}" srcId="{49623A55-F8F7-4D4B-9625-0635D7176C3F}" destId="{0AA74628-C20E-41F7-B113-8C381A379648}" srcOrd="0" destOrd="0" parTransId="{1740ABFF-FBEC-483A-BFF8-0DA6FA1358E0}" sibTransId="{9EE446D0-1FF5-4B21-8733-96D97EC12715}"/>
    <dgm:cxn modelId="{4B1CE49D-CE4F-4636-9657-DECBCF37B17D}" type="presOf" srcId="{0D94D503-2B2D-4DD2-9CB4-E6CB844BB5D8}" destId="{5A3264E4-9C10-4255-94D2-E2B47DC6006C}" srcOrd="0" destOrd="0" presId="urn:microsoft.com/office/officeart/2005/8/layout/orgChart1"/>
    <dgm:cxn modelId="{B0B5A666-7FC5-41C3-A5FF-63C0DCAE774D}" type="presOf" srcId="{4A34192E-3C00-4E22-8F7C-4959450869DB}" destId="{F6D4A32A-9D0B-4467-A16C-F5A529B62514}" srcOrd="1" destOrd="0" presId="urn:microsoft.com/office/officeart/2005/8/layout/orgChart1"/>
    <dgm:cxn modelId="{ED156B98-46EC-415E-9819-06D3CB68ADCE}" type="presOf" srcId="{4A74886A-19D5-4DD3-B514-F44C4DDAAE7C}" destId="{3C043588-434D-48EF-BEBC-C507B4B82DFA}" srcOrd="1" destOrd="0" presId="urn:microsoft.com/office/officeart/2005/8/layout/orgChart1"/>
    <dgm:cxn modelId="{211FA656-B284-467D-82D1-08B14E830A7D}" type="presOf" srcId="{4A34192E-3C00-4E22-8F7C-4959450869DB}" destId="{A4FF53A2-4ACA-43E2-AA5E-D269B9F5CDB1}" srcOrd="0" destOrd="0" presId="urn:microsoft.com/office/officeart/2005/8/layout/orgChart1"/>
    <dgm:cxn modelId="{7C6CBEC9-F5F1-4DB2-A493-45FACB4A4DC4}" type="presOf" srcId="{0AA74628-C20E-41F7-B113-8C381A379648}" destId="{603370DA-3BE7-4AD1-8953-1ED54F4656FE}" srcOrd="0" destOrd="0" presId="urn:microsoft.com/office/officeart/2005/8/layout/orgChart1"/>
    <dgm:cxn modelId="{F0F22015-04B9-4817-A2A5-192F9432193C}" type="presOf" srcId="{249C910B-5CF6-4CC0-A3A9-686A51CB2609}" destId="{45DA557D-780F-48AC-AD22-D82DA5C6148E}" srcOrd="0" destOrd="0" presId="urn:microsoft.com/office/officeart/2005/8/layout/orgChart1"/>
    <dgm:cxn modelId="{98D9F576-0422-495E-A232-484B8F194140}" type="presOf" srcId="{15EF93D7-A52E-492A-869B-89AB2B9ADC89}" destId="{C069F6FA-A8F1-4090-B643-705B12F4397A}" srcOrd="0" destOrd="0" presId="urn:microsoft.com/office/officeart/2005/8/layout/orgChart1"/>
    <dgm:cxn modelId="{DE5E13BB-5FA3-4B7B-B404-248F3DA5C42F}" srcId="{0AA74628-C20E-41F7-B113-8C381A379648}" destId="{15770AE7-8B9E-4B32-B9A0-1D648A995354}" srcOrd="1" destOrd="0" parTransId="{17F97B65-68F1-42D8-BE2F-AC8310B31D8E}" sibTransId="{ADA5B15A-95FF-422E-B939-3268E34A96A9}"/>
    <dgm:cxn modelId="{A405720F-934C-4A89-923B-8320704872CE}" type="presOf" srcId="{E9D48747-3EF4-49C7-8872-E401CA51D8A8}" destId="{AC5274EA-FA63-4F49-85A3-230E7D58FD4E}" srcOrd="0" destOrd="0" presId="urn:microsoft.com/office/officeart/2005/8/layout/orgChart1"/>
    <dgm:cxn modelId="{9A6F5575-FF48-4107-8956-5BC6D668E6B7}" type="presOf" srcId="{CEF551C0-00B6-4739-94FE-ABDCCE6095F3}" destId="{56138347-2876-4F52-A050-576A9D03B999}" srcOrd="0" destOrd="0" presId="urn:microsoft.com/office/officeart/2005/8/layout/orgChart1"/>
    <dgm:cxn modelId="{C694898F-BA20-4CC5-8C4E-1B70DFB6C98E}" type="presOf" srcId="{0AA74628-C20E-41F7-B113-8C381A379648}" destId="{48067951-66EC-4D39-848D-14140CA625C8}" srcOrd="1" destOrd="0" presId="urn:microsoft.com/office/officeart/2005/8/layout/orgChart1"/>
    <dgm:cxn modelId="{41C38C27-7FC8-4727-AFB4-7343A6EB2F61}" srcId="{6A10EE46-D048-4226-A474-CCED9D60F8EC}" destId="{CAB99CCD-20F9-4C2E-BFFA-E8746908D80C}" srcOrd="1" destOrd="0" parTransId="{CEF551C0-00B6-4739-94FE-ABDCCE6095F3}" sibTransId="{33C51B62-3B85-49B7-B6C1-40B8F33E47E5}"/>
    <dgm:cxn modelId="{3C9ABE08-EF5A-481C-9465-693FFDF04792}" type="presOf" srcId="{15770AE7-8B9E-4B32-B9A0-1D648A995354}" destId="{B71279F0-6555-4CEF-9508-661F8FEAC838}" srcOrd="0" destOrd="0" presId="urn:microsoft.com/office/officeart/2005/8/layout/orgChart1"/>
    <dgm:cxn modelId="{AFF74341-82EB-4905-B982-D9605F6EE0D1}" type="presOf" srcId="{CAB99CCD-20F9-4C2E-BFFA-E8746908D80C}" destId="{8817892C-FD25-468F-9C50-0C805710806F}" srcOrd="0" destOrd="0" presId="urn:microsoft.com/office/officeart/2005/8/layout/orgChart1"/>
    <dgm:cxn modelId="{DC8F4D29-C153-43C9-AC8C-F264E47F9575}" type="presOf" srcId="{C83F1A6F-6ADE-4058-A856-F9D1883D5FA1}" destId="{4543C8EB-BC41-42AB-B02D-8EA0AB313078}" srcOrd="0" destOrd="0" presId="urn:microsoft.com/office/officeart/2005/8/layout/orgChart1"/>
    <dgm:cxn modelId="{51264004-EB12-4C7F-87FA-DA071FD9BE33}" type="presOf" srcId="{C417F069-414D-4E07-83CA-25B56CF6E831}" destId="{03616FE4-7168-4547-B283-F6162CD5E42A}" srcOrd="1" destOrd="0" presId="urn:microsoft.com/office/officeart/2005/8/layout/orgChart1"/>
    <dgm:cxn modelId="{942D3B24-4CE5-4FBF-899A-6EAAADA10A43}" type="presOf" srcId="{516232E3-0947-4BDB-B6C2-0652642D5C22}" destId="{FF56169C-9A49-4CFB-BCA7-8A8AA442BC03}" srcOrd="0" destOrd="0" presId="urn:microsoft.com/office/officeart/2005/8/layout/orgChart1"/>
    <dgm:cxn modelId="{CF0E2B70-5FCA-41D1-AE3F-D7669B3F936E}" srcId="{0AA74628-C20E-41F7-B113-8C381A379648}" destId="{6A10EE46-D048-4226-A474-CCED9D60F8EC}" srcOrd="0" destOrd="0" parTransId="{0D94D503-2B2D-4DD2-9CB4-E6CB844BB5D8}" sibTransId="{E0711F2F-1AF5-4AA5-8E13-AD903B87D3E1}"/>
    <dgm:cxn modelId="{D2C9E02D-64E0-41CF-9477-80BD0DAC3B71}" srcId="{0AA74628-C20E-41F7-B113-8C381A379648}" destId="{4A74886A-19D5-4DD3-B514-F44C4DDAAE7C}" srcOrd="2" destOrd="0" parTransId="{B87C0B04-02CB-4B6E-B1DE-CAA47FE3DB46}" sibTransId="{632ED80A-52F3-4611-8A02-43F3D3582A96}"/>
    <dgm:cxn modelId="{6CAB13A8-1A9B-4BDE-8589-FAA7CFA8A353}" type="presOf" srcId="{516232E3-0947-4BDB-B6C2-0652642D5C22}" destId="{3932C096-C60D-4FA9-ABDF-905812F7B80F}" srcOrd="1" destOrd="0" presId="urn:microsoft.com/office/officeart/2005/8/layout/orgChart1"/>
    <dgm:cxn modelId="{CDDAD279-4DDB-4ADA-98DB-D16D923EA2A3}" srcId="{15770AE7-8B9E-4B32-B9A0-1D648A995354}" destId="{C417F069-414D-4E07-83CA-25B56CF6E831}" srcOrd="2" destOrd="0" parTransId="{CDFC1068-23A8-4476-A257-33B3A1B52745}" sibTransId="{EA25C7F4-49AB-426F-9536-4E3AFCE3DE8D}"/>
    <dgm:cxn modelId="{14D36C12-E716-452D-B2B6-CEE773FE6817}" srcId="{15770AE7-8B9E-4B32-B9A0-1D648A995354}" destId="{E9D48747-3EF4-49C7-8872-E401CA51D8A8}" srcOrd="1" destOrd="0" parTransId="{C83F1A6F-6ADE-4058-A856-F9D1883D5FA1}" sibTransId="{E0D310B8-D05E-49C5-A4AD-079778DCAA1A}"/>
    <dgm:cxn modelId="{6D839C9C-5452-4986-A4A0-E567D654477F}" type="presOf" srcId="{C417F069-414D-4E07-83CA-25B56CF6E831}" destId="{72E3F4EB-8640-4DCA-8245-3E00777E1B11}" srcOrd="0" destOrd="0" presId="urn:microsoft.com/office/officeart/2005/8/layout/orgChart1"/>
    <dgm:cxn modelId="{445314BE-E276-4673-A8B8-4B068C53CEB8}" type="presOf" srcId="{6A10EE46-D048-4226-A474-CCED9D60F8EC}" destId="{4C698952-BC5A-4988-BAA1-898AC9FEA6E0}" srcOrd="1" destOrd="0" presId="urn:microsoft.com/office/officeart/2005/8/layout/orgChart1"/>
    <dgm:cxn modelId="{F1B6C108-85C1-46F0-B6EE-3E10F1430DB5}" type="presOf" srcId="{CAB99CCD-20F9-4C2E-BFFA-E8746908D80C}" destId="{AD65138E-5FA7-4DF3-BB9A-90CACFED14BF}" srcOrd="1" destOrd="0" presId="urn:microsoft.com/office/officeart/2005/8/layout/orgChart1"/>
    <dgm:cxn modelId="{ED0C9BC5-675D-4429-B92E-2C566A4A7045}" type="presOf" srcId="{E9D48747-3EF4-49C7-8872-E401CA51D8A8}" destId="{29D67BF0-B23D-4040-983D-0ADA17ECD00B}" srcOrd="1" destOrd="0" presId="urn:microsoft.com/office/officeart/2005/8/layout/orgChart1"/>
    <dgm:cxn modelId="{A9FEA996-CD98-4DA2-A7FE-C1C12F8EF20C}" type="presOf" srcId="{5AE06887-1649-42A9-A4D2-4CE741E01972}" destId="{60D30D91-E02B-4F4F-B3B0-9029B7C6548A}" srcOrd="0" destOrd="0" presId="urn:microsoft.com/office/officeart/2005/8/layout/orgChart1"/>
    <dgm:cxn modelId="{98528466-A1AC-46C1-B771-57FE6AAB3106}" type="presOf" srcId="{15770AE7-8B9E-4B32-B9A0-1D648A995354}" destId="{E3A9F0C8-D057-45D0-AE91-348788D2AC04}" srcOrd="1" destOrd="0" presId="urn:microsoft.com/office/officeart/2005/8/layout/orgChart1"/>
    <dgm:cxn modelId="{973A550A-CBDE-4A69-A067-F60F9C0A75AA}" srcId="{6A10EE46-D048-4226-A474-CCED9D60F8EC}" destId="{516232E3-0947-4BDB-B6C2-0652642D5C22}" srcOrd="0" destOrd="0" parTransId="{5B637AD5-4DBF-4611-82E3-AA673BA075FC}" sibTransId="{1DBFCF0B-AD19-412E-807D-748ED940CED2}"/>
    <dgm:cxn modelId="{9F473D4C-AF7E-4C06-8F22-4DEEBE00E207}" srcId="{6A10EE46-D048-4226-A474-CCED9D60F8EC}" destId="{4A34192E-3C00-4E22-8F7C-4959450869DB}" srcOrd="2" destOrd="0" parTransId="{249C910B-5CF6-4CC0-A3A9-686A51CB2609}" sibTransId="{BB879076-D4F7-4D86-8B42-82DDDFB584B4}"/>
    <dgm:cxn modelId="{EC8B8966-4219-4B8D-8C0C-BBB5389CFC6B}" type="presOf" srcId="{5B637AD5-4DBF-4611-82E3-AA673BA075FC}" destId="{4B9E1604-54FC-4E4C-8586-60BDE2F53BAF}" srcOrd="0" destOrd="0" presId="urn:microsoft.com/office/officeart/2005/8/layout/orgChart1"/>
    <dgm:cxn modelId="{9CEFDAE2-AF4D-4DA8-BDEE-583486BDCC19}" type="presParOf" srcId="{C6383AB1-9391-4E4F-B8CB-C9B474A497F4}" destId="{BA89DA28-2844-415C-9677-B2E56D851A59}" srcOrd="0" destOrd="0" presId="urn:microsoft.com/office/officeart/2005/8/layout/orgChart1"/>
    <dgm:cxn modelId="{B6B05256-8D31-4514-9742-44DDB25D14BB}" type="presParOf" srcId="{BA89DA28-2844-415C-9677-B2E56D851A59}" destId="{62A99922-5F37-48FE-8060-67BF853837B4}" srcOrd="0" destOrd="0" presId="urn:microsoft.com/office/officeart/2005/8/layout/orgChart1"/>
    <dgm:cxn modelId="{B2C00BA8-B78E-41BD-93CB-135507741457}" type="presParOf" srcId="{62A99922-5F37-48FE-8060-67BF853837B4}" destId="{603370DA-3BE7-4AD1-8953-1ED54F4656FE}" srcOrd="0" destOrd="0" presId="urn:microsoft.com/office/officeart/2005/8/layout/orgChart1"/>
    <dgm:cxn modelId="{3BA18034-6315-44DC-ADB3-D032C088734C}" type="presParOf" srcId="{62A99922-5F37-48FE-8060-67BF853837B4}" destId="{48067951-66EC-4D39-848D-14140CA625C8}" srcOrd="1" destOrd="0" presId="urn:microsoft.com/office/officeart/2005/8/layout/orgChart1"/>
    <dgm:cxn modelId="{DF675B44-3CB6-481E-80E3-875C8F336C32}" type="presParOf" srcId="{BA89DA28-2844-415C-9677-B2E56D851A59}" destId="{A688BA34-D2C3-4AF6-B4EE-80537547718D}" srcOrd="1" destOrd="0" presId="urn:microsoft.com/office/officeart/2005/8/layout/orgChart1"/>
    <dgm:cxn modelId="{4CA4E1B7-40F9-42C9-8734-4BE55B9A15CE}" type="presParOf" srcId="{A688BA34-D2C3-4AF6-B4EE-80537547718D}" destId="{5A3264E4-9C10-4255-94D2-E2B47DC6006C}" srcOrd="0" destOrd="0" presId="urn:microsoft.com/office/officeart/2005/8/layout/orgChart1"/>
    <dgm:cxn modelId="{004F7C53-8551-40F6-87D8-1E449F0042DB}" type="presParOf" srcId="{A688BA34-D2C3-4AF6-B4EE-80537547718D}" destId="{BC3B39EF-1AD5-4E7E-8262-1EB997A1FA75}" srcOrd="1" destOrd="0" presId="urn:microsoft.com/office/officeart/2005/8/layout/orgChart1"/>
    <dgm:cxn modelId="{776CF55D-6B8C-4316-880D-DDCC15C44468}" type="presParOf" srcId="{BC3B39EF-1AD5-4E7E-8262-1EB997A1FA75}" destId="{9F2F5328-37E7-416D-ADE7-710F1F84EDF6}" srcOrd="0" destOrd="0" presId="urn:microsoft.com/office/officeart/2005/8/layout/orgChart1"/>
    <dgm:cxn modelId="{906FEAC5-19B1-40C2-A154-910049C714AB}" type="presParOf" srcId="{9F2F5328-37E7-416D-ADE7-710F1F84EDF6}" destId="{01F34BEA-50F8-42A6-AAC3-B831FBBA85BA}" srcOrd="0" destOrd="0" presId="urn:microsoft.com/office/officeart/2005/8/layout/orgChart1"/>
    <dgm:cxn modelId="{CEC2A040-5360-4FB4-81F4-9E8AC8634F23}" type="presParOf" srcId="{9F2F5328-37E7-416D-ADE7-710F1F84EDF6}" destId="{4C698952-BC5A-4988-BAA1-898AC9FEA6E0}" srcOrd="1" destOrd="0" presId="urn:microsoft.com/office/officeart/2005/8/layout/orgChart1"/>
    <dgm:cxn modelId="{1BA6BA49-B4E6-43C3-A659-5B3C4D8CCD97}" type="presParOf" srcId="{BC3B39EF-1AD5-4E7E-8262-1EB997A1FA75}" destId="{DCF54AE2-7410-43C3-B46D-0AFCA2208019}" srcOrd="1" destOrd="0" presId="urn:microsoft.com/office/officeart/2005/8/layout/orgChart1"/>
    <dgm:cxn modelId="{14A34A0B-E552-42DF-A656-D6DCF78DE7BB}" type="presParOf" srcId="{DCF54AE2-7410-43C3-B46D-0AFCA2208019}" destId="{4B9E1604-54FC-4E4C-8586-60BDE2F53BAF}" srcOrd="0" destOrd="0" presId="urn:microsoft.com/office/officeart/2005/8/layout/orgChart1"/>
    <dgm:cxn modelId="{990523D0-1536-4971-AF34-FF59B6656F5A}" type="presParOf" srcId="{DCF54AE2-7410-43C3-B46D-0AFCA2208019}" destId="{CA57D04B-509F-4A77-98A9-09B1956585E8}" srcOrd="1" destOrd="0" presId="urn:microsoft.com/office/officeart/2005/8/layout/orgChart1"/>
    <dgm:cxn modelId="{3BB786A9-975E-4B0D-B39A-D30D4D4DF85B}" type="presParOf" srcId="{CA57D04B-509F-4A77-98A9-09B1956585E8}" destId="{32C6FFF7-2E94-420D-B814-BB2A0ABE2FA4}" srcOrd="0" destOrd="0" presId="urn:microsoft.com/office/officeart/2005/8/layout/orgChart1"/>
    <dgm:cxn modelId="{6BE79BEA-F3F3-421B-8E53-2BE0B087AFBE}" type="presParOf" srcId="{32C6FFF7-2E94-420D-B814-BB2A0ABE2FA4}" destId="{FF56169C-9A49-4CFB-BCA7-8A8AA442BC03}" srcOrd="0" destOrd="0" presId="urn:microsoft.com/office/officeart/2005/8/layout/orgChart1"/>
    <dgm:cxn modelId="{A2D79A5E-A8E0-4CED-B549-BF3894941BA7}" type="presParOf" srcId="{32C6FFF7-2E94-420D-B814-BB2A0ABE2FA4}" destId="{3932C096-C60D-4FA9-ABDF-905812F7B80F}" srcOrd="1" destOrd="0" presId="urn:microsoft.com/office/officeart/2005/8/layout/orgChart1"/>
    <dgm:cxn modelId="{3EF6D342-09D1-4254-A265-A7C6A5EB812B}" type="presParOf" srcId="{CA57D04B-509F-4A77-98A9-09B1956585E8}" destId="{43C5862F-F86E-4C9F-8410-AAA75847772C}" srcOrd="1" destOrd="0" presId="urn:microsoft.com/office/officeart/2005/8/layout/orgChart1"/>
    <dgm:cxn modelId="{BCE5D6EA-0D2E-489F-B40B-BCDDB749A4E4}" type="presParOf" srcId="{CA57D04B-509F-4A77-98A9-09B1956585E8}" destId="{A02891CB-E8D8-415D-8AB5-67659E596E7A}" srcOrd="2" destOrd="0" presId="urn:microsoft.com/office/officeart/2005/8/layout/orgChart1"/>
    <dgm:cxn modelId="{E023187F-9C82-4D61-83CB-23D5F85EDB1B}" type="presParOf" srcId="{DCF54AE2-7410-43C3-B46D-0AFCA2208019}" destId="{56138347-2876-4F52-A050-576A9D03B999}" srcOrd="2" destOrd="0" presId="urn:microsoft.com/office/officeart/2005/8/layout/orgChart1"/>
    <dgm:cxn modelId="{8440C559-515C-4A06-ACBD-621CBD52B8EF}" type="presParOf" srcId="{DCF54AE2-7410-43C3-B46D-0AFCA2208019}" destId="{613A41F0-A38F-49E0-8E71-4D6F8541F613}" srcOrd="3" destOrd="0" presId="urn:microsoft.com/office/officeart/2005/8/layout/orgChart1"/>
    <dgm:cxn modelId="{615024DF-9AFF-468A-9F19-4C72C177B7A9}" type="presParOf" srcId="{613A41F0-A38F-49E0-8E71-4D6F8541F613}" destId="{159C0257-0B28-4456-BEB1-C794D4010220}" srcOrd="0" destOrd="0" presId="urn:microsoft.com/office/officeart/2005/8/layout/orgChart1"/>
    <dgm:cxn modelId="{0D520CEF-4D85-48AB-AAFC-63D2835EF07C}" type="presParOf" srcId="{159C0257-0B28-4456-BEB1-C794D4010220}" destId="{8817892C-FD25-468F-9C50-0C805710806F}" srcOrd="0" destOrd="0" presId="urn:microsoft.com/office/officeart/2005/8/layout/orgChart1"/>
    <dgm:cxn modelId="{485E7139-A820-44E7-8FD2-9876DCAB31CA}" type="presParOf" srcId="{159C0257-0B28-4456-BEB1-C794D4010220}" destId="{AD65138E-5FA7-4DF3-BB9A-90CACFED14BF}" srcOrd="1" destOrd="0" presId="urn:microsoft.com/office/officeart/2005/8/layout/orgChart1"/>
    <dgm:cxn modelId="{9B0D978D-00DC-4020-BD54-E67362F3D65E}" type="presParOf" srcId="{613A41F0-A38F-49E0-8E71-4D6F8541F613}" destId="{86C49411-71C7-42B8-8EA4-5873135E70B1}" srcOrd="1" destOrd="0" presId="urn:microsoft.com/office/officeart/2005/8/layout/orgChart1"/>
    <dgm:cxn modelId="{49E9A92F-1C9E-42EF-BBF3-A46AE725B54B}" type="presParOf" srcId="{613A41F0-A38F-49E0-8E71-4D6F8541F613}" destId="{85A3D7E8-7CA6-4F72-A181-F939444E092B}" srcOrd="2" destOrd="0" presId="urn:microsoft.com/office/officeart/2005/8/layout/orgChart1"/>
    <dgm:cxn modelId="{C1B2ED01-EF2E-4ABD-A63C-1A71C66F71B0}" type="presParOf" srcId="{DCF54AE2-7410-43C3-B46D-0AFCA2208019}" destId="{45DA557D-780F-48AC-AD22-D82DA5C6148E}" srcOrd="4" destOrd="0" presId="urn:microsoft.com/office/officeart/2005/8/layout/orgChart1"/>
    <dgm:cxn modelId="{DBD5770E-FBB7-4A17-8652-F033FBD2DA85}" type="presParOf" srcId="{DCF54AE2-7410-43C3-B46D-0AFCA2208019}" destId="{E5C24797-C5FF-44B3-B279-10F506E0E407}" srcOrd="5" destOrd="0" presId="urn:microsoft.com/office/officeart/2005/8/layout/orgChart1"/>
    <dgm:cxn modelId="{F57B13CA-2D81-437F-A2C8-A52C21B571DC}" type="presParOf" srcId="{E5C24797-C5FF-44B3-B279-10F506E0E407}" destId="{F07DDA1E-35D8-4165-9E3A-731A4EC410F8}" srcOrd="0" destOrd="0" presId="urn:microsoft.com/office/officeart/2005/8/layout/orgChart1"/>
    <dgm:cxn modelId="{9E6A1AE3-0F5D-4704-A311-D59F43A29E71}" type="presParOf" srcId="{F07DDA1E-35D8-4165-9E3A-731A4EC410F8}" destId="{A4FF53A2-4ACA-43E2-AA5E-D269B9F5CDB1}" srcOrd="0" destOrd="0" presId="urn:microsoft.com/office/officeart/2005/8/layout/orgChart1"/>
    <dgm:cxn modelId="{14E6186A-1F76-43DA-A9AC-61ECD49DEDA2}" type="presParOf" srcId="{F07DDA1E-35D8-4165-9E3A-731A4EC410F8}" destId="{F6D4A32A-9D0B-4467-A16C-F5A529B62514}" srcOrd="1" destOrd="0" presId="urn:microsoft.com/office/officeart/2005/8/layout/orgChart1"/>
    <dgm:cxn modelId="{6273E8BB-4745-46F0-9058-42BB3AEE9CB7}" type="presParOf" srcId="{E5C24797-C5FF-44B3-B279-10F506E0E407}" destId="{2FC98D9D-8725-41C6-BD6F-76C46C6DB8B7}" srcOrd="1" destOrd="0" presId="urn:microsoft.com/office/officeart/2005/8/layout/orgChart1"/>
    <dgm:cxn modelId="{4DFC7E2C-EEC2-4561-93B5-C08EA7B5376F}" type="presParOf" srcId="{E5C24797-C5FF-44B3-B279-10F506E0E407}" destId="{10D75D94-C8BE-49BB-AD46-000C8FF56E2E}" srcOrd="2" destOrd="0" presId="urn:microsoft.com/office/officeart/2005/8/layout/orgChart1"/>
    <dgm:cxn modelId="{8397491B-0FC6-4C71-8098-A9C9343B5011}" type="presParOf" srcId="{BC3B39EF-1AD5-4E7E-8262-1EB997A1FA75}" destId="{4DE7BC2C-9C8F-44CC-A02A-10140F3F5153}" srcOrd="2" destOrd="0" presId="urn:microsoft.com/office/officeart/2005/8/layout/orgChart1"/>
    <dgm:cxn modelId="{D9AAEC51-89E8-469C-B637-14965E3A60AB}" type="presParOf" srcId="{A688BA34-D2C3-4AF6-B4EE-80537547718D}" destId="{E8CA00A1-BE90-4D05-8A53-FF2AAF67E540}" srcOrd="2" destOrd="0" presId="urn:microsoft.com/office/officeart/2005/8/layout/orgChart1"/>
    <dgm:cxn modelId="{BBC00893-CA4F-4A70-AA59-C789DB24E808}" type="presParOf" srcId="{A688BA34-D2C3-4AF6-B4EE-80537547718D}" destId="{82EAEBD6-ADD7-4AE1-851F-B2FA32656791}" srcOrd="3" destOrd="0" presId="urn:microsoft.com/office/officeart/2005/8/layout/orgChart1"/>
    <dgm:cxn modelId="{00B5A3BA-A277-4CB0-9523-34BB3BBDE903}" type="presParOf" srcId="{82EAEBD6-ADD7-4AE1-851F-B2FA32656791}" destId="{6EE7F3DE-6CA0-479E-A7D3-20406D374DC6}" srcOrd="0" destOrd="0" presId="urn:microsoft.com/office/officeart/2005/8/layout/orgChart1"/>
    <dgm:cxn modelId="{47342A08-EA03-4063-8361-17C9637A177B}" type="presParOf" srcId="{6EE7F3DE-6CA0-479E-A7D3-20406D374DC6}" destId="{B71279F0-6555-4CEF-9508-661F8FEAC838}" srcOrd="0" destOrd="0" presId="urn:microsoft.com/office/officeart/2005/8/layout/orgChart1"/>
    <dgm:cxn modelId="{914A6B6C-DC97-43FC-AF9B-B5A576F683D9}" type="presParOf" srcId="{6EE7F3DE-6CA0-479E-A7D3-20406D374DC6}" destId="{E3A9F0C8-D057-45D0-AE91-348788D2AC04}" srcOrd="1" destOrd="0" presId="urn:microsoft.com/office/officeart/2005/8/layout/orgChart1"/>
    <dgm:cxn modelId="{9436F12B-23A0-48BD-8025-ADC272483D2B}" type="presParOf" srcId="{82EAEBD6-ADD7-4AE1-851F-B2FA32656791}" destId="{7FFCF2B5-1AFD-445F-8A23-1F54185DB8E4}" srcOrd="1" destOrd="0" presId="urn:microsoft.com/office/officeart/2005/8/layout/orgChart1"/>
    <dgm:cxn modelId="{FC7062C9-28DA-422E-B266-35956057D324}" type="presParOf" srcId="{7FFCF2B5-1AFD-445F-8A23-1F54185DB8E4}" destId="{C069F6FA-A8F1-4090-B643-705B12F4397A}" srcOrd="0" destOrd="0" presId="urn:microsoft.com/office/officeart/2005/8/layout/orgChart1"/>
    <dgm:cxn modelId="{CF7D9BE2-B2F7-4DF5-98AB-2AD5FBEE0799}" type="presParOf" srcId="{7FFCF2B5-1AFD-445F-8A23-1F54185DB8E4}" destId="{4D19D931-A776-48A1-AAD4-55ADE833FF4F}" srcOrd="1" destOrd="0" presId="urn:microsoft.com/office/officeart/2005/8/layout/orgChart1"/>
    <dgm:cxn modelId="{AE615FDD-0C78-44BF-9E15-8E0D9B804A1E}" type="presParOf" srcId="{4D19D931-A776-48A1-AAD4-55ADE833FF4F}" destId="{B996ADE9-64A0-440B-B8AF-CE6351983F63}" srcOrd="0" destOrd="0" presId="urn:microsoft.com/office/officeart/2005/8/layout/orgChart1"/>
    <dgm:cxn modelId="{48C4ED4D-3D16-4660-A261-780271C71234}" type="presParOf" srcId="{B996ADE9-64A0-440B-B8AF-CE6351983F63}" destId="{60D30D91-E02B-4F4F-B3B0-9029B7C6548A}" srcOrd="0" destOrd="0" presId="urn:microsoft.com/office/officeart/2005/8/layout/orgChart1"/>
    <dgm:cxn modelId="{EA539C43-829F-4600-93A5-3F54384772EC}" type="presParOf" srcId="{B996ADE9-64A0-440B-B8AF-CE6351983F63}" destId="{825FE3D8-268A-4C6C-BB0D-D1A547C38F41}" srcOrd="1" destOrd="0" presId="urn:microsoft.com/office/officeart/2005/8/layout/orgChart1"/>
    <dgm:cxn modelId="{63A83E87-6500-42AA-8FFD-213ED84ABD9F}" type="presParOf" srcId="{4D19D931-A776-48A1-AAD4-55ADE833FF4F}" destId="{ADD0B363-F585-4B78-B64E-480105D8465D}" srcOrd="1" destOrd="0" presId="urn:microsoft.com/office/officeart/2005/8/layout/orgChart1"/>
    <dgm:cxn modelId="{D40852BD-5172-4930-9665-521FDC49F27F}" type="presParOf" srcId="{4D19D931-A776-48A1-AAD4-55ADE833FF4F}" destId="{597F656B-ECC9-4289-A465-0196DF6CAF42}" srcOrd="2" destOrd="0" presId="urn:microsoft.com/office/officeart/2005/8/layout/orgChart1"/>
    <dgm:cxn modelId="{CEDC75D1-BDE0-458D-9194-7E0B1711831A}" type="presParOf" srcId="{7FFCF2B5-1AFD-445F-8A23-1F54185DB8E4}" destId="{4543C8EB-BC41-42AB-B02D-8EA0AB313078}" srcOrd="2" destOrd="0" presId="urn:microsoft.com/office/officeart/2005/8/layout/orgChart1"/>
    <dgm:cxn modelId="{727D64E4-6083-4995-B7F4-BC4DDD80A5F2}" type="presParOf" srcId="{7FFCF2B5-1AFD-445F-8A23-1F54185DB8E4}" destId="{D623CA5E-84F5-452C-A021-02BEA7D82695}" srcOrd="3" destOrd="0" presId="urn:microsoft.com/office/officeart/2005/8/layout/orgChart1"/>
    <dgm:cxn modelId="{5AF962A8-CD43-43CA-A76E-DACA5D9AD1A3}" type="presParOf" srcId="{D623CA5E-84F5-452C-A021-02BEA7D82695}" destId="{69FD7129-856D-4538-BC3B-03BD04914D94}" srcOrd="0" destOrd="0" presId="urn:microsoft.com/office/officeart/2005/8/layout/orgChart1"/>
    <dgm:cxn modelId="{3DBD0032-C56C-491C-93EC-3806941EA4E2}" type="presParOf" srcId="{69FD7129-856D-4538-BC3B-03BD04914D94}" destId="{AC5274EA-FA63-4F49-85A3-230E7D58FD4E}" srcOrd="0" destOrd="0" presId="urn:microsoft.com/office/officeart/2005/8/layout/orgChart1"/>
    <dgm:cxn modelId="{314C2D0B-53F0-45A3-9EDE-092E6621AED5}" type="presParOf" srcId="{69FD7129-856D-4538-BC3B-03BD04914D94}" destId="{29D67BF0-B23D-4040-983D-0ADA17ECD00B}" srcOrd="1" destOrd="0" presId="urn:microsoft.com/office/officeart/2005/8/layout/orgChart1"/>
    <dgm:cxn modelId="{8A1473BB-D95D-4237-85FF-D42624DD0239}" type="presParOf" srcId="{D623CA5E-84F5-452C-A021-02BEA7D82695}" destId="{4B61153F-D97E-4809-84D2-78EE7373377A}" srcOrd="1" destOrd="0" presId="urn:microsoft.com/office/officeart/2005/8/layout/orgChart1"/>
    <dgm:cxn modelId="{6FCD66C4-765D-433F-BC62-083635B1A393}" type="presParOf" srcId="{D623CA5E-84F5-452C-A021-02BEA7D82695}" destId="{4B2597BB-B69E-405D-A9CF-BA25A761853C}" srcOrd="2" destOrd="0" presId="urn:microsoft.com/office/officeart/2005/8/layout/orgChart1"/>
    <dgm:cxn modelId="{A0C71D58-2DF3-461F-870C-DF7C7EBFD20C}" type="presParOf" srcId="{7FFCF2B5-1AFD-445F-8A23-1F54185DB8E4}" destId="{F33CF608-AE8C-440F-AE97-16AA5D077515}" srcOrd="4" destOrd="0" presId="urn:microsoft.com/office/officeart/2005/8/layout/orgChart1"/>
    <dgm:cxn modelId="{B533F2A6-0E1D-4632-8CFB-809315241B8D}" type="presParOf" srcId="{7FFCF2B5-1AFD-445F-8A23-1F54185DB8E4}" destId="{D8F66C79-F55B-4088-AA50-C4F394BCA532}" srcOrd="5" destOrd="0" presId="urn:microsoft.com/office/officeart/2005/8/layout/orgChart1"/>
    <dgm:cxn modelId="{8E430EDE-7A87-48E4-A2D0-801E9222DFC3}" type="presParOf" srcId="{D8F66C79-F55B-4088-AA50-C4F394BCA532}" destId="{498736D0-A868-4A2B-BE5A-464AE5E23146}" srcOrd="0" destOrd="0" presId="urn:microsoft.com/office/officeart/2005/8/layout/orgChart1"/>
    <dgm:cxn modelId="{2210CA70-9BDA-4B96-B1FF-D7B20D756018}" type="presParOf" srcId="{498736D0-A868-4A2B-BE5A-464AE5E23146}" destId="{72E3F4EB-8640-4DCA-8245-3E00777E1B11}" srcOrd="0" destOrd="0" presId="urn:microsoft.com/office/officeart/2005/8/layout/orgChart1"/>
    <dgm:cxn modelId="{B6CEF64B-7FD4-4CD6-9241-1E4CC1BA7C8A}" type="presParOf" srcId="{498736D0-A868-4A2B-BE5A-464AE5E23146}" destId="{03616FE4-7168-4547-B283-F6162CD5E42A}" srcOrd="1" destOrd="0" presId="urn:microsoft.com/office/officeart/2005/8/layout/orgChart1"/>
    <dgm:cxn modelId="{105A847A-B947-4AC3-B3BF-B7A4AEA2B169}" type="presParOf" srcId="{D8F66C79-F55B-4088-AA50-C4F394BCA532}" destId="{6706881B-586B-41FB-ADEB-BE21C1A91F99}" srcOrd="1" destOrd="0" presId="urn:microsoft.com/office/officeart/2005/8/layout/orgChart1"/>
    <dgm:cxn modelId="{4DD37519-A7C1-4FA9-8A6D-71CB467AEB1A}" type="presParOf" srcId="{D8F66C79-F55B-4088-AA50-C4F394BCA532}" destId="{B841FD63-EC51-4713-AD40-14E14EFBE906}" srcOrd="2" destOrd="0" presId="urn:microsoft.com/office/officeart/2005/8/layout/orgChart1"/>
    <dgm:cxn modelId="{FF348852-0DCD-4171-AEBE-9FD7C0E574A5}" type="presParOf" srcId="{82EAEBD6-ADD7-4AE1-851F-B2FA32656791}" destId="{F6B05B2B-555F-40ED-A3CF-5A2FEF28992E}" srcOrd="2" destOrd="0" presId="urn:microsoft.com/office/officeart/2005/8/layout/orgChart1"/>
    <dgm:cxn modelId="{F061796F-F087-4486-8A28-18B46E6E6AFA}" type="presParOf" srcId="{A688BA34-D2C3-4AF6-B4EE-80537547718D}" destId="{39EF84AC-C42E-449B-B5F9-266C9E92F488}" srcOrd="4" destOrd="0" presId="urn:microsoft.com/office/officeart/2005/8/layout/orgChart1"/>
    <dgm:cxn modelId="{A9FB634B-6359-424F-A696-0D422308F7B8}" type="presParOf" srcId="{A688BA34-D2C3-4AF6-B4EE-80537547718D}" destId="{43C32C31-1F1A-4F30-908B-484275611162}" srcOrd="5" destOrd="0" presId="urn:microsoft.com/office/officeart/2005/8/layout/orgChart1"/>
    <dgm:cxn modelId="{0EFFD7F7-E0F0-4093-9742-14BB78DA12A5}" type="presParOf" srcId="{43C32C31-1F1A-4F30-908B-484275611162}" destId="{D678BF6A-EF9E-4F57-A055-C72A0EF8E386}" srcOrd="0" destOrd="0" presId="urn:microsoft.com/office/officeart/2005/8/layout/orgChart1"/>
    <dgm:cxn modelId="{CC340DC2-E97A-4AF4-B426-81A45FDEE9EB}" type="presParOf" srcId="{D678BF6A-EF9E-4F57-A055-C72A0EF8E386}" destId="{CAE3CA34-D125-4615-80D8-6BEFB09D6DD0}" srcOrd="0" destOrd="0" presId="urn:microsoft.com/office/officeart/2005/8/layout/orgChart1"/>
    <dgm:cxn modelId="{D56EA739-350F-47AE-B9CD-96FF6B1FEE1C}" type="presParOf" srcId="{D678BF6A-EF9E-4F57-A055-C72A0EF8E386}" destId="{3C043588-434D-48EF-BEBC-C507B4B82DFA}" srcOrd="1" destOrd="0" presId="urn:microsoft.com/office/officeart/2005/8/layout/orgChart1"/>
    <dgm:cxn modelId="{68B70A7C-9C36-43FC-9A10-13C26A75EB74}" type="presParOf" srcId="{43C32C31-1F1A-4F30-908B-484275611162}" destId="{27D6F3A3-2D7A-410C-82E0-3236128F30BE}" srcOrd="1" destOrd="0" presId="urn:microsoft.com/office/officeart/2005/8/layout/orgChart1"/>
    <dgm:cxn modelId="{70D6CC1E-CCB7-43A8-BCA0-5A9BEAA454FE}" type="presParOf" srcId="{43C32C31-1F1A-4F30-908B-484275611162}" destId="{0E0842F0-6F3A-4ADC-B370-6FC81296811C}" srcOrd="2" destOrd="0" presId="urn:microsoft.com/office/officeart/2005/8/layout/orgChart1"/>
    <dgm:cxn modelId="{672EFEB4-4A41-4D64-A43A-2F240C52B343}" type="presParOf" srcId="{BA89DA28-2844-415C-9677-B2E56D851A59}" destId="{1FD2C148-A5A4-4CE1-B224-424A35C1548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8B38E66-F354-4C5B-8312-3DAA55D059DD}" type="doc">
      <dgm:prSet loTypeId="urn:microsoft.com/office/officeart/2005/8/layout/orgChart1" loCatId="hierarchy" qsTypeId="urn:microsoft.com/office/officeart/2005/8/quickstyle/simple1" qsCatId="simple" csTypeId="urn:microsoft.com/office/officeart/2005/8/colors/accent1_2" csCatId="accent1" phldr="1"/>
      <dgm:spPr/>
    </dgm:pt>
    <dgm:pt modelId="{2725027F-B2B3-446D-8C9B-16E3FB96133A}">
      <dgm:prSet/>
      <dgm:spPr/>
      <dgm:t>
        <a:bodyPr/>
        <a:lstStyle/>
        <a:p>
          <a:pPr marR="0" algn="ctr" rtl="0"/>
          <a:r>
            <a:rPr lang="cs-CZ" b="1" i="0" u="none" strike="noStrike" baseline="0" smtClean="0">
              <a:latin typeface="Calibri"/>
            </a:rPr>
            <a:t>Capital structure</a:t>
          </a:r>
          <a:endParaRPr lang="cs-CZ" smtClean="0"/>
        </a:p>
      </dgm:t>
    </dgm:pt>
    <dgm:pt modelId="{21E0C906-26D4-4ED6-9CEB-677D727750B1}" type="parTrans" cxnId="{9857B25A-F7C3-427D-B489-79159CC6B850}">
      <dgm:prSet/>
      <dgm:spPr/>
      <dgm:t>
        <a:bodyPr/>
        <a:lstStyle/>
        <a:p>
          <a:endParaRPr lang="cs-CZ"/>
        </a:p>
      </dgm:t>
    </dgm:pt>
    <dgm:pt modelId="{6D00C724-5795-4A5A-9DD4-ADC900B0EB51}" type="sibTrans" cxnId="{9857B25A-F7C3-427D-B489-79159CC6B850}">
      <dgm:prSet/>
      <dgm:spPr/>
      <dgm:t>
        <a:bodyPr/>
        <a:lstStyle/>
        <a:p>
          <a:endParaRPr lang="cs-CZ"/>
        </a:p>
      </dgm:t>
    </dgm:pt>
    <dgm:pt modelId="{AF77CF55-6E62-4FB2-8A19-7B255F415E9D}">
      <dgm:prSet/>
      <dgm:spPr/>
      <dgm:t>
        <a:bodyPr/>
        <a:lstStyle/>
        <a:p>
          <a:pPr marR="0" algn="ctr" rtl="0"/>
          <a:r>
            <a:rPr lang="cs-CZ" b="0" i="0" u="none" strike="noStrike" baseline="0" smtClean="0">
              <a:latin typeface="Calibri"/>
            </a:rPr>
            <a:t>Equity</a:t>
          </a:r>
          <a:endParaRPr lang="cs-CZ" smtClean="0"/>
        </a:p>
      </dgm:t>
    </dgm:pt>
    <dgm:pt modelId="{4FD13920-C6DD-47F3-9B00-B23E22784E28}" type="parTrans" cxnId="{21E3509B-E6FB-46C8-A69B-D12486FD10CA}">
      <dgm:prSet/>
      <dgm:spPr/>
      <dgm:t>
        <a:bodyPr/>
        <a:lstStyle/>
        <a:p>
          <a:endParaRPr lang="cs-CZ"/>
        </a:p>
      </dgm:t>
    </dgm:pt>
    <dgm:pt modelId="{2753E888-30F4-4989-97A2-5D5D50FEE2E4}" type="sibTrans" cxnId="{21E3509B-E6FB-46C8-A69B-D12486FD10CA}">
      <dgm:prSet/>
      <dgm:spPr/>
      <dgm:t>
        <a:bodyPr/>
        <a:lstStyle/>
        <a:p>
          <a:endParaRPr lang="cs-CZ"/>
        </a:p>
      </dgm:t>
    </dgm:pt>
    <dgm:pt modelId="{DE363F57-0B48-4BDF-BC49-845F742B7AE8}">
      <dgm:prSet/>
      <dgm:spPr/>
      <dgm:t>
        <a:bodyPr/>
        <a:lstStyle/>
        <a:p>
          <a:pPr marR="0" algn="ctr" rtl="0"/>
          <a:r>
            <a:rPr lang="cs-CZ" b="0" i="0" u="none" strike="noStrike" baseline="0" smtClean="0">
              <a:latin typeface="Calibri"/>
            </a:rPr>
            <a:t>Common capital</a:t>
          </a:r>
          <a:endParaRPr lang="cs-CZ" smtClean="0"/>
        </a:p>
      </dgm:t>
    </dgm:pt>
    <dgm:pt modelId="{2B234843-F7EB-4F69-8C8C-8CB407D7C090}" type="parTrans" cxnId="{CDD2860F-D59F-43CD-B7F8-2962273D60C0}">
      <dgm:prSet/>
      <dgm:spPr/>
      <dgm:t>
        <a:bodyPr/>
        <a:lstStyle/>
        <a:p>
          <a:endParaRPr lang="cs-CZ"/>
        </a:p>
      </dgm:t>
    </dgm:pt>
    <dgm:pt modelId="{962449A9-A823-4B2E-B9FF-F52375171029}" type="sibTrans" cxnId="{CDD2860F-D59F-43CD-B7F8-2962273D60C0}">
      <dgm:prSet/>
      <dgm:spPr/>
      <dgm:t>
        <a:bodyPr/>
        <a:lstStyle/>
        <a:p>
          <a:endParaRPr lang="cs-CZ"/>
        </a:p>
      </dgm:t>
    </dgm:pt>
    <dgm:pt modelId="{B1120634-F6F4-4037-8FD0-765423B6B517}">
      <dgm:prSet/>
      <dgm:spPr/>
      <dgm:t>
        <a:bodyPr/>
        <a:lstStyle/>
        <a:p>
          <a:pPr marR="0" algn="ctr" rtl="0"/>
          <a:r>
            <a:rPr lang="cs-CZ" b="0" i="0" u="none" strike="noStrike" baseline="0" smtClean="0">
              <a:latin typeface="Calibri"/>
            </a:rPr>
            <a:t>Funds</a:t>
          </a:r>
          <a:endParaRPr lang="cs-CZ" smtClean="0"/>
        </a:p>
      </dgm:t>
    </dgm:pt>
    <dgm:pt modelId="{3FE5E866-B789-43FF-88BB-4450C5349698}" type="parTrans" cxnId="{3203FC71-17BE-430A-868D-B24FD8EAFC5B}">
      <dgm:prSet/>
      <dgm:spPr/>
      <dgm:t>
        <a:bodyPr/>
        <a:lstStyle/>
        <a:p>
          <a:endParaRPr lang="cs-CZ"/>
        </a:p>
      </dgm:t>
    </dgm:pt>
    <dgm:pt modelId="{990B7839-2BA8-4004-AE63-AE4575CC4874}" type="sibTrans" cxnId="{3203FC71-17BE-430A-868D-B24FD8EAFC5B}">
      <dgm:prSet/>
      <dgm:spPr/>
      <dgm:t>
        <a:bodyPr/>
        <a:lstStyle/>
        <a:p>
          <a:endParaRPr lang="cs-CZ"/>
        </a:p>
      </dgm:t>
    </dgm:pt>
    <dgm:pt modelId="{95DDFF8E-B75F-4AFD-B051-35559918B9C4}">
      <dgm:prSet/>
      <dgm:spPr/>
      <dgm:t>
        <a:bodyPr/>
        <a:lstStyle/>
        <a:p>
          <a:pPr marR="0" algn="ctr" rtl="0"/>
          <a:r>
            <a:rPr lang="cs-CZ" b="0" i="0" u="none" strike="noStrike" baseline="0" smtClean="0">
              <a:latin typeface="Calibri"/>
            </a:rPr>
            <a:t>Profit/loss of previous periods</a:t>
          </a:r>
          <a:endParaRPr lang="cs-CZ" smtClean="0"/>
        </a:p>
      </dgm:t>
    </dgm:pt>
    <dgm:pt modelId="{C4A87272-5890-41E9-83B0-B9AD9FF3C1BE}" type="parTrans" cxnId="{66FD8B41-12F5-4C2C-99B4-BF879E82BC7E}">
      <dgm:prSet/>
      <dgm:spPr/>
      <dgm:t>
        <a:bodyPr/>
        <a:lstStyle/>
        <a:p>
          <a:endParaRPr lang="cs-CZ"/>
        </a:p>
      </dgm:t>
    </dgm:pt>
    <dgm:pt modelId="{92F90379-196A-48B6-A7BA-FE5C4724B8C6}" type="sibTrans" cxnId="{66FD8B41-12F5-4C2C-99B4-BF879E82BC7E}">
      <dgm:prSet/>
      <dgm:spPr/>
      <dgm:t>
        <a:bodyPr/>
        <a:lstStyle/>
        <a:p>
          <a:endParaRPr lang="cs-CZ"/>
        </a:p>
      </dgm:t>
    </dgm:pt>
    <dgm:pt modelId="{E7E11AC0-1E5B-4700-966C-5F8F5D67D998}">
      <dgm:prSet/>
      <dgm:spPr/>
      <dgm:t>
        <a:bodyPr/>
        <a:lstStyle/>
        <a:p>
          <a:pPr marR="0" algn="ctr" rtl="0"/>
          <a:r>
            <a:rPr lang="cs-CZ" b="0" i="0" u="none" strike="noStrike" baseline="0" smtClean="0">
              <a:latin typeface="Calibri"/>
            </a:rPr>
            <a:t>Profit/loss of current period</a:t>
          </a:r>
          <a:endParaRPr lang="cs-CZ" smtClean="0"/>
        </a:p>
      </dgm:t>
    </dgm:pt>
    <dgm:pt modelId="{740355A5-A2A5-4B5D-B677-39651F174EC9}" type="parTrans" cxnId="{28FD1FD2-83E2-4F2D-A152-089E8C323270}">
      <dgm:prSet/>
      <dgm:spPr/>
      <dgm:t>
        <a:bodyPr/>
        <a:lstStyle/>
        <a:p>
          <a:endParaRPr lang="cs-CZ"/>
        </a:p>
      </dgm:t>
    </dgm:pt>
    <dgm:pt modelId="{4E28014E-8D0E-4AA9-9730-807261E1F739}" type="sibTrans" cxnId="{28FD1FD2-83E2-4F2D-A152-089E8C323270}">
      <dgm:prSet/>
      <dgm:spPr/>
      <dgm:t>
        <a:bodyPr/>
        <a:lstStyle/>
        <a:p>
          <a:endParaRPr lang="cs-CZ"/>
        </a:p>
      </dgm:t>
    </dgm:pt>
    <dgm:pt modelId="{E3EDDD3A-106B-4C14-9ABE-37E58B927FAD}">
      <dgm:prSet/>
      <dgm:spPr/>
      <dgm:t>
        <a:bodyPr/>
        <a:lstStyle/>
        <a:p>
          <a:pPr marR="0" algn="ctr" rtl="0"/>
          <a:r>
            <a:rPr lang="cs-CZ" smtClean="0"/>
            <a:t>Debt</a:t>
          </a:r>
        </a:p>
      </dgm:t>
    </dgm:pt>
    <dgm:pt modelId="{3C22C1E9-085D-4283-B2DC-7F201A3C3A9E}" type="parTrans" cxnId="{A3A10308-0858-40AC-8A8D-26125DE31FE9}">
      <dgm:prSet/>
      <dgm:spPr/>
      <dgm:t>
        <a:bodyPr/>
        <a:lstStyle/>
        <a:p>
          <a:endParaRPr lang="cs-CZ"/>
        </a:p>
      </dgm:t>
    </dgm:pt>
    <dgm:pt modelId="{DDF9B69F-C43A-40F0-B92F-3FB9AE907411}" type="sibTrans" cxnId="{A3A10308-0858-40AC-8A8D-26125DE31FE9}">
      <dgm:prSet/>
      <dgm:spPr/>
      <dgm:t>
        <a:bodyPr/>
        <a:lstStyle/>
        <a:p>
          <a:endParaRPr lang="cs-CZ"/>
        </a:p>
      </dgm:t>
    </dgm:pt>
    <dgm:pt modelId="{70B3B5EB-6702-4659-A68A-27D283A6D8BD}">
      <dgm:prSet/>
      <dgm:spPr/>
      <dgm:t>
        <a:bodyPr/>
        <a:lstStyle/>
        <a:p>
          <a:pPr marR="0" algn="ctr" rtl="0"/>
          <a:r>
            <a:rPr lang="cs-CZ" b="0" i="0" u="none" strike="noStrike" baseline="0" smtClean="0">
              <a:latin typeface="Calibri"/>
            </a:rPr>
            <a:t>Reserves</a:t>
          </a:r>
          <a:endParaRPr lang="cs-CZ" smtClean="0"/>
        </a:p>
      </dgm:t>
    </dgm:pt>
    <dgm:pt modelId="{4D859BB8-CF4F-4E7D-A3BE-7F6BDF7E85AF}" type="parTrans" cxnId="{B634F1A2-9591-491E-ADAD-AD33F88E6C74}">
      <dgm:prSet/>
      <dgm:spPr/>
      <dgm:t>
        <a:bodyPr/>
        <a:lstStyle/>
        <a:p>
          <a:endParaRPr lang="cs-CZ"/>
        </a:p>
      </dgm:t>
    </dgm:pt>
    <dgm:pt modelId="{3DDEB676-4B67-49B9-87FB-AC26247987A5}" type="sibTrans" cxnId="{B634F1A2-9591-491E-ADAD-AD33F88E6C74}">
      <dgm:prSet/>
      <dgm:spPr/>
      <dgm:t>
        <a:bodyPr/>
        <a:lstStyle/>
        <a:p>
          <a:endParaRPr lang="cs-CZ"/>
        </a:p>
      </dgm:t>
    </dgm:pt>
    <dgm:pt modelId="{AF8C1CAC-12A0-4112-B35E-042966EE8CE6}">
      <dgm:prSet/>
      <dgm:spPr/>
      <dgm:t>
        <a:bodyPr/>
        <a:lstStyle/>
        <a:p>
          <a:pPr marR="0" algn="ctr" rtl="0"/>
          <a:r>
            <a:rPr lang="cs-CZ" b="0" i="0" u="none" strike="noStrike" baseline="0" smtClean="0">
              <a:latin typeface="Calibri"/>
            </a:rPr>
            <a:t>Liabilities</a:t>
          </a:r>
          <a:endParaRPr lang="cs-CZ" smtClean="0"/>
        </a:p>
      </dgm:t>
    </dgm:pt>
    <dgm:pt modelId="{A57BD5CC-AE74-43EB-9931-7A73D2933687}" type="parTrans" cxnId="{79A31ACF-3E40-4697-9A54-D98AC9CF572A}">
      <dgm:prSet/>
      <dgm:spPr/>
      <dgm:t>
        <a:bodyPr/>
        <a:lstStyle/>
        <a:p>
          <a:endParaRPr lang="cs-CZ"/>
        </a:p>
      </dgm:t>
    </dgm:pt>
    <dgm:pt modelId="{DEE04FD7-8CF3-4A9D-8A1B-FAF33AA221AA}" type="sibTrans" cxnId="{79A31ACF-3E40-4697-9A54-D98AC9CF572A}">
      <dgm:prSet/>
      <dgm:spPr/>
      <dgm:t>
        <a:bodyPr/>
        <a:lstStyle/>
        <a:p>
          <a:endParaRPr lang="cs-CZ"/>
        </a:p>
      </dgm:t>
    </dgm:pt>
    <dgm:pt modelId="{DFFA0933-EABE-48D5-BFC5-DDF07ECAD7EA}">
      <dgm:prSet/>
      <dgm:spPr/>
      <dgm:t>
        <a:bodyPr/>
        <a:lstStyle/>
        <a:p>
          <a:pPr marR="0" algn="ctr" rtl="0"/>
          <a:r>
            <a:rPr lang="cs-CZ" smtClean="0"/>
            <a:t>Accruals</a:t>
          </a:r>
        </a:p>
      </dgm:t>
    </dgm:pt>
    <dgm:pt modelId="{A713430F-2AC7-45A7-907F-E715BEB64D5E}" type="parTrans" cxnId="{1FF33BFC-B1E7-4C9C-AB8E-70F6CCF7CC80}">
      <dgm:prSet/>
      <dgm:spPr/>
      <dgm:t>
        <a:bodyPr/>
        <a:lstStyle/>
        <a:p>
          <a:endParaRPr lang="cs-CZ"/>
        </a:p>
      </dgm:t>
    </dgm:pt>
    <dgm:pt modelId="{3A4EB51C-81EE-44E3-B4E6-652B46F440B0}" type="sibTrans" cxnId="{1FF33BFC-B1E7-4C9C-AB8E-70F6CCF7CC80}">
      <dgm:prSet/>
      <dgm:spPr/>
      <dgm:t>
        <a:bodyPr/>
        <a:lstStyle/>
        <a:p>
          <a:endParaRPr lang="cs-CZ"/>
        </a:p>
      </dgm:t>
    </dgm:pt>
    <dgm:pt modelId="{4C8A7234-D87E-4D11-A665-C77A95B08C28}" type="pres">
      <dgm:prSet presAssocID="{28B38E66-F354-4C5B-8312-3DAA55D059DD}" presName="hierChild1" presStyleCnt="0">
        <dgm:presLayoutVars>
          <dgm:orgChart val="1"/>
          <dgm:chPref val="1"/>
          <dgm:dir/>
          <dgm:animOne val="branch"/>
          <dgm:animLvl val="lvl"/>
          <dgm:resizeHandles/>
        </dgm:presLayoutVars>
      </dgm:prSet>
      <dgm:spPr/>
    </dgm:pt>
    <dgm:pt modelId="{85A2719A-89A6-4613-BFAB-6A841657AA8B}" type="pres">
      <dgm:prSet presAssocID="{2725027F-B2B3-446D-8C9B-16E3FB96133A}" presName="hierRoot1" presStyleCnt="0">
        <dgm:presLayoutVars>
          <dgm:hierBranch/>
        </dgm:presLayoutVars>
      </dgm:prSet>
      <dgm:spPr/>
    </dgm:pt>
    <dgm:pt modelId="{9F4D5936-74D0-40DB-9365-336FDBC48692}" type="pres">
      <dgm:prSet presAssocID="{2725027F-B2B3-446D-8C9B-16E3FB96133A}" presName="rootComposite1" presStyleCnt="0"/>
      <dgm:spPr/>
    </dgm:pt>
    <dgm:pt modelId="{902BC767-8E8A-4D4B-83A4-59D5811D585D}" type="pres">
      <dgm:prSet presAssocID="{2725027F-B2B3-446D-8C9B-16E3FB96133A}" presName="rootText1" presStyleLbl="node0" presStyleIdx="0" presStyleCnt="1">
        <dgm:presLayoutVars>
          <dgm:chPref val="3"/>
        </dgm:presLayoutVars>
      </dgm:prSet>
      <dgm:spPr/>
      <dgm:t>
        <a:bodyPr/>
        <a:lstStyle/>
        <a:p>
          <a:endParaRPr lang="cs-CZ"/>
        </a:p>
      </dgm:t>
    </dgm:pt>
    <dgm:pt modelId="{4C7B56A0-B198-4C41-AAEB-5C038AC402C1}" type="pres">
      <dgm:prSet presAssocID="{2725027F-B2B3-446D-8C9B-16E3FB96133A}" presName="rootConnector1" presStyleLbl="node1" presStyleIdx="0" presStyleCnt="0"/>
      <dgm:spPr/>
      <dgm:t>
        <a:bodyPr/>
        <a:lstStyle/>
        <a:p>
          <a:endParaRPr lang="cs-CZ"/>
        </a:p>
      </dgm:t>
    </dgm:pt>
    <dgm:pt modelId="{26DEDB54-704A-44CD-8DE8-B52BF0E7894D}" type="pres">
      <dgm:prSet presAssocID="{2725027F-B2B3-446D-8C9B-16E3FB96133A}" presName="hierChild2" presStyleCnt="0"/>
      <dgm:spPr/>
    </dgm:pt>
    <dgm:pt modelId="{D9486B56-7911-4C58-AF0F-496422F5C5C4}" type="pres">
      <dgm:prSet presAssocID="{4FD13920-C6DD-47F3-9B00-B23E22784E28}" presName="Name35" presStyleLbl="parChTrans1D2" presStyleIdx="0" presStyleCnt="3"/>
      <dgm:spPr/>
      <dgm:t>
        <a:bodyPr/>
        <a:lstStyle/>
        <a:p>
          <a:endParaRPr lang="cs-CZ"/>
        </a:p>
      </dgm:t>
    </dgm:pt>
    <dgm:pt modelId="{A11AB5F3-7058-4A64-97C3-1EDF5D7A8DFF}" type="pres">
      <dgm:prSet presAssocID="{AF77CF55-6E62-4FB2-8A19-7B255F415E9D}" presName="hierRoot2" presStyleCnt="0">
        <dgm:presLayoutVars>
          <dgm:hierBranch val="r"/>
        </dgm:presLayoutVars>
      </dgm:prSet>
      <dgm:spPr/>
    </dgm:pt>
    <dgm:pt modelId="{6BEA2BCB-C386-4147-88F9-548B1430F5B1}" type="pres">
      <dgm:prSet presAssocID="{AF77CF55-6E62-4FB2-8A19-7B255F415E9D}" presName="rootComposite" presStyleCnt="0"/>
      <dgm:spPr/>
    </dgm:pt>
    <dgm:pt modelId="{9FA47288-CB66-4468-80DB-CC19651402A2}" type="pres">
      <dgm:prSet presAssocID="{AF77CF55-6E62-4FB2-8A19-7B255F415E9D}" presName="rootText" presStyleLbl="node2" presStyleIdx="0" presStyleCnt="3">
        <dgm:presLayoutVars>
          <dgm:chPref val="3"/>
        </dgm:presLayoutVars>
      </dgm:prSet>
      <dgm:spPr/>
      <dgm:t>
        <a:bodyPr/>
        <a:lstStyle/>
        <a:p>
          <a:endParaRPr lang="cs-CZ"/>
        </a:p>
      </dgm:t>
    </dgm:pt>
    <dgm:pt modelId="{059957D4-1E1C-4BA9-86C7-3191FCF5FC34}" type="pres">
      <dgm:prSet presAssocID="{AF77CF55-6E62-4FB2-8A19-7B255F415E9D}" presName="rootConnector" presStyleLbl="node2" presStyleIdx="0" presStyleCnt="3"/>
      <dgm:spPr/>
      <dgm:t>
        <a:bodyPr/>
        <a:lstStyle/>
        <a:p>
          <a:endParaRPr lang="cs-CZ"/>
        </a:p>
      </dgm:t>
    </dgm:pt>
    <dgm:pt modelId="{F1CEBF68-BAFF-4AF8-9BE6-5C8BF88FB84C}" type="pres">
      <dgm:prSet presAssocID="{AF77CF55-6E62-4FB2-8A19-7B255F415E9D}" presName="hierChild4" presStyleCnt="0"/>
      <dgm:spPr/>
    </dgm:pt>
    <dgm:pt modelId="{3C819B0F-DBA2-4DA5-901A-37266B38864E}" type="pres">
      <dgm:prSet presAssocID="{2B234843-F7EB-4F69-8C8C-8CB407D7C090}" presName="Name50" presStyleLbl="parChTrans1D3" presStyleIdx="0" presStyleCnt="6"/>
      <dgm:spPr/>
      <dgm:t>
        <a:bodyPr/>
        <a:lstStyle/>
        <a:p>
          <a:endParaRPr lang="cs-CZ"/>
        </a:p>
      </dgm:t>
    </dgm:pt>
    <dgm:pt modelId="{BB151CAA-ACB0-44EF-AB39-A51E4A842CC9}" type="pres">
      <dgm:prSet presAssocID="{DE363F57-0B48-4BDF-BC49-845F742B7AE8}" presName="hierRoot2" presStyleCnt="0">
        <dgm:presLayoutVars>
          <dgm:hierBranch val="r"/>
        </dgm:presLayoutVars>
      </dgm:prSet>
      <dgm:spPr/>
    </dgm:pt>
    <dgm:pt modelId="{BAD9A4E6-2F04-4AA8-A1C1-8BF0CA2ED294}" type="pres">
      <dgm:prSet presAssocID="{DE363F57-0B48-4BDF-BC49-845F742B7AE8}" presName="rootComposite" presStyleCnt="0"/>
      <dgm:spPr/>
    </dgm:pt>
    <dgm:pt modelId="{AE566D65-338E-4A75-9436-CD89D1E5976C}" type="pres">
      <dgm:prSet presAssocID="{DE363F57-0B48-4BDF-BC49-845F742B7AE8}" presName="rootText" presStyleLbl="node3" presStyleIdx="0" presStyleCnt="6">
        <dgm:presLayoutVars>
          <dgm:chPref val="3"/>
        </dgm:presLayoutVars>
      </dgm:prSet>
      <dgm:spPr/>
      <dgm:t>
        <a:bodyPr/>
        <a:lstStyle/>
        <a:p>
          <a:endParaRPr lang="cs-CZ"/>
        </a:p>
      </dgm:t>
    </dgm:pt>
    <dgm:pt modelId="{A9FCE925-DD8F-4F72-9C4A-D52422731C5F}" type="pres">
      <dgm:prSet presAssocID="{DE363F57-0B48-4BDF-BC49-845F742B7AE8}" presName="rootConnector" presStyleLbl="node3" presStyleIdx="0" presStyleCnt="6"/>
      <dgm:spPr/>
      <dgm:t>
        <a:bodyPr/>
        <a:lstStyle/>
        <a:p>
          <a:endParaRPr lang="cs-CZ"/>
        </a:p>
      </dgm:t>
    </dgm:pt>
    <dgm:pt modelId="{05ED98C4-2DB4-4AF6-8A91-A959D4F480E9}" type="pres">
      <dgm:prSet presAssocID="{DE363F57-0B48-4BDF-BC49-845F742B7AE8}" presName="hierChild4" presStyleCnt="0"/>
      <dgm:spPr/>
    </dgm:pt>
    <dgm:pt modelId="{2A36DF05-4908-4E93-B337-C18AEB8F832E}" type="pres">
      <dgm:prSet presAssocID="{DE363F57-0B48-4BDF-BC49-845F742B7AE8}" presName="hierChild5" presStyleCnt="0"/>
      <dgm:spPr/>
    </dgm:pt>
    <dgm:pt modelId="{C595A0EC-E045-4E14-97ED-15B8C0E49EAB}" type="pres">
      <dgm:prSet presAssocID="{3FE5E866-B789-43FF-88BB-4450C5349698}" presName="Name50" presStyleLbl="parChTrans1D3" presStyleIdx="1" presStyleCnt="6"/>
      <dgm:spPr/>
      <dgm:t>
        <a:bodyPr/>
        <a:lstStyle/>
        <a:p>
          <a:endParaRPr lang="cs-CZ"/>
        </a:p>
      </dgm:t>
    </dgm:pt>
    <dgm:pt modelId="{1DB6600F-0615-4C4A-B27D-DE98E9D6B0F8}" type="pres">
      <dgm:prSet presAssocID="{B1120634-F6F4-4037-8FD0-765423B6B517}" presName="hierRoot2" presStyleCnt="0">
        <dgm:presLayoutVars>
          <dgm:hierBranch val="r"/>
        </dgm:presLayoutVars>
      </dgm:prSet>
      <dgm:spPr/>
    </dgm:pt>
    <dgm:pt modelId="{8A15FFF9-6432-40CE-9E80-0AC68758BF52}" type="pres">
      <dgm:prSet presAssocID="{B1120634-F6F4-4037-8FD0-765423B6B517}" presName="rootComposite" presStyleCnt="0"/>
      <dgm:spPr/>
    </dgm:pt>
    <dgm:pt modelId="{6BE4678B-8C70-4C74-8613-3079BDE88A1D}" type="pres">
      <dgm:prSet presAssocID="{B1120634-F6F4-4037-8FD0-765423B6B517}" presName="rootText" presStyleLbl="node3" presStyleIdx="1" presStyleCnt="6">
        <dgm:presLayoutVars>
          <dgm:chPref val="3"/>
        </dgm:presLayoutVars>
      </dgm:prSet>
      <dgm:spPr/>
      <dgm:t>
        <a:bodyPr/>
        <a:lstStyle/>
        <a:p>
          <a:endParaRPr lang="cs-CZ"/>
        </a:p>
      </dgm:t>
    </dgm:pt>
    <dgm:pt modelId="{1426D2AE-3CA8-49EC-BA2F-23DC4F1FE11B}" type="pres">
      <dgm:prSet presAssocID="{B1120634-F6F4-4037-8FD0-765423B6B517}" presName="rootConnector" presStyleLbl="node3" presStyleIdx="1" presStyleCnt="6"/>
      <dgm:spPr/>
      <dgm:t>
        <a:bodyPr/>
        <a:lstStyle/>
        <a:p>
          <a:endParaRPr lang="cs-CZ"/>
        </a:p>
      </dgm:t>
    </dgm:pt>
    <dgm:pt modelId="{3C224A78-E9D1-41B3-886C-3A126EC8EAEC}" type="pres">
      <dgm:prSet presAssocID="{B1120634-F6F4-4037-8FD0-765423B6B517}" presName="hierChild4" presStyleCnt="0"/>
      <dgm:spPr/>
    </dgm:pt>
    <dgm:pt modelId="{99375662-58CB-4621-8962-5A2606BFC247}" type="pres">
      <dgm:prSet presAssocID="{B1120634-F6F4-4037-8FD0-765423B6B517}" presName="hierChild5" presStyleCnt="0"/>
      <dgm:spPr/>
    </dgm:pt>
    <dgm:pt modelId="{10C2B7AC-8A11-4988-A6D7-4163826EBC0B}" type="pres">
      <dgm:prSet presAssocID="{C4A87272-5890-41E9-83B0-B9AD9FF3C1BE}" presName="Name50" presStyleLbl="parChTrans1D3" presStyleIdx="2" presStyleCnt="6"/>
      <dgm:spPr/>
      <dgm:t>
        <a:bodyPr/>
        <a:lstStyle/>
        <a:p>
          <a:endParaRPr lang="cs-CZ"/>
        </a:p>
      </dgm:t>
    </dgm:pt>
    <dgm:pt modelId="{470C99CF-BA66-4711-8E3D-B20F0FB47EDA}" type="pres">
      <dgm:prSet presAssocID="{95DDFF8E-B75F-4AFD-B051-35559918B9C4}" presName="hierRoot2" presStyleCnt="0">
        <dgm:presLayoutVars>
          <dgm:hierBranch val="r"/>
        </dgm:presLayoutVars>
      </dgm:prSet>
      <dgm:spPr/>
    </dgm:pt>
    <dgm:pt modelId="{472EE28E-2BE4-4B52-87A3-8FD011466BEF}" type="pres">
      <dgm:prSet presAssocID="{95DDFF8E-B75F-4AFD-B051-35559918B9C4}" presName="rootComposite" presStyleCnt="0"/>
      <dgm:spPr/>
    </dgm:pt>
    <dgm:pt modelId="{71831372-2802-41DA-B286-ABE025FD149F}" type="pres">
      <dgm:prSet presAssocID="{95DDFF8E-B75F-4AFD-B051-35559918B9C4}" presName="rootText" presStyleLbl="node3" presStyleIdx="2" presStyleCnt="6">
        <dgm:presLayoutVars>
          <dgm:chPref val="3"/>
        </dgm:presLayoutVars>
      </dgm:prSet>
      <dgm:spPr/>
      <dgm:t>
        <a:bodyPr/>
        <a:lstStyle/>
        <a:p>
          <a:endParaRPr lang="cs-CZ"/>
        </a:p>
      </dgm:t>
    </dgm:pt>
    <dgm:pt modelId="{E42947BA-ADBB-4D34-80B1-AEF29833AA1B}" type="pres">
      <dgm:prSet presAssocID="{95DDFF8E-B75F-4AFD-B051-35559918B9C4}" presName="rootConnector" presStyleLbl="node3" presStyleIdx="2" presStyleCnt="6"/>
      <dgm:spPr/>
      <dgm:t>
        <a:bodyPr/>
        <a:lstStyle/>
        <a:p>
          <a:endParaRPr lang="cs-CZ"/>
        </a:p>
      </dgm:t>
    </dgm:pt>
    <dgm:pt modelId="{182101EE-8F68-41B0-803F-AB285FE4B105}" type="pres">
      <dgm:prSet presAssocID="{95DDFF8E-B75F-4AFD-B051-35559918B9C4}" presName="hierChild4" presStyleCnt="0"/>
      <dgm:spPr/>
    </dgm:pt>
    <dgm:pt modelId="{FA14E82E-5F0D-405E-8C25-76BF71B6A70A}" type="pres">
      <dgm:prSet presAssocID="{95DDFF8E-B75F-4AFD-B051-35559918B9C4}" presName="hierChild5" presStyleCnt="0"/>
      <dgm:spPr/>
    </dgm:pt>
    <dgm:pt modelId="{4F2B1F7D-5A65-4F57-BA1C-C4C60E975F1A}" type="pres">
      <dgm:prSet presAssocID="{740355A5-A2A5-4B5D-B677-39651F174EC9}" presName="Name50" presStyleLbl="parChTrans1D3" presStyleIdx="3" presStyleCnt="6"/>
      <dgm:spPr/>
      <dgm:t>
        <a:bodyPr/>
        <a:lstStyle/>
        <a:p>
          <a:endParaRPr lang="cs-CZ"/>
        </a:p>
      </dgm:t>
    </dgm:pt>
    <dgm:pt modelId="{0FAA27B6-9166-4F79-A3FC-8626B0D39A57}" type="pres">
      <dgm:prSet presAssocID="{E7E11AC0-1E5B-4700-966C-5F8F5D67D998}" presName="hierRoot2" presStyleCnt="0">
        <dgm:presLayoutVars>
          <dgm:hierBranch val="r"/>
        </dgm:presLayoutVars>
      </dgm:prSet>
      <dgm:spPr/>
    </dgm:pt>
    <dgm:pt modelId="{00E8AF1E-4FC1-46E2-B9A7-AFF361FEF3D4}" type="pres">
      <dgm:prSet presAssocID="{E7E11AC0-1E5B-4700-966C-5F8F5D67D998}" presName="rootComposite" presStyleCnt="0"/>
      <dgm:spPr/>
    </dgm:pt>
    <dgm:pt modelId="{5D568665-ADE4-4809-81F9-3C02E8F49E97}" type="pres">
      <dgm:prSet presAssocID="{E7E11AC0-1E5B-4700-966C-5F8F5D67D998}" presName="rootText" presStyleLbl="node3" presStyleIdx="3" presStyleCnt="6">
        <dgm:presLayoutVars>
          <dgm:chPref val="3"/>
        </dgm:presLayoutVars>
      </dgm:prSet>
      <dgm:spPr/>
      <dgm:t>
        <a:bodyPr/>
        <a:lstStyle/>
        <a:p>
          <a:endParaRPr lang="cs-CZ"/>
        </a:p>
      </dgm:t>
    </dgm:pt>
    <dgm:pt modelId="{94E223F6-A962-4691-839B-4CE086C8877B}" type="pres">
      <dgm:prSet presAssocID="{E7E11AC0-1E5B-4700-966C-5F8F5D67D998}" presName="rootConnector" presStyleLbl="node3" presStyleIdx="3" presStyleCnt="6"/>
      <dgm:spPr/>
      <dgm:t>
        <a:bodyPr/>
        <a:lstStyle/>
        <a:p>
          <a:endParaRPr lang="cs-CZ"/>
        </a:p>
      </dgm:t>
    </dgm:pt>
    <dgm:pt modelId="{F976E44D-FD84-4576-930D-C2DEF3E02F3B}" type="pres">
      <dgm:prSet presAssocID="{E7E11AC0-1E5B-4700-966C-5F8F5D67D998}" presName="hierChild4" presStyleCnt="0"/>
      <dgm:spPr/>
    </dgm:pt>
    <dgm:pt modelId="{E775AAFB-1FFE-4B5F-838F-7AACBE0D87F4}" type="pres">
      <dgm:prSet presAssocID="{E7E11AC0-1E5B-4700-966C-5F8F5D67D998}" presName="hierChild5" presStyleCnt="0"/>
      <dgm:spPr/>
    </dgm:pt>
    <dgm:pt modelId="{467F245D-FA5B-4816-A5D0-A44EFF902DB7}" type="pres">
      <dgm:prSet presAssocID="{AF77CF55-6E62-4FB2-8A19-7B255F415E9D}" presName="hierChild5" presStyleCnt="0"/>
      <dgm:spPr/>
    </dgm:pt>
    <dgm:pt modelId="{FB8B6B77-8956-4167-B49A-D28623869955}" type="pres">
      <dgm:prSet presAssocID="{3C22C1E9-085D-4283-B2DC-7F201A3C3A9E}" presName="Name35" presStyleLbl="parChTrans1D2" presStyleIdx="1" presStyleCnt="3"/>
      <dgm:spPr/>
      <dgm:t>
        <a:bodyPr/>
        <a:lstStyle/>
        <a:p>
          <a:endParaRPr lang="cs-CZ"/>
        </a:p>
      </dgm:t>
    </dgm:pt>
    <dgm:pt modelId="{190B299B-905A-4C1F-A628-FFEAC751B9D3}" type="pres">
      <dgm:prSet presAssocID="{E3EDDD3A-106B-4C14-9ABE-37E58B927FAD}" presName="hierRoot2" presStyleCnt="0">
        <dgm:presLayoutVars>
          <dgm:hierBranch val="r"/>
        </dgm:presLayoutVars>
      </dgm:prSet>
      <dgm:spPr/>
    </dgm:pt>
    <dgm:pt modelId="{477F2B4D-C35B-4609-9588-EE620C9B2209}" type="pres">
      <dgm:prSet presAssocID="{E3EDDD3A-106B-4C14-9ABE-37E58B927FAD}" presName="rootComposite" presStyleCnt="0"/>
      <dgm:spPr/>
    </dgm:pt>
    <dgm:pt modelId="{4AD39FB3-1358-4DFA-9BA9-9A66012AC154}" type="pres">
      <dgm:prSet presAssocID="{E3EDDD3A-106B-4C14-9ABE-37E58B927FAD}" presName="rootText" presStyleLbl="node2" presStyleIdx="1" presStyleCnt="3">
        <dgm:presLayoutVars>
          <dgm:chPref val="3"/>
        </dgm:presLayoutVars>
      </dgm:prSet>
      <dgm:spPr/>
      <dgm:t>
        <a:bodyPr/>
        <a:lstStyle/>
        <a:p>
          <a:endParaRPr lang="cs-CZ"/>
        </a:p>
      </dgm:t>
    </dgm:pt>
    <dgm:pt modelId="{433D1898-E35D-4A41-B0D6-E93BAB609396}" type="pres">
      <dgm:prSet presAssocID="{E3EDDD3A-106B-4C14-9ABE-37E58B927FAD}" presName="rootConnector" presStyleLbl="node2" presStyleIdx="1" presStyleCnt="3"/>
      <dgm:spPr/>
      <dgm:t>
        <a:bodyPr/>
        <a:lstStyle/>
        <a:p>
          <a:endParaRPr lang="cs-CZ"/>
        </a:p>
      </dgm:t>
    </dgm:pt>
    <dgm:pt modelId="{EFF2A401-31C5-45DA-9273-F8A158317C6A}" type="pres">
      <dgm:prSet presAssocID="{E3EDDD3A-106B-4C14-9ABE-37E58B927FAD}" presName="hierChild4" presStyleCnt="0"/>
      <dgm:spPr/>
    </dgm:pt>
    <dgm:pt modelId="{CB2A29BA-6B2D-4542-9C81-6B32FAEB8EB3}" type="pres">
      <dgm:prSet presAssocID="{4D859BB8-CF4F-4E7D-A3BE-7F6BDF7E85AF}" presName="Name50" presStyleLbl="parChTrans1D3" presStyleIdx="4" presStyleCnt="6"/>
      <dgm:spPr/>
      <dgm:t>
        <a:bodyPr/>
        <a:lstStyle/>
        <a:p>
          <a:endParaRPr lang="cs-CZ"/>
        </a:p>
      </dgm:t>
    </dgm:pt>
    <dgm:pt modelId="{A152C92E-C338-4DA7-A135-E5172E218A25}" type="pres">
      <dgm:prSet presAssocID="{70B3B5EB-6702-4659-A68A-27D283A6D8BD}" presName="hierRoot2" presStyleCnt="0">
        <dgm:presLayoutVars>
          <dgm:hierBranch val="r"/>
        </dgm:presLayoutVars>
      </dgm:prSet>
      <dgm:spPr/>
    </dgm:pt>
    <dgm:pt modelId="{625FFE29-881F-4D4B-9A35-F718CFFE3AA3}" type="pres">
      <dgm:prSet presAssocID="{70B3B5EB-6702-4659-A68A-27D283A6D8BD}" presName="rootComposite" presStyleCnt="0"/>
      <dgm:spPr/>
    </dgm:pt>
    <dgm:pt modelId="{FCFDEDB1-9C5C-41E9-B3BE-43F685D7BCA9}" type="pres">
      <dgm:prSet presAssocID="{70B3B5EB-6702-4659-A68A-27D283A6D8BD}" presName="rootText" presStyleLbl="node3" presStyleIdx="4" presStyleCnt="6">
        <dgm:presLayoutVars>
          <dgm:chPref val="3"/>
        </dgm:presLayoutVars>
      </dgm:prSet>
      <dgm:spPr/>
      <dgm:t>
        <a:bodyPr/>
        <a:lstStyle/>
        <a:p>
          <a:endParaRPr lang="cs-CZ"/>
        </a:p>
      </dgm:t>
    </dgm:pt>
    <dgm:pt modelId="{2CB7C26F-6656-4057-872D-9E8FAB803E24}" type="pres">
      <dgm:prSet presAssocID="{70B3B5EB-6702-4659-A68A-27D283A6D8BD}" presName="rootConnector" presStyleLbl="node3" presStyleIdx="4" presStyleCnt="6"/>
      <dgm:spPr/>
      <dgm:t>
        <a:bodyPr/>
        <a:lstStyle/>
        <a:p>
          <a:endParaRPr lang="cs-CZ"/>
        </a:p>
      </dgm:t>
    </dgm:pt>
    <dgm:pt modelId="{9946F621-71C3-4DC2-AAF3-F64D620520EA}" type="pres">
      <dgm:prSet presAssocID="{70B3B5EB-6702-4659-A68A-27D283A6D8BD}" presName="hierChild4" presStyleCnt="0"/>
      <dgm:spPr/>
    </dgm:pt>
    <dgm:pt modelId="{B94E6732-2D1C-4025-A30B-B7879523A396}" type="pres">
      <dgm:prSet presAssocID="{70B3B5EB-6702-4659-A68A-27D283A6D8BD}" presName="hierChild5" presStyleCnt="0"/>
      <dgm:spPr/>
    </dgm:pt>
    <dgm:pt modelId="{D060CCA3-8B2C-4609-8EDF-3004DE187C01}" type="pres">
      <dgm:prSet presAssocID="{A57BD5CC-AE74-43EB-9931-7A73D2933687}" presName="Name50" presStyleLbl="parChTrans1D3" presStyleIdx="5" presStyleCnt="6"/>
      <dgm:spPr/>
      <dgm:t>
        <a:bodyPr/>
        <a:lstStyle/>
        <a:p>
          <a:endParaRPr lang="cs-CZ"/>
        </a:p>
      </dgm:t>
    </dgm:pt>
    <dgm:pt modelId="{C6844F09-FBEA-4922-997B-1801C6F60C89}" type="pres">
      <dgm:prSet presAssocID="{AF8C1CAC-12A0-4112-B35E-042966EE8CE6}" presName="hierRoot2" presStyleCnt="0">
        <dgm:presLayoutVars>
          <dgm:hierBranch val="r"/>
        </dgm:presLayoutVars>
      </dgm:prSet>
      <dgm:spPr/>
    </dgm:pt>
    <dgm:pt modelId="{4C4FC748-A116-4797-89FF-FC14C85FB7E2}" type="pres">
      <dgm:prSet presAssocID="{AF8C1CAC-12A0-4112-B35E-042966EE8CE6}" presName="rootComposite" presStyleCnt="0"/>
      <dgm:spPr/>
    </dgm:pt>
    <dgm:pt modelId="{6F5A9101-F478-4942-AABB-5A29C8BA8039}" type="pres">
      <dgm:prSet presAssocID="{AF8C1CAC-12A0-4112-B35E-042966EE8CE6}" presName="rootText" presStyleLbl="node3" presStyleIdx="5" presStyleCnt="6">
        <dgm:presLayoutVars>
          <dgm:chPref val="3"/>
        </dgm:presLayoutVars>
      </dgm:prSet>
      <dgm:spPr/>
      <dgm:t>
        <a:bodyPr/>
        <a:lstStyle/>
        <a:p>
          <a:endParaRPr lang="cs-CZ"/>
        </a:p>
      </dgm:t>
    </dgm:pt>
    <dgm:pt modelId="{8DA8CE04-87D0-41A1-846C-3595D1BE1668}" type="pres">
      <dgm:prSet presAssocID="{AF8C1CAC-12A0-4112-B35E-042966EE8CE6}" presName="rootConnector" presStyleLbl="node3" presStyleIdx="5" presStyleCnt="6"/>
      <dgm:spPr/>
      <dgm:t>
        <a:bodyPr/>
        <a:lstStyle/>
        <a:p>
          <a:endParaRPr lang="cs-CZ"/>
        </a:p>
      </dgm:t>
    </dgm:pt>
    <dgm:pt modelId="{A6278780-6CFE-4464-A5C8-C4A7F837F721}" type="pres">
      <dgm:prSet presAssocID="{AF8C1CAC-12A0-4112-B35E-042966EE8CE6}" presName="hierChild4" presStyleCnt="0"/>
      <dgm:spPr/>
    </dgm:pt>
    <dgm:pt modelId="{3861B623-55B7-4B66-987C-223A757B790A}" type="pres">
      <dgm:prSet presAssocID="{AF8C1CAC-12A0-4112-B35E-042966EE8CE6}" presName="hierChild5" presStyleCnt="0"/>
      <dgm:spPr/>
    </dgm:pt>
    <dgm:pt modelId="{8F33BCB6-65AE-4B50-A8AA-60AE17CDD74D}" type="pres">
      <dgm:prSet presAssocID="{E3EDDD3A-106B-4C14-9ABE-37E58B927FAD}" presName="hierChild5" presStyleCnt="0"/>
      <dgm:spPr/>
    </dgm:pt>
    <dgm:pt modelId="{40DDF34C-74CE-4931-BE4D-A325CF209F2B}" type="pres">
      <dgm:prSet presAssocID="{A713430F-2AC7-45A7-907F-E715BEB64D5E}" presName="Name35" presStyleLbl="parChTrans1D2" presStyleIdx="2" presStyleCnt="3"/>
      <dgm:spPr/>
      <dgm:t>
        <a:bodyPr/>
        <a:lstStyle/>
        <a:p>
          <a:endParaRPr lang="cs-CZ"/>
        </a:p>
      </dgm:t>
    </dgm:pt>
    <dgm:pt modelId="{083BAD15-F2AE-4EEA-9575-4BDE6E088655}" type="pres">
      <dgm:prSet presAssocID="{DFFA0933-EABE-48D5-BFC5-DDF07ECAD7EA}" presName="hierRoot2" presStyleCnt="0">
        <dgm:presLayoutVars>
          <dgm:hierBranch/>
        </dgm:presLayoutVars>
      </dgm:prSet>
      <dgm:spPr/>
    </dgm:pt>
    <dgm:pt modelId="{AE97FCE7-DF87-4F5C-92B7-F030BD9AEDEF}" type="pres">
      <dgm:prSet presAssocID="{DFFA0933-EABE-48D5-BFC5-DDF07ECAD7EA}" presName="rootComposite" presStyleCnt="0"/>
      <dgm:spPr/>
    </dgm:pt>
    <dgm:pt modelId="{C91095AF-B8B7-43AC-A787-F47A883DD844}" type="pres">
      <dgm:prSet presAssocID="{DFFA0933-EABE-48D5-BFC5-DDF07ECAD7EA}" presName="rootText" presStyleLbl="node2" presStyleIdx="2" presStyleCnt="3">
        <dgm:presLayoutVars>
          <dgm:chPref val="3"/>
        </dgm:presLayoutVars>
      </dgm:prSet>
      <dgm:spPr/>
      <dgm:t>
        <a:bodyPr/>
        <a:lstStyle/>
        <a:p>
          <a:endParaRPr lang="cs-CZ"/>
        </a:p>
      </dgm:t>
    </dgm:pt>
    <dgm:pt modelId="{0CFD4825-6E8E-4EC9-8881-B27EC29916A3}" type="pres">
      <dgm:prSet presAssocID="{DFFA0933-EABE-48D5-BFC5-DDF07ECAD7EA}" presName="rootConnector" presStyleLbl="node2" presStyleIdx="2" presStyleCnt="3"/>
      <dgm:spPr/>
      <dgm:t>
        <a:bodyPr/>
        <a:lstStyle/>
        <a:p>
          <a:endParaRPr lang="cs-CZ"/>
        </a:p>
      </dgm:t>
    </dgm:pt>
    <dgm:pt modelId="{0DE0A0AB-D809-4A85-9946-9A160AADC3C6}" type="pres">
      <dgm:prSet presAssocID="{DFFA0933-EABE-48D5-BFC5-DDF07ECAD7EA}" presName="hierChild4" presStyleCnt="0"/>
      <dgm:spPr/>
    </dgm:pt>
    <dgm:pt modelId="{00103956-0D47-44A3-A482-1F834039B8A4}" type="pres">
      <dgm:prSet presAssocID="{DFFA0933-EABE-48D5-BFC5-DDF07ECAD7EA}" presName="hierChild5" presStyleCnt="0"/>
      <dgm:spPr/>
    </dgm:pt>
    <dgm:pt modelId="{060D7D14-2BA3-4187-A50A-FE05C795A9EF}" type="pres">
      <dgm:prSet presAssocID="{2725027F-B2B3-446D-8C9B-16E3FB96133A}" presName="hierChild3" presStyleCnt="0"/>
      <dgm:spPr/>
    </dgm:pt>
  </dgm:ptLst>
  <dgm:cxnLst>
    <dgm:cxn modelId="{1FF33BFC-B1E7-4C9C-AB8E-70F6CCF7CC80}" srcId="{2725027F-B2B3-446D-8C9B-16E3FB96133A}" destId="{DFFA0933-EABE-48D5-BFC5-DDF07ECAD7EA}" srcOrd="2" destOrd="0" parTransId="{A713430F-2AC7-45A7-907F-E715BEB64D5E}" sibTransId="{3A4EB51C-81EE-44E3-B4E6-652B46F440B0}"/>
    <dgm:cxn modelId="{A679A907-377C-4FBF-A06B-D2733B77DB9A}" type="presOf" srcId="{A713430F-2AC7-45A7-907F-E715BEB64D5E}" destId="{40DDF34C-74CE-4931-BE4D-A325CF209F2B}" srcOrd="0" destOrd="0" presId="urn:microsoft.com/office/officeart/2005/8/layout/orgChart1"/>
    <dgm:cxn modelId="{6C71CEA6-295B-4331-8515-1360143E4B2B}" type="presOf" srcId="{AF77CF55-6E62-4FB2-8A19-7B255F415E9D}" destId="{9FA47288-CB66-4468-80DB-CC19651402A2}" srcOrd="0" destOrd="0" presId="urn:microsoft.com/office/officeart/2005/8/layout/orgChart1"/>
    <dgm:cxn modelId="{7603317F-18B8-4F73-88F8-D55FAB1419A1}" type="presOf" srcId="{4FD13920-C6DD-47F3-9B00-B23E22784E28}" destId="{D9486B56-7911-4C58-AF0F-496422F5C5C4}" srcOrd="0" destOrd="0" presId="urn:microsoft.com/office/officeart/2005/8/layout/orgChart1"/>
    <dgm:cxn modelId="{FB9CF007-E78B-4CE9-A65D-7CF4A34CF010}" type="presOf" srcId="{AF77CF55-6E62-4FB2-8A19-7B255F415E9D}" destId="{059957D4-1E1C-4BA9-86C7-3191FCF5FC34}" srcOrd="1" destOrd="0" presId="urn:microsoft.com/office/officeart/2005/8/layout/orgChart1"/>
    <dgm:cxn modelId="{CDD2860F-D59F-43CD-B7F8-2962273D60C0}" srcId="{AF77CF55-6E62-4FB2-8A19-7B255F415E9D}" destId="{DE363F57-0B48-4BDF-BC49-845F742B7AE8}" srcOrd="0" destOrd="0" parTransId="{2B234843-F7EB-4F69-8C8C-8CB407D7C090}" sibTransId="{962449A9-A823-4B2E-B9FF-F52375171029}"/>
    <dgm:cxn modelId="{82580D1C-58CA-4901-BBB2-454934786B67}" type="presOf" srcId="{B1120634-F6F4-4037-8FD0-765423B6B517}" destId="{6BE4678B-8C70-4C74-8613-3079BDE88A1D}" srcOrd="0" destOrd="0" presId="urn:microsoft.com/office/officeart/2005/8/layout/orgChart1"/>
    <dgm:cxn modelId="{7F0A2902-AC77-4340-9918-48516499977D}" type="presOf" srcId="{740355A5-A2A5-4B5D-B677-39651F174EC9}" destId="{4F2B1F7D-5A65-4F57-BA1C-C4C60E975F1A}" srcOrd="0" destOrd="0" presId="urn:microsoft.com/office/officeart/2005/8/layout/orgChart1"/>
    <dgm:cxn modelId="{EE5A2A87-3708-48B2-B863-E24D0B6AEC44}" type="presOf" srcId="{2725027F-B2B3-446D-8C9B-16E3FB96133A}" destId="{4C7B56A0-B198-4C41-AAEB-5C038AC402C1}" srcOrd="1" destOrd="0" presId="urn:microsoft.com/office/officeart/2005/8/layout/orgChart1"/>
    <dgm:cxn modelId="{66FD8B41-12F5-4C2C-99B4-BF879E82BC7E}" srcId="{AF77CF55-6E62-4FB2-8A19-7B255F415E9D}" destId="{95DDFF8E-B75F-4AFD-B051-35559918B9C4}" srcOrd="2" destOrd="0" parTransId="{C4A87272-5890-41E9-83B0-B9AD9FF3C1BE}" sibTransId="{92F90379-196A-48B6-A7BA-FE5C4724B8C6}"/>
    <dgm:cxn modelId="{F31207C3-746F-4432-8DEA-3591618988B4}" type="presOf" srcId="{28B38E66-F354-4C5B-8312-3DAA55D059DD}" destId="{4C8A7234-D87E-4D11-A665-C77A95B08C28}" srcOrd="0" destOrd="0" presId="urn:microsoft.com/office/officeart/2005/8/layout/orgChart1"/>
    <dgm:cxn modelId="{2698DF41-04A9-4195-A03C-6F380CAD28BC}" type="presOf" srcId="{E3EDDD3A-106B-4C14-9ABE-37E58B927FAD}" destId="{433D1898-E35D-4A41-B0D6-E93BAB609396}" srcOrd="1" destOrd="0" presId="urn:microsoft.com/office/officeart/2005/8/layout/orgChart1"/>
    <dgm:cxn modelId="{F8880FBD-5416-48F7-BFC1-C74E40A68D8C}" type="presOf" srcId="{3FE5E866-B789-43FF-88BB-4450C5349698}" destId="{C595A0EC-E045-4E14-97ED-15B8C0E49EAB}" srcOrd="0" destOrd="0" presId="urn:microsoft.com/office/officeart/2005/8/layout/orgChart1"/>
    <dgm:cxn modelId="{D3DBD918-3FBE-4774-8935-37BE1F5F2570}" type="presOf" srcId="{A57BD5CC-AE74-43EB-9931-7A73D2933687}" destId="{D060CCA3-8B2C-4609-8EDF-3004DE187C01}" srcOrd="0" destOrd="0" presId="urn:microsoft.com/office/officeart/2005/8/layout/orgChart1"/>
    <dgm:cxn modelId="{5E1437B1-84DF-4E69-8920-0D6E22B594EB}" type="presOf" srcId="{3C22C1E9-085D-4283-B2DC-7F201A3C3A9E}" destId="{FB8B6B77-8956-4167-B49A-D28623869955}" srcOrd="0" destOrd="0" presId="urn:microsoft.com/office/officeart/2005/8/layout/orgChart1"/>
    <dgm:cxn modelId="{884D3702-EAD9-42DC-89D6-3EB8438C0231}" type="presOf" srcId="{95DDFF8E-B75F-4AFD-B051-35559918B9C4}" destId="{71831372-2802-41DA-B286-ABE025FD149F}" srcOrd="0" destOrd="0" presId="urn:microsoft.com/office/officeart/2005/8/layout/orgChart1"/>
    <dgm:cxn modelId="{362A4998-3EF0-4876-9C91-AFF76F9302BE}" type="presOf" srcId="{B1120634-F6F4-4037-8FD0-765423B6B517}" destId="{1426D2AE-3CA8-49EC-BA2F-23DC4F1FE11B}" srcOrd="1" destOrd="0" presId="urn:microsoft.com/office/officeart/2005/8/layout/orgChart1"/>
    <dgm:cxn modelId="{2BD1E430-C357-4219-A0A9-B44F14A888D6}" type="presOf" srcId="{70B3B5EB-6702-4659-A68A-27D283A6D8BD}" destId="{2CB7C26F-6656-4057-872D-9E8FAB803E24}" srcOrd="1" destOrd="0" presId="urn:microsoft.com/office/officeart/2005/8/layout/orgChart1"/>
    <dgm:cxn modelId="{20FD719A-0BD3-400C-AD16-50167F85983B}" type="presOf" srcId="{C4A87272-5890-41E9-83B0-B9AD9FF3C1BE}" destId="{10C2B7AC-8A11-4988-A6D7-4163826EBC0B}" srcOrd="0" destOrd="0" presId="urn:microsoft.com/office/officeart/2005/8/layout/orgChart1"/>
    <dgm:cxn modelId="{B634F1A2-9591-491E-ADAD-AD33F88E6C74}" srcId="{E3EDDD3A-106B-4C14-9ABE-37E58B927FAD}" destId="{70B3B5EB-6702-4659-A68A-27D283A6D8BD}" srcOrd="0" destOrd="0" parTransId="{4D859BB8-CF4F-4E7D-A3BE-7F6BDF7E85AF}" sibTransId="{3DDEB676-4B67-49B9-87FB-AC26247987A5}"/>
    <dgm:cxn modelId="{29063CFF-102F-4B32-8426-54F73FC5CE44}" type="presOf" srcId="{95DDFF8E-B75F-4AFD-B051-35559918B9C4}" destId="{E42947BA-ADBB-4D34-80B1-AEF29833AA1B}" srcOrd="1" destOrd="0" presId="urn:microsoft.com/office/officeart/2005/8/layout/orgChart1"/>
    <dgm:cxn modelId="{72EF53A9-C04A-4B70-BE55-0F52A5FF1490}" type="presOf" srcId="{AF8C1CAC-12A0-4112-B35E-042966EE8CE6}" destId="{6F5A9101-F478-4942-AABB-5A29C8BA8039}" srcOrd="0" destOrd="0" presId="urn:microsoft.com/office/officeart/2005/8/layout/orgChart1"/>
    <dgm:cxn modelId="{21E3509B-E6FB-46C8-A69B-D12486FD10CA}" srcId="{2725027F-B2B3-446D-8C9B-16E3FB96133A}" destId="{AF77CF55-6E62-4FB2-8A19-7B255F415E9D}" srcOrd="0" destOrd="0" parTransId="{4FD13920-C6DD-47F3-9B00-B23E22784E28}" sibTransId="{2753E888-30F4-4989-97A2-5D5D50FEE2E4}"/>
    <dgm:cxn modelId="{3203FC71-17BE-430A-868D-B24FD8EAFC5B}" srcId="{AF77CF55-6E62-4FB2-8A19-7B255F415E9D}" destId="{B1120634-F6F4-4037-8FD0-765423B6B517}" srcOrd="1" destOrd="0" parTransId="{3FE5E866-B789-43FF-88BB-4450C5349698}" sibTransId="{990B7839-2BA8-4004-AE63-AE4575CC4874}"/>
    <dgm:cxn modelId="{79852A34-C304-4789-9F65-D56BCA3E5C0A}" type="presOf" srcId="{2B234843-F7EB-4F69-8C8C-8CB407D7C090}" destId="{3C819B0F-DBA2-4DA5-901A-37266B38864E}" srcOrd="0" destOrd="0" presId="urn:microsoft.com/office/officeart/2005/8/layout/orgChart1"/>
    <dgm:cxn modelId="{CC06783B-0C16-4F9D-8DDC-6A210685D648}" type="presOf" srcId="{70B3B5EB-6702-4659-A68A-27D283A6D8BD}" destId="{FCFDEDB1-9C5C-41E9-B3BE-43F685D7BCA9}" srcOrd="0" destOrd="0" presId="urn:microsoft.com/office/officeart/2005/8/layout/orgChart1"/>
    <dgm:cxn modelId="{FB1DDC1F-4D02-41CF-9D38-633645E815E5}" type="presOf" srcId="{DFFA0933-EABE-48D5-BFC5-DDF07ECAD7EA}" destId="{C91095AF-B8B7-43AC-A787-F47A883DD844}" srcOrd="0" destOrd="0" presId="urn:microsoft.com/office/officeart/2005/8/layout/orgChart1"/>
    <dgm:cxn modelId="{69D75732-809D-4BD9-890A-DFA3F17BC31F}" type="presOf" srcId="{DFFA0933-EABE-48D5-BFC5-DDF07ECAD7EA}" destId="{0CFD4825-6E8E-4EC9-8881-B27EC29916A3}" srcOrd="1" destOrd="0" presId="urn:microsoft.com/office/officeart/2005/8/layout/orgChart1"/>
    <dgm:cxn modelId="{AA421610-3190-4F34-B312-0E210E26F7A6}" type="presOf" srcId="{AF8C1CAC-12A0-4112-B35E-042966EE8CE6}" destId="{8DA8CE04-87D0-41A1-846C-3595D1BE1668}" srcOrd="1" destOrd="0" presId="urn:microsoft.com/office/officeart/2005/8/layout/orgChart1"/>
    <dgm:cxn modelId="{9D87FFBF-FDD4-405A-8787-AB8D304E01C4}" type="presOf" srcId="{E7E11AC0-1E5B-4700-966C-5F8F5D67D998}" destId="{94E223F6-A962-4691-839B-4CE086C8877B}" srcOrd="1" destOrd="0" presId="urn:microsoft.com/office/officeart/2005/8/layout/orgChart1"/>
    <dgm:cxn modelId="{5B7D2B5F-A2B2-43BB-87C2-391A67C4CBE2}" type="presOf" srcId="{4D859BB8-CF4F-4E7D-A3BE-7F6BDF7E85AF}" destId="{CB2A29BA-6B2D-4542-9C81-6B32FAEB8EB3}" srcOrd="0" destOrd="0" presId="urn:microsoft.com/office/officeart/2005/8/layout/orgChart1"/>
    <dgm:cxn modelId="{2F06F91A-A81F-4F31-ABB4-8A7EC2730ED2}" type="presOf" srcId="{DE363F57-0B48-4BDF-BC49-845F742B7AE8}" destId="{AE566D65-338E-4A75-9436-CD89D1E5976C}" srcOrd="0" destOrd="0" presId="urn:microsoft.com/office/officeart/2005/8/layout/orgChart1"/>
    <dgm:cxn modelId="{921D2147-C1C4-4498-9727-5F165DCCB0EC}" type="presOf" srcId="{E3EDDD3A-106B-4C14-9ABE-37E58B927FAD}" destId="{4AD39FB3-1358-4DFA-9BA9-9A66012AC154}" srcOrd="0" destOrd="0" presId="urn:microsoft.com/office/officeart/2005/8/layout/orgChart1"/>
    <dgm:cxn modelId="{1CE7DEE5-0D69-41CF-B106-0AB1FC3C4E34}" type="presOf" srcId="{2725027F-B2B3-446D-8C9B-16E3FB96133A}" destId="{902BC767-8E8A-4D4B-83A4-59D5811D585D}" srcOrd="0" destOrd="0" presId="urn:microsoft.com/office/officeart/2005/8/layout/orgChart1"/>
    <dgm:cxn modelId="{79A31ACF-3E40-4697-9A54-D98AC9CF572A}" srcId="{E3EDDD3A-106B-4C14-9ABE-37E58B927FAD}" destId="{AF8C1CAC-12A0-4112-B35E-042966EE8CE6}" srcOrd="1" destOrd="0" parTransId="{A57BD5CC-AE74-43EB-9931-7A73D2933687}" sibTransId="{DEE04FD7-8CF3-4A9D-8A1B-FAF33AA221AA}"/>
    <dgm:cxn modelId="{9857B25A-F7C3-427D-B489-79159CC6B850}" srcId="{28B38E66-F354-4C5B-8312-3DAA55D059DD}" destId="{2725027F-B2B3-446D-8C9B-16E3FB96133A}" srcOrd="0" destOrd="0" parTransId="{21E0C906-26D4-4ED6-9CEB-677D727750B1}" sibTransId="{6D00C724-5795-4A5A-9DD4-ADC900B0EB51}"/>
    <dgm:cxn modelId="{28FD1FD2-83E2-4F2D-A152-089E8C323270}" srcId="{AF77CF55-6E62-4FB2-8A19-7B255F415E9D}" destId="{E7E11AC0-1E5B-4700-966C-5F8F5D67D998}" srcOrd="3" destOrd="0" parTransId="{740355A5-A2A5-4B5D-B677-39651F174EC9}" sibTransId="{4E28014E-8D0E-4AA9-9730-807261E1F739}"/>
    <dgm:cxn modelId="{4DC9142D-3922-449C-98C7-DB07C38409D6}" type="presOf" srcId="{DE363F57-0B48-4BDF-BC49-845F742B7AE8}" destId="{A9FCE925-DD8F-4F72-9C4A-D52422731C5F}" srcOrd="1" destOrd="0" presId="urn:microsoft.com/office/officeart/2005/8/layout/orgChart1"/>
    <dgm:cxn modelId="{A3A10308-0858-40AC-8A8D-26125DE31FE9}" srcId="{2725027F-B2B3-446D-8C9B-16E3FB96133A}" destId="{E3EDDD3A-106B-4C14-9ABE-37E58B927FAD}" srcOrd="1" destOrd="0" parTransId="{3C22C1E9-085D-4283-B2DC-7F201A3C3A9E}" sibTransId="{DDF9B69F-C43A-40F0-B92F-3FB9AE907411}"/>
    <dgm:cxn modelId="{F1B19031-253B-4D88-A9D5-4F9F084B1691}" type="presOf" srcId="{E7E11AC0-1E5B-4700-966C-5F8F5D67D998}" destId="{5D568665-ADE4-4809-81F9-3C02E8F49E97}" srcOrd="0" destOrd="0" presId="urn:microsoft.com/office/officeart/2005/8/layout/orgChart1"/>
    <dgm:cxn modelId="{2589ED15-C0D2-4DA0-9CF7-8725D15A9011}" type="presParOf" srcId="{4C8A7234-D87E-4D11-A665-C77A95B08C28}" destId="{85A2719A-89A6-4613-BFAB-6A841657AA8B}" srcOrd="0" destOrd="0" presId="urn:microsoft.com/office/officeart/2005/8/layout/orgChart1"/>
    <dgm:cxn modelId="{327A1FCB-5E2D-49C2-A5EA-AE36AF8E1AFA}" type="presParOf" srcId="{85A2719A-89A6-4613-BFAB-6A841657AA8B}" destId="{9F4D5936-74D0-40DB-9365-336FDBC48692}" srcOrd="0" destOrd="0" presId="urn:microsoft.com/office/officeart/2005/8/layout/orgChart1"/>
    <dgm:cxn modelId="{0E7A70EE-81E8-49C4-A3F0-CE180F409A4F}" type="presParOf" srcId="{9F4D5936-74D0-40DB-9365-336FDBC48692}" destId="{902BC767-8E8A-4D4B-83A4-59D5811D585D}" srcOrd="0" destOrd="0" presId="urn:microsoft.com/office/officeart/2005/8/layout/orgChart1"/>
    <dgm:cxn modelId="{9D9D812E-63CB-429A-8320-CEC1BC458F4A}" type="presParOf" srcId="{9F4D5936-74D0-40DB-9365-336FDBC48692}" destId="{4C7B56A0-B198-4C41-AAEB-5C038AC402C1}" srcOrd="1" destOrd="0" presId="urn:microsoft.com/office/officeart/2005/8/layout/orgChart1"/>
    <dgm:cxn modelId="{4FFB5540-0D38-47F1-9C88-14C02E1F0451}" type="presParOf" srcId="{85A2719A-89A6-4613-BFAB-6A841657AA8B}" destId="{26DEDB54-704A-44CD-8DE8-B52BF0E7894D}" srcOrd="1" destOrd="0" presId="urn:microsoft.com/office/officeart/2005/8/layout/orgChart1"/>
    <dgm:cxn modelId="{FFA75060-C4DB-44A0-AA01-1306192D181E}" type="presParOf" srcId="{26DEDB54-704A-44CD-8DE8-B52BF0E7894D}" destId="{D9486B56-7911-4C58-AF0F-496422F5C5C4}" srcOrd="0" destOrd="0" presId="urn:microsoft.com/office/officeart/2005/8/layout/orgChart1"/>
    <dgm:cxn modelId="{27CCC605-8DFE-45BF-8B78-096C9DD8A572}" type="presParOf" srcId="{26DEDB54-704A-44CD-8DE8-B52BF0E7894D}" destId="{A11AB5F3-7058-4A64-97C3-1EDF5D7A8DFF}" srcOrd="1" destOrd="0" presId="urn:microsoft.com/office/officeart/2005/8/layout/orgChart1"/>
    <dgm:cxn modelId="{2BCCE090-C3E8-4DA1-A6BD-B140B50A64C1}" type="presParOf" srcId="{A11AB5F3-7058-4A64-97C3-1EDF5D7A8DFF}" destId="{6BEA2BCB-C386-4147-88F9-548B1430F5B1}" srcOrd="0" destOrd="0" presId="urn:microsoft.com/office/officeart/2005/8/layout/orgChart1"/>
    <dgm:cxn modelId="{C28A3FBE-B2A2-4BC9-A9CB-E6B969C847F8}" type="presParOf" srcId="{6BEA2BCB-C386-4147-88F9-548B1430F5B1}" destId="{9FA47288-CB66-4468-80DB-CC19651402A2}" srcOrd="0" destOrd="0" presId="urn:microsoft.com/office/officeart/2005/8/layout/orgChart1"/>
    <dgm:cxn modelId="{A7E33ED6-B1CD-48DA-A325-34ED47999108}" type="presParOf" srcId="{6BEA2BCB-C386-4147-88F9-548B1430F5B1}" destId="{059957D4-1E1C-4BA9-86C7-3191FCF5FC34}" srcOrd="1" destOrd="0" presId="urn:microsoft.com/office/officeart/2005/8/layout/orgChart1"/>
    <dgm:cxn modelId="{E3D88374-2E74-43AE-B0DF-25A0CB0EF36F}" type="presParOf" srcId="{A11AB5F3-7058-4A64-97C3-1EDF5D7A8DFF}" destId="{F1CEBF68-BAFF-4AF8-9BE6-5C8BF88FB84C}" srcOrd="1" destOrd="0" presId="urn:microsoft.com/office/officeart/2005/8/layout/orgChart1"/>
    <dgm:cxn modelId="{FEF596F8-0585-4759-AAC9-10F55E362B02}" type="presParOf" srcId="{F1CEBF68-BAFF-4AF8-9BE6-5C8BF88FB84C}" destId="{3C819B0F-DBA2-4DA5-901A-37266B38864E}" srcOrd="0" destOrd="0" presId="urn:microsoft.com/office/officeart/2005/8/layout/orgChart1"/>
    <dgm:cxn modelId="{1B514020-ABCB-458B-A140-4B48DBBBACC4}" type="presParOf" srcId="{F1CEBF68-BAFF-4AF8-9BE6-5C8BF88FB84C}" destId="{BB151CAA-ACB0-44EF-AB39-A51E4A842CC9}" srcOrd="1" destOrd="0" presId="urn:microsoft.com/office/officeart/2005/8/layout/orgChart1"/>
    <dgm:cxn modelId="{43064340-6B69-461E-AF2A-DBBB17A30220}" type="presParOf" srcId="{BB151CAA-ACB0-44EF-AB39-A51E4A842CC9}" destId="{BAD9A4E6-2F04-4AA8-A1C1-8BF0CA2ED294}" srcOrd="0" destOrd="0" presId="urn:microsoft.com/office/officeart/2005/8/layout/orgChart1"/>
    <dgm:cxn modelId="{8852EDEA-173F-4FA1-9407-3CDA3483728F}" type="presParOf" srcId="{BAD9A4E6-2F04-4AA8-A1C1-8BF0CA2ED294}" destId="{AE566D65-338E-4A75-9436-CD89D1E5976C}" srcOrd="0" destOrd="0" presId="urn:microsoft.com/office/officeart/2005/8/layout/orgChart1"/>
    <dgm:cxn modelId="{0DACBF32-DB1E-407F-BDFF-DCDD3F27A296}" type="presParOf" srcId="{BAD9A4E6-2F04-4AA8-A1C1-8BF0CA2ED294}" destId="{A9FCE925-DD8F-4F72-9C4A-D52422731C5F}" srcOrd="1" destOrd="0" presId="urn:microsoft.com/office/officeart/2005/8/layout/orgChart1"/>
    <dgm:cxn modelId="{F6FBD9BF-1C4A-4157-8A88-613AC7F5031B}" type="presParOf" srcId="{BB151CAA-ACB0-44EF-AB39-A51E4A842CC9}" destId="{05ED98C4-2DB4-4AF6-8A91-A959D4F480E9}" srcOrd="1" destOrd="0" presId="urn:microsoft.com/office/officeart/2005/8/layout/orgChart1"/>
    <dgm:cxn modelId="{BDC2D65F-B583-4261-A97F-867F80A35F93}" type="presParOf" srcId="{BB151CAA-ACB0-44EF-AB39-A51E4A842CC9}" destId="{2A36DF05-4908-4E93-B337-C18AEB8F832E}" srcOrd="2" destOrd="0" presId="urn:microsoft.com/office/officeart/2005/8/layout/orgChart1"/>
    <dgm:cxn modelId="{5A61EABC-21C3-4E91-A3B6-CADCAEE598FD}" type="presParOf" srcId="{F1CEBF68-BAFF-4AF8-9BE6-5C8BF88FB84C}" destId="{C595A0EC-E045-4E14-97ED-15B8C0E49EAB}" srcOrd="2" destOrd="0" presId="urn:microsoft.com/office/officeart/2005/8/layout/orgChart1"/>
    <dgm:cxn modelId="{3E802488-23C2-488B-B2CF-CA4F90CFC4FC}" type="presParOf" srcId="{F1CEBF68-BAFF-4AF8-9BE6-5C8BF88FB84C}" destId="{1DB6600F-0615-4C4A-B27D-DE98E9D6B0F8}" srcOrd="3" destOrd="0" presId="urn:microsoft.com/office/officeart/2005/8/layout/orgChart1"/>
    <dgm:cxn modelId="{F2BDD055-A143-42D9-8E5B-11965E8F78AD}" type="presParOf" srcId="{1DB6600F-0615-4C4A-B27D-DE98E9D6B0F8}" destId="{8A15FFF9-6432-40CE-9E80-0AC68758BF52}" srcOrd="0" destOrd="0" presId="urn:microsoft.com/office/officeart/2005/8/layout/orgChart1"/>
    <dgm:cxn modelId="{2171D373-C48F-4D95-B115-F24B1DCC5022}" type="presParOf" srcId="{8A15FFF9-6432-40CE-9E80-0AC68758BF52}" destId="{6BE4678B-8C70-4C74-8613-3079BDE88A1D}" srcOrd="0" destOrd="0" presId="urn:microsoft.com/office/officeart/2005/8/layout/orgChart1"/>
    <dgm:cxn modelId="{02DFA7DD-7CFE-450A-A87E-86149A35B4E3}" type="presParOf" srcId="{8A15FFF9-6432-40CE-9E80-0AC68758BF52}" destId="{1426D2AE-3CA8-49EC-BA2F-23DC4F1FE11B}" srcOrd="1" destOrd="0" presId="urn:microsoft.com/office/officeart/2005/8/layout/orgChart1"/>
    <dgm:cxn modelId="{BB2FDAEF-808C-4BB0-8E9E-F4020E4DF675}" type="presParOf" srcId="{1DB6600F-0615-4C4A-B27D-DE98E9D6B0F8}" destId="{3C224A78-E9D1-41B3-886C-3A126EC8EAEC}" srcOrd="1" destOrd="0" presId="urn:microsoft.com/office/officeart/2005/8/layout/orgChart1"/>
    <dgm:cxn modelId="{752C3609-D535-49F1-A1EB-B4E649975D6E}" type="presParOf" srcId="{1DB6600F-0615-4C4A-B27D-DE98E9D6B0F8}" destId="{99375662-58CB-4621-8962-5A2606BFC247}" srcOrd="2" destOrd="0" presId="urn:microsoft.com/office/officeart/2005/8/layout/orgChart1"/>
    <dgm:cxn modelId="{85EED845-D52C-4311-882D-A0AC74E15E6C}" type="presParOf" srcId="{F1CEBF68-BAFF-4AF8-9BE6-5C8BF88FB84C}" destId="{10C2B7AC-8A11-4988-A6D7-4163826EBC0B}" srcOrd="4" destOrd="0" presId="urn:microsoft.com/office/officeart/2005/8/layout/orgChart1"/>
    <dgm:cxn modelId="{76174431-7861-4209-8129-8C846A71F56B}" type="presParOf" srcId="{F1CEBF68-BAFF-4AF8-9BE6-5C8BF88FB84C}" destId="{470C99CF-BA66-4711-8E3D-B20F0FB47EDA}" srcOrd="5" destOrd="0" presId="urn:microsoft.com/office/officeart/2005/8/layout/orgChart1"/>
    <dgm:cxn modelId="{02CC5AFA-D1C8-4EFE-91A4-4DC19E22D10D}" type="presParOf" srcId="{470C99CF-BA66-4711-8E3D-B20F0FB47EDA}" destId="{472EE28E-2BE4-4B52-87A3-8FD011466BEF}" srcOrd="0" destOrd="0" presId="urn:microsoft.com/office/officeart/2005/8/layout/orgChart1"/>
    <dgm:cxn modelId="{44766B26-DD9D-4D92-A2F5-5A7D6C30B8E7}" type="presParOf" srcId="{472EE28E-2BE4-4B52-87A3-8FD011466BEF}" destId="{71831372-2802-41DA-B286-ABE025FD149F}" srcOrd="0" destOrd="0" presId="urn:microsoft.com/office/officeart/2005/8/layout/orgChart1"/>
    <dgm:cxn modelId="{106A4BFB-4D2C-47BB-AAF9-C340F9478F13}" type="presParOf" srcId="{472EE28E-2BE4-4B52-87A3-8FD011466BEF}" destId="{E42947BA-ADBB-4D34-80B1-AEF29833AA1B}" srcOrd="1" destOrd="0" presId="urn:microsoft.com/office/officeart/2005/8/layout/orgChart1"/>
    <dgm:cxn modelId="{8ABE3991-322B-4A13-88D3-7B596A3AC87A}" type="presParOf" srcId="{470C99CF-BA66-4711-8E3D-B20F0FB47EDA}" destId="{182101EE-8F68-41B0-803F-AB285FE4B105}" srcOrd="1" destOrd="0" presId="urn:microsoft.com/office/officeart/2005/8/layout/orgChart1"/>
    <dgm:cxn modelId="{681D82F0-6BFA-4FE8-80AB-F972DDFE360E}" type="presParOf" srcId="{470C99CF-BA66-4711-8E3D-B20F0FB47EDA}" destId="{FA14E82E-5F0D-405E-8C25-76BF71B6A70A}" srcOrd="2" destOrd="0" presId="urn:microsoft.com/office/officeart/2005/8/layout/orgChart1"/>
    <dgm:cxn modelId="{89E839D0-16B6-43E5-8B8B-F70E8219BAD8}" type="presParOf" srcId="{F1CEBF68-BAFF-4AF8-9BE6-5C8BF88FB84C}" destId="{4F2B1F7D-5A65-4F57-BA1C-C4C60E975F1A}" srcOrd="6" destOrd="0" presId="urn:microsoft.com/office/officeart/2005/8/layout/orgChart1"/>
    <dgm:cxn modelId="{229DDF38-2BD6-4E88-A993-AED011697793}" type="presParOf" srcId="{F1CEBF68-BAFF-4AF8-9BE6-5C8BF88FB84C}" destId="{0FAA27B6-9166-4F79-A3FC-8626B0D39A57}" srcOrd="7" destOrd="0" presId="urn:microsoft.com/office/officeart/2005/8/layout/orgChart1"/>
    <dgm:cxn modelId="{D5AF3597-FA87-4D19-9738-842A4E5A0E64}" type="presParOf" srcId="{0FAA27B6-9166-4F79-A3FC-8626B0D39A57}" destId="{00E8AF1E-4FC1-46E2-B9A7-AFF361FEF3D4}" srcOrd="0" destOrd="0" presId="urn:microsoft.com/office/officeart/2005/8/layout/orgChart1"/>
    <dgm:cxn modelId="{9D270738-0374-47AE-8E43-7DFE9862F3F6}" type="presParOf" srcId="{00E8AF1E-4FC1-46E2-B9A7-AFF361FEF3D4}" destId="{5D568665-ADE4-4809-81F9-3C02E8F49E97}" srcOrd="0" destOrd="0" presId="urn:microsoft.com/office/officeart/2005/8/layout/orgChart1"/>
    <dgm:cxn modelId="{7170395C-B6B0-412E-9056-D21907BEB877}" type="presParOf" srcId="{00E8AF1E-4FC1-46E2-B9A7-AFF361FEF3D4}" destId="{94E223F6-A962-4691-839B-4CE086C8877B}" srcOrd="1" destOrd="0" presId="urn:microsoft.com/office/officeart/2005/8/layout/orgChart1"/>
    <dgm:cxn modelId="{2411CF82-A3C6-4C53-ADD6-24A3A163CF7D}" type="presParOf" srcId="{0FAA27B6-9166-4F79-A3FC-8626B0D39A57}" destId="{F976E44D-FD84-4576-930D-C2DEF3E02F3B}" srcOrd="1" destOrd="0" presId="urn:microsoft.com/office/officeart/2005/8/layout/orgChart1"/>
    <dgm:cxn modelId="{B554C230-5B66-4969-8E0E-AD4992A5ED16}" type="presParOf" srcId="{0FAA27B6-9166-4F79-A3FC-8626B0D39A57}" destId="{E775AAFB-1FFE-4B5F-838F-7AACBE0D87F4}" srcOrd="2" destOrd="0" presId="urn:microsoft.com/office/officeart/2005/8/layout/orgChart1"/>
    <dgm:cxn modelId="{041971EF-1E88-421A-A44C-E91696272352}" type="presParOf" srcId="{A11AB5F3-7058-4A64-97C3-1EDF5D7A8DFF}" destId="{467F245D-FA5B-4816-A5D0-A44EFF902DB7}" srcOrd="2" destOrd="0" presId="urn:microsoft.com/office/officeart/2005/8/layout/orgChart1"/>
    <dgm:cxn modelId="{B42B2C1E-F851-40B4-82EB-1F9CB8FB19F1}" type="presParOf" srcId="{26DEDB54-704A-44CD-8DE8-B52BF0E7894D}" destId="{FB8B6B77-8956-4167-B49A-D28623869955}" srcOrd="2" destOrd="0" presId="urn:microsoft.com/office/officeart/2005/8/layout/orgChart1"/>
    <dgm:cxn modelId="{B40F2977-3955-4E48-BD0C-14F432B09F73}" type="presParOf" srcId="{26DEDB54-704A-44CD-8DE8-B52BF0E7894D}" destId="{190B299B-905A-4C1F-A628-FFEAC751B9D3}" srcOrd="3" destOrd="0" presId="urn:microsoft.com/office/officeart/2005/8/layout/orgChart1"/>
    <dgm:cxn modelId="{EFD5CA5A-83B5-4B57-9CEE-F8C0FD994F09}" type="presParOf" srcId="{190B299B-905A-4C1F-A628-FFEAC751B9D3}" destId="{477F2B4D-C35B-4609-9588-EE620C9B2209}" srcOrd="0" destOrd="0" presId="urn:microsoft.com/office/officeart/2005/8/layout/orgChart1"/>
    <dgm:cxn modelId="{17CDD4C7-86FB-4862-A705-194119A0B111}" type="presParOf" srcId="{477F2B4D-C35B-4609-9588-EE620C9B2209}" destId="{4AD39FB3-1358-4DFA-9BA9-9A66012AC154}" srcOrd="0" destOrd="0" presId="urn:microsoft.com/office/officeart/2005/8/layout/orgChart1"/>
    <dgm:cxn modelId="{A6E5A329-E78B-4D9B-B335-C5A0F251A9B0}" type="presParOf" srcId="{477F2B4D-C35B-4609-9588-EE620C9B2209}" destId="{433D1898-E35D-4A41-B0D6-E93BAB609396}" srcOrd="1" destOrd="0" presId="urn:microsoft.com/office/officeart/2005/8/layout/orgChart1"/>
    <dgm:cxn modelId="{DAA576E5-9834-4C57-B37C-8CCE5BBDF5D9}" type="presParOf" srcId="{190B299B-905A-4C1F-A628-FFEAC751B9D3}" destId="{EFF2A401-31C5-45DA-9273-F8A158317C6A}" srcOrd="1" destOrd="0" presId="urn:microsoft.com/office/officeart/2005/8/layout/orgChart1"/>
    <dgm:cxn modelId="{5C1D8134-4F0E-40C4-8DBE-F3A3F3C31548}" type="presParOf" srcId="{EFF2A401-31C5-45DA-9273-F8A158317C6A}" destId="{CB2A29BA-6B2D-4542-9C81-6B32FAEB8EB3}" srcOrd="0" destOrd="0" presId="urn:microsoft.com/office/officeart/2005/8/layout/orgChart1"/>
    <dgm:cxn modelId="{92F6E2A1-B5CD-4FE3-9026-AB1D91070688}" type="presParOf" srcId="{EFF2A401-31C5-45DA-9273-F8A158317C6A}" destId="{A152C92E-C338-4DA7-A135-E5172E218A25}" srcOrd="1" destOrd="0" presId="urn:microsoft.com/office/officeart/2005/8/layout/orgChart1"/>
    <dgm:cxn modelId="{ABCEAF8C-5835-494F-8995-9F4FE8C4F321}" type="presParOf" srcId="{A152C92E-C338-4DA7-A135-E5172E218A25}" destId="{625FFE29-881F-4D4B-9A35-F718CFFE3AA3}" srcOrd="0" destOrd="0" presId="urn:microsoft.com/office/officeart/2005/8/layout/orgChart1"/>
    <dgm:cxn modelId="{B6652159-0FB3-4027-9443-B5F09BD2C79A}" type="presParOf" srcId="{625FFE29-881F-4D4B-9A35-F718CFFE3AA3}" destId="{FCFDEDB1-9C5C-41E9-B3BE-43F685D7BCA9}" srcOrd="0" destOrd="0" presId="urn:microsoft.com/office/officeart/2005/8/layout/orgChart1"/>
    <dgm:cxn modelId="{D533AECE-84D1-4883-97CE-8F71D0D35FFE}" type="presParOf" srcId="{625FFE29-881F-4D4B-9A35-F718CFFE3AA3}" destId="{2CB7C26F-6656-4057-872D-9E8FAB803E24}" srcOrd="1" destOrd="0" presId="urn:microsoft.com/office/officeart/2005/8/layout/orgChart1"/>
    <dgm:cxn modelId="{34FED971-C9AE-494B-97AC-388558FA2C27}" type="presParOf" srcId="{A152C92E-C338-4DA7-A135-E5172E218A25}" destId="{9946F621-71C3-4DC2-AAF3-F64D620520EA}" srcOrd="1" destOrd="0" presId="urn:microsoft.com/office/officeart/2005/8/layout/orgChart1"/>
    <dgm:cxn modelId="{7F8E58AE-6AA9-4E09-B112-8495285EE886}" type="presParOf" srcId="{A152C92E-C338-4DA7-A135-E5172E218A25}" destId="{B94E6732-2D1C-4025-A30B-B7879523A396}" srcOrd="2" destOrd="0" presId="urn:microsoft.com/office/officeart/2005/8/layout/orgChart1"/>
    <dgm:cxn modelId="{C4A4EA8E-7408-4718-B438-FB6EE1736CAF}" type="presParOf" srcId="{EFF2A401-31C5-45DA-9273-F8A158317C6A}" destId="{D060CCA3-8B2C-4609-8EDF-3004DE187C01}" srcOrd="2" destOrd="0" presId="urn:microsoft.com/office/officeart/2005/8/layout/orgChart1"/>
    <dgm:cxn modelId="{998B5F73-31FE-4C65-8B83-33C5CB62611E}" type="presParOf" srcId="{EFF2A401-31C5-45DA-9273-F8A158317C6A}" destId="{C6844F09-FBEA-4922-997B-1801C6F60C89}" srcOrd="3" destOrd="0" presId="urn:microsoft.com/office/officeart/2005/8/layout/orgChart1"/>
    <dgm:cxn modelId="{C19B23BB-260D-496C-B4E0-298145122F3B}" type="presParOf" srcId="{C6844F09-FBEA-4922-997B-1801C6F60C89}" destId="{4C4FC748-A116-4797-89FF-FC14C85FB7E2}" srcOrd="0" destOrd="0" presId="urn:microsoft.com/office/officeart/2005/8/layout/orgChart1"/>
    <dgm:cxn modelId="{D8247FCD-E0CB-4E84-BBA8-473632DCEA82}" type="presParOf" srcId="{4C4FC748-A116-4797-89FF-FC14C85FB7E2}" destId="{6F5A9101-F478-4942-AABB-5A29C8BA8039}" srcOrd="0" destOrd="0" presId="urn:microsoft.com/office/officeart/2005/8/layout/orgChart1"/>
    <dgm:cxn modelId="{7A032EFB-1071-4980-B4A9-0FC0857C6FC1}" type="presParOf" srcId="{4C4FC748-A116-4797-89FF-FC14C85FB7E2}" destId="{8DA8CE04-87D0-41A1-846C-3595D1BE1668}" srcOrd="1" destOrd="0" presId="urn:microsoft.com/office/officeart/2005/8/layout/orgChart1"/>
    <dgm:cxn modelId="{793252A7-8958-45E4-9E84-012665CCE70C}" type="presParOf" srcId="{C6844F09-FBEA-4922-997B-1801C6F60C89}" destId="{A6278780-6CFE-4464-A5C8-C4A7F837F721}" srcOrd="1" destOrd="0" presId="urn:microsoft.com/office/officeart/2005/8/layout/orgChart1"/>
    <dgm:cxn modelId="{06973736-1E68-42AB-B37A-E3EA195698A8}" type="presParOf" srcId="{C6844F09-FBEA-4922-997B-1801C6F60C89}" destId="{3861B623-55B7-4B66-987C-223A757B790A}" srcOrd="2" destOrd="0" presId="urn:microsoft.com/office/officeart/2005/8/layout/orgChart1"/>
    <dgm:cxn modelId="{98FBF0C9-B9D4-436F-8879-432BFF8E36B3}" type="presParOf" srcId="{190B299B-905A-4C1F-A628-FFEAC751B9D3}" destId="{8F33BCB6-65AE-4B50-A8AA-60AE17CDD74D}" srcOrd="2" destOrd="0" presId="urn:microsoft.com/office/officeart/2005/8/layout/orgChart1"/>
    <dgm:cxn modelId="{4F3FB2D6-EA3F-49B0-B891-0D9273F39F6B}" type="presParOf" srcId="{26DEDB54-704A-44CD-8DE8-B52BF0E7894D}" destId="{40DDF34C-74CE-4931-BE4D-A325CF209F2B}" srcOrd="4" destOrd="0" presId="urn:microsoft.com/office/officeart/2005/8/layout/orgChart1"/>
    <dgm:cxn modelId="{4DDE9164-90C0-4D8B-8CEF-A5D43564BA7F}" type="presParOf" srcId="{26DEDB54-704A-44CD-8DE8-B52BF0E7894D}" destId="{083BAD15-F2AE-4EEA-9575-4BDE6E088655}" srcOrd="5" destOrd="0" presId="urn:microsoft.com/office/officeart/2005/8/layout/orgChart1"/>
    <dgm:cxn modelId="{01642517-AC8D-4EC9-8408-DB67D82C3896}" type="presParOf" srcId="{083BAD15-F2AE-4EEA-9575-4BDE6E088655}" destId="{AE97FCE7-DF87-4F5C-92B7-F030BD9AEDEF}" srcOrd="0" destOrd="0" presId="urn:microsoft.com/office/officeart/2005/8/layout/orgChart1"/>
    <dgm:cxn modelId="{726793C7-F786-4DCD-9C33-60DA69B2C4BD}" type="presParOf" srcId="{AE97FCE7-DF87-4F5C-92B7-F030BD9AEDEF}" destId="{C91095AF-B8B7-43AC-A787-F47A883DD844}" srcOrd="0" destOrd="0" presId="urn:microsoft.com/office/officeart/2005/8/layout/orgChart1"/>
    <dgm:cxn modelId="{7A810CEA-CE5C-4FF8-A35D-FDCD63862C36}" type="presParOf" srcId="{AE97FCE7-DF87-4F5C-92B7-F030BD9AEDEF}" destId="{0CFD4825-6E8E-4EC9-8881-B27EC29916A3}" srcOrd="1" destOrd="0" presId="urn:microsoft.com/office/officeart/2005/8/layout/orgChart1"/>
    <dgm:cxn modelId="{975965E8-5A3D-49E1-B093-62BCCAEB29AB}" type="presParOf" srcId="{083BAD15-F2AE-4EEA-9575-4BDE6E088655}" destId="{0DE0A0AB-D809-4A85-9946-9A160AADC3C6}" srcOrd="1" destOrd="0" presId="urn:microsoft.com/office/officeart/2005/8/layout/orgChart1"/>
    <dgm:cxn modelId="{9DC24C09-1D96-4576-AE5E-6ED82000C1AC}" type="presParOf" srcId="{083BAD15-F2AE-4EEA-9575-4BDE6E088655}" destId="{00103956-0D47-44A3-A482-1F834039B8A4}" srcOrd="2" destOrd="0" presId="urn:microsoft.com/office/officeart/2005/8/layout/orgChart1"/>
    <dgm:cxn modelId="{9A7CD681-88BB-4BEF-8DDA-AE02D169C56A}" type="presParOf" srcId="{85A2719A-89A6-4613-BFAB-6A841657AA8B}" destId="{060D7D14-2BA3-4187-A50A-FE05C795A9E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EF84AC-C42E-449B-B5F9-266C9E92F488}">
      <dsp:nvSpPr>
        <dsp:cNvPr id="0" name=""/>
        <dsp:cNvSpPr/>
      </dsp:nvSpPr>
      <dsp:spPr>
        <a:xfrm>
          <a:off x="4583976" y="867729"/>
          <a:ext cx="2095552" cy="363690"/>
        </a:xfrm>
        <a:custGeom>
          <a:avLst/>
          <a:gdLst/>
          <a:ahLst/>
          <a:cxnLst/>
          <a:rect l="0" t="0" r="0" b="0"/>
          <a:pathLst>
            <a:path>
              <a:moveTo>
                <a:pt x="0" y="0"/>
              </a:moveTo>
              <a:lnTo>
                <a:pt x="0" y="181845"/>
              </a:lnTo>
              <a:lnTo>
                <a:pt x="2095552" y="181845"/>
              </a:lnTo>
              <a:lnTo>
                <a:pt x="2095552" y="36369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3CF608-AE8C-440F-AE97-16AA5D077515}">
      <dsp:nvSpPr>
        <dsp:cNvPr id="0" name=""/>
        <dsp:cNvSpPr/>
      </dsp:nvSpPr>
      <dsp:spPr>
        <a:xfrm>
          <a:off x="3891232" y="2097351"/>
          <a:ext cx="259779" cy="3255899"/>
        </a:xfrm>
        <a:custGeom>
          <a:avLst/>
          <a:gdLst/>
          <a:ahLst/>
          <a:cxnLst/>
          <a:rect l="0" t="0" r="0" b="0"/>
          <a:pathLst>
            <a:path>
              <a:moveTo>
                <a:pt x="0" y="0"/>
              </a:moveTo>
              <a:lnTo>
                <a:pt x="0" y="3255899"/>
              </a:lnTo>
              <a:lnTo>
                <a:pt x="259779" y="325589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543C8EB-BC41-42AB-B02D-8EA0AB313078}">
      <dsp:nvSpPr>
        <dsp:cNvPr id="0" name=""/>
        <dsp:cNvSpPr/>
      </dsp:nvSpPr>
      <dsp:spPr>
        <a:xfrm>
          <a:off x="3891232" y="2097351"/>
          <a:ext cx="259779" cy="2026277"/>
        </a:xfrm>
        <a:custGeom>
          <a:avLst/>
          <a:gdLst/>
          <a:ahLst/>
          <a:cxnLst/>
          <a:rect l="0" t="0" r="0" b="0"/>
          <a:pathLst>
            <a:path>
              <a:moveTo>
                <a:pt x="0" y="0"/>
              </a:moveTo>
              <a:lnTo>
                <a:pt x="0" y="2026277"/>
              </a:lnTo>
              <a:lnTo>
                <a:pt x="259779" y="202627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69F6FA-A8F1-4090-B643-705B12F4397A}">
      <dsp:nvSpPr>
        <dsp:cNvPr id="0" name=""/>
        <dsp:cNvSpPr/>
      </dsp:nvSpPr>
      <dsp:spPr>
        <a:xfrm>
          <a:off x="3891232" y="2097351"/>
          <a:ext cx="259779" cy="796656"/>
        </a:xfrm>
        <a:custGeom>
          <a:avLst/>
          <a:gdLst/>
          <a:ahLst/>
          <a:cxnLst/>
          <a:rect l="0" t="0" r="0" b="0"/>
          <a:pathLst>
            <a:path>
              <a:moveTo>
                <a:pt x="0" y="0"/>
              </a:moveTo>
              <a:lnTo>
                <a:pt x="0" y="796656"/>
              </a:lnTo>
              <a:lnTo>
                <a:pt x="259779" y="79665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8CA00A1-BE90-4D05-8A53-FF2AAF67E540}">
      <dsp:nvSpPr>
        <dsp:cNvPr id="0" name=""/>
        <dsp:cNvSpPr/>
      </dsp:nvSpPr>
      <dsp:spPr>
        <a:xfrm>
          <a:off x="4538256" y="867729"/>
          <a:ext cx="91440" cy="363690"/>
        </a:xfrm>
        <a:custGeom>
          <a:avLst/>
          <a:gdLst/>
          <a:ahLst/>
          <a:cxnLst/>
          <a:rect l="0" t="0" r="0" b="0"/>
          <a:pathLst>
            <a:path>
              <a:moveTo>
                <a:pt x="45720" y="0"/>
              </a:moveTo>
              <a:lnTo>
                <a:pt x="45720" y="36369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5DA557D-780F-48AC-AD22-D82DA5C6148E}">
      <dsp:nvSpPr>
        <dsp:cNvPr id="0" name=""/>
        <dsp:cNvSpPr/>
      </dsp:nvSpPr>
      <dsp:spPr>
        <a:xfrm>
          <a:off x="1795679" y="2097351"/>
          <a:ext cx="259779" cy="3255899"/>
        </a:xfrm>
        <a:custGeom>
          <a:avLst/>
          <a:gdLst/>
          <a:ahLst/>
          <a:cxnLst/>
          <a:rect l="0" t="0" r="0" b="0"/>
          <a:pathLst>
            <a:path>
              <a:moveTo>
                <a:pt x="0" y="0"/>
              </a:moveTo>
              <a:lnTo>
                <a:pt x="0" y="3255899"/>
              </a:lnTo>
              <a:lnTo>
                <a:pt x="259779" y="325589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138347-2876-4F52-A050-576A9D03B999}">
      <dsp:nvSpPr>
        <dsp:cNvPr id="0" name=""/>
        <dsp:cNvSpPr/>
      </dsp:nvSpPr>
      <dsp:spPr>
        <a:xfrm>
          <a:off x="1795679" y="2097351"/>
          <a:ext cx="259779" cy="2026277"/>
        </a:xfrm>
        <a:custGeom>
          <a:avLst/>
          <a:gdLst/>
          <a:ahLst/>
          <a:cxnLst/>
          <a:rect l="0" t="0" r="0" b="0"/>
          <a:pathLst>
            <a:path>
              <a:moveTo>
                <a:pt x="0" y="0"/>
              </a:moveTo>
              <a:lnTo>
                <a:pt x="0" y="2026277"/>
              </a:lnTo>
              <a:lnTo>
                <a:pt x="259779" y="202627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9E1604-54FC-4E4C-8586-60BDE2F53BAF}">
      <dsp:nvSpPr>
        <dsp:cNvPr id="0" name=""/>
        <dsp:cNvSpPr/>
      </dsp:nvSpPr>
      <dsp:spPr>
        <a:xfrm>
          <a:off x="1795679" y="2097351"/>
          <a:ext cx="259779" cy="796656"/>
        </a:xfrm>
        <a:custGeom>
          <a:avLst/>
          <a:gdLst/>
          <a:ahLst/>
          <a:cxnLst/>
          <a:rect l="0" t="0" r="0" b="0"/>
          <a:pathLst>
            <a:path>
              <a:moveTo>
                <a:pt x="0" y="0"/>
              </a:moveTo>
              <a:lnTo>
                <a:pt x="0" y="796656"/>
              </a:lnTo>
              <a:lnTo>
                <a:pt x="259779" y="79665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3264E4-9C10-4255-94D2-E2B47DC6006C}">
      <dsp:nvSpPr>
        <dsp:cNvPr id="0" name=""/>
        <dsp:cNvSpPr/>
      </dsp:nvSpPr>
      <dsp:spPr>
        <a:xfrm>
          <a:off x="2488424" y="867729"/>
          <a:ext cx="2095552" cy="363690"/>
        </a:xfrm>
        <a:custGeom>
          <a:avLst/>
          <a:gdLst/>
          <a:ahLst/>
          <a:cxnLst/>
          <a:rect l="0" t="0" r="0" b="0"/>
          <a:pathLst>
            <a:path>
              <a:moveTo>
                <a:pt x="2095552" y="0"/>
              </a:moveTo>
              <a:lnTo>
                <a:pt x="2095552" y="181845"/>
              </a:lnTo>
              <a:lnTo>
                <a:pt x="0" y="181845"/>
              </a:lnTo>
              <a:lnTo>
                <a:pt x="0" y="36369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03370DA-3BE7-4AD1-8953-1ED54F4656FE}">
      <dsp:nvSpPr>
        <dsp:cNvPr id="0" name=""/>
        <dsp:cNvSpPr/>
      </dsp:nvSpPr>
      <dsp:spPr>
        <a:xfrm>
          <a:off x="3718045" y="1799"/>
          <a:ext cx="1731861" cy="86593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R="0" lvl="0" algn="ctr" defTabSz="1200150" rtl="0">
            <a:lnSpc>
              <a:spcPct val="90000"/>
            </a:lnSpc>
            <a:spcBef>
              <a:spcPct val="0"/>
            </a:spcBef>
            <a:spcAft>
              <a:spcPct val="35000"/>
            </a:spcAft>
          </a:pPr>
          <a:r>
            <a:rPr lang="cs-CZ" sz="2700" b="1" i="0" u="none" strike="noStrike" kern="1200" baseline="0" smtClean="0">
              <a:latin typeface="Calibri"/>
            </a:rPr>
            <a:t>Structure of assets</a:t>
          </a:r>
          <a:endParaRPr lang="cs-CZ" sz="2700" kern="1200" smtClean="0"/>
        </a:p>
      </dsp:txBody>
      <dsp:txXfrm>
        <a:off x="3718045" y="1799"/>
        <a:ext cx="1731861" cy="865930"/>
      </dsp:txXfrm>
    </dsp:sp>
    <dsp:sp modelId="{01F34BEA-50F8-42A6-AAC3-B831FBBA85BA}">
      <dsp:nvSpPr>
        <dsp:cNvPr id="0" name=""/>
        <dsp:cNvSpPr/>
      </dsp:nvSpPr>
      <dsp:spPr>
        <a:xfrm>
          <a:off x="1622493" y="1231420"/>
          <a:ext cx="1731861" cy="86593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R="0" lvl="0" algn="ctr" defTabSz="1200150" rtl="0">
            <a:lnSpc>
              <a:spcPct val="90000"/>
            </a:lnSpc>
            <a:spcBef>
              <a:spcPct val="0"/>
            </a:spcBef>
            <a:spcAft>
              <a:spcPct val="35000"/>
            </a:spcAft>
          </a:pPr>
          <a:r>
            <a:rPr lang="cs-CZ" sz="2700" b="0" i="0" u="none" strike="noStrike" kern="1200" baseline="0" smtClean="0">
              <a:latin typeface="Calibri"/>
            </a:rPr>
            <a:t>Fixed assets</a:t>
          </a:r>
          <a:endParaRPr lang="cs-CZ" sz="2700" kern="1200" smtClean="0"/>
        </a:p>
      </dsp:txBody>
      <dsp:txXfrm>
        <a:off x="1622493" y="1231420"/>
        <a:ext cx="1731861" cy="865930"/>
      </dsp:txXfrm>
    </dsp:sp>
    <dsp:sp modelId="{FF56169C-9A49-4CFB-BCA7-8A8AA442BC03}">
      <dsp:nvSpPr>
        <dsp:cNvPr id="0" name=""/>
        <dsp:cNvSpPr/>
      </dsp:nvSpPr>
      <dsp:spPr>
        <a:xfrm>
          <a:off x="2055459" y="2461042"/>
          <a:ext cx="1731861" cy="86593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R="0" lvl="0" algn="ctr" defTabSz="1200150" rtl="0">
            <a:lnSpc>
              <a:spcPct val="90000"/>
            </a:lnSpc>
            <a:spcBef>
              <a:spcPct val="0"/>
            </a:spcBef>
            <a:spcAft>
              <a:spcPct val="35000"/>
            </a:spcAft>
          </a:pPr>
          <a:r>
            <a:rPr lang="cs-CZ" sz="2700" b="0" i="0" u="none" strike="noStrike" kern="1200" baseline="0" smtClean="0">
              <a:latin typeface="Calibri"/>
            </a:rPr>
            <a:t>Intangible fixed assets</a:t>
          </a:r>
          <a:endParaRPr lang="cs-CZ" sz="2700" kern="1200" smtClean="0"/>
        </a:p>
      </dsp:txBody>
      <dsp:txXfrm>
        <a:off x="2055459" y="2461042"/>
        <a:ext cx="1731861" cy="865930"/>
      </dsp:txXfrm>
    </dsp:sp>
    <dsp:sp modelId="{8817892C-FD25-468F-9C50-0C805710806F}">
      <dsp:nvSpPr>
        <dsp:cNvPr id="0" name=""/>
        <dsp:cNvSpPr/>
      </dsp:nvSpPr>
      <dsp:spPr>
        <a:xfrm>
          <a:off x="2055459" y="3690663"/>
          <a:ext cx="1731861" cy="86593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R="0" lvl="0" algn="ctr" defTabSz="1200150" rtl="0">
            <a:lnSpc>
              <a:spcPct val="90000"/>
            </a:lnSpc>
            <a:spcBef>
              <a:spcPct val="0"/>
            </a:spcBef>
            <a:spcAft>
              <a:spcPct val="35000"/>
            </a:spcAft>
          </a:pPr>
          <a:r>
            <a:rPr lang="cs-CZ" sz="2700" b="0" i="0" u="none" strike="noStrike" kern="1200" baseline="0" smtClean="0">
              <a:latin typeface="Calibri"/>
            </a:rPr>
            <a:t>Tangible fixed assets</a:t>
          </a:r>
          <a:endParaRPr lang="cs-CZ" sz="2700" kern="1200" smtClean="0"/>
        </a:p>
      </dsp:txBody>
      <dsp:txXfrm>
        <a:off x="2055459" y="3690663"/>
        <a:ext cx="1731861" cy="865930"/>
      </dsp:txXfrm>
    </dsp:sp>
    <dsp:sp modelId="{A4FF53A2-4ACA-43E2-AA5E-D269B9F5CDB1}">
      <dsp:nvSpPr>
        <dsp:cNvPr id="0" name=""/>
        <dsp:cNvSpPr/>
      </dsp:nvSpPr>
      <dsp:spPr>
        <a:xfrm>
          <a:off x="2055459" y="4920285"/>
          <a:ext cx="1731861" cy="86593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R="0" lvl="0" algn="ctr" defTabSz="1200150" rtl="0">
            <a:lnSpc>
              <a:spcPct val="90000"/>
            </a:lnSpc>
            <a:spcBef>
              <a:spcPct val="0"/>
            </a:spcBef>
            <a:spcAft>
              <a:spcPct val="35000"/>
            </a:spcAft>
          </a:pPr>
          <a:r>
            <a:rPr lang="cs-CZ" sz="2700" b="0" i="0" u="none" strike="noStrike" kern="1200" baseline="0" smtClean="0">
              <a:latin typeface="Calibri"/>
            </a:rPr>
            <a:t>Financial investments</a:t>
          </a:r>
          <a:endParaRPr lang="cs-CZ" sz="2700" kern="1200" smtClean="0"/>
        </a:p>
      </dsp:txBody>
      <dsp:txXfrm>
        <a:off x="2055459" y="4920285"/>
        <a:ext cx="1731861" cy="865930"/>
      </dsp:txXfrm>
    </dsp:sp>
    <dsp:sp modelId="{B71279F0-6555-4CEF-9508-661F8FEAC838}">
      <dsp:nvSpPr>
        <dsp:cNvPr id="0" name=""/>
        <dsp:cNvSpPr/>
      </dsp:nvSpPr>
      <dsp:spPr>
        <a:xfrm>
          <a:off x="3718045" y="1231420"/>
          <a:ext cx="1731861" cy="86593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R="0" lvl="0" algn="ctr" defTabSz="1200150" rtl="0">
            <a:lnSpc>
              <a:spcPct val="90000"/>
            </a:lnSpc>
            <a:spcBef>
              <a:spcPct val="0"/>
            </a:spcBef>
            <a:spcAft>
              <a:spcPct val="35000"/>
            </a:spcAft>
          </a:pPr>
          <a:r>
            <a:rPr lang="cs-CZ" sz="2700" b="0" i="0" u="none" strike="noStrike" kern="1200" baseline="0" smtClean="0">
              <a:latin typeface="Calibri"/>
            </a:rPr>
            <a:t>Current assets</a:t>
          </a:r>
          <a:endParaRPr lang="cs-CZ" sz="2700" kern="1200" smtClean="0"/>
        </a:p>
      </dsp:txBody>
      <dsp:txXfrm>
        <a:off x="3718045" y="1231420"/>
        <a:ext cx="1731861" cy="865930"/>
      </dsp:txXfrm>
    </dsp:sp>
    <dsp:sp modelId="{60D30D91-E02B-4F4F-B3B0-9029B7C6548A}">
      <dsp:nvSpPr>
        <dsp:cNvPr id="0" name=""/>
        <dsp:cNvSpPr/>
      </dsp:nvSpPr>
      <dsp:spPr>
        <a:xfrm>
          <a:off x="4151011" y="2461042"/>
          <a:ext cx="1731861" cy="86593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R="0" lvl="0" algn="ctr" defTabSz="1200150" rtl="0">
            <a:lnSpc>
              <a:spcPct val="90000"/>
            </a:lnSpc>
            <a:spcBef>
              <a:spcPct val="0"/>
            </a:spcBef>
            <a:spcAft>
              <a:spcPct val="35000"/>
            </a:spcAft>
          </a:pPr>
          <a:r>
            <a:rPr lang="cs-CZ" sz="2700" kern="1200" smtClean="0"/>
            <a:t>Inventories</a:t>
          </a:r>
        </a:p>
      </dsp:txBody>
      <dsp:txXfrm>
        <a:off x="4151011" y="2461042"/>
        <a:ext cx="1731861" cy="865930"/>
      </dsp:txXfrm>
    </dsp:sp>
    <dsp:sp modelId="{AC5274EA-FA63-4F49-85A3-230E7D58FD4E}">
      <dsp:nvSpPr>
        <dsp:cNvPr id="0" name=""/>
        <dsp:cNvSpPr/>
      </dsp:nvSpPr>
      <dsp:spPr>
        <a:xfrm>
          <a:off x="4151011" y="3690663"/>
          <a:ext cx="1731861" cy="86593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R="0" lvl="0" algn="ctr" defTabSz="1200150" rtl="0">
            <a:lnSpc>
              <a:spcPct val="90000"/>
            </a:lnSpc>
            <a:spcBef>
              <a:spcPct val="0"/>
            </a:spcBef>
            <a:spcAft>
              <a:spcPct val="35000"/>
            </a:spcAft>
          </a:pPr>
          <a:r>
            <a:rPr lang="cs-CZ" sz="2700" b="0" i="0" u="none" strike="noStrike" kern="1200" baseline="0" smtClean="0">
              <a:latin typeface="Calibri"/>
            </a:rPr>
            <a:t>Receivables</a:t>
          </a:r>
          <a:endParaRPr lang="cs-CZ" sz="2700" kern="1200" smtClean="0"/>
        </a:p>
      </dsp:txBody>
      <dsp:txXfrm>
        <a:off x="4151011" y="3690663"/>
        <a:ext cx="1731861" cy="865930"/>
      </dsp:txXfrm>
    </dsp:sp>
    <dsp:sp modelId="{72E3F4EB-8640-4DCA-8245-3E00777E1B11}">
      <dsp:nvSpPr>
        <dsp:cNvPr id="0" name=""/>
        <dsp:cNvSpPr/>
      </dsp:nvSpPr>
      <dsp:spPr>
        <a:xfrm>
          <a:off x="4151011" y="4920285"/>
          <a:ext cx="1731861" cy="86593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R="0" lvl="0" algn="ctr" defTabSz="1200150" rtl="0">
            <a:lnSpc>
              <a:spcPct val="90000"/>
            </a:lnSpc>
            <a:spcBef>
              <a:spcPct val="0"/>
            </a:spcBef>
            <a:spcAft>
              <a:spcPct val="35000"/>
            </a:spcAft>
          </a:pPr>
          <a:r>
            <a:rPr lang="cs-CZ" sz="2700" b="0" i="0" u="none" strike="noStrike" kern="1200" baseline="0" smtClean="0">
              <a:latin typeface="Calibri"/>
            </a:rPr>
            <a:t>Financial assets</a:t>
          </a:r>
          <a:endParaRPr lang="cs-CZ" sz="2700" kern="1200" smtClean="0"/>
        </a:p>
      </dsp:txBody>
      <dsp:txXfrm>
        <a:off x="4151011" y="4920285"/>
        <a:ext cx="1731861" cy="865930"/>
      </dsp:txXfrm>
    </dsp:sp>
    <dsp:sp modelId="{CAE3CA34-D125-4615-80D8-6BEFB09D6DD0}">
      <dsp:nvSpPr>
        <dsp:cNvPr id="0" name=""/>
        <dsp:cNvSpPr/>
      </dsp:nvSpPr>
      <dsp:spPr>
        <a:xfrm>
          <a:off x="5813597" y="1231420"/>
          <a:ext cx="1731861" cy="86593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R="0" lvl="0" algn="ctr" defTabSz="1200150" rtl="0">
            <a:lnSpc>
              <a:spcPct val="90000"/>
            </a:lnSpc>
            <a:spcBef>
              <a:spcPct val="0"/>
            </a:spcBef>
            <a:spcAft>
              <a:spcPct val="35000"/>
            </a:spcAft>
          </a:pPr>
          <a:r>
            <a:rPr lang="cs-CZ" sz="2700" kern="1200" smtClean="0"/>
            <a:t>Accruals</a:t>
          </a:r>
        </a:p>
      </dsp:txBody>
      <dsp:txXfrm>
        <a:off x="5813597" y="1231420"/>
        <a:ext cx="1731861" cy="8659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DDF34C-74CE-4931-BE4D-A325CF209F2B}">
      <dsp:nvSpPr>
        <dsp:cNvPr id="0" name=""/>
        <dsp:cNvSpPr/>
      </dsp:nvSpPr>
      <dsp:spPr>
        <a:xfrm>
          <a:off x="4011029" y="718934"/>
          <a:ext cx="1732914" cy="300753"/>
        </a:xfrm>
        <a:custGeom>
          <a:avLst/>
          <a:gdLst/>
          <a:ahLst/>
          <a:cxnLst/>
          <a:rect l="0" t="0" r="0" b="0"/>
          <a:pathLst>
            <a:path>
              <a:moveTo>
                <a:pt x="0" y="0"/>
              </a:moveTo>
              <a:lnTo>
                <a:pt x="0" y="150376"/>
              </a:lnTo>
              <a:lnTo>
                <a:pt x="1732914" y="150376"/>
              </a:lnTo>
              <a:lnTo>
                <a:pt x="1732914" y="3007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60CCA3-8B2C-4609-8EDF-3004DE187C01}">
      <dsp:nvSpPr>
        <dsp:cNvPr id="0" name=""/>
        <dsp:cNvSpPr/>
      </dsp:nvSpPr>
      <dsp:spPr>
        <a:xfrm>
          <a:off x="3438165" y="1735768"/>
          <a:ext cx="214824" cy="1675628"/>
        </a:xfrm>
        <a:custGeom>
          <a:avLst/>
          <a:gdLst/>
          <a:ahLst/>
          <a:cxnLst/>
          <a:rect l="0" t="0" r="0" b="0"/>
          <a:pathLst>
            <a:path>
              <a:moveTo>
                <a:pt x="0" y="0"/>
              </a:moveTo>
              <a:lnTo>
                <a:pt x="0" y="1675628"/>
              </a:lnTo>
              <a:lnTo>
                <a:pt x="214824" y="167562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2A29BA-6B2D-4542-9C81-6B32FAEB8EB3}">
      <dsp:nvSpPr>
        <dsp:cNvPr id="0" name=""/>
        <dsp:cNvSpPr/>
      </dsp:nvSpPr>
      <dsp:spPr>
        <a:xfrm>
          <a:off x="3438165" y="1735768"/>
          <a:ext cx="214824" cy="658793"/>
        </a:xfrm>
        <a:custGeom>
          <a:avLst/>
          <a:gdLst/>
          <a:ahLst/>
          <a:cxnLst/>
          <a:rect l="0" t="0" r="0" b="0"/>
          <a:pathLst>
            <a:path>
              <a:moveTo>
                <a:pt x="0" y="0"/>
              </a:moveTo>
              <a:lnTo>
                <a:pt x="0" y="658793"/>
              </a:lnTo>
              <a:lnTo>
                <a:pt x="214824" y="6587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8B6B77-8956-4167-B49A-D28623869955}">
      <dsp:nvSpPr>
        <dsp:cNvPr id="0" name=""/>
        <dsp:cNvSpPr/>
      </dsp:nvSpPr>
      <dsp:spPr>
        <a:xfrm>
          <a:off x="3965309" y="718934"/>
          <a:ext cx="91440" cy="300753"/>
        </a:xfrm>
        <a:custGeom>
          <a:avLst/>
          <a:gdLst/>
          <a:ahLst/>
          <a:cxnLst/>
          <a:rect l="0" t="0" r="0" b="0"/>
          <a:pathLst>
            <a:path>
              <a:moveTo>
                <a:pt x="45720" y="0"/>
              </a:moveTo>
              <a:lnTo>
                <a:pt x="45720" y="3007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F2B1F7D-5A65-4F57-BA1C-C4C60E975F1A}">
      <dsp:nvSpPr>
        <dsp:cNvPr id="0" name=""/>
        <dsp:cNvSpPr/>
      </dsp:nvSpPr>
      <dsp:spPr>
        <a:xfrm>
          <a:off x="1705250" y="1735768"/>
          <a:ext cx="214824" cy="3709296"/>
        </a:xfrm>
        <a:custGeom>
          <a:avLst/>
          <a:gdLst/>
          <a:ahLst/>
          <a:cxnLst/>
          <a:rect l="0" t="0" r="0" b="0"/>
          <a:pathLst>
            <a:path>
              <a:moveTo>
                <a:pt x="0" y="0"/>
              </a:moveTo>
              <a:lnTo>
                <a:pt x="0" y="3709296"/>
              </a:lnTo>
              <a:lnTo>
                <a:pt x="214824" y="370929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0C2B7AC-8A11-4988-A6D7-4163826EBC0B}">
      <dsp:nvSpPr>
        <dsp:cNvPr id="0" name=""/>
        <dsp:cNvSpPr/>
      </dsp:nvSpPr>
      <dsp:spPr>
        <a:xfrm>
          <a:off x="1705250" y="1735768"/>
          <a:ext cx="214824" cy="2692462"/>
        </a:xfrm>
        <a:custGeom>
          <a:avLst/>
          <a:gdLst/>
          <a:ahLst/>
          <a:cxnLst/>
          <a:rect l="0" t="0" r="0" b="0"/>
          <a:pathLst>
            <a:path>
              <a:moveTo>
                <a:pt x="0" y="0"/>
              </a:moveTo>
              <a:lnTo>
                <a:pt x="0" y="2692462"/>
              </a:lnTo>
              <a:lnTo>
                <a:pt x="214824" y="2692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95A0EC-E045-4E14-97ED-15B8C0E49EAB}">
      <dsp:nvSpPr>
        <dsp:cNvPr id="0" name=""/>
        <dsp:cNvSpPr/>
      </dsp:nvSpPr>
      <dsp:spPr>
        <a:xfrm>
          <a:off x="1705250" y="1735768"/>
          <a:ext cx="214824" cy="1675628"/>
        </a:xfrm>
        <a:custGeom>
          <a:avLst/>
          <a:gdLst/>
          <a:ahLst/>
          <a:cxnLst/>
          <a:rect l="0" t="0" r="0" b="0"/>
          <a:pathLst>
            <a:path>
              <a:moveTo>
                <a:pt x="0" y="0"/>
              </a:moveTo>
              <a:lnTo>
                <a:pt x="0" y="1675628"/>
              </a:lnTo>
              <a:lnTo>
                <a:pt x="214824" y="167562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819B0F-DBA2-4DA5-901A-37266B38864E}">
      <dsp:nvSpPr>
        <dsp:cNvPr id="0" name=""/>
        <dsp:cNvSpPr/>
      </dsp:nvSpPr>
      <dsp:spPr>
        <a:xfrm>
          <a:off x="1705250" y="1735768"/>
          <a:ext cx="214824" cy="658793"/>
        </a:xfrm>
        <a:custGeom>
          <a:avLst/>
          <a:gdLst/>
          <a:ahLst/>
          <a:cxnLst/>
          <a:rect l="0" t="0" r="0" b="0"/>
          <a:pathLst>
            <a:path>
              <a:moveTo>
                <a:pt x="0" y="0"/>
              </a:moveTo>
              <a:lnTo>
                <a:pt x="0" y="658793"/>
              </a:lnTo>
              <a:lnTo>
                <a:pt x="214824" y="6587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486B56-7911-4C58-AF0F-496422F5C5C4}">
      <dsp:nvSpPr>
        <dsp:cNvPr id="0" name=""/>
        <dsp:cNvSpPr/>
      </dsp:nvSpPr>
      <dsp:spPr>
        <a:xfrm>
          <a:off x="2278114" y="718934"/>
          <a:ext cx="1732914" cy="300753"/>
        </a:xfrm>
        <a:custGeom>
          <a:avLst/>
          <a:gdLst/>
          <a:ahLst/>
          <a:cxnLst/>
          <a:rect l="0" t="0" r="0" b="0"/>
          <a:pathLst>
            <a:path>
              <a:moveTo>
                <a:pt x="1732914" y="0"/>
              </a:moveTo>
              <a:lnTo>
                <a:pt x="1732914" y="150376"/>
              </a:lnTo>
              <a:lnTo>
                <a:pt x="0" y="150376"/>
              </a:lnTo>
              <a:lnTo>
                <a:pt x="0" y="3007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2BC767-8E8A-4D4B-83A4-59D5811D585D}">
      <dsp:nvSpPr>
        <dsp:cNvPr id="0" name=""/>
        <dsp:cNvSpPr/>
      </dsp:nvSpPr>
      <dsp:spPr>
        <a:xfrm>
          <a:off x="3294949" y="2854"/>
          <a:ext cx="1432160" cy="71608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R="0" lvl="0" algn="ctr" defTabSz="711200" rtl="0">
            <a:lnSpc>
              <a:spcPct val="90000"/>
            </a:lnSpc>
            <a:spcBef>
              <a:spcPct val="0"/>
            </a:spcBef>
            <a:spcAft>
              <a:spcPct val="35000"/>
            </a:spcAft>
          </a:pPr>
          <a:r>
            <a:rPr lang="cs-CZ" sz="1600" b="1" i="0" u="none" strike="noStrike" kern="1200" baseline="0" smtClean="0">
              <a:latin typeface="Calibri"/>
            </a:rPr>
            <a:t>Capital structure</a:t>
          </a:r>
          <a:endParaRPr lang="cs-CZ" sz="1600" kern="1200" smtClean="0"/>
        </a:p>
      </dsp:txBody>
      <dsp:txXfrm>
        <a:off x="3294949" y="2854"/>
        <a:ext cx="1432160" cy="716080"/>
      </dsp:txXfrm>
    </dsp:sp>
    <dsp:sp modelId="{9FA47288-CB66-4468-80DB-CC19651402A2}">
      <dsp:nvSpPr>
        <dsp:cNvPr id="0" name=""/>
        <dsp:cNvSpPr/>
      </dsp:nvSpPr>
      <dsp:spPr>
        <a:xfrm>
          <a:off x="1562034" y="1019688"/>
          <a:ext cx="1432160" cy="71608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R="0" lvl="0" algn="ctr" defTabSz="711200" rtl="0">
            <a:lnSpc>
              <a:spcPct val="90000"/>
            </a:lnSpc>
            <a:spcBef>
              <a:spcPct val="0"/>
            </a:spcBef>
            <a:spcAft>
              <a:spcPct val="35000"/>
            </a:spcAft>
          </a:pPr>
          <a:r>
            <a:rPr lang="cs-CZ" sz="1600" b="0" i="0" u="none" strike="noStrike" kern="1200" baseline="0" smtClean="0">
              <a:latin typeface="Calibri"/>
            </a:rPr>
            <a:t>Equity</a:t>
          </a:r>
          <a:endParaRPr lang="cs-CZ" sz="1600" kern="1200" smtClean="0"/>
        </a:p>
      </dsp:txBody>
      <dsp:txXfrm>
        <a:off x="1562034" y="1019688"/>
        <a:ext cx="1432160" cy="716080"/>
      </dsp:txXfrm>
    </dsp:sp>
    <dsp:sp modelId="{AE566D65-338E-4A75-9436-CD89D1E5976C}">
      <dsp:nvSpPr>
        <dsp:cNvPr id="0" name=""/>
        <dsp:cNvSpPr/>
      </dsp:nvSpPr>
      <dsp:spPr>
        <a:xfrm>
          <a:off x="1920074" y="2036522"/>
          <a:ext cx="1432160" cy="71608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R="0" lvl="0" algn="ctr" defTabSz="711200" rtl="0">
            <a:lnSpc>
              <a:spcPct val="90000"/>
            </a:lnSpc>
            <a:spcBef>
              <a:spcPct val="0"/>
            </a:spcBef>
            <a:spcAft>
              <a:spcPct val="35000"/>
            </a:spcAft>
          </a:pPr>
          <a:r>
            <a:rPr lang="cs-CZ" sz="1600" b="0" i="0" u="none" strike="noStrike" kern="1200" baseline="0" smtClean="0">
              <a:latin typeface="Calibri"/>
            </a:rPr>
            <a:t>Common capital</a:t>
          </a:r>
          <a:endParaRPr lang="cs-CZ" sz="1600" kern="1200" smtClean="0"/>
        </a:p>
      </dsp:txBody>
      <dsp:txXfrm>
        <a:off x="1920074" y="2036522"/>
        <a:ext cx="1432160" cy="716080"/>
      </dsp:txXfrm>
    </dsp:sp>
    <dsp:sp modelId="{6BE4678B-8C70-4C74-8613-3079BDE88A1D}">
      <dsp:nvSpPr>
        <dsp:cNvPr id="0" name=""/>
        <dsp:cNvSpPr/>
      </dsp:nvSpPr>
      <dsp:spPr>
        <a:xfrm>
          <a:off x="1920074" y="3053356"/>
          <a:ext cx="1432160" cy="71608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R="0" lvl="0" algn="ctr" defTabSz="711200" rtl="0">
            <a:lnSpc>
              <a:spcPct val="90000"/>
            </a:lnSpc>
            <a:spcBef>
              <a:spcPct val="0"/>
            </a:spcBef>
            <a:spcAft>
              <a:spcPct val="35000"/>
            </a:spcAft>
          </a:pPr>
          <a:r>
            <a:rPr lang="cs-CZ" sz="1600" b="0" i="0" u="none" strike="noStrike" kern="1200" baseline="0" smtClean="0">
              <a:latin typeface="Calibri"/>
            </a:rPr>
            <a:t>Funds</a:t>
          </a:r>
          <a:endParaRPr lang="cs-CZ" sz="1600" kern="1200" smtClean="0"/>
        </a:p>
      </dsp:txBody>
      <dsp:txXfrm>
        <a:off x="1920074" y="3053356"/>
        <a:ext cx="1432160" cy="716080"/>
      </dsp:txXfrm>
    </dsp:sp>
    <dsp:sp modelId="{71831372-2802-41DA-B286-ABE025FD149F}">
      <dsp:nvSpPr>
        <dsp:cNvPr id="0" name=""/>
        <dsp:cNvSpPr/>
      </dsp:nvSpPr>
      <dsp:spPr>
        <a:xfrm>
          <a:off x="1920074" y="4070191"/>
          <a:ext cx="1432160" cy="71608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R="0" lvl="0" algn="ctr" defTabSz="711200" rtl="0">
            <a:lnSpc>
              <a:spcPct val="90000"/>
            </a:lnSpc>
            <a:spcBef>
              <a:spcPct val="0"/>
            </a:spcBef>
            <a:spcAft>
              <a:spcPct val="35000"/>
            </a:spcAft>
          </a:pPr>
          <a:r>
            <a:rPr lang="cs-CZ" sz="1600" b="0" i="0" u="none" strike="noStrike" kern="1200" baseline="0" smtClean="0">
              <a:latin typeface="Calibri"/>
            </a:rPr>
            <a:t>Profit/loss of previous periods</a:t>
          </a:r>
          <a:endParaRPr lang="cs-CZ" sz="1600" kern="1200" smtClean="0"/>
        </a:p>
      </dsp:txBody>
      <dsp:txXfrm>
        <a:off x="1920074" y="4070191"/>
        <a:ext cx="1432160" cy="716080"/>
      </dsp:txXfrm>
    </dsp:sp>
    <dsp:sp modelId="{5D568665-ADE4-4809-81F9-3C02E8F49E97}">
      <dsp:nvSpPr>
        <dsp:cNvPr id="0" name=""/>
        <dsp:cNvSpPr/>
      </dsp:nvSpPr>
      <dsp:spPr>
        <a:xfrm>
          <a:off x="1920074" y="5087025"/>
          <a:ext cx="1432160" cy="71608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R="0" lvl="0" algn="ctr" defTabSz="711200" rtl="0">
            <a:lnSpc>
              <a:spcPct val="90000"/>
            </a:lnSpc>
            <a:spcBef>
              <a:spcPct val="0"/>
            </a:spcBef>
            <a:spcAft>
              <a:spcPct val="35000"/>
            </a:spcAft>
          </a:pPr>
          <a:r>
            <a:rPr lang="cs-CZ" sz="1600" b="0" i="0" u="none" strike="noStrike" kern="1200" baseline="0" smtClean="0">
              <a:latin typeface="Calibri"/>
            </a:rPr>
            <a:t>Profit/loss of current period</a:t>
          </a:r>
          <a:endParaRPr lang="cs-CZ" sz="1600" kern="1200" smtClean="0"/>
        </a:p>
      </dsp:txBody>
      <dsp:txXfrm>
        <a:off x="1920074" y="5087025"/>
        <a:ext cx="1432160" cy="716080"/>
      </dsp:txXfrm>
    </dsp:sp>
    <dsp:sp modelId="{4AD39FB3-1358-4DFA-9BA9-9A66012AC154}">
      <dsp:nvSpPr>
        <dsp:cNvPr id="0" name=""/>
        <dsp:cNvSpPr/>
      </dsp:nvSpPr>
      <dsp:spPr>
        <a:xfrm>
          <a:off x="3294949" y="1019688"/>
          <a:ext cx="1432160" cy="71608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R="0" lvl="0" algn="ctr" defTabSz="711200" rtl="0">
            <a:lnSpc>
              <a:spcPct val="90000"/>
            </a:lnSpc>
            <a:spcBef>
              <a:spcPct val="0"/>
            </a:spcBef>
            <a:spcAft>
              <a:spcPct val="35000"/>
            </a:spcAft>
          </a:pPr>
          <a:r>
            <a:rPr lang="cs-CZ" sz="1600" kern="1200" smtClean="0"/>
            <a:t>Debt</a:t>
          </a:r>
        </a:p>
      </dsp:txBody>
      <dsp:txXfrm>
        <a:off x="3294949" y="1019688"/>
        <a:ext cx="1432160" cy="716080"/>
      </dsp:txXfrm>
    </dsp:sp>
    <dsp:sp modelId="{FCFDEDB1-9C5C-41E9-B3BE-43F685D7BCA9}">
      <dsp:nvSpPr>
        <dsp:cNvPr id="0" name=""/>
        <dsp:cNvSpPr/>
      </dsp:nvSpPr>
      <dsp:spPr>
        <a:xfrm>
          <a:off x="3652989" y="2036522"/>
          <a:ext cx="1432160" cy="71608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R="0" lvl="0" algn="ctr" defTabSz="711200" rtl="0">
            <a:lnSpc>
              <a:spcPct val="90000"/>
            </a:lnSpc>
            <a:spcBef>
              <a:spcPct val="0"/>
            </a:spcBef>
            <a:spcAft>
              <a:spcPct val="35000"/>
            </a:spcAft>
          </a:pPr>
          <a:r>
            <a:rPr lang="cs-CZ" sz="1600" b="0" i="0" u="none" strike="noStrike" kern="1200" baseline="0" smtClean="0">
              <a:latin typeface="Calibri"/>
            </a:rPr>
            <a:t>Reserves</a:t>
          </a:r>
          <a:endParaRPr lang="cs-CZ" sz="1600" kern="1200" smtClean="0"/>
        </a:p>
      </dsp:txBody>
      <dsp:txXfrm>
        <a:off x="3652989" y="2036522"/>
        <a:ext cx="1432160" cy="716080"/>
      </dsp:txXfrm>
    </dsp:sp>
    <dsp:sp modelId="{6F5A9101-F478-4942-AABB-5A29C8BA8039}">
      <dsp:nvSpPr>
        <dsp:cNvPr id="0" name=""/>
        <dsp:cNvSpPr/>
      </dsp:nvSpPr>
      <dsp:spPr>
        <a:xfrm>
          <a:off x="3652989" y="3053356"/>
          <a:ext cx="1432160" cy="71608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R="0" lvl="0" algn="ctr" defTabSz="711200" rtl="0">
            <a:lnSpc>
              <a:spcPct val="90000"/>
            </a:lnSpc>
            <a:spcBef>
              <a:spcPct val="0"/>
            </a:spcBef>
            <a:spcAft>
              <a:spcPct val="35000"/>
            </a:spcAft>
          </a:pPr>
          <a:r>
            <a:rPr lang="cs-CZ" sz="1600" b="0" i="0" u="none" strike="noStrike" kern="1200" baseline="0" smtClean="0">
              <a:latin typeface="Calibri"/>
            </a:rPr>
            <a:t>Liabilities</a:t>
          </a:r>
          <a:endParaRPr lang="cs-CZ" sz="1600" kern="1200" smtClean="0"/>
        </a:p>
      </dsp:txBody>
      <dsp:txXfrm>
        <a:off x="3652989" y="3053356"/>
        <a:ext cx="1432160" cy="716080"/>
      </dsp:txXfrm>
    </dsp:sp>
    <dsp:sp modelId="{C91095AF-B8B7-43AC-A787-F47A883DD844}">
      <dsp:nvSpPr>
        <dsp:cNvPr id="0" name=""/>
        <dsp:cNvSpPr/>
      </dsp:nvSpPr>
      <dsp:spPr>
        <a:xfrm>
          <a:off x="5027863" y="1019688"/>
          <a:ext cx="1432160" cy="71608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R="0" lvl="0" algn="ctr" defTabSz="711200" rtl="0">
            <a:lnSpc>
              <a:spcPct val="90000"/>
            </a:lnSpc>
            <a:spcBef>
              <a:spcPct val="0"/>
            </a:spcBef>
            <a:spcAft>
              <a:spcPct val="35000"/>
            </a:spcAft>
          </a:pPr>
          <a:r>
            <a:rPr lang="cs-CZ" sz="1600" kern="1200" smtClean="0"/>
            <a:t>Accruals</a:t>
          </a:r>
        </a:p>
      </dsp:txBody>
      <dsp:txXfrm>
        <a:off x="5027863" y="1019688"/>
        <a:ext cx="1432160" cy="71608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08.01.2021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08.01.2021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08.01.2021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08.01.2021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08.01.2021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08.01.2021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08.01.2021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08.01.2021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08.01.2021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08.01.2021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08.01.2021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08.01.2021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08.01.2021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latin typeface="+mj-lt"/>
              </a:rPr>
              <a:t>Introduction</a:t>
            </a:r>
            <a:r>
              <a:rPr lang="cs-CZ" dirty="0" smtClean="0">
                <a:latin typeface="+mj-lt"/>
              </a:rPr>
              <a:t/>
            </a:r>
            <a:br>
              <a:rPr lang="cs-CZ" dirty="0" smtClean="0">
                <a:latin typeface="+mj-lt"/>
              </a:rPr>
            </a:br>
            <a:r>
              <a:rPr lang="cs-CZ" dirty="0" smtClean="0">
                <a:latin typeface="+mj-lt"/>
              </a:rPr>
              <a:t>Data </a:t>
            </a:r>
            <a:r>
              <a:rPr lang="cs-CZ" dirty="0" err="1" smtClean="0">
                <a:latin typeface="+mj-lt"/>
              </a:rPr>
              <a:t>sources</a:t>
            </a:r>
            <a:endParaRPr lang="cs-CZ" dirty="0">
              <a:latin typeface="+mj-lt"/>
            </a:endParaRP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latin typeface="+mn-lt"/>
              </a:rPr>
              <a:t>Fundamental </a:t>
            </a:r>
            <a:r>
              <a:rPr lang="en-GB" b="1" dirty="0" smtClean="0">
                <a:latin typeface="+mn-lt"/>
              </a:rPr>
              <a:t>analysis</a:t>
            </a:r>
            <a:endParaRPr lang="cs-CZ" dirty="0"/>
          </a:p>
        </p:txBody>
      </p:sp>
      <p:sp>
        <p:nvSpPr>
          <p:cNvPr id="3" name="Zástupný symbol pro obsah 2"/>
          <p:cNvSpPr>
            <a:spLocks noGrp="1"/>
          </p:cNvSpPr>
          <p:nvPr>
            <p:ph idx="1"/>
          </p:nvPr>
        </p:nvSpPr>
        <p:spPr/>
        <p:txBody>
          <a:bodyPr/>
          <a:lstStyle/>
          <a:p>
            <a:r>
              <a:rPr lang="cs-CZ" dirty="0" err="1" smtClean="0">
                <a:latin typeface="+mn-lt"/>
              </a:rPr>
              <a:t>It</a:t>
            </a:r>
            <a:r>
              <a:rPr lang="cs-CZ" dirty="0" smtClean="0">
                <a:latin typeface="+mn-lt"/>
              </a:rPr>
              <a:t> </a:t>
            </a:r>
            <a:r>
              <a:rPr lang="en-GB" dirty="0" smtClean="0">
                <a:latin typeface="+mn-lt"/>
              </a:rPr>
              <a:t>is </a:t>
            </a:r>
            <a:r>
              <a:rPr lang="en-GB" dirty="0">
                <a:latin typeface="+mn-lt"/>
              </a:rPr>
              <a:t>based on knowledge of the interrelationships between economic and non-economic phenomena, on the experience of </a:t>
            </a:r>
            <a:r>
              <a:rPr lang="en-GB" dirty="0" smtClean="0">
                <a:latin typeface="+mn-lt"/>
              </a:rPr>
              <a:t>experts, </a:t>
            </a:r>
            <a:r>
              <a:rPr lang="en-GB" dirty="0">
                <a:latin typeface="+mn-lt"/>
              </a:rPr>
              <a:t>on their subjective estimates and sense of situation and their development. </a:t>
            </a:r>
            <a:endParaRPr lang="cs-CZ" dirty="0" smtClean="0">
              <a:latin typeface="+mn-lt"/>
            </a:endParaRPr>
          </a:p>
          <a:p>
            <a:r>
              <a:rPr lang="en-GB" dirty="0" smtClean="0">
                <a:latin typeface="+mn-lt"/>
              </a:rPr>
              <a:t>The </a:t>
            </a:r>
            <a:r>
              <a:rPr lang="en-GB" dirty="0">
                <a:latin typeface="+mn-lt"/>
              </a:rPr>
              <a:t>starting point is usually the identification of the environment in which the company is located – in particular, it is an analysis of:</a:t>
            </a:r>
            <a:endParaRPr lang="cs-CZ" dirty="0">
              <a:latin typeface="+mn-lt"/>
            </a:endParaRPr>
          </a:p>
          <a:p>
            <a:pPr lvl="1"/>
            <a:r>
              <a:rPr lang="en-GB" dirty="0">
                <a:latin typeface="+mn-lt"/>
              </a:rPr>
              <a:t>The internal and external economic environment of the </a:t>
            </a:r>
            <a:r>
              <a:rPr lang="en-GB" dirty="0" smtClean="0">
                <a:latin typeface="+mn-lt"/>
              </a:rPr>
              <a:t>company</a:t>
            </a:r>
            <a:endParaRPr lang="cs-CZ" dirty="0">
              <a:latin typeface="+mn-lt"/>
            </a:endParaRPr>
          </a:p>
          <a:p>
            <a:pPr lvl="1"/>
            <a:r>
              <a:rPr lang="en-GB" dirty="0">
                <a:latin typeface="+mn-lt"/>
              </a:rPr>
              <a:t>Ongoing phases of the company's </a:t>
            </a:r>
            <a:r>
              <a:rPr lang="en-GB" dirty="0" smtClean="0">
                <a:latin typeface="+mn-lt"/>
              </a:rPr>
              <a:t>life</a:t>
            </a:r>
            <a:endParaRPr lang="cs-CZ" dirty="0" smtClean="0">
              <a:latin typeface="+mn-lt"/>
            </a:endParaRPr>
          </a:p>
          <a:p>
            <a:pPr lvl="1"/>
            <a:r>
              <a:rPr lang="en-GB" dirty="0" smtClean="0">
                <a:latin typeface="+mn-lt"/>
              </a:rPr>
              <a:t>The nature of the business objectives</a:t>
            </a:r>
            <a:endParaRPr lang="cs-CZ" dirty="0" smtClean="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3103018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latin typeface="+mn-lt"/>
              </a:rPr>
              <a:t>Technical</a:t>
            </a:r>
            <a:r>
              <a:rPr lang="en-GB" b="1" dirty="0" smtClean="0">
                <a:latin typeface="+mn-lt"/>
              </a:rPr>
              <a:t> analysis</a:t>
            </a:r>
            <a:endParaRPr lang="cs-CZ" dirty="0"/>
          </a:p>
        </p:txBody>
      </p:sp>
      <p:sp>
        <p:nvSpPr>
          <p:cNvPr id="3" name="Zástupný symbol pro obsah 2"/>
          <p:cNvSpPr>
            <a:spLocks noGrp="1"/>
          </p:cNvSpPr>
          <p:nvPr>
            <p:ph idx="1"/>
          </p:nvPr>
        </p:nvSpPr>
        <p:spPr/>
        <p:txBody>
          <a:bodyPr/>
          <a:lstStyle/>
          <a:p>
            <a:r>
              <a:rPr lang="cs-CZ" dirty="0" err="1" smtClean="0">
                <a:latin typeface="+mn-lt"/>
              </a:rPr>
              <a:t>It</a:t>
            </a:r>
            <a:r>
              <a:rPr lang="cs-CZ" dirty="0" smtClean="0">
                <a:latin typeface="+mn-lt"/>
              </a:rPr>
              <a:t> </a:t>
            </a:r>
            <a:r>
              <a:rPr lang="en-GB" dirty="0" smtClean="0">
                <a:latin typeface="+mn-lt"/>
              </a:rPr>
              <a:t>uses </a:t>
            </a:r>
            <a:r>
              <a:rPr lang="en-GB" dirty="0">
                <a:latin typeface="+mn-lt"/>
              </a:rPr>
              <a:t>mathematical, statistical and other algorithmic methods for quantitative processing of economic data with subsequent qualitative evaluation of results</a:t>
            </a:r>
            <a:r>
              <a:rPr lang="en-GB" dirty="0" smtClean="0">
                <a:latin typeface="+mn-lt"/>
              </a:rPr>
              <a:t>.</a:t>
            </a:r>
            <a:endParaRPr lang="cs-CZ" dirty="0" smtClean="0">
              <a:latin typeface="+mn-lt"/>
            </a:endParaRPr>
          </a:p>
          <a:p>
            <a:r>
              <a:rPr lang="en-GB" dirty="0" smtClean="0">
                <a:latin typeface="+mn-lt"/>
              </a:rPr>
              <a:t>Both </a:t>
            </a:r>
            <a:r>
              <a:rPr lang="en-GB" dirty="0">
                <a:latin typeface="+mn-lt"/>
              </a:rPr>
              <a:t>approaches </a:t>
            </a:r>
            <a:r>
              <a:rPr lang="en-GB" dirty="0" smtClean="0">
                <a:latin typeface="+mn-lt"/>
              </a:rPr>
              <a:t>are </a:t>
            </a:r>
            <a:r>
              <a:rPr lang="en-GB" dirty="0">
                <a:latin typeface="+mn-lt"/>
              </a:rPr>
              <a:t>close, evaluation of the results of technical analysis would be difficult without fundamental knowledge of economic processes. </a:t>
            </a:r>
            <a:endParaRPr lang="cs-CZ" dirty="0" smtClean="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276407792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latin typeface="+mn-lt"/>
              </a:rPr>
              <a:t>Technique</a:t>
            </a:r>
            <a:r>
              <a:rPr lang="cs-CZ" b="1" dirty="0" smtClean="0">
                <a:latin typeface="+mn-lt"/>
              </a:rPr>
              <a:t> </a:t>
            </a:r>
            <a:r>
              <a:rPr lang="cs-CZ" b="1" dirty="0" err="1" smtClean="0">
                <a:latin typeface="+mn-lt"/>
              </a:rPr>
              <a:t>of</a:t>
            </a:r>
            <a:r>
              <a:rPr lang="cs-CZ" b="1" dirty="0" smtClean="0">
                <a:latin typeface="+mn-lt"/>
              </a:rPr>
              <a:t> </a:t>
            </a:r>
            <a:r>
              <a:rPr lang="cs-CZ" b="1" dirty="0" err="1" smtClean="0">
                <a:latin typeface="+mn-lt"/>
              </a:rPr>
              <a:t>financial</a:t>
            </a:r>
            <a:r>
              <a:rPr lang="en-GB" b="1" dirty="0" smtClean="0">
                <a:latin typeface="+mn-lt"/>
              </a:rPr>
              <a:t> analysis</a:t>
            </a:r>
            <a:endParaRPr lang="cs-CZ" dirty="0"/>
          </a:p>
        </p:txBody>
      </p:sp>
      <p:sp>
        <p:nvSpPr>
          <p:cNvPr id="3" name="Zástupný symbol pro obsah 2"/>
          <p:cNvSpPr>
            <a:spLocks noGrp="1"/>
          </p:cNvSpPr>
          <p:nvPr>
            <p:ph idx="1"/>
          </p:nvPr>
        </p:nvSpPr>
        <p:spPr/>
        <p:txBody>
          <a:bodyPr/>
          <a:lstStyle/>
          <a:p>
            <a:r>
              <a:rPr lang="cs-CZ" dirty="0" smtClean="0">
                <a:latin typeface="+mn-lt"/>
              </a:rPr>
              <a:t>1</a:t>
            </a:r>
            <a:r>
              <a:rPr lang="en-GB" dirty="0" smtClean="0">
                <a:latin typeface="+mn-lt"/>
              </a:rPr>
              <a:t>. </a:t>
            </a:r>
            <a:r>
              <a:rPr lang="en-GB" dirty="0">
                <a:latin typeface="+mn-lt"/>
              </a:rPr>
              <a:t>Characteristics of the environment and data </a:t>
            </a:r>
            <a:r>
              <a:rPr lang="en-GB" dirty="0" smtClean="0">
                <a:latin typeface="+mn-lt"/>
              </a:rPr>
              <a:t>sources</a:t>
            </a:r>
            <a:endParaRPr lang="cs-CZ" dirty="0">
              <a:latin typeface="+mn-lt"/>
            </a:endParaRPr>
          </a:p>
          <a:p>
            <a:pPr lvl="1"/>
            <a:r>
              <a:rPr lang="en-GB" dirty="0" smtClean="0">
                <a:latin typeface="+mn-lt"/>
              </a:rPr>
              <a:t>Preparation </a:t>
            </a:r>
            <a:r>
              <a:rPr lang="en-GB" dirty="0">
                <a:latin typeface="+mn-lt"/>
              </a:rPr>
              <a:t>of data and </a:t>
            </a:r>
            <a:r>
              <a:rPr lang="en-GB" dirty="0" smtClean="0">
                <a:latin typeface="+mn-lt"/>
              </a:rPr>
              <a:t>indicators</a:t>
            </a:r>
            <a:endParaRPr lang="cs-CZ" dirty="0" smtClean="0">
              <a:latin typeface="+mn-lt"/>
            </a:endParaRPr>
          </a:p>
          <a:p>
            <a:pPr lvl="1"/>
            <a:r>
              <a:rPr lang="en-GB" dirty="0" smtClean="0">
                <a:latin typeface="+mn-lt"/>
              </a:rPr>
              <a:t>Selection </a:t>
            </a:r>
            <a:r>
              <a:rPr lang="en-GB" dirty="0">
                <a:latin typeface="+mn-lt"/>
              </a:rPr>
              <a:t>of comparable </a:t>
            </a:r>
            <a:r>
              <a:rPr lang="en-GB" dirty="0" smtClean="0">
                <a:latin typeface="+mn-lt"/>
              </a:rPr>
              <a:t>companies</a:t>
            </a:r>
            <a:endParaRPr lang="cs-CZ" dirty="0">
              <a:latin typeface="+mn-lt"/>
            </a:endParaRPr>
          </a:p>
          <a:p>
            <a:pPr lvl="1"/>
            <a:r>
              <a:rPr lang="en-GB" dirty="0" smtClean="0">
                <a:latin typeface="+mn-lt"/>
              </a:rPr>
              <a:t>Data collection</a:t>
            </a:r>
            <a:endParaRPr lang="cs-CZ" dirty="0" smtClean="0">
              <a:latin typeface="+mn-lt"/>
            </a:endParaRPr>
          </a:p>
          <a:p>
            <a:r>
              <a:rPr lang="en-GB" dirty="0" smtClean="0">
                <a:latin typeface="+mn-lt"/>
              </a:rPr>
              <a:t>2</a:t>
            </a:r>
            <a:r>
              <a:rPr lang="en-GB" dirty="0">
                <a:latin typeface="+mn-lt"/>
              </a:rPr>
              <a:t>. Method selection and basic data </a:t>
            </a:r>
            <a:r>
              <a:rPr lang="en-GB" dirty="0" smtClean="0">
                <a:latin typeface="+mn-lt"/>
              </a:rPr>
              <a:t>processing</a:t>
            </a:r>
            <a:endParaRPr lang="cs-CZ" dirty="0">
              <a:latin typeface="+mn-lt"/>
            </a:endParaRPr>
          </a:p>
          <a:p>
            <a:pPr lvl="1"/>
            <a:r>
              <a:rPr lang="en-GB" dirty="0" smtClean="0">
                <a:latin typeface="+mn-lt"/>
              </a:rPr>
              <a:t>Selection </a:t>
            </a:r>
            <a:r>
              <a:rPr lang="en-GB" dirty="0">
                <a:latin typeface="+mn-lt"/>
              </a:rPr>
              <a:t>of a suitable method of analysis and selection of </a:t>
            </a:r>
            <a:r>
              <a:rPr lang="en-GB" dirty="0" smtClean="0">
                <a:latin typeface="+mn-lt"/>
              </a:rPr>
              <a:t>indicators</a:t>
            </a:r>
            <a:endParaRPr lang="cs-CZ" dirty="0">
              <a:latin typeface="+mn-lt"/>
            </a:endParaRPr>
          </a:p>
          <a:p>
            <a:pPr lvl="1"/>
            <a:r>
              <a:rPr lang="en-GB" dirty="0" smtClean="0">
                <a:latin typeface="+mn-lt"/>
              </a:rPr>
              <a:t>Calculation </a:t>
            </a:r>
            <a:r>
              <a:rPr lang="en-GB" dirty="0">
                <a:latin typeface="+mn-lt"/>
              </a:rPr>
              <a:t>of indicators.</a:t>
            </a:r>
            <a:endParaRPr lang="cs-CZ" dirty="0">
              <a:latin typeface="+mn-lt"/>
            </a:endParaRPr>
          </a:p>
          <a:p>
            <a:pPr lvl="1"/>
            <a:r>
              <a:rPr lang="en-GB" dirty="0" smtClean="0">
                <a:latin typeface="+mn-lt"/>
              </a:rPr>
              <a:t>Evaluation </a:t>
            </a:r>
            <a:r>
              <a:rPr lang="en-GB" dirty="0">
                <a:latin typeface="+mn-lt"/>
              </a:rPr>
              <a:t>of the relative position in the set of companies.</a:t>
            </a:r>
            <a:endParaRPr lang="cs-CZ" dirty="0">
              <a:latin typeface="+mn-lt"/>
            </a:endParaRPr>
          </a:p>
          <a:p>
            <a:r>
              <a:rPr lang="en-GB" dirty="0">
                <a:latin typeface="+mn-lt"/>
              </a:rPr>
              <a:t>3. Interpretation of results, suggestions for achieving the target </a:t>
            </a:r>
            <a:r>
              <a:rPr lang="en-GB" dirty="0" smtClean="0">
                <a:latin typeface="+mn-lt"/>
              </a:rPr>
              <a:t>state</a:t>
            </a:r>
            <a:endParaRPr lang="cs-CZ" dirty="0" smtClean="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37164337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latin typeface="+mn-lt"/>
              </a:rPr>
              <a:t>Financial</a:t>
            </a:r>
            <a:r>
              <a:rPr lang="cs-CZ" dirty="0" smtClean="0">
                <a:latin typeface="+mn-lt"/>
              </a:rPr>
              <a:t> </a:t>
            </a:r>
            <a:r>
              <a:rPr lang="cs-CZ" dirty="0" err="1" smtClean="0">
                <a:latin typeface="+mn-lt"/>
              </a:rPr>
              <a:t>analysis</a:t>
            </a:r>
            <a:endParaRPr lang="cs-CZ" dirty="0">
              <a:latin typeface="+mn-lt"/>
            </a:endParaRPr>
          </a:p>
        </p:txBody>
      </p:sp>
      <p:sp>
        <p:nvSpPr>
          <p:cNvPr id="3" name="Zástupný symbol pro obsah 2"/>
          <p:cNvSpPr>
            <a:spLocks noGrp="1"/>
          </p:cNvSpPr>
          <p:nvPr>
            <p:ph idx="1"/>
          </p:nvPr>
        </p:nvSpPr>
        <p:spPr/>
        <p:txBody>
          <a:bodyPr/>
          <a:lstStyle/>
          <a:p>
            <a:r>
              <a:rPr lang="en-GB" dirty="0">
                <a:latin typeface="+mn-lt"/>
              </a:rPr>
              <a:t>The choice of method must be made taking into account:</a:t>
            </a:r>
            <a:endParaRPr lang="cs-CZ" dirty="0">
              <a:latin typeface="+mn-lt"/>
            </a:endParaRPr>
          </a:p>
          <a:p>
            <a:pPr lvl="1"/>
            <a:r>
              <a:rPr lang="en-GB" b="1" dirty="0">
                <a:latin typeface="+mn-lt"/>
              </a:rPr>
              <a:t>Effectiveness</a:t>
            </a:r>
            <a:r>
              <a:rPr lang="en-GB" dirty="0">
                <a:latin typeface="+mn-lt"/>
              </a:rPr>
              <a:t>. Must correspond to a predetermined goal. The analyst must be aware of the purpose for which the resulting analysis is to be used.</a:t>
            </a:r>
            <a:endParaRPr lang="cs-CZ" dirty="0">
              <a:latin typeface="+mn-lt"/>
            </a:endParaRPr>
          </a:p>
          <a:p>
            <a:pPr lvl="1"/>
            <a:r>
              <a:rPr lang="en-GB" b="1" dirty="0">
                <a:latin typeface="+mn-lt"/>
              </a:rPr>
              <a:t>Cost</a:t>
            </a:r>
            <a:r>
              <a:rPr lang="en-GB" dirty="0">
                <a:latin typeface="+mn-lt"/>
              </a:rPr>
              <a:t>. The analysis will take time and skilled work, which should be commensurate with their return; the depth of the analysis should correspond to the assessment of the risks associated with the decision.</a:t>
            </a:r>
            <a:endParaRPr lang="cs-CZ" dirty="0">
              <a:latin typeface="+mn-lt"/>
            </a:endParaRPr>
          </a:p>
          <a:p>
            <a:pPr lvl="1"/>
            <a:r>
              <a:rPr lang="en-GB" b="1" dirty="0">
                <a:latin typeface="+mn-lt"/>
              </a:rPr>
              <a:t>Reliability</a:t>
            </a:r>
            <a:r>
              <a:rPr lang="en-GB" dirty="0">
                <a:latin typeface="+mn-lt"/>
              </a:rPr>
              <a:t>. Increasing reliability through better use of available data. The reliability of the analysis outputs depends on the reliability of the inputs.</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354769786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latin typeface="+mn-lt"/>
              </a:rPr>
              <a:t>Elementary</a:t>
            </a:r>
            <a:r>
              <a:rPr lang="cs-CZ" dirty="0" smtClean="0">
                <a:latin typeface="+mn-lt"/>
              </a:rPr>
              <a:t> </a:t>
            </a:r>
            <a:r>
              <a:rPr lang="cs-CZ" dirty="0" err="1" smtClean="0">
                <a:latin typeface="+mn-lt"/>
              </a:rPr>
              <a:t>methods</a:t>
            </a:r>
            <a:endParaRPr lang="cs-CZ" dirty="0">
              <a:latin typeface="+mn-lt"/>
            </a:endParaRPr>
          </a:p>
        </p:txBody>
      </p:sp>
      <p:sp>
        <p:nvSpPr>
          <p:cNvPr id="3" name="Zástupný symbol pro obsah 2"/>
          <p:cNvSpPr>
            <a:spLocks noGrp="1"/>
          </p:cNvSpPr>
          <p:nvPr>
            <p:ph idx="1"/>
          </p:nvPr>
        </p:nvSpPr>
        <p:spPr/>
        <p:txBody>
          <a:bodyPr/>
          <a:lstStyle/>
          <a:p>
            <a:r>
              <a:rPr lang="en-GB" sz="2400" dirty="0" smtClean="0">
                <a:latin typeface="+mn-lt"/>
              </a:rPr>
              <a:t>1</a:t>
            </a:r>
            <a:r>
              <a:rPr lang="en-GB" sz="2400" dirty="0">
                <a:latin typeface="+mn-lt"/>
              </a:rPr>
              <a:t>. Analysis of absolute indicators</a:t>
            </a:r>
            <a:endParaRPr lang="cs-CZ" sz="2400" dirty="0">
              <a:latin typeface="+mn-lt"/>
            </a:endParaRPr>
          </a:p>
          <a:p>
            <a:pPr lvl="1"/>
            <a:r>
              <a:rPr lang="en-GB" sz="2000" dirty="0">
                <a:latin typeface="+mn-lt"/>
              </a:rPr>
              <a:t>a. trend analysis (horizontal analysis)</a:t>
            </a:r>
            <a:endParaRPr lang="cs-CZ" sz="2000" dirty="0">
              <a:latin typeface="+mn-lt"/>
            </a:endParaRPr>
          </a:p>
          <a:p>
            <a:pPr lvl="1"/>
            <a:r>
              <a:rPr lang="en-GB" sz="2000" dirty="0">
                <a:latin typeface="+mn-lt"/>
              </a:rPr>
              <a:t>b. structure analysis (vertical analysis)</a:t>
            </a:r>
            <a:endParaRPr lang="cs-CZ" sz="2000" dirty="0">
              <a:latin typeface="+mn-lt"/>
            </a:endParaRPr>
          </a:p>
          <a:p>
            <a:r>
              <a:rPr lang="en-GB" sz="2400" dirty="0">
                <a:latin typeface="+mn-lt"/>
              </a:rPr>
              <a:t>2. Analysis of difference indicators</a:t>
            </a:r>
            <a:endParaRPr lang="cs-CZ" sz="2400" dirty="0">
              <a:latin typeface="+mn-lt"/>
            </a:endParaRPr>
          </a:p>
          <a:p>
            <a:r>
              <a:rPr lang="en-GB" sz="2400" dirty="0">
                <a:latin typeface="+mn-lt"/>
              </a:rPr>
              <a:t>3. Analysis of ratios of</a:t>
            </a:r>
            <a:endParaRPr lang="cs-CZ" sz="2400" dirty="0">
              <a:latin typeface="+mn-lt"/>
            </a:endParaRPr>
          </a:p>
          <a:p>
            <a:pPr lvl="1"/>
            <a:r>
              <a:rPr lang="en-GB" sz="2000" dirty="0">
                <a:latin typeface="+mn-lt"/>
              </a:rPr>
              <a:t>a. profitability</a:t>
            </a:r>
            <a:endParaRPr lang="cs-CZ" sz="2000" dirty="0">
              <a:latin typeface="+mn-lt"/>
            </a:endParaRPr>
          </a:p>
          <a:p>
            <a:pPr lvl="1"/>
            <a:r>
              <a:rPr lang="en-GB" sz="2000" dirty="0">
                <a:latin typeface="+mn-lt"/>
              </a:rPr>
              <a:t>b. activities</a:t>
            </a:r>
            <a:endParaRPr lang="cs-CZ" sz="2000" dirty="0">
              <a:latin typeface="+mn-lt"/>
            </a:endParaRPr>
          </a:p>
          <a:p>
            <a:pPr lvl="1"/>
            <a:r>
              <a:rPr lang="en-GB" sz="2000" dirty="0">
                <a:latin typeface="+mn-lt"/>
              </a:rPr>
              <a:t>c. liquidity</a:t>
            </a:r>
            <a:endParaRPr lang="cs-CZ" sz="2000" dirty="0">
              <a:latin typeface="+mn-lt"/>
            </a:endParaRPr>
          </a:p>
          <a:p>
            <a:pPr lvl="1"/>
            <a:r>
              <a:rPr lang="en-GB" sz="2000" dirty="0">
                <a:latin typeface="+mn-lt"/>
              </a:rPr>
              <a:t>d. indebtedness</a:t>
            </a:r>
            <a:endParaRPr lang="cs-CZ" sz="2000" dirty="0">
              <a:latin typeface="+mn-lt"/>
            </a:endParaRPr>
          </a:p>
          <a:p>
            <a:pPr lvl="1"/>
            <a:r>
              <a:rPr lang="en-GB" sz="2000" dirty="0">
                <a:latin typeface="+mn-lt"/>
              </a:rPr>
              <a:t>e. market values</a:t>
            </a:r>
            <a:endParaRPr lang="cs-CZ" sz="2000" dirty="0">
              <a:latin typeface="+mn-lt"/>
            </a:endParaRPr>
          </a:p>
          <a:p>
            <a:pPr lvl="1"/>
            <a:r>
              <a:rPr lang="en-GB" sz="2000" dirty="0">
                <a:latin typeface="+mn-lt"/>
              </a:rPr>
              <a:t>f. operating activities</a:t>
            </a:r>
            <a:endParaRPr lang="cs-CZ" sz="2000" dirty="0">
              <a:latin typeface="+mn-lt"/>
            </a:endParaRPr>
          </a:p>
          <a:p>
            <a:pPr lvl="1"/>
            <a:r>
              <a:rPr lang="en-GB" sz="2000" dirty="0">
                <a:latin typeface="+mn-lt"/>
              </a:rPr>
              <a:t>g. cash flow</a:t>
            </a:r>
            <a:endParaRPr lang="cs-CZ" sz="2000" dirty="0">
              <a:latin typeface="+mn-lt"/>
            </a:endParaRPr>
          </a:p>
          <a:p>
            <a:r>
              <a:rPr lang="en-GB" sz="2400" dirty="0">
                <a:latin typeface="+mn-lt"/>
              </a:rPr>
              <a:t>4. Analysis of systems of indicators</a:t>
            </a:r>
            <a:endParaRPr lang="cs-CZ" sz="2400" dirty="0">
              <a:latin typeface="+mn-lt"/>
            </a:endParaRPr>
          </a:p>
          <a:p>
            <a:pPr lvl="1"/>
            <a:r>
              <a:rPr lang="en-GB" sz="2000" dirty="0">
                <a:latin typeface="+mn-lt"/>
              </a:rPr>
              <a:t>a. hierarchical systems of indicators</a:t>
            </a:r>
            <a:endParaRPr lang="cs-CZ" sz="2000" dirty="0">
              <a:latin typeface="+mn-lt"/>
            </a:endParaRPr>
          </a:p>
          <a:p>
            <a:pPr lvl="1"/>
            <a:r>
              <a:rPr lang="en-GB" sz="2000" dirty="0">
                <a:latin typeface="+mn-lt"/>
              </a:rPr>
              <a:t>b. creditworthiness and bankruptcy models</a:t>
            </a:r>
            <a:endParaRPr lang="cs-CZ" sz="2000"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13534926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latin typeface="+mn-lt"/>
              </a:rPr>
              <a:t>Comparative </a:t>
            </a:r>
            <a:r>
              <a:rPr lang="en-GB" b="1" dirty="0" smtClean="0">
                <a:latin typeface="+mn-lt"/>
              </a:rPr>
              <a:t>standard</a:t>
            </a:r>
            <a:r>
              <a:rPr lang="cs-CZ" b="1" dirty="0" smtClean="0">
                <a:latin typeface="+mn-lt"/>
              </a:rPr>
              <a:t>s</a:t>
            </a:r>
            <a:endParaRPr lang="cs-CZ" dirty="0"/>
          </a:p>
        </p:txBody>
      </p:sp>
      <p:sp>
        <p:nvSpPr>
          <p:cNvPr id="3" name="Zástupný symbol pro obsah 2"/>
          <p:cNvSpPr>
            <a:spLocks noGrp="1"/>
          </p:cNvSpPr>
          <p:nvPr>
            <p:ph idx="1"/>
          </p:nvPr>
        </p:nvSpPr>
        <p:spPr/>
        <p:txBody>
          <a:bodyPr/>
          <a:lstStyle/>
          <a:p>
            <a:r>
              <a:rPr lang="en-GB" sz="2400" dirty="0" smtClean="0">
                <a:latin typeface="+mn-lt"/>
              </a:rPr>
              <a:t>There </a:t>
            </a:r>
            <a:r>
              <a:rPr lang="en-GB" sz="2400" dirty="0">
                <a:latin typeface="+mn-lt"/>
              </a:rPr>
              <a:t>are three levels of possible benchmarks:</a:t>
            </a:r>
            <a:endParaRPr lang="cs-CZ" sz="2400" dirty="0">
              <a:latin typeface="+mn-lt"/>
            </a:endParaRPr>
          </a:p>
          <a:p>
            <a:r>
              <a:rPr lang="en-GB" sz="2400" b="1" dirty="0" smtClean="0">
                <a:latin typeface="+mn-lt"/>
              </a:rPr>
              <a:t>Industry standards</a:t>
            </a:r>
            <a:r>
              <a:rPr lang="cs-CZ" sz="2400" b="1" dirty="0" smtClean="0">
                <a:latin typeface="+mn-lt"/>
              </a:rPr>
              <a:t> </a:t>
            </a:r>
            <a:r>
              <a:rPr lang="cs-CZ" sz="2400" dirty="0" smtClean="0">
                <a:latin typeface="+mn-lt"/>
              </a:rPr>
              <a:t>are</a:t>
            </a:r>
            <a:r>
              <a:rPr lang="en-GB" sz="2400" dirty="0" smtClean="0">
                <a:latin typeface="+mn-lt"/>
              </a:rPr>
              <a:t> </a:t>
            </a:r>
            <a:r>
              <a:rPr lang="en-GB" sz="2400" dirty="0">
                <a:latin typeface="+mn-lt"/>
              </a:rPr>
              <a:t>determined as the mean values </a:t>
            </a:r>
            <a:r>
              <a:rPr lang="en-GB" sz="2400" dirty="0" smtClean="0">
                <a:latin typeface="+mn-lt"/>
              </a:rPr>
              <a:t>of </a:t>
            </a:r>
            <a:r>
              <a:rPr lang="en-GB" sz="2400" dirty="0">
                <a:latin typeface="+mn-lt"/>
              </a:rPr>
              <a:t>ratios for a given industry. Industry comparability is based on comparability of:</a:t>
            </a:r>
            <a:endParaRPr lang="cs-CZ" sz="2400" dirty="0">
              <a:latin typeface="+mn-lt"/>
            </a:endParaRPr>
          </a:p>
          <a:p>
            <a:pPr lvl="1"/>
            <a:r>
              <a:rPr lang="en-GB" sz="2000" dirty="0">
                <a:latin typeface="+mn-lt"/>
              </a:rPr>
              <a:t>inputs (processing of similar raw materials, semi-finished products, use similar fixed assets);</a:t>
            </a:r>
            <a:endParaRPr lang="cs-CZ" sz="2000" dirty="0">
              <a:latin typeface="+mn-lt"/>
            </a:endParaRPr>
          </a:p>
          <a:p>
            <a:pPr lvl="1"/>
            <a:r>
              <a:rPr lang="en-GB" sz="2000" dirty="0">
                <a:latin typeface="+mn-lt"/>
              </a:rPr>
              <a:t>technology (similar level of mechanization, automation);</a:t>
            </a:r>
            <a:endParaRPr lang="cs-CZ" sz="2000" dirty="0">
              <a:latin typeface="+mn-lt"/>
            </a:endParaRPr>
          </a:p>
          <a:p>
            <a:pPr lvl="1"/>
            <a:r>
              <a:rPr lang="en-GB" sz="2000" dirty="0">
                <a:latin typeface="+mn-lt"/>
              </a:rPr>
              <a:t>outputs (similar or substitutable products);</a:t>
            </a:r>
            <a:endParaRPr lang="cs-CZ" sz="2000" dirty="0">
              <a:latin typeface="+mn-lt"/>
            </a:endParaRPr>
          </a:p>
          <a:p>
            <a:pPr lvl="1"/>
            <a:r>
              <a:rPr lang="en-GB" sz="2000" dirty="0">
                <a:latin typeface="+mn-lt"/>
              </a:rPr>
              <a:t>circle of customers.</a:t>
            </a:r>
            <a:endParaRPr lang="cs-CZ" sz="2000" dirty="0">
              <a:latin typeface="+mn-lt"/>
            </a:endParaRPr>
          </a:p>
          <a:p>
            <a:r>
              <a:rPr lang="en-GB" sz="2400" dirty="0">
                <a:latin typeface="+mn-lt"/>
              </a:rPr>
              <a:t>Problems with their implementation:</a:t>
            </a:r>
            <a:endParaRPr lang="cs-CZ" sz="2400" dirty="0">
              <a:latin typeface="+mn-lt"/>
            </a:endParaRPr>
          </a:p>
          <a:p>
            <a:pPr lvl="1"/>
            <a:r>
              <a:rPr lang="en-GB" sz="2000" dirty="0">
                <a:latin typeface="+mn-lt"/>
              </a:rPr>
              <a:t>The company's activity falls into several sectors.</a:t>
            </a:r>
            <a:endParaRPr lang="cs-CZ" sz="2000" dirty="0">
              <a:latin typeface="+mn-lt"/>
            </a:endParaRPr>
          </a:p>
          <a:p>
            <a:pPr lvl="1"/>
            <a:r>
              <a:rPr lang="en-GB" sz="2000" dirty="0">
                <a:latin typeface="+mn-lt"/>
              </a:rPr>
              <a:t>It does not have to be sufficiently representative, it does not have to be based on a sufficient set of companies.</a:t>
            </a:r>
            <a:endParaRPr lang="cs-CZ" sz="2000" dirty="0">
              <a:latin typeface="+mn-lt"/>
            </a:endParaRPr>
          </a:p>
          <a:p>
            <a:pPr lvl="1"/>
            <a:r>
              <a:rPr lang="en-GB" sz="2000" dirty="0">
                <a:latin typeface="+mn-lt"/>
              </a:rPr>
              <a:t>The methodology for calculating indicators may differ, for example, the method of valuing inventories, depreciation of fixed assets, etc.</a:t>
            </a:r>
            <a:endParaRPr lang="cs-CZ" sz="2000" dirty="0">
              <a:latin typeface="+mn-lt"/>
            </a:endParaRPr>
          </a:p>
          <a:p>
            <a:pPr lvl="1"/>
            <a:r>
              <a:rPr lang="en-GB" sz="2000" dirty="0">
                <a:latin typeface="+mn-lt"/>
              </a:rPr>
              <a:t>The time period may be different.</a:t>
            </a:r>
            <a:endParaRPr lang="cs-CZ" sz="2000" dirty="0">
              <a:latin typeface="+mn-lt"/>
            </a:endParaRPr>
          </a:p>
          <a:p>
            <a:pPr lvl="1"/>
            <a:r>
              <a:rPr lang="en-GB" sz="2000" dirty="0">
                <a:latin typeface="+mn-lt"/>
              </a:rPr>
              <a:t>Seasonal fluctuations</a:t>
            </a:r>
            <a:r>
              <a:rPr lang="en-GB" sz="2000" dirty="0" smtClean="0">
                <a:latin typeface="+mn-lt"/>
              </a:rPr>
              <a:t>.</a:t>
            </a:r>
            <a:endParaRPr lang="cs-CZ" sz="2000"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30356712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latin typeface="+mn-lt"/>
              </a:rPr>
              <a:t>Comparative </a:t>
            </a:r>
            <a:r>
              <a:rPr lang="en-GB" b="1" dirty="0" smtClean="0">
                <a:latin typeface="+mn-lt"/>
              </a:rPr>
              <a:t>standard</a:t>
            </a:r>
            <a:r>
              <a:rPr lang="cs-CZ" b="1" dirty="0" smtClean="0">
                <a:latin typeface="+mn-lt"/>
              </a:rPr>
              <a:t>s</a:t>
            </a:r>
            <a:endParaRPr lang="cs-CZ" dirty="0"/>
          </a:p>
        </p:txBody>
      </p:sp>
      <p:sp>
        <p:nvSpPr>
          <p:cNvPr id="3" name="Zástupný symbol pro obsah 2"/>
          <p:cNvSpPr>
            <a:spLocks noGrp="1"/>
          </p:cNvSpPr>
          <p:nvPr>
            <p:ph idx="1"/>
          </p:nvPr>
        </p:nvSpPr>
        <p:spPr/>
        <p:txBody>
          <a:bodyPr/>
          <a:lstStyle/>
          <a:p>
            <a:r>
              <a:rPr lang="en-GB" b="1" dirty="0" smtClean="0">
                <a:latin typeface="+mn-lt"/>
              </a:rPr>
              <a:t>Historical </a:t>
            </a:r>
            <a:r>
              <a:rPr lang="en-GB" b="1" dirty="0">
                <a:latin typeface="+mn-lt"/>
              </a:rPr>
              <a:t>standards </a:t>
            </a:r>
            <a:r>
              <a:rPr lang="cs-CZ" dirty="0" smtClean="0">
                <a:latin typeface="+mn-lt"/>
              </a:rPr>
              <a:t>are </a:t>
            </a:r>
            <a:r>
              <a:rPr lang="cs-CZ" dirty="0" err="1" smtClean="0">
                <a:latin typeface="+mn-lt"/>
              </a:rPr>
              <a:t>calculated</a:t>
            </a:r>
            <a:r>
              <a:rPr lang="en-GB" dirty="0" smtClean="0">
                <a:latin typeface="+mn-lt"/>
              </a:rPr>
              <a:t> </a:t>
            </a:r>
            <a:r>
              <a:rPr lang="en-GB" dirty="0">
                <a:latin typeface="+mn-lt"/>
              </a:rPr>
              <a:t>from the ratios achieved during the development of one and the same organization as a multi-year </a:t>
            </a:r>
            <a:r>
              <a:rPr lang="en-GB" dirty="0" smtClean="0">
                <a:latin typeface="+mn-lt"/>
              </a:rPr>
              <a:t>average</a:t>
            </a:r>
            <a:r>
              <a:rPr lang="cs-CZ" dirty="0" smtClean="0">
                <a:latin typeface="+mn-lt"/>
              </a:rPr>
              <a:t>.</a:t>
            </a:r>
          </a:p>
          <a:p>
            <a:pPr lvl="1"/>
            <a:r>
              <a:rPr lang="en-GB" dirty="0" smtClean="0">
                <a:latin typeface="+mn-lt"/>
              </a:rPr>
              <a:t>Weakness</a:t>
            </a:r>
            <a:r>
              <a:rPr lang="en-GB" dirty="0">
                <a:latin typeface="+mn-lt"/>
              </a:rPr>
              <a:t>: They are not subject to external verification.</a:t>
            </a:r>
            <a:endParaRPr lang="cs-CZ" dirty="0">
              <a:latin typeface="+mn-lt"/>
            </a:endParaRPr>
          </a:p>
          <a:p>
            <a:r>
              <a:rPr lang="en-GB" b="1" dirty="0" smtClean="0">
                <a:latin typeface="+mn-lt"/>
              </a:rPr>
              <a:t>Management </a:t>
            </a:r>
            <a:r>
              <a:rPr lang="en-GB" b="1" dirty="0">
                <a:latin typeface="+mn-lt"/>
              </a:rPr>
              <a:t>standards </a:t>
            </a:r>
            <a:r>
              <a:rPr lang="en-GB" dirty="0">
                <a:latin typeface="+mn-lt"/>
              </a:rPr>
              <a:t>are corporate standards that differ from historical and industry </a:t>
            </a:r>
            <a:r>
              <a:rPr lang="en-GB" dirty="0" smtClean="0">
                <a:latin typeface="+mn-lt"/>
              </a:rPr>
              <a:t>standards. </a:t>
            </a:r>
            <a:r>
              <a:rPr lang="en-GB" dirty="0">
                <a:latin typeface="+mn-lt"/>
              </a:rPr>
              <a:t>E.g. extending the turnover time of receivables by providing credit to its customers as part of sales support.</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285478957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mj-lt"/>
              </a:rPr>
              <a:t>DATA </a:t>
            </a:r>
            <a:r>
              <a:rPr lang="cs-CZ" dirty="0">
                <a:latin typeface="+mj-lt"/>
              </a:rPr>
              <a:t>SOURCES FOR FINANCIAL </a:t>
            </a:r>
            <a:r>
              <a:rPr lang="cs-CZ" dirty="0" smtClean="0">
                <a:latin typeface="+mj-lt"/>
              </a:rPr>
              <a:t>AN.</a:t>
            </a:r>
            <a:endParaRPr lang="cs-CZ" dirty="0">
              <a:latin typeface="+mj-lt"/>
            </a:endParaRPr>
          </a:p>
        </p:txBody>
      </p:sp>
      <p:sp>
        <p:nvSpPr>
          <p:cNvPr id="3" name="Zástupný symbol pro obsah 2"/>
          <p:cNvSpPr>
            <a:spLocks noGrp="1"/>
          </p:cNvSpPr>
          <p:nvPr>
            <p:ph idx="1"/>
          </p:nvPr>
        </p:nvSpPr>
        <p:spPr/>
        <p:txBody>
          <a:bodyPr/>
          <a:lstStyle/>
          <a:p>
            <a:r>
              <a:rPr lang="en-GB" dirty="0">
                <a:latin typeface="+mn-lt"/>
              </a:rPr>
              <a:t>Entities prepare final accounts (financial statements) in cases stipulated by the Accounting Act. The financial statements are an integral part and consist of </a:t>
            </a:r>
            <a:endParaRPr lang="cs-CZ" dirty="0">
              <a:latin typeface="+mn-lt"/>
            </a:endParaRPr>
          </a:p>
          <a:p>
            <a:pPr lvl="1"/>
            <a:r>
              <a:rPr lang="en-GB" dirty="0">
                <a:latin typeface="+mn-lt"/>
              </a:rPr>
              <a:t>a) balance sheet,</a:t>
            </a:r>
            <a:endParaRPr lang="cs-CZ" dirty="0">
              <a:latin typeface="+mn-lt"/>
            </a:endParaRPr>
          </a:p>
          <a:p>
            <a:pPr lvl="1"/>
            <a:r>
              <a:rPr lang="en-GB" dirty="0">
                <a:latin typeface="+mn-lt"/>
              </a:rPr>
              <a:t>b) profit and loss statement,</a:t>
            </a:r>
            <a:endParaRPr lang="cs-CZ" dirty="0">
              <a:latin typeface="+mn-lt"/>
            </a:endParaRPr>
          </a:p>
          <a:p>
            <a:pPr lvl="1"/>
            <a:r>
              <a:rPr lang="en-GB" dirty="0">
                <a:latin typeface="+mn-lt"/>
              </a:rPr>
              <a:t>c) </a:t>
            </a:r>
            <a:r>
              <a:rPr lang="en-GB" dirty="0" smtClean="0">
                <a:latin typeface="+mn-lt"/>
              </a:rPr>
              <a:t>annex</a:t>
            </a:r>
            <a:r>
              <a:rPr lang="cs-CZ" dirty="0" smtClean="0">
                <a:latin typeface="+mn-lt"/>
              </a:rPr>
              <a:t>.</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40159854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latin typeface="+mn-lt"/>
              </a:rPr>
              <a:t>Criteria</a:t>
            </a:r>
            <a:r>
              <a:rPr lang="cs-CZ" dirty="0">
                <a:latin typeface="+mn-lt"/>
              </a:rPr>
              <a:t> </a:t>
            </a:r>
            <a:r>
              <a:rPr lang="cs-CZ" dirty="0" err="1">
                <a:latin typeface="+mn-lt"/>
              </a:rPr>
              <a:t>for</a:t>
            </a:r>
            <a:r>
              <a:rPr lang="cs-CZ" dirty="0">
                <a:latin typeface="+mn-lt"/>
              </a:rPr>
              <a:t> </a:t>
            </a:r>
            <a:r>
              <a:rPr lang="cs-CZ" dirty="0" err="1">
                <a:latin typeface="+mn-lt"/>
              </a:rPr>
              <a:t>classifying</a:t>
            </a:r>
            <a:r>
              <a:rPr lang="cs-CZ" dirty="0">
                <a:latin typeface="+mn-lt"/>
              </a:rPr>
              <a:t> </a:t>
            </a:r>
            <a:r>
              <a:rPr lang="cs-CZ" dirty="0" err="1">
                <a:latin typeface="+mn-lt"/>
              </a:rPr>
              <a:t>an</a:t>
            </a:r>
            <a:r>
              <a:rPr lang="cs-CZ" dirty="0">
                <a:latin typeface="+mn-lt"/>
              </a:rPr>
              <a:t> </a:t>
            </a:r>
            <a:r>
              <a:rPr lang="cs-CZ" dirty="0" smtClean="0">
                <a:latin typeface="+mn-lt"/>
              </a:rPr>
              <a:t>entity </a:t>
            </a:r>
            <a:r>
              <a:rPr lang="cs-CZ" dirty="0" err="1" smtClean="0">
                <a:latin typeface="+mn-lt"/>
              </a:rPr>
              <a:t>according</a:t>
            </a:r>
            <a:r>
              <a:rPr lang="cs-CZ" dirty="0" smtClean="0">
                <a:latin typeface="+mn-lt"/>
              </a:rPr>
              <a:t> to </a:t>
            </a:r>
            <a:r>
              <a:rPr lang="cs-CZ" dirty="0" err="1" smtClean="0">
                <a:latin typeface="+mn-lt"/>
              </a:rPr>
              <a:t>the</a:t>
            </a:r>
            <a:r>
              <a:rPr lang="cs-CZ" dirty="0" smtClean="0">
                <a:latin typeface="+mn-lt"/>
              </a:rPr>
              <a:t> </a:t>
            </a:r>
            <a:r>
              <a:rPr lang="cs-CZ" dirty="0" err="1" smtClean="0">
                <a:latin typeface="+mn-lt"/>
              </a:rPr>
              <a:t>size</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graphicFrame>
        <p:nvGraphicFramePr>
          <p:cNvPr id="6" name="Tabulka 5"/>
          <p:cNvGraphicFramePr>
            <a:graphicFrameLocks noGrp="1"/>
          </p:cNvGraphicFramePr>
          <p:nvPr>
            <p:extLst>
              <p:ext uri="{D42A27DB-BD31-4B8C-83A1-F6EECF244321}">
                <p14:modId xmlns:p14="http://schemas.microsoft.com/office/powerpoint/2010/main" val="3706871037"/>
              </p:ext>
            </p:extLst>
          </p:nvPr>
        </p:nvGraphicFramePr>
        <p:xfrm>
          <a:off x="462987" y="1296364"/>
          <a:ext cx="9695425" cy="5590572"/>
        </p:xfrm>
        <a:graphic>
          <a:graphicData uri="http://schemas.openxmlformats.org/drawingml/2006/table">
            <a:tbl>
              <a:tblPr firstRow="1" firstCol="1" bandRow="1">
                <a:tableStyleId>{5C22544A-7EE6-4342-B048-85BDC9FD1C3A}</a:tableStyleId>
              </a:tblPr>
              <a:tblGrid>
                <a:gridCol w="2639028">
                  <a:extLst>
                    <a:ext uri="{9D8B030D-6E8A-4147-A177-3AD203B41FA5}">
                      <a16:colId xmlns:a16="http://schemas.microsoft.com/office/drawing/2014/main" val="1041658368"/>
                    </a:ext>
                  </a:extLst>
                </a:gridCol>
                <a:gridCol w="1134897">
                  <a:extLst>
                    <a:ext uri="{9D8B030D-6E8A-4147-A177-3AD203B41FA5}">
                      <a16:colId xmlns:a16="http://schemas.microsoft.com/office/drawing/2014/main" val="2050303033"/>
                    </a:ext>
                  </a:extLst>
                </a:gridCol>
                <a:gridCol w="1457832">
                  <a:extLst>
                    <a:ext uri="{9D8B030D-6E8A-4147-A177-3AD203B41FA5}">
                      <a16:colId xmlns:a16="http://schemas.microsoft.com/office/drawing/2014/main" val="4013772432"/>
                    </a:ext>
                  </a:extLst>
                </a:gridCol>
                <a:gridCol w="1458410">
                  <a:extLst>
                    <a:ext uri="{9D8B030D-6E8A-4147-A177-3AD203B41FA5}">
                      <a16:colId xmlns:a16="http://schemas.microsoft.com/office/drawing/2014/main" val="4239314543"/>
                    </a:ext>
                  </a:extLst>
                </a:gridCol>
                <a:gridCol w="3005258">
                  <a:extLst>
                    <a:ext uri="{9D8B030D-6E8A-4147-A177-3AD203B41FA5}">
                      <a16:colId xmlns:a16="http://schemas.microsoft.com/office/drawing/2014/main" val="1649906306"/>
                    </a:ext>
                  </a:extLst>
                </a:gridCol>
              </a:tblGrid>
              <a:tr h="1253924">
                <a:tc>
                  <a:txBody>
                    <a:bodyPr/>
                    <a:lstStyle/>
                    <a:p>
                      <a:pPr algn="just">
                        <a:spcBef>
                          <a:spcPts val="600"/>
                        </a:spcBef>
                        <a:spcAft>
                          <a:spcPts val="0"/>
                        </a:spcAft>
                      </a:pPr>
                      <a:r>
                        <a:rPr lang="cs-CZ" sz="2000" dirty="0" smtClean="0">
                          <a:effectLst/>
                        </a:rPr>
                        <a:t>Type</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dirty="0" err="1">
                          <a:effectLst/>
                        </a:rPr>
                        <a:t>Assets</a:t>
                      </a:r>
                      <a:endParaRPr lang="cs-CZ" sz="2000" dirty="0">
                        <a:effectLst/>
                      </a:endParaRPr>
                    </a:p>
                    <a:p>
                      <a:pPr algn="ctr">
                        <a:spcBef>
                          <a:spcPts val="600"/>
                        </a:spcBef>
                        <a:spcAft>
                          <a:spcPts val="0"/>
                        </a:spcAft>
                      </a:pPr>
                      <a:r>
                        <a:rPr lang="cs-CZ" sz="2000" dirty="0">
                          <a:effectLst/>
                        </a:rPr>
                        <a:t>[mil. </a:t>
                      </a:r>
                      <a:r>
                        <a:rPr lang="cs-CZ" sz="2000" dirty="0" smtClean="0">
                          <a:effectLst/>
                        </a:rPr>
                        <a:t>CZK]</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dirty="0">
                          <a:effectLst/>
                        </a:rPr>
                        <a:t>Sales</a:t>
                      </a:r>
                    </a:p>
                    <a:p>
                      <a:pPr algn="ctr">
                        <a:spcBef>
                          <a:spcPts val="600"/>
                        </a:spcBef>
                        <a:spcAft>
                          <a:spcPts val="0"/>
                        </a:spcAft>
                      </a:pPr>
                      <a:r>
                        <a:rPr lang="cs-CZ" sz="2000" dirty="0">
                          <a:effectLst/>
                        </a:rPr>
                        <a:t>[mil. </a:t>
                      </a:r>
                      <a:r>
                        <a:rPr lang="cs-CZ" sz="2000" dirty="0" smtClean="0">
                          <a:effectLst/>
                        </a:rPr>
                        <a:t>CZK]</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Number of employees</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dirty="0">
                          <a:effectLst/>
                        </a:rPr>
                        <a:t>Test</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49585605"/>
                  </a:ext>
                </a:extLst>
              </a:tr>
              <a:tr h="501570">
                <a:tc>
                  <a:txBody>
                    <a:bodyPr/>
                    <a:lstStyle/>
                    <a:p>
                      <a:pPr algn="l">
                        <a:spcBef>
                          <a:spcPts val="600"/>
                        </a:spcBef>
                        <a:spcAft>
                          <a:spcPts val="0"/>
                        </a:spcAft>
                      </a:pPr>
                      <a:r>
                        <a:rPr lang="cs-CZ" sz="2000" dirty="0" err="1">
                          <a:effectLst/>
                        </a:rPr>
                        <a:t>Micro</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9</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18</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10</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l">
                        <a:spcBef>
                          <a:spcPts val="600"/>
                        </a:spcBef>
                        <a:spcAft>
                          <a:spcPts val="0"/>
                        </a:spcAft>
                      </a:pPr>
                      <a:r>
                        <a:rPr lang="en-GB" sz="2000" dirty="0">
                          <a:effectLst/>
                        </a:rPr>
                        <a:t>does not exceed 2 criteria</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81330055"/>
                  </a:ext>
                </a:extLst>
              </a:tr>
              <a:tr h="501570">
                <a:tc>
                  <a:txBody>
                    <a:bodyPr/>
                    <a:lstStyle/>
                    <a:p>
                      <a:pPr algn="l">
                        <a:spcBef>
                          <a:spcPts val="600"/>
                        </a:spcBef>
                        <a:spcAft>
                          <a:spcPts val="0"/>
                        </a:spcAft>
                      </a:pPr>
                      <a:r>
                        <a:rPr lang="cs-CZ" sz="2000" dirty="0" err="1">
                          <a:effectLst/>
                        </a:rPr>
                        <a:t>Small</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100</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200</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50</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l">
                        <a:spcBef>
                          <a:spcPts val="600"/>
                        </a:spcBef>
                        <a:spcAft>
                          <a:spcPts val="0"/>
                        </a:spcAft>
                      </a:pPr>
                      <a:r>
                        <a:rPr lang="en-GB" sz="2000" dirty="0">
                          <a:effectLst/>
                        </a:rPr>
                        <a:t>does not exceed 2 criteria, not micro</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14378214"/>
                  </a:ext>
                </a:extLst>
              </a:tr>
              <a:tr h="501570">
                <a:tc>
                  <a:txBody>
                    <a:bodyPr/>
                    <a:lstStyle/>
                    <a:p>
                      <a:pPr algn="l">
                        <a:spcBef>
                          <a:spcPts val="600"/>
                        </a:spcBef>
                        <a:spcAft>
                          <a:spcPts val="0"/>
                        </a:spcAft>
                      </a:pPr>
                      <a:r>
                        <a:rPr lang="cs-CZ" sz="2000" dirty="0">
                          <a:effectLst/>
                        </a:rPr>
                        <a:t>- no </a:t>
                      </a:r>
                      <a:r>
                        <a:rPr lang="cs-CZ" sz="2000" dirty="0" err="1">
                          <a:effectLst/>
                        </a:rPr>
                        <a:t>obligation</a:t>
                      </a:r>
                      <a:r>
                        <a:rPr lang="cs-CZ" sz="2000" dirty="0">
                          <a:effectLst/>
                        </a:rPr>
                        <a:t> to audit</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 </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 </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 </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l">
                        <a:spcBef>
                          <a:spcPts val="600"/>
                        </a:spcBef>
                        <a:spcAft>
                          <a:spcPts val="0"/>
                        </a:spcAft>
                      </a:pPr>
                      <a:r>
                        <a:rPr lang="en-GB" sz="2000" dirty="0">
                          <a:effectLst/>
                        </a:rPr>
                        <a:t>does not pass the statutory audit test</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15743185"/>
                  </a:ext>
                </a:extLst>
              </a:tr>
              <a:tr h="501570">
                <a:tc>
                  <a:txBody>
                    <a:bodyPr/>
                    <a:lstStyle/>
                    <a:p>
                      <a:pPr algn="l">
                        <a:spcBef>
                          <a:spcPts val="600"/>
                        </a:spcBef>
                        <a:spcAft>
                          <a:spcPts val="0"/>
                        </a:spcAft>
                      </a:pPr>
                      <a:r>
                        <a:rPr lang="cs-CZ" sz="2000" dirty="0">
                          <a:effectLst/>
                        </a:rPr>
                        <a:t>- </a:t>
                      </a:r>
                      <a:r>
                        <a:rPr lang="cs-CZ" sz="2000" dirty="0" err="1">
                          <a:effectLst/>
                        </a:rPr>
                        <a:t>mandatory</a:t>
                      </a:r>
                      <a:r>
                        <a:rPr lang="cs-CZ" sz="2000" dirty="0">
                          <a:effectLst/>
                        </a:rPr>
                        <a:t> </a:t>
                      </a:r>
                      <a:r>
                        <a:rPr lang="cs-CZ" sz="2000" dirty="0" err="1">
                          <a:effectLst/>
                        </a:rPr>
                        <a:t>audited</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 </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dirty="0">
                          <a:effectLst/>
                        </a:rPr>
                        <a:t> </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dirty="0">
                          <a:effectLst/>
                        </a:rPr>
                        <a:t> </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l">
                        <a:spcBef>
                          <a:spcPts val="600"/>
                        </a:spcBef>
                        <a:spcAft>
                          <a:spcPts val="0"/>
                        </a:spcAft>
                      </a:pPr>
                      <a:r>
                        <a:rPr lang="en-GB" sz="2000" dirty="0">
                          <a:effectLst/>
                        </a:rPr>
                        <a:t>meets the test for the statutory audit</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94173945"/>
                  </a:ext>
                </a:extLst>
              </a:tr>
              <a:tr h="1003139">
                <a:tc>
                  <a:txBody>
                    <a:bodyPr/>
                    <a:lstStyle/>
                    <a:p>
                      <a:pPr algn="l">
                        <a:spcBef>
                          <a:spcPts val="600"/>
                        </a:spcBef>
                        <a:spcAft>
                          <a:spcPts val="0"/>
                        </a:spcAft>
                      </a:pPr>
                      <a:r>
                        <a:rPr lang="cs-CZ" sz="2000" dirty="0" err="1">
                          <a:effectLst/>
                        </a:rPr>
                        <a:t>Middle</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500</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1 000</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250</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l">
                        <a:spcBef>
                          <a:spcPts val="600"/>
                        </a:spcBef>
                        <a:spcAft>
                          <a:spcPts val="0"/>
                        </a:spcAft>
                      </a:pPr>
                      <a:r>
                        <a:rPr lang="en-GB" sz="2000" dirty="0">
                          <a:effectLst/>
                        </a:rPr>
                        <a:t>not exceed 2 criteria, it is neither micro nor small</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21626618"/>
                  </a:ext>
                </a:extLst>
              </a:tr>
              <a:tr h="1003139">
                <a:tc>
                  <a:txBody>
                    <a:bodyPr/>
                    <a:lstStyle/>
                    <a:p>
                      <a:pPr algn="l">
                        <a:spcBef>
                          <a:spcPts val="600"/>
                        </a:spcBef>
                        <a:spcAft>
                          <a:spcPts val="0"/>
                        </a:spcAft>
                      </a:pPr>
                      <a:r>
                        <a:rPr lang="cs-CZ" sz="2000" dirty="0" err="1">
                          <a:effectLst/>
                        </a:rPr>
                        <a:t>Large</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500</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1 000</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250</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l">
                        <a:spcBef>
                          <a:spcPts val="600"/>
                        </a:spcBef>
                        <a:spcAft>
                          <a:spcPts val="0"/>
                        </a:spcAft>
                      </a:pPr>
                      <a:r>
                        <a:rPr lang="en-GB" sz="2000" dirty="0">
                          <a:effectLst/>
                        </a:rPr>
                        <a:t>exceeds 2 criteria or is public interest entity*</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49007873"/>
                  </a:ext>
                </a:extLst>
              </a:tr>
            </a:tbl>
          </a:graphicData>
        </a:graphic>
      </p:graphicFrame>
    </p:spTree>
    <p:extLst>
      <p:ext uri="{BB962C8B-B14F-4D97-AF65-F5344CB8AC3E}">
        <p14:creationId xmlns:p14="http://schemas.microsoft.com/office/powerpoint/2010/main" val="29984140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latin typeface="+mj-lt"/>
              </a:rPr>
              <a:t>Annual</a:t>
            </a:r>
            <a:r>
              <a:rPr lang="cs-CZ" dirty="0" smtClean="0">
                <a:latin typeface="+mj-lt"/>
              </a:rPr>
              <a:t> report</a:t>
            </a:r>
            <a:endParaRPr lang="cs-CZ" dirty="0">
              <a:latin typeface="+mj-lt"/>
            </a:endParaRPr>
          </a:p>
        </p:txBody>
      </p:sp>
      <p:sp>
        <p:nvSpPr>
          <p:cNvPr id="3" name="Zástupný symbol pro obsah 2"/>
          <p:cNvSpPr>
            <a:spLocks noGrp="1"/>
          </p:cNvSpPr>
          <p:nvPr>
            <p:ph idx="1"/>
          </p:nvPr>
        </p:nvSpPr>
        <p:spPr/>
        <p:txBody>
          <a:bodyPr/>
          <a:lstStyle/>
          <a:p>
            <a:r>
              <a:rPr lang="en-GB" dirty="0">
                <a:latin typeface="+mn-lt"/>
              </a:rPr>
              <a:t>Accounting entities that are required to have their financial statements audited are required to prepare an annual </a:t>
            </a:r>
            <a:r>
              <a:rPr lang="en-GB" dirty="0" smtClean="0">
                <a:latin typeface="+mn-lt"/>
              </a:rPr>
              <a:t>report</a:t>
            </a:r>
            <a:r>
              <a:rPr lang="cs-CZ" dirty="0" smtClean="0">
                <a:latin typeface="+mn-lt"/>
              </a:rPr>
              <a:t>.</a:t>
            </a:r>
          </a:p>
          <a:p>
            <a:r>
              <a:rPr lang="cs-CZ" dirty="0" smtClean="0">
                <a:latin typeface="+mn-lt"/>
              </a:rPr>
              <a:t>T</a:t>
            </a:r>
            <a:r>
              <a:rPr lang="en-GB" dirty="0" smtClean="0">
                <a:latin typeface="+mn-lt"/>
              </a:rPr>
              <a:t>he </a:t>
            </a:r>
            <a:r>
              <a:rPr lang="en-GB" dirty="0">
                <a:latin typeface="+mn-lt"/>
              </a:rPr>
              <a:t>purpose </a:t>
            </a:r>
            <a:r>
              <a:rPr lang="en-GB" dirty="0" smtClean="0">
                <a:latin typeface="+mn-lt"/>
              </a:rPr>
              <a:t>is </a:t>
            </a:r>
            <a:r>
              <a:rPr lang="en-GB" dirty="0">
                <a:latin typeface="+mn-lt"/>
              </a:rPr>
              <a:t>to provide comprehensive, balanced and comprehensive information on the development of their performance, activities and current economic status. </a:t>
            </a:r>
            <a:endParaRPr lang="cs-CZ" dirty="0" smtClean="0">
              <a:latin typeface="+mn-lt"/>
            </a:endParaRPr>
          </a:p>
          <a:p>
            <a:r>
              <a:rPr lang="en-GB" dirty="0" smtClean="0">
                <a:latin typeface="+mn-lt"/>
              </a:rPr>
              <a:t>The </a:t>
            </a:r>
            <a:r>
              <a:rPr lang="en-GB" dirty="0">
                <a:latin typeface="+mn-lt"/>
              </a:rPr>
              <a:t>annual report shall also contain the financial statements and the auditor's report, or other documents and data pursuant to a special legal regulation.</a:t>
            </a:r>
            <a:endParaRPr lang="cs-CZ" dirty="0">
              <a:latin typeface="+mn-lt"/>
            </a:endParaRPr>
          </a:p>
          <a:p>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19</a:t>
            </a:fld>
            <a:endParaRPr lang="cs-CZ"/>
          </a:p>
        </p:txBody>
      </p:sp>
    </p:spTree>
    <p:extLst>
      <p:ext uri="{BB962C8B-B14F-4D97-AF65-F5344CB8AC3E}">
        <p14:creationId xmlns:p14="http://schemas.microsoft.com/office/powerpoint/2010/main" val="26232608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latin typeface="+mj-lt"/>
              </a:rPr>
              <a:t>Analysis</a:t>
            </a:r>
            <a:endParaRPr lang="cs-CZ" dirty="0">
              <a:latin typeface="+mj-lt"/>
            </a:endParaRPr>
          </a:p>
        </p:txBody>
      </p:sp>
      <p:sp>
        <p:nvSpPr>
          <p:cNvPr id="3" name="Zástupný symbol pro obsah 2"/>
          <p:cNvSpPr>
            <a:spLocks noGrp="1"/>
          </p:cNvSpPr>
          <p:nvPr>
            <p:ph idx="1"/>
          </p:nvPr>
        </p:nvSpPr>
        <p:spPr/>
        <p:txBody>
          <a:bodyPr/>
          <a:lstStyle/>
          <a:p>
            <a:r>
              <a:rPr lang="cs-CZ" i="1" dirty="0" smtClean="0">
                <a:latin typeface="+mn-lt"/>
              </a:rPr>
              <a:t>A</a:t>
            </a:r>
            <a:r>
              <a:rPr lang="en-GB" i="1" dirty="0" err="1" smtClean="0">
                <a:latin typeface="+mn-lt"/>
              </a:rPr>
              <a:t>nalysis</a:t>
            </a:r>
            <a:r>
              <a:rPr lang="en-GB" dirty="0" smtClean="0">
                <a:latin typeface="+mn-lt"/>
              </a:rPr>
              <a:t> </a:t>
            </a:r>
            <a:r>
              <a:rPr lang="en-GB" dirty="0">
                <a:latin typeface="+mn-lt"/>
              </a:rPr>
              <a:t>means “a general method of examining the individual components and properties of an object, phenomenon, activity; thought or physical decomposition of one into many, the whole into parts. In economics, </a:t>
            </a:r>
            <a:r>
              <a:rPr lang="cs-CZ" dirty="0" smtClean="0">
                <a:latin typeface="+mn-lt"/>
              </a:rPr>
              <a:t>i</a:t>
            </a:r>
            <a:r>
              <a:rPr lang="en-GB" dirty="0" smtClean="0">
                <a:latin typeface="+mn-lt"/>
              </a:rPr>
              <a:t>t </a:t>
            </a:r>
            <a:r>
              <a:rPr lang="en-GB" dirty="0">
                <a:latin typeface="+mn-lt"/>
              </a:rPr>
              <a:t>means “the study of the state and development of a certain economic system, its parts, surroundings or a certain economic phenomenon</a:t>
            </a:r>
            <a:r>
              <a:rPr lang="en-GB" dirty="0" smtClean="0">
                <a:latin typeface="+mn-lt"/>
              </a:rPr>
              <a:t>”.</a:t>
            </a:r>
            <a:endParaRPr lang="cs-CZ" dirty="0" smtClean="0">
              <a:latin typeface="+mn-lt"/>
            </a:endParaRPr>
          </a:p>
          <a:p>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a:latin typeface="+mn-lt"/>
              </a:rPr>
              <a:t>Obligation of </a:t>
            </a:r>
            <a:r>
              <a:rPr lang="en-GB" dirty="0" smtClean="0">
                <a:latin typeface="+mn-lt"/>
              </a:rPr>
              <a:t>entities</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20</a:t>
            </a:fld>
            <a:endParaRPr lang="cs-CZ"/>
          </a:p>
        </p:txBody>
      </p:sp>
      <p:graphicFrame>
        <p:nvGraphicFramePr>
          <p:cNvPr id="6" name="Tabulka 5"/>
          <p:cNvGraphicFramePr>
            <a:graphicFrameLocks noGrp="1"/>
          </p:cNvGraphicFramePr>
          <p:nvPr>
            <p:extLst>
              <p:ext uri="{D42A27DB-BD31-4B8C-83A1-F6EECF244321}">
                <p14:modId xmlns:p14="http://schemas.microsoft.com/office/powerpoint/2010/main" val="2037067051"/>
              </p:ext>
            </p:extLst>
          </p:nvPr>
        </p:nvGraphicFramePr>
        <p:xfrm>
          <a:off x="573297" y="1445781"/>
          <a:ext cx="9438804" cy="5329548"/>
        </p:xfrm>
        <a:graphic>
          <a:graphicData uri="http://schemas.openxmlformats.org/drawingml/2006/table">
            <a:tbl>
              <a:tblPr firstRow="1" firstCol="1" bandRow="1">
                <a:tableStyleId>{5C22544A-7EE6-4342-B048-85BDC9FD1C3A}</a:tableStyleId>
              </a:tblPr>
              <a:tblGrid>
                <a:gridCol w="1886435">
                  <a:extLst>
                    <a:ext uri="{9D8B030D-6E8A-4147-A177-3AD203B41FA5}">
                      <a16:colId xmlns:a16="http://schemas.microsoft.com/office/drawing/2014/main" val="1337265459"/>
                    </a:ext>
                  </a:extLst>
                </a:gridCol>
                <a:gridCol w="1683776">
                  <a:extLst>
                    <a:ext uri="{9D8B030D-6E8A-4147-A177-3AD203B41FA5}">
                      <a16:colId xmlns:a16="http://schemas.microsoft.com/office/drawing/2014/main" val="3509520516"/>
                    </a:ext>
                  </a:extLst>
                </a:gridCol>
                <a:gridCol w="1724497">
                  <a:extLst>
                    <a:ext uri="{9D8B030D-6E8A-4147-A177-3AD203B41FA5}">
                      <a16:colId xmlns:a16="http://schemas.microsoft.com/office/drawing/2014/main" val="3582086934"/>
                    </a:ext>
                  </a:extLst>
                </a:gridCol>
                <a:gridCol w="2008599">
                  <a:extLst>
                    <a:ext uri="{9D8B030D-6E8A-4147-A177-3AD203B41FA5}">
                      <a16:colId xmlns:a16="http://schemas.microsoft.com/office/drawing/2014/main" val="675666498"/>
                    </a:ext>
                  </a:extLst>
                </a:gridCol>
                <a:gridCol w="2135497">
                  <a:extLst>
                    <a:ext uri="{9D8B030D-6E8A-4147-A177-3AD203B41FA5}">
                      <a16:colId xmlns:a16="http://schemas.microsoft.com/office/drawing/2014/main" val="968263740"/>
                    </a:ext>
                  </a:extLst>
                </a:gridCol>
              </a:tblGrid>
              <a:tr h="1573316">
                <a:tc>
                  <a:txBody>
                    <a:bodyPr/>
                    <a:lstStyle/>
                    <a:p>
                      <a:pPr algn="just">
                        <a:spcBef>
                          <a:spcPts val="600"/>
                        </a:spcBef>
                        <a:spcAft>
                          <a:spcPts val="0"/>
                        </a:spcAft>
                      </a:pPr>
                      <a:r>
                        <a:rPr lang="cs-CZ" sz="2000">
                          <a:effectLst/>
                        </a:rPr>
                        <a:t>Type</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Extent of financial statements</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en-GB" sz="2000">
                          <a:effectLst/>
                        </a:rPr>
                        <a:t>Audit obligation / Annual report</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en-GB" sz="2000">
                          <a:effectLst/>
                        </a:rPr>
                        <a:t>Obligation to report on cash flows and changes in equity</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en-GB" sz="2000">
                          <a:effectLst/>
                        </a:rPr>
                        <a:t>Method of publication</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50217391"/>
                  </a:ext>
                </a:extLst>
              </a:tr>
              <a:tr h="524439">
                <a:tc>
                  <a:txBody>
                    <a:bodyPr/>
                    <a:lstStyle/>
                    <a:p>
                      <a:pPr algn="just">
                        <a:spcBef>
                          <a:spcPts val="600"/>
                        </a:spcBef>
                        <a:spcAft>
                          <a:spcPts val="0"/>
                        </a:spcAft>
                      </a:pPr>
                      <a:r>
                        <a:rPr lang="cs-CZ" sz="2000">
                          <a:effectLst/>
                        </a:rPr>
                        <a:t>Micro</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shortened</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NO</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NO</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en-GB" sz="2000">
                          <a:effectLst/>
                        </a:rPr>
                        <a:t>balance sheet + annex</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16599092"/>
                  </a:ext>
                </a:extLst>
              </a:tr>
              <a:tr h="1048877">
                <a:tc>
                  <a:txBody>
                    <a:bodyPr/>
                    <a:lstStyle/>
                    <a:p>
                      <a:pPr algn="l">
                        <a:spcBef>
                          <a:spcPts val="600"/>
                        </a:spcBef>
                        <a:spcAft>
                          <a:spcPts val="0"/>
                        </a:spcAft>
                      </a:pPr>
                      <a:r>
                        <a:rPr lang="cs-CZ" sz="2000">
                          <a:effectLst/>
                        </a:rPr>
                        <a:t>Small with no obligation to audit</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shortened</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NO</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NO</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en-GB" sz="2000">
                          <a:effectLst/>
                        </a:rPr>
                        <a:t>balance sheet + annex</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02519330"/>
                  </a:ext>
                </a:extLst>
              </a:tr>
              <a:tr h="1048877">
                <a:tc>
                  <a:txBody>
                    <a:bodyPr/>
                    <a:lstStyle/>
                    <a:p>
                      <a:pPr algn="l">
                        <a:spcBef>
                          <a:spcPts val="600"/>
                        </a:spcBef>
                        <a:spcAft>
                          <a:spcPts val="0"/>
                        </a:spcAft>
                      </a:pPr>
                      <a:r>
                        <a:rPr lang="cs-CZ" sz="2000">
                          <a:effectLst/>
                        </a:rPr>
                        <a:t>Small mandatory audited</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full</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YES</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NO</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rowSpan="3">
                  <a:txBody>
                    <a:bodyPr/>
                    <a:lstStyle/>
                    <a:p>
                      <a:pPr algn="ctr">
                        <a:spcBef>
                          <a:spcPts val="600"/>
                        </a:spcBef>
                        <a:spcAft>
                          <a:spcPts val="0"/>
                        </a:spcAft>
                      </a:pPr>
                      <a:r>
                        <a:rPr lang="en-GB" sz="2000">
                          <a:effectLst/>
                        </a:rPr>
                        <a:t>Annual report including financial statements verified by auditor</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90801332"/>
                  </a:ext>
                </a:extLst>
              </a:tr>
              <a:tr h="524439">
                <a:tc>
                  <a:txBody>
                    <a:bodyPr/>
                    <a:lstStyle/>
                    <a:p>
                      <a:pPr algn="just">
                        <a:spcBef>
                          <a:spcPts val="600"/>
                        </a:spcBef>
                        <a:spcAft>
                          <a:spcPts val="0"/>
                        </a:spcAft>
                      </a:pPr>
                      <a:r>
                        <a:rPr lang="cs-CZ" sz="2000">
                          <a:effectLst/>
                        </a:rPr>
                        <a:t>Middle</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full</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YES</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YES</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extLst>
                  <a:ext uri="{0D108BD9-81ED-4DB2-BD59-A6C34878D82A}">
                    <a16:rowId xmlns:a16="http://schemas.microsoft.com/office/drawing/2014/main" val="1839618648"/>
                  </a:ext>
                </a:extLst>
              </a:tr>
              <a:tr h="524439">
                <a:tc>
                  <a:txBody>
                    <a:bodyPr/>
                    <a:lstStyle/>
                    <a:p>
                      <a:pPr algn="just">
                        <a:spcBef>
                          <a:spcPts val="600"/>
                        </a:spcBef>
                        <a:spcAft>
                          <a:spcPts val="0"/>
                        </a:spcAft>
                      </a:pPr>
                      <a:r>
                        <a:rPr lang="cs-CZ" sz="2000">
                          <a:effectLst/>
                        </a:rPr>
                        <a:t>Large</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full</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rPr>
                        <a:t>YES</a:t>
                      </a:r>
                      <a:endParaRPr lang="cs-CZ" sz="20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dirty="0">
                          <a:effectLst/>
                        </a:rPr>
                        <a:t>YES</a:t>
                      </a:r>
                      <a:endParaRPr lang="cs-CZ" sz="20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extLst>
                  <a:ext uri="{0D108BD9-81ED-4DB2-BD59-A6C34878D82A}">
                    <a16:rowId xmlns:a16="http://schemas.microsoft.com/office/drawing/2014/main" val="1355022665"/>
                  </a:ext>
                </a:extLst>
              </a:tr>
            </a:tbl>
          </a:graphicData>
        </a:graphic>
      </p:graphicFrame>
    </p:spTree>
    <p:extLst>
      <p:ext uri="{BB962C8B-B14F-4D97-AF65-F5344CB8AC3E}">
        <p14:creationId xmlns:p14="http://schemas.microsoft.com/office/powerpoint/2010/main" val="210468296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mn-lt"/>
              </a:rPr>
              <a:t>Balance </a:t>
            </a:r>
            <a:r>
              <a:rPr lang="cs-CZ" dirty="0" err="1" smtClean="0">
                <a:latin typeface="+mn-lt"/>
              </a:rPr>
              <a:t>sheet</a:t>
            </a:r>
            <a:r>
              <a:rPr lang="cs-CZ" dirty="0" smtClean="0">
                <a:latin typeface="+mn-lt"/>
              </a:rPr>
              <a:t> - </a:t>
            </a:r>
            <a:r>
              <a:rPr lang="cs-CZ" dirty="0" err="1" smtClean="0">
                <a:latin typeface="+mn-lt"/>
              </a:rPr>
              <a:t>assets</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21</a:t>
            </a:fld>
            <a:endParaRPr lang="cs-CZ"/>
          </a:p>
        </p:txBody>
      </p:sp>
      <p:graphicFrame>
        <p:nvGraphicFramePr>
          <p:cNvPr id="6" name="Organizační diagram 116"/>
          <p:cNvGraphicFramePr/>
          <p:nvPr>
            <p:extLst>
              <p:ext uri="{D42A27DB-BD31-4B8C-83A1-F6EECF244321}">
                <p14:modId xmlns:p14="http://schemas.microsoft.com/office/powerpoint/2010/main" val="3306456313"/>
              </p:ext>
            </p:extLst>
          </p:nvPr>
        </p:nvGraphicFramePr>
        <p:xfrm>
          <a:off x="554780" y="1341989"/>
          <a:ext cx="9167953" cy="57880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2268830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mn-lt"/>
              </a:rPr>
              <a:t>Balance </a:t>
            </a:r>
            <a:r>
              <a:rPr lang="cs-CZ" dirty="0" err="1" smtClean="0">
                <a:latin typeface="+mn-lt"/>
              </a:rPr>
              <a:t>sheet</a:t>
            </a:r>
            <a:r>
              <a:rPr lang="cs-CZ" dirty="0" smtClean="0">
                <a:latin typeface="+mn-lt"/>
              </a:rPr>
              <a:t> - </a:t>
            </a:r>
            <a:r>
              <a:rPr lang="cs-CZ" dirty="0" err="1" smtClean="0">
                <a:latin typeface="+mn-lt"/>
              </a:rPr>
              <a:t>capital</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22</a:t>
            </a:fld>
            <a:endParaRPr lang="cs-CZ"/>
          </a:p>
        </p:txBody>
      </p:sp>
      <p:graphicFrame>
        <p:nvGraphicFramePr>
          <p:cNvPr id="6" name="Organizační diagram 95"/>
          <p:cNvGraphicFramePr/>
          <p:nvPr>
            <p:extLst>
              <p:ext uri="{D42A27DB-BD31-4B8C-83A1-F6EECF244321}">
                <p14:modId xmlns:p14="http://schemas.microsoft.com/office/powerpoint/2010/main" val="2844556588"/>
              </p:ext>
            </p:extLst>
          </p:nvPr>
        </p:nvGraphicFramePr>
        <p:xfrm>
          <a:off x="1110365" y="1202853"/>
          <a:ext cx="8022059" cy="5805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34430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mn-lt"/>
              </a:rPr>
              <a:t>Profit and </a:t>
            </a:r>
            <a:r>
              <a:rPr lang="cs-CZ" dirty="0" err="1" smtClean="0">
                <a:latin typeface="+mn-lt"/>
              </a:rPr>
              <a:t>loss</a:t>
            </a:r>
            <a:r>
              <a:rPr lang="cs-CZ" dirty="0" smtClean="0">
                <a:latin typeface="+mn-lt"/>
              </a:rPr>
              <a:t> </a:t>
            </a:r>
            <a:r>
              <a:rPr lang="cs-CZ" dirty="0" err="1" smtClean="0">
                <a:latin typeface="+mn-lt"/>
              </a:rPr>
              <a:t>statement</a:t>
            </a:r>
            <a:endParaRPr lang="cs-CZ" dirty="0">
              <a:latin typeface="+mn-lt"/>
            </a:endParaRPr>
          </a:p>
        </p:txBody>
      </p:sp>
      <p:sp>
        <p:nvSpPr>
          <p:cNvPr id="3" name="Zástupný symbol pro obsah 2"/>
          <p:cNvSpPr>
            <a:spLocks noGrp="1"/>
          </p:cNvSpPr>
          <p:nvPr>
            <p:ph idx="1"/>
          </p:nvPr>
        </p:nvSpPr>
        <p:spPr/>
        <p:txBody>
          <a:bodyPr/>
          <a:lstStyle/>
          <a:p>
            <a:r>
              <a:rPr lang="cs-CZ" dirty="0" smtClean="0">
                <a:latin typeface="+mn-lt"/>
              </a:rPr>
              <a:t>T</a:t>
            </a:r>
            <a:r>
              <a:rPr lang="en-GB" dirty="0" smtClean="0">
                <a:latin typeface="+mn-lt"/>
              </a:rPr>
              <a:t>wo forms</a:t>
            </a:r>
            <a:r>
              <a:rPr lang="cs-CZ" dirty="0" smtClean="0">
                <a:latin typeface="+mn-lt"/>
              </a:rPr>
              <a:t>:</a:t>
            </a:r>
          </a:p>
          <a:p>
            <a:pPr lvl="1"/>
            <a:r>
              <a:rPr lang="en-GB" dirty="0" smtClean="0">
                <a:latin typeface="+mn-lt"/>
              </a:rPr>
              <a:t>by </a:t>
            </a:r>
            <a:r>
              <a:rPr lang="en-GB" dirty="0">
                <a:latin typeface="+mn-lt"/>
              </a:rPr>
              <a:t>purpose of costs and </a:t>
            </a:r>
            <a:r>
              <a:rPr lang="en-GB" dirty="0" smtClean="0">
                <a:latin typeface="+mn-lt"/>
              </a:rPr>
              <a:t>revenues</a:t>
            </a:r>
            <a:r>
              <a:rPr lang="cs-CZ" dirty="0" smtClean="0">
                <a:latin typeface="+mn-lt"/>
              </a:rPr>
              <a:t> </a:t>
            </a:r>
            <a:r>
              <a:rPr lang="en-GB" dirty="0" smtClean="0">
                <a:latin typeface="+mn-lt"/>
              </a:rPr>
              <a:t>is </a:t>
            </a:r>
            <a:r>
              <a:rPr lang="en-GB" dirty="0">
                <a:latin typeface="+mn-lt"/>
              </a:rPr>
              <a:t>about in which activity the revenues were achieved and for what purpose the costs were incurred.</a:t>
            </a:r>
            <a:endParaRPr lang="cs-CZ" dirty="0">
              <a:latin typeface="+mn-lt"/>
            </a:endParaRPr>
          </a:p>
          <a:p>
            <a:pPr lvl="1"/>
            <a:r>
              <a:rPr lang="en-GB" dirty="0">
                <a:latin typeface="+mn-lt"/>
              </a:rPr>
              <a:t>by type of costs and </a:t>
            </a:r>
            <a:r>
              <a:rPr lang="en-GB" dirty="0" smtClean="0">
                <a:latin typeface="+mn-lt"/>
              </a:rPr>
              <a:t>revenues</a:t>
            </a:r>
            <a:r>
              <a:rPr lang="cs-CZ" dirty="0">
                <a:latin typeface="+mn-lt"/>
              </a:rPr>
              <a:t> </a:t>
            </a:r>
            <a:r>
              <a:rPr lang="en-GB" dirty="0" smtClean="0">
                <a:latin typeface="+mn-lt"/>
              </a:rPr>
              <a:t>shows </a:t>
            </a:r>
            <a:r>
              <a:rPr lang="en-GB" dirty="0">
                <a:latin typeface="+mn-lt"/>
              </a:rPr>
              <a:t>what types of costs were incurred in the business and what types of revenues the company achieved in its activities. </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23</a:t>
            </a:fld>
            <a:endParaRPr lang="cs-CZ"/>
          </a:p>
        </p:txBody>
      </p:sp>
    </p:spTree>
    <p:extLst>
      <p:ext uri="{BB962C8B-B14F-4D97-AF65-F5344CB8AC3E}">
        <p14:creationId xmlns:p14="http://schemas.microsoft.com/office/powerpoint/2010/main" val="353287102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mn-lt"/>
              </a:rPr>
              <a:t>Profit and </a:t>
            </a:r>
            <a:r>
              <a:rPr lang="cs-CZ" dirty="0" err="1" smtClean="0">
                <a:latin typeface="+mn-lt"/>
              </a:rPr>
              <a:t>loss</a:t>
            </a:r>
            <a:r>
              <a:rPr lang="cs-CZ" dirty="0" smtClean="0">
                <a:latin typeface="+mn-lt"/>
              </a:rPr>
              <a:t> </a:t>
            </a:r>
            <a:r>
              <a:rPr lang="cs-CZ" dirty="0" err="1" smtClean="0">
                <a:latin typeface="+mn-lt"/>
              </a:rPr>
              <a:t>statement</a:t>
            </a:r>
            <a:endParaRPr lang="cs-CZ" dirty="0">
              <a:latin typeface="+mn-lt"/>
            </a:endParaRPr>
          </a:p>
        </p:txBody>
      </p:sp>
      <p:sp>
        <p:nvSpPr>
          <p:cNvPr id="3" name="Zástupný symbol pro obsah 2"/>
          <p:cNvSpPr>
            <a:spLocks noGrp="1"/>
          </p:cNvSpPr>
          <p:nvPr>
            <p:ph idx="1"/>
          </p:nvPr>
        </p:nvSpPr>
        <p:spPr/>
        <p:txBody>
          <a:bodyPr/>
          <a:lstStyle/>
          <a:p>
            <a:r>
              <a:rPr lang="en-GB" sz="2400" dirty="0" smtClean="0">
                <a:latin typeface="+mn-lt"/>
              </a:rPr>
              <a:t>The </a:t>
            </a:r>
            <a:r>
              <a:rPr lang="en-GB" sz="2400" dirty="0">
                <a:latin typeface="+mn-lt"/>
              </a:rPr>
              <a:t>profit/loss (economic result) arises as the difference between revenues and costs. </a:t>
            </a:r>
            <a:r>
              <a:rPr lang="cs-CZ" sz="2400" dirty="0" smtClean="0">
                <a:latin typeface="+mn-lt"/>
              </a:rPr>
              <a:t> </a:t>
            </a:r>
            <a:r>
              <a:rPr lang="en-GB" sz="2400" dirty="0" smtClean="0">
                <a:latin typeface="+mn-lt"/>
              </a:rPr>
              <a:t>Profit categories</a:t>
            </a:r>
            <a:r>
              <a:rPr lang="cs-CZ" sz="2400" dirty="0" smtClean="0">
                <a:latin typeface="+mn-lt"/>
              </a:rPr>
              <a:t>:</a:t>
            </a:r>
          </a:p>
          <a:p>
            <a:pPr lvl="1"/>
            <a:r>
              <a:rPr lang="en-GB" sz="2400" dirty="0" smtClean="0">
                <a:latin typeface="+mn-lt"/>
              </a:rPr>
              <a:t>Based </a:t>
            </a:r>
            <a:r>
              <a:rPr lang="en-GB" sz="2400" dirty="0">
                <a:latin typeface="+mn-lt"/>
              </a:rPr>
              <a:t>on the multi-stage profit/loss statement</a:t>
            </a:r>
            <a:endParaRPr lang="cs-CZ" sz="2400" dirty="0">
              <a:latin typeface="+mn-lt"/>
            </a:endParaRPr>
          </a:p>
          <a:p>
            <a:pPr marL="914400" lvl="2" indent="0">
              <a:buNone/>
            </a:pPr>
            <a:r>
              <a:rPr lang="en-GB" sz="2000" dirty="0">
                <a:latin typeface="+mn-lt"/>
              </a:rPr>
              <a:t>Operating </a:t>
            </a:r>
            <a:r>
              <a:rPr lang="en-GB" sz="2000" dirty="0" smtClean="0">
                <a:latin typeface="+mn-lt"/>
              </a:rPr>
              <a:t>profit/loss</a:t>
            </a:r>
            <a:r>
              <a:rPr lang="cs-CZ" sz="2000" dirty="0" smtClean="0">
                <a:latin typeface="+mn-lt"/>
              </a:rPr>
              <a:t>		</a:t>
            </a:r>
            <a:r>
              <a:rPr lang="en-GB" sz="2000" dirty="0" smtClean="0">
                <a:latin typeface="+mn-lt"/>
              </a:rPr>
              <a:t>Financial profit/loss</a:t>
            </a:r>
            <a:r>
              <a:rPr lang="cs-CZ" sz="2000" dirty="0" smtClean="0">
                <a:latin typeface="+mn-lt"/>
              </a:rPr>
              <a:t>	</a:t>
            </a:r>
          </a:p>
          <a:p>
            <a:pPr marL="914400" lvl="2" indent="0">
              <a:buNone/>
            </a:pPr>
            <a:r>
              <a:rPr lang="en-GB" sz="2000" dirty="0" smtClean="0">
                <a:latin typeface="+mn-lt"/>
              </a:rPr>
              <a:t>Profit/loss before tax</a:t>
            </a:r>
            <a:r>
              <a:rPr lang="cs-CZ" sz="2000" dirty="0" smtClean="0">
                <a:latin typeface="+mn-lt"/>
              </a:rPr>
              <a:t>		</a:t>
            </a:r>
            <a:r>
              <a:rPr lang="en-GB" sz="2000" dirty="0" smtClean="0">
                <a:latin typeface="+mn-lt"/>
              </a:rPr>
              <a:t>Profit/loss after tax</a:t>
            </a:r>
            <a:endParaRPr lang="cs-CZ" sz="2000" dirty="0" smtClean="0">
              <a:latin typeface="+mn-lt"/>
            </a:endParaRPr>
          </a:p>
          <a:p>
            <a:pPr lvl="1"/>
            <a:r>
              <a:rPr lang="en-GB" sz="2400" dirty="0" smtClean="0">
                <a:latin typeface="+mn-lt"/>
              </a:rPr>
              <a:t>Classification </a:t>
            </a:r>
            <a:r>
              <a:rPr lang="en-GB" sz="2400" dirty="0">
                <a:latin typeface="+mn-lt"/>
              </a:rPr>
              <a:t>in English-speaking literature, following the calculation of profitability</a:t>
            </a:r>
            <a:endParaRPr lang="cs-CZ" sz="2400" dirty="0">
              <a:latin typeface="+mn-lt"/>
            </a:endParaRPr>
          </a:p>
          <a:p>
            <a:pPr marL="914400" lvl="2" indent="0">
              <a:buNone/>
            </a:pPr>
            <a:r>
              <a:rPr lang="en-GB" sz="2000" dirty="0">
                <a:latin typeface="+mn-lt"/>
              </a:rPr>
              <a:t>Sales</a:t>
            </a:r>
            <a:endParaRPr lang="cs-CZ" sz="2000" dirty="0">
              <a:latin typeface="+mn-lt"/>
            </a:endParaRPr>
          </a:p>
          <a:p>
            <a:pPr marL="914400" lvl="2" indent="0">
              <a:buNone/>
            </a:pPr>
            <a:r>
              <a:rPr lang="en-GB" sz="2000" dirty="0">
                <a:latin typeface="+mn-lt"/>
              </a:rPr>
              <a:t>- costs excluding depreciation, interest and taxes</a:t>
            </a:r>
            <a:endParaRPr lang="cs-CZ" sz="2000" dirty="0">
              <a:latin typeface="+mn-lt"/>
            </a:endParaRPr>
          </a:p>
          <a:p>
            <a:pPr marL="914400" lvl="2" indent="0">
              <a:buNone/>
            </a:pPr>
            <a:r>
              <a:rPr lang="en-GB" sz="2000" dirty="0">
                <a:latin typeface="+mn-lt"/>
              </a:rPr>
              <a:t>= profit/loss (or earnings) before depreciation, interest and taxes (PBDIT or EBDIT)</a:t>
            </a:r>
            <a:endParaRPr lang="cs-CZ" sz="2000" dirty="0">
              <a:latin typeface="+mn-lt"/>
            </a:endParaRPr>
          </a:p>
          <a:p>
            <a:pPr marL="914400" lvl="2" indent="0">
              <a:buNone/>
            </a:pPr>
            <a:r>
              <a:rPr lang="en-GB" sz="2000" dirty="0">
                <a:latin typeface="+mn-lt"/>
              </a:rPr>
              <a:t>- depreciation</a:t>
            </a:r>
            <a:endParaRPr lang="cs-CZ" sz="2000" dirty="0">
              <a:latin typeface="+mn-lt"/>
            </a:endParaRPr>
          </a:p>
          <a:p>
            <a:pPr marL="914400" lvl="2" indent="0">
              <a:buNone/>
            </a:pPr>
            <a:r>
              <a:rPr lang="en-GB" sz="2000" dirty="0">
                <a:latin typeface="+mn-lt"/>
              </a:rPr>
              <a:t>= profit/loss (earnings) before interest and taxes (PBIT or EBIT)</a:t>
            </a:r>
            <a:endParaRPr lang="cs-CZ" sz="2000" dirty="0">
              <a:latin typeface="+mn-lt"/>
            </a:endParaRPr>
          </a:p>
          <a:p>
            <a:pPr marL="914400" lvl="2" indent="0">
              <a:buNone/>
            </a:pPr>
            <a:r>
              <a:rPr lang="en-GB" sz="2000" dirty="0">
                <a:latin typeface="+mn-lt"/>
              </a:rPr>
              <a:t>- interest cost</a:t>
            </a:r>
            <a:endParaRPr lang="cs-CZ" sz="2000" dirty="0">
              <a:latin typeface="+mn-lt"/>
            </a:endParaRPr>
          </a:p>
          <a:p>
            <a:pPr marL="914400" lvl="2" indent="0">
              <a:buNone/>
            </a:pPr>
            <a:r>
              <a:rPr lang="en-GB" sz="2000" dirty="0">
                <a:latin typeface="+mn-lt"/>
              </a:rPr>
              <a:t>= profit/loss before tax (PBT or EBT)</a:t>
            </a:r>
            <a:endParaRPr lang="cs-CZ" sz="2000" dirty="0">
              <a:latin typeface="+mn-lt"/>
            </a:endParaRPr>
          </a:p>
          <a:p>
            <a:pPr marL="914400" lvl="2" indent="0">
              <a:buNone/>
            </a:pPr>
            <a:r>
              <a:rPr lang="en-GB" sz="2000" dirty="0">
                <a:latin typeface="+mn-lt"/>
              </a:rPr>
              <a:t>- income tax</a:t>
            </a:r>
            <a:endParaRPr lang="cs-CZ" sz="2000" dirty="0">
              <a:latin typeface="+mn-lt"/>
            </a:endParaRPr>
          </a:p>
          <a:p>
            <a:pPr marL="914400" lvl="2" indent="0">
              <a:buNone/>
            </a:pPr>
            <a:r>
              <a:rPr lang="en-GB" sz="2000" dirty="0">
                <a:latin typeface="+mn-lt"/>
              </a:rPr>
              <a:t>= profit/loss after tax (PAT or EAT)</a:t>
            </a:r>
            <a:endParaRPr lang="cs-CZ" sz="2000" dirty="0">
              <a:latin typeface="+mn-lt"/>
            </a:endParaRPr>
          </a:p>
          <a:p>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24</a:t>
            </a:fld>
            <a:endParaRPr lang="cs-CZ"/>
          </a:p>
        </p:txBody>
      </p:sp>
    </p:spTree>
    <p:extLst>
      <p:ext uri="{BB962C8B-B14F-4D97-AF65-F5344CB8AC3E}">
        <p14:creationId xmlns:p14="http://schemas.microsoft.com/office/powerpoint/2010/main" val="216342782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GB" sz="2400" b="1" dirty="0" smtClean="0">
                <a:latin typeface="+mn-lt"/>
              </a:rPr>
              <a:t>Annex</a:t>
            </a:r>
            <a:r>
              <a:rPr lang="cs-CZ" sz="2400" b="1" dirty="0" smtClean="0">
                <a:latin typeface="+mn-lt"/>
              </a:rPr>
              <a:t> - i</a:t>
            </a:r>
            <a:r>
              <a:rPr lang="en-GB" sz="2400" dirty="0" err="1" smtClean="0">
                <a:latin typeface="+mn-lt"/>
              </a:rPr>
              <a:t>ts</a:t>
            </a:r>
            <a:r>
              <a:rPr lang="en-GB" sz="2400" dirty="0" smtClean="0">
                <a:latin typeface="+mn-lt"/>
              </a:rPr>
              <a:t> </a:t>
            </a:r>
            <a:r>
              <a:rPr lang="en-GB" sz="2400" dirty="0">
                <a:latin typeface="+mn-lt"/>
              </a:rPr>
              <a:t>purpose is to delve deeper into the content of the reports – especially for external users. </a:t>
            </a:r>
            <a:endParaRPr lang="cs-CZ" sz="2400" dirty="0" smtClean="0">
              <a:latin typeface="+mn-lt"/>
            </a:endParaRPr>
          </a:p>
          <a:p>
            <a:r>
              <a:rPr lang="en-GB" sz="2400" b="1" dirty="0" smtClean="0">
                <a:latin typeface="+mn-lt"/>
              </a:rPr>
              <a:t>Cash </a:t>
            </a:r>
            <a:r>
              <a:rPr lang="en-GB" sz="2400" b="1" dirty="0">
                <a:latin typeface="+mn-lt"/>
              </a:rPr>
              <a:t>flow </a:t>
            </a:r>
            <a:r>
              <a:rPr lang="en-GB" sz="2400" b="1" dirty="0" smtClean="0">
                <a:latin typeface="+mn-lt"/>
              </a:rPr>
              <a:t>statement</a:t>
            </a:r>
            <a:r>
              <a:rPr lang="cs-CZ" sz="2400" b="1" dirty="0" smtClean="0">
                <a:latin typeface="+mn-lt"/>
              </a:rPr>
              <a:t> </a:t>
            </a:r>
            <a:r>
              <a:rPr lang="en-GB" sz="2400" dirty="0" smtClean="0">
                <a:latin typeface="+mn-lt"/>
              </a:rPr>
              <a:t>provides </a:t>
            </a:r>
            <a:r>
              <a:rPr lang="en-GB" sz="2400" dirty="0">
                <a:latin typeface="+mn-lt"/>
              </a:rPr>
              <a:t>more detailed information about the balance sheet item – cash inflows and outflows. </a:t>
            </a:r>
            <a:r>
              <a:rPr lang="en-GB" sz="2400" dirty="0" smtClean="0">
                <a:latin typeface="+mn-lt"/>
              </a:rPr>
              <a:t>The </a:t>
            </a:r>
            <a:r>
              <a:rPr lang="en-GB" sz="2400" dirty="0">
                <a:latin typeface="+mn-lt"/>
              </a:rPr>
              <a:t>statement shows cash flows from activities:</a:t>
            </a:r>
            <a:endParaRPr lang="cs-CZ" sz="2400" dirty="0">
              <a:latin typeface="+mn-lt"/>
            </a:endParaRPr>
          </a:p>
          <a:p>
            <a:pPr lvl="1"/>
            <a:r>
              <a:rPr lang="en-GB" sz="2000" dirty="0">
                <a:latin typeface="+mn-lt"/>
              </a:rPr>
              <a:t>Operating activities are defined as the basic gainful activities of the enterprise and other activities which cannot be included among investment and financial activities.</a:t>
            </a:r>
            <a:endParaRPr lang="cs-CZ" sz="2000" dirty="0">
              <a:latin typeface="+mn-lt"/>
            </a:endParaRPr>
          </a:p>
          <a:p>
            <a:pPr lvl="1"/>
            <a:r>
              <a:rPr lang="en-GB" sz="2000" dirty="0">
                <a:latin typeface="+mn-lt"/>
              </a:rPr>
              <a:t>Investment activity means the acquisition and sale of fixed assets, the provision of loans (if they do not belong to operating activities).</a:t>
            </a:r>
            <a:endParaRPr lang="cs-CZ" sz="2000" dirty="0">
              <a:latin typeface="+mn-lt"/>
            </a:endParaRPr>
          </a:p>
          <a:p>
            <a:pPr lvl="1"/>
            <a:r>
              <a:rPr lang="en-GB" sz="2000" dirty="0">
                <a:latin typeface="+mn-lt"/>
              </a:rPr>
              <a:t>Financial activities result in changes in the size and structure of equity and long-term (or short-term) liabilities.</a:t>
            </a:r>
            <a:endParaRPr lang="cs-CZ" sz="2000" dirty="0">
              <a:latin typeface="+mn-lt"/>
            </a:endParaRPr>
          </a:p>
          <a:p>
            <a:r>
              <a:rPr lang="en-GB" sz="2400" b="1" dirty="0">
                <a:latin typeface="+mn-lt"/>
              </a:rPr>
              <a:t>Statement of changes in </a:t>
            </a:r>
            <a:r>
              <a:rPr lang="en-GB" sz="2400" b="1" dirty="0" smtClean="0">
                <a:latin typeface="+mn-lt"/>
              </a:rPr>
              <a:t>e</a:t>
            </a:r>
            <a:r>
              <a:rPr lang="cs-CZ" sz="2400" b="1" dirty="0" err="1" smtClean="0">
                <a:latin typeface="+mn-lt"/>
              </a:rPr>
              <a:t>qu</a:t>
            </a:r>
            <a:r>
              <a:rPr lang="en-GB" sz="2400" b="1" dirty="0" err="1" smtClean="0">
                <a:latin typeface="+mn-lt"/>
              </a:rPr>
              <a:t>ity</a:t>
            </a:r>
            <a:r>
              <a:rPr lang="cs-CZ" sz="2400" b="1" dirty="0" smtClean="0">
                <a:latin typeface="+mn-lt"/>
              </a:rPr>
              <a:t> </a:t>
            </a:r>
            <a:r>
              <a:rPr lang="en-GB" sz="2400" dirty="0" smtClean="0">
                <a:latin typeface="+mn-lt"/>
              </a:rPr>
              <a:t>provides </a:t>
            </a:r>
            <a:r>
              <a:rPr lang="en-GB" sz="2400" dirty="0">
                <a:latin typeface="+mn-lt"/>
              </a:rPr>
              <a:t>information on the increase or decrease in the individual components of equity between two balance sheet dates. Entities quantify dividends paid and the sources from which they were drawn</a:t>
            </a:r>
            <a:r>
              <a:rPr lang="en-GB" sz="2400" dirty="0" smtClean="0">
                <a:latin typeface="+mn-lt"/>
              </a:rPr>
              <a:t>.</a:t>
            </a:r>
            <a:endParaRPr lang="cs-CZ" sz="2400"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25</a:t>
            </a:fld>
            <a:endParaRPr lang="cs-CZ"/>
          </a:p>
        </p:txBody>
      </p:sp>
    </p:spTree>
    <p:extLst>
      <p:ext uri="{BB962C8B-B14F-4D97-AF65-F5344CB8AC3E}">
        <p14:creationId xmlns:p14="http://schemas.microsoft.com/office/powerpoint/2010/main" val="410151880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26</a:t>
            </a:fld>
            <a:endParaRPr lang="cs-CZ"/>
          </a:p>
        </p:txBody>
      </p:sp>
      <p:graphicFrame>
        <p:nvGraphicFramePr>
          <p:cNvPr id="6" name="Tabulka 5"/>
          <p:cNvGraphicFramePr>
            <a:graphicFrameLocks noGrp="1"/>
          </p:cNvGraphicFramePr>
          <p:nvPr>
            <p:extLst>
              <p:ext uri="{D42A27DB-BD31-4B8C-83A1-F6EECF244321}">
                <p14:modId xmlns:p14="http://schemas.microsoft.com/office/powerpoint/2010/main" val="919982557"/>
              </p:ext>
            </p:extLst>
          </p:nvPr>
        </p:nvGraphicFramePr>
        <p:xfrm>
          <a:off x="487363" y="1656460"/>
          <a:ext cx="9671051" cy="4235055"/>
        </p:xfrm>
        <a:graphic>
          <a:graphicData uri="http://schemas.openxmlformats.org/drawingml/2006/table">
            <a:tbl>
              <a:tblPr firstRow="1" firstCol="1" lastRow="1" lastCol="1" bandRow="1" bandCol="1">
                <a:tableStyleId>{5C22544A-7EE6-4342-B048-85BDC9FD1C3A}</a:tableStyleId>
              </a:tblPr>
              <a:tblGrid>
                <a:gridCol w="1356088">
                  <a:extLst>
                    <a:ext uri="{9D8B030D-6E8A-4147-A177-3AD203B41FA5}">
                      <a16:colId xmlns:a16="http://schemas.microsoft.com/office/drawing/2014/main" val="2344058605"/>
                    </a:ext>
                  </a:extLst>
                </a:gridCol>
                <a:gridCol w="1249029">
                  <a:extLst>
                    <a:ext uri="{9D8B030D-6E8A-4147-A177-3AD203B41FA5}">
                      <a16:colId xmlns:a16="http://schemas.microsoft.com/office/drawing/2014/main" val="51398373"/>
                    </a:ext>
                  </a:extLst>
                </a:gridCol>
                <a:gridCol w="1249029">
                  <a:extLst>
                    <a:ext uri="{9D8B030D-6E8A-4147-A177-3AD203B41FA5}">
                      <a16:colId xmlns:a16="http://schemas.microsoft.com/office/drawing/2014/main" val="2332890175"/>
                    </a:ext>
                  </a:extLst>
                </a:gridCol>
                <a:gridCol w="1249029">
                  <a:extLst>
                    <a:ext uri="{9D8B030D-6E8A-4147-A177-3AD203B41FA5}">
                      <a16:colId xmlns:a16="http://schemas.microsoft.com/office/drawing/2014/main" val="4218623379"/>
                    </a:ext>
                  </a:extLst>
                </a:gridCol>
                <a:gridCol w="1141969">
                  <a:extLst>
                    <a:ext uri="{9D8B030D-6E8A-4147-A177-3AD203B41FA5}">
                      <a16:colId xmlns:a16="http://schemas.microsoft.com/office/drawing/2014/main" val="3591628034"/>
                    </a:ext>
                  </a:extLst>
                </a:gridCol>
                <a:gridCol w="1141969">
                  <a:extLst>
                    <a:ext uri="{9D8B030D-6E8A-4147-A177-3AD203B41FA5}">
                      <a16:colId xmlns:a16="http://schemas.microsoft.com/office/drawing/2014/main" val="2547021793"/>
                    </a:ext>
                  </a:extLst>
                </a:gridCol>
                <a:gridCol w="1141969">
                  <a:extLst>
                    <a:ext uri="{9D8B030D-6E8A-4147-A177-3AD203B41FA5}">
                      <a16:colId xmlns:a16="http://schemas.microsoft.com/office/drawing/2014/main" val="3508918314"/>
                    </a:ext>
                  </a:extLst>
                </a:gridCol>
                <a:gridCol w="1141969">
                  <a:extLst>
                    <a:ext uri="{9D8B030D-6E8A-4147-A177-3AD203B41FA5}">
                      <a16:colId xmlns:a16="http://schemas.microsoft.com/office/drawing/2014/main" val="3027313672"/>
                    </a:ext>
                  </a:extLst>
                </a:gridCol>
              </a:tblGrid>
              <a:tr h="385005">
                <a:tc gridSpan="2">
                  <a:txBody>
                    <a:bodyPr/>
                    <a:lstStyle/>
                    <a:p>
                      <a:pPr algn="just">
                        <a:spcBef>
                          <a:spcPts val="600"/>
                        </a:spcBef>
                        <a:spcAft>
                          <a:spcPts val="0"/>
                        </a:spcAft>
                      </a:pPr>
                      <a:r>
                        <a:rPr lang="cs-CZ" sz="1800">
                          <a:effectLst/>
                        </a:rPr>
                        <a:t>Cash flow statement</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hMerge="1">
                  <a:txBody>
                    <a:bodyPr/>
                    <a:lstStyle/>
                    <a:p>
                      <a:endParaRPr lang="cs-CZ"/>
                    </a:p>
                  </a:txBody>
                  <a:tcPr/>
                </a:tc>
                <a:tc>
                  <a:txBody>
                    <a:bodyPr/>
                    <a:lstStyle/>
                    <a:p>
                      <a:pPr algn="just">
                        <a:spcBef>
                          <a:spcPts val="600"/>
                        </a:spcBef>
                        <a:spcAft>
                          <a:spcPts val="0"/>
                        </a:spcAft>
                      </a:pPr>
                      <a:r>
                        <a:rPr lang="cs-CZ" sz="1800">
                          <a:effectLst/>
                        </a:rPr>
                        <a:t>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Bef>
                          <a:spcPts val="600"/>
                        </a:spcBef>
                        <a:spcAft>
                          <a:spcPts val="0"/>
                        </a:spcAft>
                      </a:pPr>
                      <a:r>
                        <a:rPr lang="cs-CZ" sz="1800">
                          <a:effectLst/>
                        </a:rPr>
                        <a:t>Balance sheet</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hMerge="1">
                  <a:txBody>
                    <a:bodyPr/>
                    <a:lstStyle/>
                    <a:p>
                      <a:endParaRPr lang="cs-CZ"/>
                    </a:p>
                  </a:txBody>
                  <a:tcPr/>
                </a:tc>
                <a:tc>
                  <a:txBody>
                    <a:bodyPr/>
                    <a:lstStyle/>
                    <a:p>
                      <a:pPr algn="just">
                        <a:spcBef>
                          <a:spcPts val="600"/>
                        </a:spcBef>
                        <a:spcAft>
                          <a:spcPts val="0"/>
                        </a:spcAft>
                      </a:pPr>
                      <a:r>
                        <a:rPr lang="cs-CZ" sz="1800">
                          <a:effectLst/>
                        </a:rPr>
                        <a:t>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Bef>
                          <a:spcPts val="600"/>
                        </a:spcBef>
                        <a:spcAft>
                          <a:spcPts val="0"/>
                        </a:spcAft>
                      </a:pPr>
                      <a:r>
                        <a:rPr lang="cs-CZ" sz="1800">
                          <a:effectLst/>
                        </a:rPr>
                        <a:t>Profit/loss statement</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hMerge="1">
                  <a:txBody>
                    <a:bodyPr/>
                    <a:lstStyle/>
                    <a:p>
                      <a:endParaRPr lang="cs-CZ"/>
                    </a:p>
                  </a:txBody>
                  <a:tcPr/>
                </a:tc>
                <a:extLst>
                  <a:ext uri="{0D108BD9-81ED-4DB2-BD59-A6C34878D82A}">
                    <a16:rowId xmlns:a16="http://schemas.microsoft.com/office/drawing/2014/main" val="624261397"/>
                  </a:ext>
                </a:extLst>
              </a:tr>
              <a:tr h="497298">
                <a:tc rowSpan="2">
                  <a:txBody>
                    <a:bodyPr/>
                    <a:lstStyle/>
                    <a:p>
                      <a:pPr algn="just">
                        <a:spcBef>
                          <a:spcPts val="600"/>
                        </a:spcBef>
                        <a:spcAft>
                          <a:spcPts val="0"/>
                        </a:spcAft>
                      </a:pPr>
                      <a:r>
                        <a:rPr lang="cs-CZ" sz="1800">
                          <a:effectLst/>
                        </a:rPr>
                        <a:t>Cash (beginning of period)</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rowSpan="7">
                  <a:txBody>
                    <a:bodyPr/>
                    <a:lstStyle/>
                    <a:p>
                      <a:pPr algn="just">
                        <a:spcBef>
                          <a:spcPts val="600"/>
                        </a:spcBef>
                        <a:spcAft>
                          <a:spcPts val="0"/>
                        </a:spcAft>
                      </a:pPr>
                      <a:r>
                        <a:rPr lang="cs-CZ" sz="1800">
                          <a:effectLst/>
                        </a:rPr>
                        <a:t>Incomes</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600"/>
                        </a:spcBef>
                        <a:spcAft>
                          <a:spcPts val="0"/>
                        </a:spcAft>
                      </a:pPr>
                      <a:r>
                        <a:rPr lang="cs-CZ" sz="1800">
                          <a:effectLst/>
                        </a:rPr>
                        <a:t>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rowSpan="8">
                  <a:txBody>
                    <a:bodyPr/>
                    <a:lstStyle/>
                    <a:p>
                      <a:pPr algn="just">
                        <a:spcBef>
                          <a:spcPts val="600"/>
                        </a:spcBef>
                        <a:spcAft>
                          <a:spcPts val="0"/>
                        </a:spcAft>
                      </a:pPr>
                      <a:r>
                        <a:rPr lang="cs-CZ" sz="1800">
                          <a:effectLst/>
                        </a:rPr>
                        <a:t>Assets</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rowSpan="3">
                  <a:txBody>
                    <a:bodyPr/>
                    <a:lstStyle/>
                    <a:p>
                      <a:pPr algn="just">
                        <a:spcBef>
                          <a:spcPts val="600"/>
                        </a:spcBef>
                        <a:spcAft>
                          <a:spcPts val="0"/>
                        </a:spcAft>
                      </a:pPr>
                      <a:r>
                        <a:rPr lang="cs-CZ" sz="1800">
                          <a:effectLst/>
                        </a:rPr>
                        <a:t>Equity</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600"/>
                        </a:spcBef>
                        <a:spcAft>
                          <a:spcPts val="0"/>
                        </a:spcAft>
                      </a:pPr>
                      <a:r>
                        <a:rPr lang="cs-CZ" sz="1800">
                          <a:effectLst/>
                        </a:rPr>
                        <a:t>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rowSpan="8">
                  <a:txBody>
                    <a:bodyPr/>
                    <a:lstStyle/>
                    <a:p>
                      <a:pPr algn="just">
                        <a:spcBef>
                          <a:spcPts val="600"/>
                        </a:spcBef>
                        <a:spcAft>
                          <a:spcPts val="0"/>
                        </a:spcAft>
                      </a:pPr>
                      <a:r>
                        <a:rPr lang="cs-CZ" sz="1800">
                          <a:effectLst/>
                        </a:rPr>
                        <a:t>Costs</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rowSpan="9">
                  <a:txBody>
                    <a:bodyPr/>
                    <a:lstStyle/>
                    <a:p>
                      <a:pPr algn="just">
                        <a:spcBef>
                          <a:spcPts val="600"/>
                        </a:spcBef>
                        <a:spcAft>
                          <a:spcPts val="0"/>
                        </a:spcAft>
                      </a:pPr>
                      <a:r>
                        <a:rPr lang="cs-CZ" sz="1800">
                          <a:effectLst/>
                        </a:rPr>
                        <a:t>Revenues</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14485442"/>
                  </a:ext>
                </a:extLst>
              </a:tr>
              <a:tr h="657717">
                <a:tc vMerge="1">
                  <a:txBody>
                    <a:bodyPr/>
                    <a:lstStyle/>
                    <a:p>
                      <a:endParaRPr lang="cs-CZ"/>
                    </a:p>
                  </a:txBody>
                  <a:tcPr/>
                </a:tc>
                <a:tc vMerge="1">
                  <a:txBody>
                    <a:bodyPr/>
                    <a:lstStyle/>
                    <a:p>
                      <a:endParaRPr lang="cs-CZ"/>
                    </a:p>
                  </a:txBody>
                  <a:tcPr/>
                </a:tc>
                <a:tc>
                  <a:txBody>
                    <a:bodyPr/>
                    <a:lstStyle/>
                    <a:p>
                      <a:pPr algn="just">
                        <a:spcBef>
                          <a:spcPts val="600"/>
                        </a:spcBef>
                        <a:spcAft>
                          <a:spcPts val="0"/>
                        </a:spcAft>
                      </a:pPr>
                      <a:r>
                        <a:rPr lang="cs-CZ" sz="1800">
                          <a:effectLst/>
                        </a:rPr>
                        <a:t>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tc vMerge="1">
                  <a:txBody>
                    <a:bodyPr/>
                    <a:lstStyle/>
                    <a:p>
                      <a:endParaRPr lang="cs-CZ"/>
                    </a:p>
                  </a:txBody>
                  <a:tcPr/>
                </a:tc>
                <a:tc>
                  <a:txBody>
                    <a:bodyPr/>
                    <a:lstStyle/>
                    <a:p>
                      <a:pPr algn="just">
                        <a:spcBef>
                          <a:spcPts val="600"/>
                        </a:spcBef>
                        <a:spcAft>
                          <a:spcPts val="0"/>
                        </a:spcAft>
                      </a:pPr>
                      <a:r>
                        <a:rPr lang="cs-CZ" sz="1800">
                          <a:effectLst/>
                        </a:rPr>
                        <a:t>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tc vMerge="1">
                  <a:txBody>
                    <a:bodyPr/>
                    <a:lstStyle/>
                    <a:p>
                      <a:endParaRPr lang="cs-CZ"/>
                    </a:p>
                  </a:txBody>
                  <a:tcPr/>
                </a:tc>
                <a:extLst>
                  <a:ext uri="{0D108BD9-81ED-4DB2-BD59-A6C34878D82A}">
                    <a16:rowId xmlns:a16="http://schemas.microsoft.com/office/drawing/2014/main" val="178656757"/>
                  </a:ext>
                </a:extLst>
              </a:tr>
              <a:tr h="385005">
                <a:tc rowSpan="7">
                  <a:txBody>
                    <a:bodyPr/>
                    <a:lstStyle/>
                    <a:p>
                      <a:pPr algn="just">
                        <a:spcBef>
                          <a:spcPts val="600"/>
                        </a:spcBef>
                        <a:spcAft>
                          <a:spcPts val="0"/>
                        </a:spcAft>
                      </a:pPr>
                      <a:r>
                        <a:rPr lang="cs-CZ" sz="1800">
                          <a:effectLst/>
                        </a:rPr>
                        <a:t>Expenses</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tc>
                  <a:txBody>
                    <a:bodyPr/>
                    <a:lstStyle/>
                    <a:p>
                      <a:pPr algn="just">
                        <a:spcBef>
                          <a:spcPts val="600"/>
                        </a:spcBef>
                        <a:spcAft>
                          <a:spcPts val="0"/>
                        </a:spcAft>
                      </a:pPr>
                      <a:r>
                        <a:rPr lang="cs-CZ" sz="1800">
                          <a:effectLst/>
                        </a:rPr>
                        <a:t>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tc vMerge="1">
                  <a:txBody>
                    <a:bodyPr/>
                    <a:lstStyle/>
                    <a:p>
                      <a:endParaRPr lang="cs-CZ"/>
                    </a:p>
                  </a:txBody>
                  <a:tcPr/>
                </a:tc>
                <a:tc>
                  <a:txBody>
                    <a:bodyPr/>
                    <a:lstStyle/>
                    <a:p>
                      <a:pPr algn="just">
                        <a:spcBef>
                          <a:spcPts val="600"/>
                        </a:spcBef>
                        <a:spcAft>
                          <a:spcPts val="0"/>
                        </a:spcAft>
                      </a:pPr>
                      <a:r>
                        <a:rPr lang="cs-CZ" sz="1800">
                          <a:effectLst/>
                        </a:rPr>
                        <a:t>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tc vMerge="1">
                  <a:txBody>
                    <a:bodyPr/>
                    <a:lstStyle/>
                    <a:p>
                      <a:endParaRPr lang="cs-CZ"/>
                    </a:p>
                  </a:txBody>
                  <a:tcPr/>
                </a:tc>
                <a:extLst>
                  <a:ext uri="{0D108BD9-81ED-4DB2-BD59-A6C34878D82A}">
                    <a16:rowId xmlns:a16="http://schemas.microsoft.com/office/drawing/2014/main" val="1305812935"/>
                  </a:ext>
                </a:extLst>
              </a:tr>
              <a:tr h="385005">
                <a:tc vMerge="1">
                  <a:txBody>
                    <a:bodyPr/>
                    <a:lstStyle/>
                    <a:p>
                      <a:endParaRPr lang="cs-CZ"/>
                    </a:p>
                  </a:txBody>
                  <a:tcPr/>
                </a:tc>
                <a:tc vMerge="1">
                  <a:txBody>
                    <a:bodyPr/>
                    <a:lstStyle/>
                    <a:p>
                      <a:endParaRPr lang="cs-CZ"/>
                    </a:p>
                  </a:txBody>
                  <a:tcPr/>
                </a:tc>
                <a:tc>
                  <a:txBody>
                    <a:bodyPr/>
                    <a:lstStyle/>
                    <a:p>
                      <a:pPr algn="just">
                        <a:spcBef>
                          <a:spcPts val="600"/>
                        </a:spcBef>
                        <a:spcAft>
                          <a:spcPts val="0"/>
                        </a:spcAft>
                      </a:pPr>
                      <a:r>
                        <a:rPr lang="cs-CZ" sz="1800">
                          <a:effectLst/>
                        </a:rPr>
                        <a:t>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tc>
                  <a:txBody>
                    <a:bodyPr/>
                    <a:lstStyle/>
                    <a:p>
                      <a:pPr algn="just">
                        <a:spcBef>
                          <a:spcPts val="600"/>
                        </a:spcBef>
                        <a:spcAft>
                          <a:spcPts val="0"/>
                        </a:spcAft>
                      </a:pPr>
                      <a:r>
                        <a:rPr lang="cs-CZ" sz="1800">
                          <a:effectLst/>
                        </a:rPr>
                        <a:t>   Profit</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600"/>
                        </a:spcBef>
                        <a:spcAft>
                          <a:spcPts val="0"/>
                        </a:spcAft>
                      </a:pPr>
                      <a:r>
                        <a:rPr lang="cs-CZ" sz="1800">
                          <a:effectLst/>
                        </a:rPr>
                        <a:t>&lt;-</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tc vMerge="1">
                  <a:txBody>
                    <a:bodyPr/>
                    <a:lstStyle/>
                    <a:p>
                      <a:endParaRPr lang="cs-CZ"/>
                    </a:p>
                  </a:txBody>
                  <a:tcPr/>
                </a:tc>
                <a:extLst>
                  <a:ext uri="{0D108BD9-81ED-4DB2-BD59-A6C34878D82A}">
                    <a16:rowId xmlns:a16="http://schemas.microsoft.com/office/drawing/2014/main" val="3980197733"/>
                  </a:ext>
                </a:extLst>
              </a:tr>
              <a:tr h="385005">
                <a:tc vMerge="1">
                  <a:txBody>
                    <a:bodyPr/>
                    <a:lstStyle/>
                    <a:p>
                      <a:endParaRPr lang="cs-CZ"/>
                    </a:p>
                  </a:txBody>
                  <a:tcPr/>
                </a:tc>
                <a:tc vMerge="1">
                  <a:txBody>
                    <a:bodyPr/>
                    <a:lstStyle/>
                    <a:p>
                      <a:endParaRPr lang="cs-CZ"/>
                    </a:p>
                  </a:txBody>
                  <a:tcPr/>
                </a:tc>
                <a:tc>
                  <a:txBody>
                    <a:bodyPr/>
                    <a:lstStyle/>
                    <a:p>
                      <a:pPr algn="just">
                        <a:spcBef>
                          <a:spcPts val="600"/>
                        </a:spcBef>
                        <a:spcAft>
                          <a:spcPts val="0"/>
                        </a:spcAft>
                      </a:pPr>
                      <a:r>
                        <a:rPr lang="cs-CZ" sz="1800">
                          <a:effectLst/>
                        </a:rPr>
                        <a:t>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tc rowSpan="5">
                  <a:txBody>
                    <a:bodyPr/>
                    <a:lstStyle/>
                    <a:p>
                      <a:pPr algn="just">
                        <a:spcBef>
                          <a:spcPts val="600"/>
                        </a:spcBef>
                        <a:spcAft>
                          <a:spcPts val="0"/>
                        </a:spcAft>
                      </a:pPr>
                      <a:r>
                        <a:rPr lang="cs-CZ" sz="1800">
                          <a:effectLst/>
                        </a:rPr>
                        <a:t>Debt</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600"/>
                        </a:spcBef>
                        <a:spcAft>
                          <a:spcPts val="0"/>
                        </a:spcAft>
                      </a:pPr>
                      <a:r>
                        <a:rPr lang="cs-CZ" sz="1800">
                          <a:effectLst/>
                        </a:rPr>
                        <a:t>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tc vMerge="1">
                  <a:txBody>
                    <a:bodyPr/>
                    <a:lstStyle/>
                    <a:p>
                      <a:endParaRPr lang="cs-CZ"/>
                    </a:p>
                  </a:txBody>
                  <a:tcPr/>
                </a:tc>
                <a:extLst>
                  <a:ext uri="{0D108BD9-81ED-4DB2-BD59-A6C34878D82A}">
                    <a16:rowId xmlns:a16="http://schemas.microsoft.com/office/drawing/2014/main" val="2773702880"/>
                  </a:ext>
                </a:extLst>
              </a:tr>
              <a:tr h="385005">
                <a:tc vMerge="1">
                  <a:txBody>
                    <a:bodyPr/>
                    <a:lstStyle/>
                    <a:p>
                      <a:endParaRPr lang="cs-CZ"/>
                    </a:p>
                  </a:txBody>
                  <a:tcPr/>
                </a:tc>
                <a:tc vMerge="1">
                  <a:txBody>
                    <a:bodyPr/>
                    <a:lstStyle/>
                    <a:p>
                      <a:endParaRPr lang="cs-CZ"/>
                    </a:p>
                  </a:txBody>
                  <a:tcPr/>
                </a:tc>
                <a:tc>
                  <a:txBody>
                    <a:bodyPr/>
                    <a:lstStyle/>
                    <a:p>
                      <a:pPr algn="just">
                        <a:spcBef>
                          <a:spcPts val="600"/>
                        </a:spcBef>
                        <a:spcAft>
                          <a:spcPts val="0"/>
                        </a:spcAft>
                      </a:pPr>
                      <a:r>
                        <a:rPr lang="cs-CZ" sz="1800">
                          <a:effectLst/>
                        </a:rPr>
                        <a:t>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tc vMerge="1">
                  <a:txBody>
                    <a:bodyPr/>
                    <a:lstStyle/>
                    <a:p>
                      <a:endParaRPr lang="cs-CZ"/>
                    </a:p>
                  </a:txBody>
                  <a:tcPr/>
                </a:tc>
                <a:tc>
                  <a:txBody>
                    <a:bodyPr/>
                    <a:lstStyle/>
                    <a:p>
                      <a:pPr algn="just">
                        <a:spcBef>
                          <a:spcPts val="600"/>
                        </a:spcBef>
                        <a:spcAft>
                          <a:spcPts val="0"/>
                        </a:spcAft>
                      </a:pPr>
                      <a:r>
                        <a:rPr lang="cs-CZ" sz="1800">
                          <a:effectLst/>
                        </a:rPr>
                        <a:t>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tc vMerge="1">
                  <a:txBody>
                    <a:bodyPr/>
                    <a:lstStyle/>
                    <a:p>
                      <a:endParaRPr lang="cs-CZ"/>
                    </a:p>
                  </a:txBody>
                  <a:tcPr/>
                </a:tc>
                <a:extLst>
                  <a:ext uri="{0D108BD9-81ED-4DB2-BD59-A6C34878D82A}">
                    <a16:rowId xmlns:a16="http://schemas.microsoft.com/office/drawing/2014/main" val="3345616971"/>
                  </a:ext>
                </a:extLst>
              </a:tr>
              <a:tr h="385005">
                <a:tc vMerge="1">
                  <a:txBody>
                    <a:bodyPr/>
                    <a:lstStyle/>
                    <a:p>
                      <a:endParaRPr lang="cs-CZ"/>
                    </a:p>
                  </a:txBody>
                  <a:tcPr/>
                </a:tc>
                <a:tc vMerge="1">
                  <a:txBody>
                    <a:bodyPr/>
                    <a:lstStyle/>
                    <a:p>
                      <a:endParaRPr lang="cs-CZ"/>
                    </a:p>
                  </a:txBody>
                  <a:tcPr/>
                </a:tc>
                <a:tc>
                  <a:txBody>
                    <a:bodyPr/>
                    <a:lstStyle/>
                    <a:p>
                      <a:pPr algn="just">
                        <a:spcBef>
                          <a:spcPts val="600"/>
                        </a:spcBef>
                        <a:spcAft>
                          <a:spcPts val="0"/>
                        </a:spcAft>
                      </a:pPr>
                      <a:r>
                        <a:rPr lang="cs-CZ" sz="1800">
                          <a:effectLst/>
                        </a:rPr>
                        <a:t>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tc vMerge="1">
                  <a:txBody>
                    <a:bodyPr/>
                    <a:lstStyle/>
                    <a:p>
                      <a:endParaRPr lang="cs-CZ"/>
                    </a:p>
                  </a:txBody>
                  <a:tcPr/>
                </a:tc>
                <a:tc>
                  <a:txBody>
                    <a:bodyPr/>
                    <a:lstStyle/>
                    <a:p>
                      <a:pPr algn="just">
                        <a:spcBef>
                          <a:spcPts val="600"/>
                        </a:spcBef>
                        <a:spcAft>
                          <a:spcPts val="0"/>
                        </a:spcAft>
                      </a:pPr>
                      <a:r>
                        <a:rPr lang="cs-CZ" sz="1800">
                          <a:effectLst/>
                        </a:rPr>
                        <a:t>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tc vMerge="1">
                  <a:txBody>
                    <a:bodyPr/>
                    <a:lstStyle/>
                    <a:p>
                      <a:endParaRPr lang="cs-CZ"/>
                    </a:p>
                  </a:txBody>
                  <a:tcPr/>
                </a:tc>
                <a:extLst>
                  <a:ext uri="{0D108BD9-81ED-4DB2-BD59-A6C34878D82A}">
                    <a16:rowId xmlns:a16="http://schemas.microsoft.com/office/drawing/2014/main" val="2553195456"/>
                  </a:ext>
                </a:extLst>
              </a:tr>
              <a:tr h="385005">
                <a:tc vMerge="1">
                  <a:txBody>
                    <a:bodyPr/>
                    <a:lstStyle/>
                    <a:p>
                      <a:endParaRPr lang="cs-CZ"/>
                    </a:p>
                  </a:txBody>
                  <a:tcPr/>
                </a:tc>
                <a:tc rowSpan="2">
                  <a:txBody>
                    <a:bodyPr/>
                    <a:lstStyle/>
                    <a:p>
                      <a:pPr algn="just">
                        <a:spcBef>
                          <a:spcPts val="600"/>
                        </a:spcBef>
                        <a:spcAft>
                          <a:spcPts val="0"/>
                        </a:spcAft>
                      </a:pPr>
                      <a:r>
                        <a:rPr lang="cs-CZ" sz="1800">
                          <a:effectLst/>
                        </a:rPr>
                        <a:t>Cash (end of period)</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600"/>
                        </a:spcBef>
                        <a:spcAft>
                          <a:spcPts val="0"/>
                        </a:spcAft>
                      </a:pPr>
                      <a:r>
                        <a:rPr lang="cs-CZ" sz="1800">
                          <a:effectLst/>
                        </a:rPr>
                        <a:t>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tc vMerge="1">
                  <a:txBody>
                    <a:bodyPr/>
                    <a:lstStyle/>
                    <a:p>
                      <a:endParaRPr lang="cs-CZ"/>
                    </a:p>
                  </a:txBody>
                  <a:tcPr/>
                </a:tc>
                <a:tc>
                  <a:txBody>
                    <a:bodyPr/>
                    <a:lstStyle/>
                    <a:p>
                      <a:pPr algn="just">
                        <a:spcBef>
                          <a:spcPts val="600"/>
                        </a:spcBef>
                        <a:spcAft>
                          <a:spcPts val="0"/>
                        </a:spcAft>
                      </a:pPr>
                      <a:r>
                        <a:rPr lang="cs-CZ" sz="1800">
                          <a:effectLst/>
                        </a:rPr>
                        <a:t>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tc vMerge="1">
                  <a:txBody>
                    <a:bodyPr/>
                    <a:lstStyle/>
                    <a:p>
                      <a:endParaRPr lang="cs-CZ"/>
                    </a:p>
                  </a:txBody>
                  <a:tcPr/>
                </a:tc>
                <a:extLst>
                  <a:ext uri="{0D108BD9-81ED-4DB2-BD59-A6C34878D82A}">
                    <a16:rowId xmlns:a16="http://schemas.microsoft.com/office/drawing/2014/main" val="197870654"/>
                  </a:ext>
                </a:extLst>
              </a:tr>
              <a:tr h="385005">
                <a:tc vMerge="1">
                  <a:txBody>
                    <a:bodyPr/>
                    <a:lstStyle/>
                    <a:p>
                      <a:endParaRPr lang="cs-CZ"/>
                    </a:p>
                  </a:txBody>
                  <a:tcPr/>
                </a:tc>
                <a:tc vMerge="1">
                  <a:txBody>
                    <a:bodyPr/>
                    <a:lstStyle/>
                    <a:p>
                      <a:endParaRPr lang="cs-CZ"/>
                    </a:p>
                  </a:txBody>
                  <a:tcPr/>
                </a:tc>
                <a:tc>
                  <a:txBody>
                    <a:bodyPr/>
                    <a:lstStyle/>
                    <a:p>
                      <a:pPr algn="just">
                        <a:spcBef>
                          <a:spcPts val="600"/>
                        </a:spcBef>
                        <a:spcAft>
                          <a:spcPts val="0"/>
                        </a:spcAft>
                      </a:pPr>
                      <a:r>
                        <a:rPr lang="cs-CZ" sz="1800">
                          <a:effectLst/>
                        </a:rPr>
                        <a:t>&lt;--&gt;</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600"/>
                        </a:spcBef>
                        <a:spcAft>
                          <a:spcPts val="0"/>
                        </a:spcAft>
                      </a:pPr>
                      <a:r>
                        <a:rPr lang="cs-CZ" sz="1800">
                          <a:effectLst/>
                        </a:rPr>
                        <a:t>   Cash</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tc>
                  <a:txBody>
                    <a:bodyPr/>
                    <a:lstStyle/>
                    <a:p>
                      <a:pPr algn="just">
                        <a:spcBef>
                          <a:spcPts val="600"/>
                        </a:spcBef>
                        <a:spcAft>
                          <a:spcPts val="0"/>
                        </a:spcAft>
                      </a:pPr>
                      <a:r>
                        <a:rPr lang="cs-CZ" sz="1800">
                          <a:effectLst/>
                        </a:rPr>
                        <a:t>   -&gt;</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600"/>
                        </a:spcBef>
                        <a:spcAft>
                          <a:spcPts val="0"/>
                        </a:spcAft>
                      </a:pPr>
                      <a:r>
                        <a:rPr lang="cs-CZ" sz="1800" dirty="0">
                          <a:effectLst/>
                        </a:rPr>
                        <a:t>Profit</a:t>
                      </a:r>
                      <a:endParaRPr lang="cs-CZ" sz="18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extLst>
                  <a:ext uri="{0D108BD9-81ED-4DB2-BD59-A6C34878D82A}">
                    <a16:rowId xmlns:a16="http://schemas.microsoft.com/office/drawing/2014/main" val="356440142"/>
                  </a:ext>
                </a:extLst>
              </a:tr>
            </a:tbl>
          </a:graphicData>
        </a:graphic>
      </p:graphicFrame>
      <p:sp>
        <p:nvSpPr>
          <p:cNvPr id="8" name="Nadpis 7"/>
          <p:cNvSpPr>
            <a:spLocks noGrp="1"/>
          </p:cNvSpPr>
          <p:nvPr>
            <p:ph type="title"/>
          </p:nvPr>
        </p:nvSpPr>
        <p:spPr/>
        <p:txBody>
          <a:bodyPr/>
          <a:lstStyle/>
          <a:p>
            <a:r>
              <a:rPr lang="cs-CZ" dirty="0" err="1">
                <a:latin typeface="+mn-lt"/>
              </a:rPr>
              <a:t>Consistency</a:t>
            </a:r>
            <a:r>
              <a:rPr lang="cs-CZ" dirty="0">
                <a:latin typeface="+mn-lt"/>
              </a:rPr>
              <a:t> </a:t>
            </a:r>
            <a:r>
              <a:rPr lang="cs-CZ" dirty="0" err="1">
                <a:latin typeface="+mn-lt"/>
              </a:rPr>
              <a:t>of</a:t>
            </a:r>
            <a:r>
              <a:rPr lang="cs-CZ" dirty="0">
                <a:latin typeface="+mn-lt"/>
              </a:rPr>
              <a:t> </a:t>
            </a:r>
            <a:r>
              <a:rPr lang="cs-CZ" dirty="0" err="1">
                <a:latin typeface="+mn-lt"/>
              </a:rPr>
              <a:t>financial</a:t>
            </a:r>
            <a:r>
              <a:rPr lang="cs-CZ" dirty="0">
                <a:latin typeface="+mn-lt"/>
              </a:rPr>
              <a:t> </a:t>
            </a:r>
            <a:r>
              <a:rPr lang="cs-CZ" dirty="0" err="1">
                <a:latin typeface="+mn-lt"/>
              </a:rPr>
              <a:t>statements</a:t>
            </a:r>
            <a:endParaRPr lang="cs-CZ" dirty="0">
              <a:latin typeface="+mn-lt"/>
            </a:endParaRPr>
          </a:p>
        </p:txBody>
      </p:sp>
    </p:spTree>
    <p:extLst>
      <p:ext uri="{BB962C8B-B14F-4D97-AF65-F5344CB8AC3E}">
        <p14:creationId xmlns:p14="http://schemas.microsoft.com/office/powerpoint/2010/main" val="199804755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465408" y="180231"/>
            <a:ext cx="7693005" cy="662917"/>
          </a:xfrm>
        </p:spPr>
        <p:txBody>
          <a:bodyPr/>
          <a:lstStyle/>
          <a:p>
            <a:r>
              <a:rPr lang="en-GB" dirty="0">
                <a:latin typeface="+mn-lt"/>
              </a:rPr>
              <a:t>Various transactions </a:t>
            </a:r>
            <a:r>
              <a:rPr lang="en-GB" dirty="0" smtClean="0">
                <a:latin typeface="+mn-lt"/>
              </a:rPr>
              <a:t>within </a:t>
            </a:r>
            <a:r>
              <a:rPr lang="en-GB" dirty="0">
                <a:latin typeface="+mn-lt"/>
              </a:rPr>
              <a:t>statements</a:t>
            </a:r>
            <a:endParaRPr lang="cs-CZ" dirty="0"/>
          </a:p>
        </p:txBody>
      </p:sp>
      <p:sp>
        <p:nvSpPr>
          <p:cNvPr id="3" name="Zástupný symbol pro obsah 2"/>
          <p:cNvSpPr>
            <a:spLocks noGrp="1"/>
          </p:cNvSpPr>
          <p:nvPr>
            <p:ph idx="1"/>
          </p:nvPr>
        </p:nvSpPr>
        <p:spPr/>
        <p:txBody>
          <a:bodyPr/>
          <a:lstStyle/>
          <a:p>
            <a:r>
              <a:rPr lang="en-GB" i="1" dirty="0" smtClean="0">
                <a:latin typeface="+mn-lt"/>
              </a:rPr>
              <a:t>Cash-efficient </a:t>
            </a:r>
            <a:r>
              <a:rPr lang="en-GB" i="1" dirty="0">
                <a:latin typeface="+mn-lt"/>
              </a:rPr>
              <a:t>transactions</a:t>
            </a:r>
            <a:r>
              <a:rPr lang="en-GB" dirty="0">
                <a:latin typeface="+mn-lt"/>
              </a:rPr>
              <a:t> are part of the cash flow statement and balance sheet and do not interfere with profit/loss statement.</a:t>
            </a:r>
            <a:endParaRPr lang="cs-CZ" dirty="0">
              <a:latin typeface="+mn-lt"/>
            </a:endParaRPr>
          </a:p>
          <a:p>
            <a:r>
              <a:rPr lang="en-GB" i="1" dirty="0">
                <a:latin typeface="+mn-lt"/>
              </a:rPr>
              <a:t>Profit-efficient transactions</a:t>
            </a:r>
            <a:r>
              <a:rPr lang="en-GB" dirty="0">
                <a:latin typeface="+mn-lt"/>
              </a:rPr>
              <a:t> do not affect cash, they are part of the balance sheet and profit/loss statement.</a:t>
            </a:r>
            <a:endParaRPr lang="cs-CZ" dirty="0">
              <a:latin typeface="+mn-lt"/>
            </a:endParaRPr>
          </a:p>
          <a:p>
            <a:r>
              <a:rPr lang="en-GB" i="1" dirty="0">
                <a:latin typeface="+mn-lt"/>
              </a:rPr>
              <a:t>Cash and profit efficient transactions</a:t>
            </a:r>
            <a:r>
              <a:rPr lang="en-GB" dirty="0">
                <a:latin typeface="+mn-lt"/>
              </a:rPr>
              <a:t> take place through all 3 statements. </a:t>
            </a:r>
            <a:endParaRPr lang="cs-CZ" dirty="0">
              <a:latin typeface="+mn-lt"/>
            </a:endParaRPr>
          </a:p>
          <a:p>
            <a:r>
              <a:rPr lang="en-GB" i="1" dirty="0">
                <a:latin typeface="+mn-lt"/>
              </a:rPr>
              <a:t>Transactions that do not affect profit and cash flow</a:t>
            </a:r>
            <a:r>
              <a:rPr lang="en-GB" dirty="0">
                <a:latin typeface="+mn-lt"/>
              </a:rPr>
              <a:t> take place only within the balance sheet (most often changes in the asset structure).</a:t>
            </a:r>
            <a:endParaRPr lang="cs-CZ" dirty="0">
              <a:latin typeface="+mn-lt"/>
            </a:endParaRPr>
          </a:p>
          <a:p>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27</a:t>
            </a:fld>
            <a:endParaRPr lang="cs-CZ"/>
          </a:p>
        </p:txBody>
      </p:sp>
    </p:spTree>
    <p:extLst>
      <p:ext uri="{BB962C8B-B14F-4D97-AF65-F5344CB8AC3E}">
        <p14:creationId xmlns:p14="http://schemas.microsoft.com/office/powerpoint/2010/main" val="11390301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mn-lt"/>
              </a:rPr>
              <a:t>Profit/</a:t>
            </a:r>
            <a:r>
              <a:rPr lang="cs-CZ" dirty="0" err="1" smtClean="0">
                <a:latin typeface="+mn-lt"/>
              </a:rPr>
              <a:t>loss</a:t>
            </a:r>
            <a:r>
              <a:rPr lang="cs-CZ" dirty="0" smtClean="0">
                <a:latin typeface="+mn-lt"/>
              </a:rPr>
              <a:t> and cash </a:t>
            </a:r>
            <a:r>
              <a:rPr lang="cs-CZ" dirty="0" err="1" smtClean="0">
                <a:latin typeface="+mn-lt"/>
              </a:rPr>
              <a:t>flow</a:t>
            </a:r>
            <a:endParaRPr lang="cs-CZ" dirty="0">
              <a:latin typeface="+mn-lt"/>
            </a:endParaRPr>
          </a:p>
        </p:txBody>
      </p:sp>
      <p:sp>
        <p:nvSpPr>
          <p:cNvPr id="3" name="Zástupný symbol pro obsah 2"/>
          <p:cNvSpPr>
            <a:spLocks noGrp="1"/>
          </p:cNvSpPr>
          <p:nvPr>
            <p:ph idx="1"/>
          </p:nvPr>
        </p:nvSpPr>
        <p:spPr>
          <a:xfrm>
            <a:off x="534988" y="1187533"/>
            <a:ext cx="9623425" cy="3523364"/>
          </a:xfrm>
        </p:spPr>
        <p:txBody>
          <a:bodyPr/>
          <a:lstStyle/>
          <a:p>
            <a:pPr lvl="0"/>
            <a:r>
              <a:rPr lang="cs-CZ" sz="2000" dirty="0" smtClean="0">
                <a:latin typeface="+mn-lt"/>
              </a:rPr>
              <a:t>a) </a:t>
            </a:r>
            <a:r>
              <a:rPr lang="en-GB" sz="2000" dirty="0" smtClean="0">
                <a:latin typeface="+mn-lt"/>
              </a:rPr>
              <a:t>Operating </a:t>
            </a:r>
            <a:r>
              <a:rPr lang="en-GB" sz="2000" dirty="0">
                <a:latin typeface="+mn-lt"/>
              </a:rPr>
              <a:t>profit and positive cash flow from operating activities – it can be assumed that the company manages effectively with the entrusted capital.</a:t>
            </a:r>
            <a:endParaRPr lang="cs-CZ" sz="2000" dirty="0">
              <a:latin typeface="+mn-lt"/>
            </a:endParaRPr>
          </a:p>
          <a:p>
            <a:pPr lvl="0"/>
            <a:r>
              <a:rPr lang="cs-CZ" sz="2000" dirty="0">
                <a:latin typeface="+mn-lt"/>
              </a:rPr>
              <a:t>b</a:t>
            </a:r>
            <a:r>
              <a:rPr lang="cs-CZ" sz="2000" dirty="0" smtClean="0">
                <a:latin typeface="+mn-lt"/>
              </a:rPr>
              <a:t>) </a:t>
            </a:r>
            <a:r>
              <a:rPr lang="en-GB" sz="2000" dirty="0" smtClean="0">
                <a:latin typeface="+mn-lt"/>
              </a:rPr>
              <a:t>Operating </a:t>
            </a:r>
            <a:r>
              <a:rPr lang="en-GB" sz="2000" dirty="0">
                <a:latin typeface="+mn-lt"/>
              </a:rPr>
              <a:t>profit and negative cash flow from operating activities – the company may have problems securing a sufficient amount of cash – does not collect money fast enough. There is a risk of liquidity problems.</a:t>
            </a:r>
            <a:endParaRPr lang="cs-CZ" sz="2000" dirty="0">
              <a:latin typeface="+mn-lt"/>
            </a:endParaRPr>
          </a:p>
          <a:p>
            <a:pPr lvl="0"/>
            <a:r>
              <a:rPr lang="cs-CZ" sz="2000" dirty="0" smtClean="0">
                <a:latin typeface="+mn-lt"/>
              </a:rPr>
              <a:t>c) </a:t>
            </a:r>
            <a:r>
              <a:rPr lang="en-GB" sz="2000" dirty="0" smtClean="0">
                <a:latin typeface="+mn-lt"/>
              </a:rPr>
              <a:t>Operating </a:t>
            </a:r>
            <a:r>
              <a:rPr lang="en-GB" sz="2000" dirty="0">
                <a:latin typeface="+mn-lt"/>
              </a:rPr>
              <a:t>loss and positive cash flow from operating activities – the company does not sufficiently valuate the invested capital, </a:t>
            </a:r>
            <a:r>
              <a:rPr lang="en-GB" sz="2000" dirty="0" err="1">
                <a:latin typeface="+mn-lt"/>
              </a:rPr>
              <a:t>ie</a:t>
            </a:r>
            <a:r>
              <a:rPr lang="en-GB" sz="2000" dirty="0">
                <a:latin typeface="+mn-lt"/>
              </a:rPr>
              <a:t>. profitability problems (company can be financed from depreciation).</a:t>
            </a:r>
            <a:endParaRPr lang="cs-CZ" sz="2000" dirty="0">
              <a:latin typeface="+mn-lt"/>
            </a:endParaRPr>
          </a:p>
          <a:p>
            <a:pPr lvl="0"/>
            <a:r>
              <a:rPr lang="cs-CZ" sz="2000" dirty="0" smtClean="0">
                <a:latin typeface="+mn-lt"/>
              </a:rPr>
              <a:t>d) </a:t>
            </a:r>
            <a:r>
              <a:rPr lang="en-GB" sz="2000" dirty="0" smtClean="0">
                <a:latin typeface="+mn-lt"/>
              </a:rPr>
              <a:t>Operating </a:t>
            </a:r>
            <a:r>
              <a:rPr lang="en-GB" sz="2000" dirty="0">
                <a:latin typeface="+mn-lt"/>
              </a:rPr>
              <a:t>loss and negative cash flow from operating activities – both statements signal serious problems in the company's finances, the situation is unsustainable in the long run.</a:t>
            </a:r>
            <a:endParaRPr lang="cs-CZ" sz="2000"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28</a:t>
            </a:fld>
            <a:endParaRPr lang="cs-CZ"/>
          </a:p>
        </p:txBody>
      </p:sp>
      <p:graphicFrame>
        <p:nvGraphicFramePr>
          <p:cNvPr id="8" name="Tabulka 7"/>
          <p:cNvGraphicFramePr>
            <a:graphicFrameLocks noGrp="1"/>
          </p:cNvGraphicFramePr>
          <p:nvPr>
            <p:extLst>
              <p:ext uri="{D42A27DB-BD31-4B8C-83A1-F6EECF244321}">
                <p14:modId xmlns:p14="http://schemas.microsoft.com/office/powerpoint/2010/main" val="1054520241"/>
              </p:ext>
            </p:extLst>
          </p:nvPr>
        </p:nvGraphicFramePr>
        <p:xfrm>
          <a:off x="1020397" y="5055282"/>
          <a:ext cx="9138016" cy="1808504"/>
        </p:xfrm>
        <a:graphic>
          <a:graphicData uri="http://schemas.openxmlformats.org/drawingml/2006/table">
            <a:tbl>
              <a:tblPr firstRow="1" firstCol="1" lastRow="1" lastCol="1" bandRow="1" bandCol="1">
                <a:tableStyleId>{5C22544A-7EE6-4342-B048-85BDC9FD1C3A}</a:tableStyleId>
              </a:tblPr>
              <a:tblGrid>
                <a:gridCol w="4358036">
                  <a:extLst>
                    <a:ext uri="{9D8B030D-6E8A-4147-A177-3AD203B41FA5}">
                      <a16:colId xmlns:a16="http://schemas.microsoft.com/office/drawing/2014/main" val="2189961953"/>
                    </a:ext>
                  </a:extLst>
                </a:gridCol>
                <a:gridCol w="1592300">
                  <a:extLst>
                    <a:ext uri="{9D8B030D-6E8A-4147-A177-3AD203B41FA5}">
                      <a16:colId xmlns:a16="http://schemas.microsoft.com/office/drawing/2014/main" val="3784060732"/>
                    </a:ext>
                  </a:extLst>
                </a:gridCol>
                <a:gridCol w="1593840">
                  <a:extLst>
                    <a:ext uri="{9D8B030D-6E8A-4147-A177-3AD203B41FA5}">
                      <a16:colId xmlns:a16="http://schemas.microsoft.com/office/drawing/2014/main" val="2551712415"/>
                    </a:ext>
                  </a:extLst>
                </a:gridCol>
                <a:gridCol w="1593840">
                  <a:extLst>
                    <a:ext uri="{9D8B030D-6E8A-4147-A177-3AD203B41FA5}">
                      <a16:colId xmlns:a16="http://schemas.microsoft.com/office/drawing/2014/main" val="1418939705"/>
                    </a:ext>
                  </a:extLst>
                </a:gridCol>
              </a:tblGrid>
              <a:tr h="452126">
                <a:tc rowSpan="2" gridSpan="2">
                  <a:txBody>
                    <a:bodyPr/>
                    <a:lstStyle/>
                    <a:p>
                      <a:pPr algn="just">
                        <a:spcBef>
                          <a:spcPts val="600"/>
                        </a:spcBef>
                        <a:spcAft>
                          <a:spcPts val="0"/>
                        </a:spcAft>
                      </a:pPr>
                      <a:r>
                        <a:rPr lang="cs-CZ" sz="2400">
                          <a:effectLst/>
                        </a:rPr>
                        <a:t> </a:t>
                      </a:r>
                      <a:endParaRPr lang="cs-CZ" sz="24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rowSpan="2" hMerge="1">
                  <a:txBody>
                    <a:bodyPr/>
                    <a:lstStyle/>
                    <a:p>
                      <a:endParaRPr lang="cs-CZ"/>
                    </a:p>
                  </a:txBody>
                  <a:tcPr/>
                </a:tc>
                <a:tc gridSpan="2">
                  <a:txBody>
                    <a:bodyPr/>
                    <a:lstStyle/>
                    <a:p>
                      <a:pPr algn="ctr">
                        <a:spcBef>
                          <a:spcPts val="600"/>
                        </a:spcBef>
                        <a:spcAft>
                          <a:spcPts val="0"/>
                        </a:spcAft>
                      </a:pPr>
                      <a:r>
                        <a:rPr lang="cs-CZ" sz="2400">
                          <a:effectLst/>
                        </a:rPr>
                        <a:t>CF from operations</a:t>
                      </a:r>
                      <a:endParaRPr lang="cs-CZ" sz="24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cs-CZ"/>
                    </a:p>
                  </a:txBody>
                  <a:tcPr/>
                </a:tc>
                <a:extLst>
                  <a:ext uri="{0D108BD9-81ED-4DB2-BD59-A6C34878D82A}">
                    <a16:rowId xmlns:a16="http://schemas.microsoft.com/office/drawing/2014/main" val="495502219"/>
                  </a:ext>
                </a:extLst>
              </a:tr>
              <a:tr h="452126">
                <a:tc gridSpan="2" vMerge="1">
                  <a:txBody>
                    <a:bodyPr/>
                    <a:lstStyle/>
                    <a:p>
                      <a:endParaRPr lang="cs-CZ"/>
                    </a:p>
                  </a:txBody>
                  <a:tcPr/>
                </a:tc>
                <a:tc hMerge="1" vMerge="1">
                  <a:txBody>
                    <a:bodyPr/>
                    <a:lstStyle/>
                    <a:p>
                      <a:endParaRPr lang="cs-CZ"/>
                    </a:p>
                  </a:txBody>
                  <a:tcPr/>
                </a:tc>
                <a:tc>
                  <a:txBody>
                    <a:bodyPr/>
                    <a:lstStyle/>
                    <a:p>
                      <a:pPr algn="ctr">
                        <a:spcBef>
                          <a:spcPts val="600"/>
                        </a:spcBef>
                        <a:spcAft>
                          <a:spcPts val="0"/>
                        </a:spcAft>
                      </a:pPr>
                      <a:r>
                        <a:rPr lang="cs-CZ" sz="2400">
                          <a:effectLst/>
                        </a:rPr>
                        <a:t>+</a:t>
                      </a:r>
                      <a:endParaRPr lang="cs-CZ" sz="24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400">
                          <a:effectLst/>
                        </a:rPr>
                        <a:t>-</a:t>
                      </a:r>
                      <a:endParaRPr lang="cs-CZ" sz="24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61927897"/>
                  </a:ext>
                </a:extLst>
              </a:tr>
              <a:tr h="452126">
                <a:tc rowSpan="2">
                  <a:txBody>
                    <a:bodyPr/>
                    <a:lstStyle/>
                    <a:p>
                      <a:pPr algn="just">
                        <a:spcBef>
                          <a:spcPts val="600"/>
                        </a:spcBef>
                        <a:spcAft>
                          <a:spcPts val="0"/>
                        </a:spcAft>
                      </a:pPr>
                      <a:r>
                        <a:rPr lang="cs-CZ" sz="2400">
                          <a:effectLst/>
                        </a:rPr>
                        <a:t>Profit/loss from operations</a:t>
                      </a:r>
                      <a:endParaRPr lang="cs-CZ" sz="24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cs-CZ" sz="2400">
                          <a:effectLst/>
                        </a:rPr>
                        <a:t>+</a:t>
                      </a:r>
                      <a:endParaRPr lang="cs-CZ" sz="24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400">
                          <a:effectLst/>
                        </a:rPr>
                        <a:t>a</a:t>
                      </a:r>
                      <a:endParaRPr lang="cs-CZ" sz="24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400">
                          <a:effectLst/>
                        </a:rPr>
                        <a:t>b</a:t>
                      </a:r>
                      <a:endParaRPr lang="cs-CZ" sz="24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87558838"/>
                  </a:ext>
                </a:extLst>
              </a:tr>
              <a:tr h="452126">
                <a:tc vMerge="1">
                  <a:txBody>
                    <a:bodyPr/>
                    <a:lstStyle/>
                    <a:p>
                      <a:endParaRPr lang="cs-CZ"/>
                    </a:p>
                  </a:txBody>
                  <a:tcPr/>
                </a:tc>
                <a:tc>
                  <a:txBody>
                    <a:bodyPr/>
                    <a:lstStyle/>
                    <a:p>
                      <a:pPr algn="ctr">
                        <a:spcBef>
                          <a:spcPts val="600"/>
                        </a:spcBef>
                        <a:spcAft>
                          <a:spcPts val="0"/>
                        </a:spcAft>
                      </a:pPr>
                      <a:r>
                        <a:rPr lang="cs-CZ" sz="2400">
                          <a:effectLst/>
                        </a:rPr>
                        <a:t>-</a:t>
                      </a:r>
                      <a:endParaRPr lang="cs-CZ" sz="24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400">
                          <a:effectLst/>
                        </a:rPr>
                        <a:t>c</a:t>
                      </a:r>
                      <a:endParaRPr lang="cs-CZ" sz="24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400" dirty="0">
                          <a:effectLst/>
                        </a:rPr>
                        <a:t>d</a:t>
                      </a:r>
                      <a:endParaRPr lang="cs-CZ" sz="24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04315528"/>
                  </a:ext>
                </a:extLst>
              </a:tr>
            </a:tbl>
          </a:graphicData>
        </a:graphic>
      </p:graphicFrame>
    </p:spTree>
    <p:extLst>
      <p:ext uri="{BB962C8B-B14F-4D97-AF65-F5344CB8AC3E}">
        <p14:creationId xmlns:p14="http://schemas.microsoft.com/office/powerpoint/2010/main" val="349154744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latin typeface="+mn-lt"/>
              </a:rPr>
              <a:t>S</a:t>
            </a:r>
            <a:r>
              <a:rPr lang="en-GB" b="1" dirty="0" err="1" smtClean="0">
                <a:latin typeface="+mn-lt"/>
              </a:rPr>
              <a:t>ign</a:t>
            </a:r>
            <a:r>
              <a:rPr lang="en-GB" b="1" dirty="0" smtClean="0">
                <a:latin typeface="+mn-lt"/>
              </a:rPr>
              <a:t> </a:t>
            </a:r>
            <a:r>
              <a:rPr lang="en-GB" b="1" dirty="0">
                <a:latin typeface="+mn-lt"/>
              </a:rPr>
              <a:t>of the </a:t>
            </a:r>
            <a:r>
              <a:rPr lang="en-GB" b="1" dirty="0" smtClean="0">
                <a:latin typeface="+mn-lt"/>
              </a:rPr>
              <a:t>cash flow</a:t>
            </a:r>
            <a:r>
              <a:rPr lang="cs-CZ" b="1" dirty="0" smtClean="0">
                <a:latin typeface="+mn-lt"/>
              </a:rPr>
              <a:t> </a:t>
            </a:r>
            <a:r>
              <a:rPr lang="cs-CZ" b="1" dirty="0" err="1" smtClean="0">
                <a:latin typeface="+mn-lt"/>
              </a:rPr>
              <a:t>parts</a:t>
            </a:r>
            <a:endParaRPr lang="cs-CZ" dirty="0"/>
          </a:p>
        </p:txBody>
      </p:sp>
      <p:sp>
        <p:nvSpPr>
          <p:cNvPr id="3" name="Zástupný symbol pro obsah 2"/>
          <p:cNvSpPr>
            <a:spLocks noGrp="1"/>
          </p:cNvSpPr>
          <p:nvPr>
            <p:ph idx="1"/>
          </p:nvPr>
        </p:nvSpPr>
        <p:spPr/>
        <p:txBody>
          <a:bodyPr/>
          <a:lstStyle/>
          <a:p>
            <a:r>
              <a:rPr lang="en-GB" sz="2400" dirty="0" smtClean="0">
                <a:latin typeface="+mn-lt"/>
              </a:rPr>
              <a:t>In </a:t>
            </a:r>
            <a:r>
              <a:rPr lang="en-GB" sz="2400" dirty="0">
                <a:latin typeface="+mn-lt"/>
              </a:rPr>
              <a:t>the long run, what sign would satisfy us in the individual </a:t>
            </a:r>
            <a:r>
              <a:rPr lang="en-GB" sz="2400" dirty="0" smtClean="0">
                <a:latin typeface="+mn-lt"/>
              </a:rPr>
              <a:t>parts</a:t>
            </a:r>
            <a:r>
              <a:rPr lang="cs-CZ" sz="2400" dirty="0" smtClean="0">
                <a:latin typeface="+mn-lt"/>
              </a:rPr>
              <a:t> </a:t>
            </a:r>
            <a:r>
              <a:rPr lang="en-GB" sz="2400" dirty="0" smtClean="0">
                <a:latin typeface="+mn-lt"/>
              </a:rPr>
              <a:t>of </a:t>
            </a:r>
            <a:r>
              <a:rPr lang="en-GB" sz="2400" dirty="0">
                <a:latin typeface="+mn-lt"/>
              </a:rPr>
              <a:t>cash flow statement? </a:t>
            </a:r>
            <a:endParaRPr lang="cs-CZ" sz="2400" dirty="0">
              <a:latin typeface="+mn-lt"/>
            </a:endParaRPr>
          </a:p>
          <a:p>
            <a:r>
              <a:rPr lang="cs-CZ" sz="2400" dirty="0" smtClean="0">
                <a:latin typeface="+mn-lt"/>
              </a:rPr>
              <a:t>F</a:t>
            </a:r>
            <a:r>
              <a:rPr lang="en-GB" sz="2400" dirty="0" err="1" smtClean="0">
                <a:latin typeface="+mn-lt"/>
              </a:rPr>
              <a:t>inancial</a:t>
            </a:r>
            <a:r>
              <a:rPr lang="cs-CZ" sz="2400" dirty="0" smtClean="0">
                <a:latin typeface="+mn-lt"/>
              </a:rPr>
              <a:t> CF</a:t>
            </a:r>
            <a:r>
              <a:rPr lang="en-GB" sz="2400" dirty="0" smtClean="0">
                <a:latin typeface="+mn-lt"/>
              </a:rPr>
              <a:t>? </a:t>
            </a:r>
            <a:r>
              <a:rPr lang="en-GB" sz="2400" dirty="0">
                <a:latin typeface="+mn-lt"/>
              </a:rPr>
              <a:t>This part should be negative in the long run. A negative cash flow arises when a company pays out profit shares and repays its long-term loans and liabilities. On the contrary, it appears positive when the company draws on new loans </a:t>
            </a:r>
            <a:r>
              <a:rPr lang="en-GB" sz="2400" dirty="0" smtClean="0">
                <a:latin typeface="+mn-lt"/>
              </a:rPr>
              <a:t>or </a:t>
            </a:r>
            <a:r>
              <a:rPr lang="en-GB" sz="2400" dirty="0">
                <a:latin typeface="+mn-lt"/>
              </a:rPr>
              <a:t>needs additional equity investments. Cash flow will therefore be neutral in the long run, cash flow from movements in equity negative.</a:t>
            </a:r>
            <a:endParaRPr lang="cs-CZ" sz="2400" dirty="0">
              <a:latin typeface="+mn-lt"/>
            </a:endParaRPr>
          </a:p>
          <a:p>
            <a:r>
              <a:rPr lang="cs-CZ" sz="2400" dirty="0" smtClean="0">
                <a:latin typeface="+mn-lt"/>
              </a:rPr>
              <a:t>I</a:t>
            </a:r>
            <a:r>
              <a:rPr lang="en-GB" sz="2400" dirty="0" err="1" smtClean="0">
                <a:latin typeface="+mn-lt"/>
              </a:rPr>
              <a:t>nvestment</a:t>
            </a:r>
            <a:r>
              <a:rPr lang="en-GB" sz="2400" dirty="0" smtClean="0">
                <a:latin typeface="+mn-lt"/>
              </a:rPr>
              <a:t> </a:t>
            </a:r>
            <a:r>
              <a:rPr lang="cs-CZ" sz="2400" dirty="0" smtClean="0">
                <a:latin typeface="+mn-lt"/>
              </a:rPr>
              <a:t>CF?</a:t>
            </a:r>
            <a:r>
              <a:rPr lang="en-GB" sz="2400" dirty="0" smtClean="0">
                <a:latin typeface="+mn-lt"/>
              </a:rPr>
              <a:t> </a:t>
            </a:r>
            <a:r>
              <a:rPr lang="cs-CZ" sz="2400" dirty="0">
                <a:latin typeface="+mn-lt"/>
              </a:rPr>
              <a:t>T</a:t>
            </a:r>
            <a:r>
              <a:rPr lang="en-GB" sz="2400" dirty="0" smtClean="0">
                <a:latin typeface="+mn-lt"/>
              </a:rPr>
              <a:t>he </a:t>
            </a:r>
            <a:r>
              <a:rPr lang="en-GB" sz="2400" dirty="0">
                <a:latin typeface="+mn-lt"/>
              </a:rPr>
              <a:t>general requirement is a negative sign, </a:t>
            </a:r>
            <a:r>
              <a:rPr lang="en-GB" sz="2400" dirty="0" err="1">
                <a:latin typeface="+mn-lt"/>
              </a:rPr>
              <a:t>ie</a:t>
            </a:r>
            <a:r>
              <a:rPr lang="en-GB" sz="2400" dirty="0">
                <a:latin typeface="+mn-lt"/>
              </a:rPr>
              <a:t>. that the company invests in its fixed assets. The positive sign is the result of the sale of fixed assets, which companies carry out in extreme cases of lack of cash.</a:t>
            </a:r>
            <a:endParaRPr lang="cs-CZ" sz="2400" dirty="0">
              <a:latin typeface="+mn-lt"/>
            </a:endParaRPr>
          </a:p>
          <a:p>
            <a:r>
              <a:rPr lang="cs-CZ" sz="2400" dirty="0" smtClean="0">
                <a:latin typeface="+mn-lt"/>
              </a:rPr>
              <a:t>O</a:t>
            </a:r>
            <a:r>
              <a:rPr lang="en-GB" sz="2400" dirty="0" err="1" smtClean="0">
                <a:latin typeface="+mn-lt"/>
              </a:rPr>
              <a:t>perating</a:t>
            </a:r>
            <a:r>
              <a:rPr lang="en-GB" sz="2400" dirty="0" smtClean="0">
                <a:latin typeface="+mn-lt"/>
              </a:rPr>
              <a:t> </a:t>
            </a:r>
            <a:r>
              <a:rPr lang="cs-CZ" sz="2400" dirty="0" smtClean="0">
                <a:latin typeface="+mn-lt"/>
              </a:rPr>
              <a:t>CF</a:t>
            </a:r>
            <a:r>
              <a:rPr lang="en-GB" sz="2400" dirty="0" smtClean="0">
                <a:latin typeface="+mn-lt"/>
              </a:rPr>
              <a:t>? </a:t>
            </a:r>
            <a:r>
              <a:rPr lang="en-GB" sz="2400" dirty="0">
                <a:latin typeface="+mn-lt"/>
              </a:rPr>
              <a:t>If we want a negative financial and investment cash flow in a healthy company, we have to get money for it somewhere - with the help of an operating cash flow. </a:t>
            </a:r>
            <a:endParaRPr lang="cs-CZ" sz="2400"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29</a:t>
            </a:fld>
            <a:endParaRPr lang="cs-CZ"/>
          </a:p>
        </p:txBody>
      </p:sp>
    </p:spTree>
    <p:extLst>
      <p:ext uri="{BB962C8B-B14F-4D97-AF65-F5344CB8AC3E}">
        <p14:creationId xmlns:p14="http://schemas.microsoft.com/office/powerpoint/2010/main" val="415134587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latin typeface="+mj-lt"/>
              </a:rPr>
              <a:t>Financial</a:t>
            </a:r>
            <a:r>
              <a:rPr lang="cs-CZ" dirty="0" smtClean="0">
                <a:latin typeface="+mj-lt"/>
              </a:rPr>
              <a:t> </a:t>
            </a:r>
            <a:r>
              <a:rPr lang="cs-CZ" dirty="0" err="1" smtClean="0">
                <a:latin typeface="+mj-lt"/>
              </a:rPr>
              <a:t>analysis</a:t>
            </a:r>
            <a:endParaRPr lang="cs-CZ" dirty="0">
              <a:latin typeface="+mj-lt"/>
            </a:endParaRPr>
          </a:p>
        </p:txBody>
      </p:sp>
      <p:sp>
        <p:nvSpPr>
          <p:cNvPr id="3" name="Zástupný symbol pro obsah 2"/>
          <p:cNvSpPr>
            <a:spLocks noGrp="1"/>
          </p:cNvSpPr>
          <p:nvPr>
            <p:ph idx="1"/>
          </p:nvPr>
        </p:nvSpPr>
        <p:spPr/>
        <p:txBody>
          <a:bodyPr/>
          <a:lstStyle/>
          <a:p>
            <a:r>
              <a:rPr lang="en-GB" dirty="0">
                <a:latin typeface="+mn-lt"/>
              </a:rPr>
              <a:t>The financial analysis is a set of procedures performed in order to obtain information for the financial management of the company and the decision-making of external entities. </a:t>
            </a:r>
            <a:endParaRPr lang="cs-CZ" dirty="0" smtClean="0">
              <a:latin typeface="+mn-lt"/>
            </a:endParaRPr>
          </a:p>
          <a:p>
            <a:r>
              <a:rPr lang="en-GB" dirty="0" smtClean="0">
                <a:latin typeface="+mn-lt"/>
              </a:rPr>
              <a:t>It </a:t>
            </a:r>
            <a:r>
              <a:rPr lang="en-GB" dirty="0">
                <a:latin typeface="+mn-lt"/>
              </a:rPr>
              <a:t>is a financial and economic evaluation of the company, which is based on accounting or other information. </a:t>
            </a:r>
            <a:endParaRPr lang="cs-CZ" dirty="0" smtClean="0">
              <a:latin typeface="+mn-lt"/>
            </a:endParaRPr>
          </a:p>
          <a:p>
            <a:r>
              <a:rPr lang="en-GB" dirty="0" smtClean="0">
                <a:latin typeface="+mn-lt"/>
              </a:rPr>
              <a:t>The </a:t>
            </a:r>
            <a:r>
              <a:rPr lang="en-GB" dirty="0">
                <a:latin typeface="+mn-lt"/>
              </a:rPr>
              <a:t>essence of financial analysis is the use of analytical tools to obtain the necessary information from financial statements or other sources. </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42420471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latin typeface="+mj-lt"/>
              </a:rPr>
              <a:t>Financial</a:t>
            </a:r>
            <a:r>
              <a:rPr lang="cs-CZ" dirty="0" smtClean="0">
                <a:latin typeface="+mj-lt"/>
              </a:rPr>
              <a:t> </a:t>
            </a:r>
            <a:r>
              <a:rPr lang="cs-CZ" dirty="0" err="1" smtClean="0">
                <a:latin typeface="+mj-lt"/>
              </a:rPr>
              <a:t>analysis</a:t>
            </a:r>
            <a:endParaRPr lang="cs-CZ" dirty="0">
              <a:latin typeface="+mj-lt"/>
            </a:endParaRPr>
          </a:p>
        </p:txBody>
      </p:sp>
      <p:sp>
        <p:nvSpPr>
          <p:cNvPr id="3" name="Zástupný symbol pro obsah 2"/>
          <p:cNvSpPr>
            <a:spLocks noGrp="1"/>
          </p:cNvSpPr>
          <p:nvPr>
            <p:ph idx="1"/>
          </p:nvPr>
        </p:nvSpPr>
        <p:spPr/>
        <p:txBody>
          <a:bodyPr/>
          <a:lstStyle/>
          <a:p>
            <a:r>
              <a:rPr lang="en-GB" dirty="0" smtClean="0">
                <a:latin typeface="+mn-lt"/>
              </a:rPr>
              <a:t>The </a:t>
            </a:r>
            <a:r>
              <a:rPr lang="en-GB" dirty="0">
                <a:latin typeface="+mn-lt"/>
              </a:rPr>
              <a:t>use of financial analysis in the management process allows:</a:t>
            </a:r>
            <a:endParaRPr lang="cs-CZ" dirty="0">
              <a:latin typeface="+mn-lt"/>
            </a:endParaRPr>
          </a:p>
          <a:p>
            <a:pPr lvl="1"/>
            <a:r>
              <a:rPr lang="en-GB" dirty="0">
                <a:latin typeface="+mn-lt"/>
              </a:rPr>
              <a:t>drawing up mutually agreed budgets,</a:t>
            </a:r>
            <a:endParaRPr lang="cs-CZ" dirty="0">
              <a:latin typeface="+mn-lt"/>
            </a:endParaRPr>
          </a:p>
          <a:p>
            <a:pPr lvl="1"/>
            <a:r>
              <a:rPr lang="en-GB" dirty="0">
                <a:latin typeface="+mn-lt"/>
              </a:rPr>
              <a:t>forecasting and </a:t>
            </a:r>
            <a:r>
              <a:rPr lang="en-GB" dirty="0" err="1">
                <a:latin typeface="+mn-lt"/>
              </a:rPr>
              <a:t>modeling</a:t>
            </a:r>
            <a:r>
              <a:rPr lang="en-GB" dirty="0">
                <a:latin typeface="+mn-lt"/>
              </a:rPr>
              <a:t>,</a:t>
            </a:r>
            <a:endParaRPr lang="cs-CZ" dirty="0">
              <a:latin typeface="+mn-lt"/>
            </a:endParaRPr>
          </a:p>
          <a:p>
            <a:pPr lvl="1"/>
            <a:r>
              <a:rPr lang="en-GB" dirty="0">
                <a:latin typeface="+mn-lt"/>
              </a:rPr>
              <a:t>cash flow and liquidity management,</a:t>
            </a:r>
            <a:endParaRPr lang="cs-CZ" dirty="0">
              <a:latin typeface="+mn-lt"/>
            </a:endParaRPr>
          </a:p>
          <a:p>
            <a:pPr lvl="1"/>
            <a:r>
              <a:rPr lang="en-GB" dirty="0">
                <a:latin typeface="+mn-lt"/>
              </a:rPr>
              <a:t>optimization of asset and capital structure,</a:t>
            </a:r>
            <a:endParaRPr lang="cs-CZ" dirty="0">
              <a:latin typeface="+mn-lt"/>
            </a:endParaRPr>
          </a:p>
          <a:p>
            <a:pPr lvl="1"/>
            <a:r>
              <a:rPr lang="en-GB" dirty="0">
                <a:latin typeface="+mn-lt"/>
              </a:rPr>
              <a:t>evaluation of return on investment, ...</a:t>
            </a:r>
            <a:endParaRPr lang="cs-CZ" dirty="0">
              <a:latin typeface="+mn-lt"/>
            </a:endParaRPr>
          </a:p>
          <a:p>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32346525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latin typeface="+mj-lt"/>
              </a:rPr>
              <a:t>Financial</a:t>
            </a:r>
            <a:r>
              <a:rPr lang="cs-CZ" dirty="0" smtClean="0">
                <a:latin typeface="+mj-lt"/>
              </a:rPr>
              <a:t> </a:t>
            </a:r>
            <a:r>
              <a:rPr lang="cs-CZ" dirty="0" err="1" smtClean="0">
                <a:latin typeface="+mj-lt"/>
              </a:rPr>
              <a:t>analysis</a:t>
            </a:r>
            <a:endParaRPr lang="cs-CZ" dirty="0">
              <a:latin typeface="+mj-lt"/>
            </a:endParaRPr>
          </a:p>
        </p:txBody>
      </p:sp>
      <p:sp>
        <p:nvSpPr>
          <p:cNvPr id="3" name="Zástupný symbol pro obsah 2"/>
          <p:cNvSpPr>
            <a:spLocks noGrp="1"/>
          </p:cNvSpPr>
          <p:nvPr>
            <p:ph idx="1"/>
          </p:nvPr>
        </p:nvSpPr>
        <p:spPr/>
        <p:txBody>
          <a:bodyPr/>
          <a:lstStyle/>
          <a:p>
            <a:r>
              <a:rPr lang="en-GB" b="1" dirty="0" smtClean="0">
                <a:latin typeface="+mn-lt"/>
              </a:rPr>
              <a:t>Internal </a:t>
            </a:r>
            <a:r>
              <a:rPr lang="en-GB" b="1" dirty="0">
                <a:latin typeface="+mn-lt"/>
              </a:rPr>
              <a:t>financial analysis </a:t>
            </a:r>
            <a:r>
              <a:rPr lang="en-GB" dirty="0">
                <a:latin typeface="+mn-lt"/>
              </a:rPr>
              <a:t>is performed directly by company departments (or invited persons), who have all internal information at their disposal. </a:t>
            </a:r>
            <a:endParaRPr lang="cs-CZ" dirty="0" smtClean="0">
              <a:latin typeface="+mn-lt"/>
            </a:endParaRPr>
          </a:p>
          <a:p>
            <a:r>
              <a:rPr lang="cs-CZ" b="1" dirty="0" smtClean="0">
                <a:latin typeface="+mn-lt"/>
              </a:rPr>
              <a:t>Ex</a:t>
            </a:r>
            <a:r>
              <a:rPr lang="en-GB" b="1" dirty="0" err="1" smtClean="0">
                <a:latin typeface="+mn-lt"/>
              </a:rPr>
              <a:t>ternal</a:t>
            </a:r>
            <a:r>
              <a:rPr lang="en-GB" b="1" dirty="0" smtClean="0">
                <a:latin typeface="+mn-lt"/>
              </a:rPr>
              <a:t> </a:t>
            </a:r>
            <a:r>
              <a:rPr lang="cs-CZ" b="1" dirty="0" err="1" smtClean="0">
                <a:latin typeface="+mn-lt"/>
              </a:rPr>
              <a:t>financial</a:t>
            </a:r>
            <a:r>
              <a:rPr lang="cs-CZ" b="1" dirty="0" smtClean="0">
                <a:latin typeface="+mn-lt"/>
              </a:rPr>
              <a:t> </a:t>
            </a:r>
            <a:r>
              <a:rPr lang="en-GB" b="1" dirty="0" smtClean="0">
                <a:latin typeface="+mn-lt"/>
              </a:rPr>
              <a:t>analysis </a:t>
            </a:r>
            <a:r>
              <a:rPr lang="en-GB" dirty="0">
                <a:latin typeface="+mn-lt"/>
              </a:rPr>
              <a:t>is performed by outsiders who do not have access to the company's detailed internal accounting records. These outsiders include investors, potential investors, creditors, potential creditors, government agencies, credit agencies and the general public</a:t>
            </a:r>
            <a:r>
              <a:rPr lang="en-GB" dirty="0" smtClean="0">
                <a:latin typeface="+mn-lt"/>
              </a:rPr>
              <a:t>.</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3846508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latin typeface="+mj-lt"/>
              </a:rPr>
              <a:t>Financial</a:t>
            </a:r>
            <a:r>
              <a:rPr lang="cs-CZ" dirty="0" smtClean="0">
                <a:latin typeface="+mj-lt"/>
              </a:rPr>
              <a:t> </a:t>
            </a:r>
            <a:r>
              <a:rPr lang="cs-CZ" dirty="0" err="1" smtClean="0">
                <a:latin typeface="+mj-lt"/>
              </a:rPr>
              <a:t>analysis</a:t>
            </a:r>
            <a:endParaRPr lang="cs-CZ" dirty="0">
              <a:latin typeface="+mj-lt"/>
            </a:endParaRPr>
          </a:p>
        </p:txBody>
      </p:sp>
      <p:sp>
        <p:nvSpPr>
          <p:cNvPr id="3" name="Zástupný symbol pro obsah 2"/>
          <p:cNvSpPr>
            <a:spLocks noGrp="1"/>
          </p:cNvSpPr>
          <p:nvPr>
            <p:ph idx="1"/>
          </p:nvPr>
        </p:nvSpPr>
        <p:spPr/>
        <p:txBody>
          <a:bodyPr/>
          <a:lstStyle/>
          <a:p>
            <a:r>
              <a:rPr lang="cs-CZ" dirty="0" smtClean="0">
                <a:latin typeface="+mn-lt"/>
              </a:rPr>
              <a:t>F</a:t>
            </a:r>
            <a:r>
              <a:rPr lang="en-GB" dirty="0" err="1" smtClean="0">
                <a:latin typeface="+mn-lt"/>
              </a:rPr>
              <a:t>inancial</a:t>
            </a:r>
            <a:r>
              <a:rPr lang="en-GB" dirty="0" smtClean="0">
                <a:latin typeface="+mn-lt"/>
              </a:rPr>
              <a:t> </a:t>
            </a:r>
            <a:r>
              <a:rPr lang="en-GB" dirty="0">
                <a:latin typeface="+mn-lt"/>
              </a:rPr>
              <a:t>analysis is divided </a:t>
            </a:r>
            <a:r>
              <a:rPr lang="en-GB" dirty="0" smtClean="0">
                <a:latin typeface="+mn-lt"/>
              </a:rPr>
              <a:t>into</a:t>
            </a:r>
            <a:endParaRPr lang="cs-CZ" dirty="0" smtClean="0">
              <a:latin typeface="+mn-lt"/>
            </a:endParaRPr>
          </a:p>
          <a:p>
            <a:pPr lvl="1"/>
            <a:r>
              <a:rPr lang="en-GB" b="1" dirty="0" smtClean="0">
                <a:latin typeface="+mn-lt"/>
              </a:rPr>
              <a:t>ex-post </a:t>
            </a:r>
            <a:r>
              <a:rPr lang="en-GB" b="1" dirty="0">
                <a:latin typeface="+mn-lt"/>
              </a:rPr>
              <a:t>analysis</a:t>
            </a:r>
            <a:r>
              <a:rPr lang="en-GB" dirty="0">
                <a:latin typeface="+mn-lt"/>
              </a:rPr>
              <a:t>, which is based on historical </a:t>
            </a:r>
            <a:r>
              <a:rPr lang="en-GB" dirty="0" smtClean="0">
                <a:latin typeface="+mn-lt"/>
              </a:rPr>
              <a:t>data</a:t>
            </a:r>
            <a:r>
              <a:rPr lang="cs-CZ" dirty="0" smtClean="0">
                <a:latin typeface="+mn-lt"/>
              </a:rPr>
              <a:t>;</a:t>
            </a:r>
          </a:p>
          <a:p>
            <a:pPr lvl="1"/>
            <a:r>
              <a:rPr lang="en-GB" b="1" dirty="0" smtClean="0">
                <a:latin typeface="+mn-lt"/>
              </a:rPr>
              <a:t>ex-ante </a:t>
            </a:r>
            <a:r>
              <a:rPr lang="en-GB" b="1" dirty="0">
                <a:latin typeface="+mn-lt"/>
              </a:rPr>
              <a:t>analysis</a:t>
            </a:r>
            <a:r>
              <a:rPr lang="en-GB" dirty="0">
                <a:latin typeface="+mn-lt"/>
              </a:rPr>
              <a:t>, its aim is to anticipate how the company will develop in the near future and, if necessary, to warn in good time of possible threats.</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74973317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latin typeface="+mj-lt"/>
              </a:rPr>
              <a:t>Restrictions of financial </a:t>
            </a:r>
            <a:r>
              <a:rPr lang="en-GB" b="1" dirty="0" smtClean="0">
                <a:latin typeface="+mj-lt"/>
              </a:rPr>
              <a:t>analysis</a:t>
            </a:r>
            <a:endParaRPr lang="cs-CZ" dirty="0">
              <a:latin typeface="+mj-lt"/>
            </a:endParaRPr>
          </a:p>
        </p:txBody>
      </p:sp>
      <p:sp>
        <p:nvSpPr>
          <p:cNvPr id="3" name="Zástupný symbol pro obsah 2"/>
          <p:cNvSpPr>
            <a:spLocks noGrp="1"/>
          </p:cNvSpPr>
          <p:nvPr>
            <p:ph idx="1"/>
          </p:nvPr>
        </p:nvSpPr>
        <p:spPr/>
        <p:txBody>
          <a:bodyPr/>
          <a:lstStyle/>
          <a:p>
            <a:pPr lvl="0"/>
            <a:r>
              <a:rPr lang="en-GB" dirty="0" smtClean="0">
                <a:latin typeface="+mn-lt"/>
              </a:rPr>
              <a:t>Results </a:t>
            </a:r>
            <a:r>
              <a:rPr lang="en-GB" dirty="0">
                <a:latin typeface="+mn-lt"/>
              </a:rPr>
              <a:t>of financial analysis depend on the veracity of the input </a:t>
            </a:r>
            <a:r>
              <a:rPr lang="en-GB" dirty="0" smtClean="0">
                <a:latin typeface="+mn-lt"/>
              </a:rPr>
              <a:t>data.</a:t>
            </a:r>
            <a:endParaRPr lang="cs-CZ" dirty="0">
              <a:latin typeface="+mn-lt"/>
            </a:endParaRPr>
          </a:p>
          <a:p>
            <a:pPr lvl="0"/>
            <a:r>
              <a:rPr lang="en-GB" dirty="0">
                <a:latin typeface="+mn-lt"/>
              </a:rPr>
              <a:t>Another risk is the risk of isolated interpretation of a certain indicator or its value.</a:t>
            </a:r>
            <a:endParaRPr lang="cs-CZ" dirty="0">
              <a:latin typeface="+mn-lt"/>
            </a:endParaRPr>
          </a:p>
          <a:p>
            <a:pPr lvl="0"/>
            <a:r>
              <a:rPr lang="en-GB" dirty="0">
                <a:latin typeface="+mn-lt"/>
              </a:rPr>
              <a:t>Limited informative value of financial statements (in some cases the statements do not take into account the real situation), in particular</a:t>
            </a:r>
            <a:endParaRPr lang="cs-CZ" dirty="0">
              <a:latin typeface="+mn-lt"/>
            </a:endParaRPr>
          </a:p>
          <a:p>
            <a:pPr lvl="1"/>
            <a:r>
              <a:rPr lang="en-GB" dirty="0">
                <a:latin typeface="+mn-lt"/>
              </a:rPr>
              <a:t>Requirement to include significant items in the balance sheet – leasing. </a:t>
            </a:r>
            <a:endParaRPr lang="cs-CZ" dirty="0">
              <a:latin typeface="+mn-lt"/>
            </a:endParaRPr>
          </a:p>
          <a:p>
            <a:pPr lvl="1"/>
            <a:r>
              <a:rPr lang="en-GB" dirty="0">
                <a:latin typeface="+mn-lt"/>
              </a:rPr>
              <a:t>An estimate must be used to determine the value of some balance sheet items.</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316858604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latin typeface="+mj-lt"/>
              </a:rPr>
              <a:t>Users of financial </a:t>
            </a:r>
            <a:r>
              <a:rPr lang="en-GB" b="1" dirty="0" smtClean="0">
                <a:latin typeface="+mj-lt"/>
              </a:rPr>
              <a:t>analysis</a:t>
            </a:r>
            <a:endParaRPr lang="cs-CZ" dirty="0">
              <a:latin typeface="+mj-lt"/>
            </a:endParaRPr>
          </a:p>
        </p:txBody>
      </p:sp>
      <p:sp>
        <p:nvSpPr>
          <p:cNvPr id="3" name="Zástupný symbol pro obsah 2"/>
          <p:cNvSpPr>
            <a:spLocks noGrp="1"/>
          </p:cNvSpPr>
          <p:nvPr>
            <p:ph idx="1"/>
          </p:nvPr>
        </p:nvSpPr>
        <p:spPr/>
        <p:txBody>
          <a:bodyPr/>
          <a:lstStyle/>
          <a:p>
            <a:r>
              <a:rPr lang="cs-CZ" dirty="0" smtClean="0">
                <a:latin typeface="+mn-lt"/>
              </a:rPr>
              <a:t>E</a:t>
            </a:r>
            <a:r>
              <a:rPr lang="en-GB" dirty="0" err="1" smtClean="0">
                <a:latin typeface="+mn-lt"/>
              </a:rPr>
              <a:t>xternal</a:t>
            </a:r>
            <a:r>
              <a:rPr lang="en-GB" dirty="0" smtClean="0">
                <a:latin typeface="+mn-lt"/>
              </a:rPr>
              <a:t> </a:t>
            </a:r>
            <a:r>
              <a:rPr lang="en-GB" dirty="0">
                <a:latin typeface="+mn-lt"/>
              </a:rPr>
              <a:t>and </a:t>
            </a:r>
            <a:r>
              <a:rPr lang="en-GB" dirty="0" smtClean="0">
                <a:latin typeface="+mn-lt"/>
              </a:rPr>
              <a:t>internal</a:t>
            </a:r>
            <a:r>
              <a:rPr lang="cs-CZ" dirty="0">
                <a:latin typeface="+mn-lt"/>
              </a:rPr>
              <a:t> </a:t>
            </a:r>
            <a:r>
              <a:rPr lang="cs-CZ" dirty="0" err="1" smtClean="0">
                <a:latin typeface="+mn-lt"/>
              </a:rPr>
              <a:t>users</a:t>
            </a:r>
            <a:endParaRPr lang="cs-CZ" dirty="0" smtClean="0">
              <a:latin typeface="+mn-lt"/>
            </a:endParaRPr>
          </a:p>
          <a:p>
            <a:endParaRPr lang="cs-CZ" dirty="0" smtClean="0">
              <a:latin typeface="+mn-lt"/>
            </a:endParaRPr>
          </a:p>
          <a:p>
            <a:pPr lvl="1"/>
            <a:r>
              <a:rPr lang="en-GB" dirty="0">
                <a:latin typeface="+mn-lt"/>
              </a:rPr>
              <a:t>Company </a:t>
            </a:r>
            <a:r>
              <a:rPr lang="en-GB" dirty="0" smtClean="0">
                <a:latin typeface="+mn-lt"/>
              </a:rPr>
              <a:t>management</a:t>
            </a:r>
            <a:endParaRPr lang="cs-CZ" dirty="0" smtClean="0">
              <a:latin typeface="+mn-lt"/>
            </a:endParaRPr>
          </a:p>
          <a:p>
            <a:pPr lvl="1"/>
            <a:r>
              <a:rPr lang="en-GB" dirty="0" smtClean="0">
                <a:latin typeface="+mn-lt"/>
              </a:rPr>
              <a:t>Investors (</a:t>
            </a:r>
            <a:r>
              <a:rPr lang="en-GB" dirty="0">
                <a:latin typeface="+mn-lt"/>
              </a:rPr>
              <a:t>potential </a:t>
            </a:r>
            <a:r>
              <a:rPr lang="en-GB" dirty="0" smtClean="0">
                <a:latin typeface="+mn-lt"/>
              </a:rPr>
              <a:t>investors</a:t>
            </a:r>
            <a:r>
              <a:rPr lang="cs-CZ" dirty="0" smtClean="0">
                <a:latin typeface="+mn-lt"/>
              </a:rPr>
              <a:t> and o</a:t>
            </a:r>
            <a:r>
              <a:rPr lang="en-GB" dirty="0" err="1" smtClean="0">
                <a:latin typeface="+mn-lt"/>
              </a:rPr>
              <a:t>wners</a:t>
            </a:r>
            <a:r>
              <a:rPr lang="cs-CZ" dirty="0" smtClean="0">
                <a:latin typeface="+mn-lt"/>
              </a:rPr>
              <a:t>)</a:t>
            </a:r>
            <a:endParaRPr lang="cs-CZ" dirty="0">
              <a:latin typeface="+mn-lt"/>
            </a:endParaRPr>
          </a:p>
          <a:p>
            <a:pPr lvl="1"/>
            <a:r>
              <a:rPr lang="en-GB" dirty="0">
                <a:latin typeface="+mn-lt"/>
              </a:rPr>
              <a:t>Banks </a:t>
            </a:r>
            <a:r>
              <a:rPr lang="en-GB" dirty="0" smtClean="0">
                <a:latin typeface="+mn-lt"/>
              </a:rPr>
              <a:t>(</a:t>
            </a:r>
            <a:r>
              <a:rPr lang="cs-CZ" dirty="0" err="1" smtClean="0">
                <a:latin typeface="+mn-lt"/>
              </a:rPr>
              <a:t>or</a:t>
            </a:r>
            <a:r>
              <a:rPr lang="en-GB" dirty="0" smtClean="0">
                <a:latin typeface="+mn-lt"/>
              </a:rPr>
              <a:t> </a:t>
            </a:r>
            <a:r>
              <a:rPr lang="en-GB" dirty="0">
                <a:latin typeface="+mn-lt"/>
              </a:rPr>
              <a:t>non-banking </a:t>
            </a:r>
            <a:r>
              <a:rPr lang="en-GB" dirty="0" smtClean="0">
                <a:latin typeface="+mn-lt"/>
              </a:rPr>
              <a:t>entities</a:t>
            </a:r>
            <a:endParaRPr lang="cs-CZ" dirty="0" smtClean="0">
              <a:latin typeface="+mn-lt"/>
            </a:endParaRPr>
          </a:p>
          <a:p>
            <a:pPr lvl="1"/>
            <a:r>
              <a:rPr lang="en-GB" dirty="0" smtClean="0">
                <a:latin typeface="+mn-lt"/>
              </a:rPr>
              <a:t>Business partners</a:t>
            </a:r>
            <a:endParaRPr lang="cs-CZ" dirty="0">
              <a:latin typeface="+mn-lt"/>
            </a:endParaRPr>
          </a:p>
          <a:p>
            <a:pPr lvl="1"/>
            <a:r>
              <a:rPr lang="en-GB" dirty="0" smtClean="0">
                <a:latin typeface="+mn-lt"/>
              </a:rPr>
              <a:t>Employees</a:t>
            </a:r>
            <a:endParaRPr lang="cs-CZ" dirty="0">
              <a:latin typeface="+mn-lt"/>
            </a:endParaRPr>
          </a:p>
          <a:p>
            <a:pPr lvl="1"/>
            <a:r>
              <a:rPr lang="en-GB" dirty="0">
                <a:latin typeface="+mn-lt"/>
              </a:rPr>
              <a:t>State </a:t>
            </a:r>
            <a:r>
              <a:rPr lang="en-GB" dirty="0" smtClean="0">
                <a:latin typeface="+mn-lt"/>
              </a:rPr>
              <a:t>authorities</a:t>
            </a:r>
            <a:endParaRPr lang="cs-CZ" dirty="0" smtClean="0">
              <a:latin typeface="+mn-lt"/>
            </a:endParaRPr>
          </a:p>
          <a:p>
            <a:pPr lvl="1"/>
            <a:r>
              <a:rPr lang="en-GB" dirty="0" smtClean="0">
                <a:latin typeface="+mn-lt"/>
              </a:rPr>
              <a:t>Competition</a:t>
            </a:r>
            <a:endParaRPr lang="cs-CZ" dirty="0" smtClean="0">
              <a:latin typeface="+mn-lt"/>
            </a:endParaRPr>
          </a:p>
          <a:p>
            <a:pPr lvl="1"/>
            <a:r>
              <a:rPr lang="en-GB" dirty="0" smtClean="0">
                <a:latin typeface="+mn-lt"/>
              </a:rPr>
              <a:t>Other users</a:t>
            </a:r>
            <a:endParaRPr lang="cs-CZ" dirty="0">
              <a:latin typeface="+mn-lt"/>
            </a:endParaRPr>
          </a:p>
          <a:p>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12770247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latin typeface="+mn-lt"/>
              </a:rPr>
              <a:t>Approaches to financial analysis</a:t>
            </a:r>
            <a:endParaRPr lang="cs-CZ" dirty="0">
              <a:latin typeface="+mn-lt"/>
            </a:endParaRPr>
          </a:p>
        </p:txBody>
      </p:sp>
      <p:sp>
        <p:nvSpPr>
          <p:cNvPr id="3" name="Zástupný symbol pro obsah 2"/>
          <p:cNvSpPr>
            <a:spLocks noGrp="1"/>
          </p:cNvSpPr>
          <p:nvPr>
            <p:ph idx="1"/>
          </p:nvPr>
        </p:nvSpPr>
        <p:spPr/>
        <p:txBody>
          <a:bodyPr/>
          <a:lstStyle/>
          <a:p>
            <a:r>
              <a:rPr lang="en-GB" dirty="0">
                <a:latin typeface="+mn-lt"/>
              </a:rPr>
              <a:t>The financial analysis contains two interconnected parts:</a:t>
            </a:r>
            <a:endParaRPr lang="cs-CZ" dirty="0">
              <a:latin typeface="+mn-lt"/>
            </a:endParaRPr>
          </a:p>
          <a:p>
            <a:pPr lvl="1"/>
            <a:r>
              <a:rPr lang="en-GB" dirty="0">
                <a:latin typeface="+mn-lt"/>
              </a:rPr>
              <a:t>fundamental (qualitative) analysis,</a:t>
            </a:r>
            <a:endParaRPr lang="cs-CZ" dirty="0">
              <a:latin typeface="+mn-lt"/>
            </a:endParaRPr>
          </a:p>
          <a:p>
            <a:pPr lvl="1"/>
            <a:r>
              <a:rPr lang="en-GB" dirty="0">
                <a:latin typeface="+mn-lt"/>
              </a:rPr>
              <a:t>technical (quantitative) analysis.</a:t>
            </a:r>
            <a:endParaRPr lang="cs-CZ" dirty="0">
              <a:latin typeface="+mn-lt"/>
            </a:endParaRPr>
          </a:p>
          <a:p>
            <a:endParaRPr lang="cs-CZ" dirty="0">
              <a:latin typeface="+mn-lt"/>
            </a:endParaRPr>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08.01.2021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183634670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237</TotalTime>
  <Words>2095</Words>
  <Application>Microsoft Office PowerPoint</Application>
  <PresentationFormat>Vlastní</PresentationFormat>
  <Paragraphs>314</Paragraphs>
  <Slides>29</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29</vt:i4>
      </vt:variant>
    </vt:vector>
  </HeadingPairs>
  <TitlesOfParts>
    <vt:vector size="34" baseType="lpstr">
      <vt:lpstr>Arial</vt:lpstr>
      <vt:lpstr>Calibri</vt:lpstr>
      <vt:lpstr>Clara Sans</vt:lpstr>
      <vt:lpstr>Times New Roman</vt:lpstr>
      <vt:lpstr>JU_OPVVV</vt:lpstr>
      <vt:lpstr>Introduction Data sources</vt:lpstr>
      <vt:lpstr>Analysis</vt:lpstr>
      <vt:lpstr>Financial analysis</vt:lpstr>
      <vt:lpstr>Financial analysis</vt:lpstr>
      <vt:lpstr>Financial analysis</vt:lpstr>
      <vt:lpstr>Financial analysis</vt:lpstr>
      <vt:lpstr>Restrictions of financial analysis</vt:lpstr>
      <vt:lpstr>Users of financial analysis</vt:lpstr>
      <vt:lpstr>Approaches to financial analysis</vt:lpstr>
      <vt:lpstr>Fundamental analysis</vt:lpstr>
      <vt:lpstr>Technical analysis</vt:lpstr>
      <vt:lpstr>Technique of financial analysis</vt:lpstr>
      <vt:lpstr>Financial analysis</vt:lpstr>
      <vt:lpstr>Elementary methods</vt:lpstr>
      <vt:lpstr>Comparative standards</vt:lpstr>
      <vt:lpstr>Comparative standards</vt:lpstr>
      <vt:lpstr>DATA SOURCES FOR FINANCIAL AN.</vt:lpstr>
      <vt:lpstr>Criteria for classifying an entity according to the size</vt:lpstr>
      <vt:lpstr>Annual report</vt:lpstr>
      <vt:lpstr>Obligation of entities</vt:lpstr>
      <vt:lpstr>Balance sheet - assets</vt:lpstr>
      <vt:lpstr>Balance sheet - capital</vt:lpstr>
      <vt:lpstr>Profit and loss statement</vt:lpstr>
      <vt:lpstr>Profit and loss statement</vt:lpstr>
      <vt:lpstr>Prezentace aplikace PowerPoint</vt:lpstr>
      <vt:lpstr>Consistency of financial statements</vt:lpstr>
      <vt:lpstr>Various transactions within statements</vt:lpstr>
      <vt:lpstr>Profit/loss and cash flow</vt:lpstr>
      <vt:lpstr>Sign of the cash flow parts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R Z</cp:lastModifiedBy>
  <cp:revision>29</cp:revision>
  <dcterms:created xsi:type="dcterms:W3CDTF">2017-07-17T18:52:59Z</dcterms:created>
  <dcterms:modified xsi:type="dcterms:W3CDTF">2021-01-08T12:24:45Z</dcterms:modified>
</cp:coreProperties>
</file>