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0" autoAdjust="0"/>
    <p:restoredTop sz="94660"/>
  </p:normalViewPr>
  <p:slideViewPr>
    <p:cSldViewPr snapToGrid="0">
      <p:cViewPr varScale="1">
        <p:scale>
          <a:sx n="62" d="100"/>
          <a:sy n="62" d="100"/>
        </p:scale>
        <p:origin x="1350" y="66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02.04.2020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1224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02.04.2020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02.04.2020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02.04.2020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02.04.2020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02.04.2020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02.04.2020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02.04.2020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02.04.2020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02.04.2020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02.04.2020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02.04.2020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02.04.2020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Commercial</a:t>
            </a:r>
            <a:r>
              <a:rPr lang="cs-CZ" dirty="0"/>
              <a:t> and Trade </a:t>
            </a:r>
            <a:r>
              <a:rPr lang="en-US" dirty="0"/>
              <a:t>Registers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Commercial Register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/>
              <a:t>is public registers of legal and natural persons</a:t>
            </a:r>
            <a:endParaRPr lang="cs-CZ" sz="2800" dirty="0"/>
          </a:p>
          <a:p>
            <a:r>
              <a:rPr lang="en-GB" sz="2800" dirty="0"/>
              <a:t>a statute identifies</a:t>
            </a:r>
            <a:r>
              <a:rPr lang="cs-CZ" sz="2800" dirty="0"/>
              <a:t> </a:t>
            </a:r>
            <a:r>
              <a:rPr lang="en-US" sz="2800" dirty="0"/>
              <a:t>it</a:t>
            </a:r>
            <a:r>
              <a:rPr lang="en-GB" sz="2800" dirty="0"/>
              <a:t> as such</a:t>
            </a:r>
            <a:endParaRPr lang="cs-CZ" sz="2800" dirty="0"/>
          </a:p>
          <a:p>
            <a:r>
              <a:rPr lang="cs-CZ" sz="2800" b="1" dirty="0"/>
              <a:t>i</a:t>
            </a:r>
            <a:r>
              <a:rPr lang="en-GB" sz="2800" b="1" dirty="0"/>
              <a:t>s</a:t>
            </a:r>
            <a:r>
              <a:rPr lang="cs-CZ" sz="2800" b="1" dirty="0"/>
              <a:t> </a:t>
            </a:r>
            <a:r>
              <a:rPr lang="en-GB" sz="2800" b="1" dirty="0"/>
              <a:t>a public administration information system</a:t>
            </a:r>
            <a:endParaRPr lang="cs-CZ" sz="2800" b="1" dirty="0"/>
          </a:p>
          <a:p>
            <a:r>
              <a:rPr lang="cs-CZ" sz="2800" dirty="0"/>
              <a:t>is</a:t>
            </a:r>
            <a:r>
              <a:rPr lang="en-GB" sz="2800" dirty="0"/>
              <a:t> maintained in electronic format by </a:t>
            </a:r>
            <a:r>
              <a:rPr lang="en-GB" sz="2800" b="1" dirty="0"/>
              <a:t>the Registration Court</a:t>
            </a:r>
            <a:endParaRPr lang="cs-CZ" sz="2800" b="1" dirty="0"/>
          </a:p>
          <a:p>
            <a:pPr lvl="1"/>
            <a:r>
              <a:rPr lang="cs-CZ" sz="2400" dirty="0"/>
              <a:t>=</a:t>
            </a:r>
            <a:r>
              <a:rPr lang="en-GB" sz="2400" dirty="0"/>
              <a:t> </a:t>
            </a:r>
            <a:r>
              <a:rPr lang="en-GB" sz="2400" b="1" dirty="0"/>
              <a:t>the regional court in whose district there is the general court having jurisdiction over the person concerned by the registration</a:t>
            </a:r>
            <a:endParaRPr lang="cs-CZ" sz="2400" b="1" dirty="0"/>
          </a:p>
          <a:p>
            <a:pPr lvl="1"/>
            <a:r>
              <a:rPr lang="en-GB" sz="2400" dirty="0"/>
              <a:t> </a:t>
            </a:r>
            <a:r>
              <a:rPr lang="cs-CZ" sz="2400" dirty="0"/>
              <a:t>f</a:t>
            </a:r>
            <a:r>
              <a:rPr lang="en-GB" sz="2400" dirty="0"/>
              <a:t>or a legal person</a:t>
            </a:r>
            <a:endParaRPr lang="cs-CZ" sz="2400" dirty="0"/>
          </a:p>
          <a:p>
            <a:pPr lvl="2"/>
            <a:r>
              <a:rPr lang="en-GB" sz="2000" dirty="0"/>
              <a:t> the regional court operating in the district where the legal person has its registered office</a:t>
            </a:r>
            <a:endParaRPr lang="cs-CZ" sz="2000" dirty="0"/>
          </a:p>
          <a:p>
            <a:pPr lvl="1"/>
            <a:r>
              <a:rPr lang="en-GB" sz="2400" dirty="0"/>
              <a:t> for a natural person</a:t>
            </a:r>
            <a:endParaRPr lang="cs-CZ" sz="2400" dirty="0"/>
          </a:p>
          <a:p>
            <a:pPr lvl="2"/>
            <a:r>
              <a:rPr lang="en-GB" sz="2000" dirty="0"/>
              <a:t>the regional court operating in the district where the natural person has their registered office or place of residence</a:t>
            </a:r>
            <a:endParaRPr lang="cs-CZ" sz="2000" dirty="0"/>
          </a:p>
          <a:p>
            <a:pPr lvl="1"/>
            <a:r>
              <a:rPr lang="en-GB" sz="2400" b="1" dirty="0"/>
              <a:t>notaries may also register persons in the Commercial Register</a:t>
            </a:r>
            <a:endParaRPr lang="en-US" sz="2400" b="1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02.04.2020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51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331604B-CC8B-4007-B2B1-24FB02664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Commercial Register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8F36E47-2617-4873-8DEE-5491D72A57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e</a:t>
            </a:r>
            <a:r>
              <a:rPr lang="en-GB" dirty="0"/>
              <a:t>ach person registered in the Commercial Register </a:t>
            </a:r>
            <a:endParaRPr lang="cs-CZ" dirty="0"/>
          </a:p>
          <a:p>
            <a:pPr lvl="1"/>
            <a:r>
              <a:rPr lang="en-GB" dirty="0"/>
              <a:t>is regarded as an entrepreneur</a:t>
            </a:r>
            <a:endParaRPr lang="cs-CZ" dirty="0"/>
          </a:p>
          <a:p>
            <a:pPr lvl="2"/>
            <a:r>
              <a:rPr lang="en-GB" dirty="0"/>
              <a:t> even if they have been established for a different purpose </a:t>
            </a:r>
            <a:endParaRPr lang="cs-CZ" dirty="0"/>
          </a:p>
          <a:p>
            <a:r>
              <a:rPr lang="en-GB" dirty="0"/>
              <a:t>the founders of a business corporation may ask the Registration Court </a:t>
            </a:r>
            <a:endParaRPr lang="cs-CZ" dirty="0"/>
          </a:p>
          <a:p>
            <a:pPr lvl="1"/>
            <a:r>
              <a:rPr lang="en-GB" dirty="0"/>
              <a:t>to register the corporate name of a duly established but not yet incorporated business corporation</a:t>
            </a:r>
            <a:endParaRPr lang="cs-CZ" dirty="0"/>
          </a:p>
          <a:p>
            <a:pPr lvl="2"/>
            <a:r>
              <a:rPr lang="cs-CZ" dirty="0"/>
              <a:t>i</a:t>
            </a:r>
            <a:r>
              <a:rPr lang="en-GB" dirty="0"/>
              <a:t>n order to reserve their corporate name</a:t>
            </a:r>
            <a:endParaRPr lang="cs-CZ" dirty="0"/>
          </a:p>
          <a:p>
            <a:r>
              <a:rPr lang="cs-CZ" dirty="0"/>
              <a:t>t</a:t>
            </a:r>
            <a:r>
              <a:rPr lang="en-GB" dirty="0"/>
              <a:t>he business corporation must then file a petition to enter the business corporation in the Commercial Register within 1 month</a:t>
            </a:r>
            <a:endParaRPr lang="en-US" dirty="0"/>
          </a:p>
          <a:p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02DB269-C85C-4FCD-B1C8-44CB799C4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02.04.2020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4255979-5CB6-4688-A142-11D0BE158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8717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565C83-0F2A-4C86-8078-BB9E9ABF1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Commercial Register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508D918-26C8-4567-A535-88B1D9D8D2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data that are entered in the Commercial Register</a:t>
            </a:r>
          </a:p>
          <a:p>
            <a:pPr lvl="1"/>
            <a:r>
              <a:rPr lang="cs-CZ" dirty="0"/>
              <a:t>the data </a:t>
            </a:r>
            <a:r>
              <a:rPr lang="en-GB" dirty="0"/>
              <a:t>stipulated by a statute on legal and natural persons who the statute charges with an obligation to be registered in the register </a:t>
            </a:r>
            <a:endParaRPr lang="cs-CZ" dirty="0"/>
          </a:p>
          <a:p>
            <a:pPr lvl="1"/>
            <a:r>
              <a:rPr lang="cs-CZ" dirty="0"/>
              <a:t>the </a:t>
            </a:r>
            <a:r>
              <a:rPr lang="en-GB" dirty="0"/>
              <a:t>data on entrepreneurs and natural persons who voluntarily apply for the registration</a:t>
            </a:r>
            <a:endParaRPr lang="cs-CZ" dirty="0"/>
          </a:p>
          <a:p>
            <a:r>
              <a:rPr lang="en-GB" dirty="0"/>
              <a:t>legal entities other than those charged with the registration obligation by a statute cannot be entered in the Commercial Register</a:t>
            </a:r>
            <a:endParaRPr lang="en-US" dirty="0"/>
          </a:p>
          <a:p>
            <a:pPr marL="457200" lvl="1" indent="0">
              <a:buNone/>
            </a:pPr>
            <a:endParaRPr lang="de-DE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A91AD05-54B5-4391-A1B3-75555526C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02.04.2020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2AB92A3-8A31-4062-95B9-390E2295F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5569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6399C4-7AC8-4038-839E-64F8FDAB3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Commercial Register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B2DE7A2-5598-42C4-A25E-671C59423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/>
              <a:t>t</a:t>
            </a:r>
            <a:r>
              <a:rPr lang="en-GB" sz="2800" dirty="0"/>
              <a:t>he application for registration in the Commercial Register </a:t>
            </a:r>
            <a:endParaRPr lang="cs-CZ" sz="2800" dirty="0"/>
          </a:p>
          <a:p>
            <a:pPr lvl="1"/>
            <a:r>
              <a:rPr lang="en-GB" sz="2400" dirty="0"/>
              <a:t>can only be filed using a dedicated form with documents attached containing facts that are liable to registration in the register</a:t>
            </a:r>
            <a:endParaRPr lang="cs-CZ" sz="2400" dirty="0"/>
          </a:p>
          <a:p>
            <a:pPr lvl="1"/>
            <a:r>
              <a:rPr lang="en-GB" sz="2400" dirty="0"/>
              <a:t>may be filed in paper or electronic format</a:t>
            </a:r>
            <a:endParaRPr lang="cs-CZ" sz="2400" dirty="0"/>
          </a:p>
          <a:p>
            <a:pPr lvl="1"/>
            <a:r>
              <a:rPr lang="en-GB" sz="2400" dirty="0"/>
              <a:t>may be rejected </a:t>
            </a:r>
            <a:endParaRPr lang="cs-CZ" sz="2400" dirty="0"/>
          </a:p>
          <a:p>
            <a:pPr lvl="2"/>
            <a:r>
              <a:rPr lang="en-GB" dirty="0"/>
              <a:t>if it has been filed by an unauthorised person, </a:t>
            </a:r>
            <a:endParaRPr lang="cs-CZ" dirty="0"/>
          </a:p>
          <a:p>
            <a:pPr lvl="2"/>
            <a:r>
              <a:rPr lang="en-GB" dirty="0"/>
              <a:t>if it has not been filed using the dedicated form, </a:t>
            </a:r>
            <a:endParaRPr lang="cs-CZ" dirty="0"/>
          </a:p>
          <a:p>
            <a:pPr lvl="2"/>
            <a:r>
              <a:rPr lang="en-GB" dirty="0"/>
              <a:t>if it does not contain all the essentials,</a:t>
            </a:r>
            <a:endParaRPr lang="cs-CZ" dirty="0"/>
          </a:p>
          <a:p>
            <a:pPr lvl="2"/>
            <a:r>
              <a:rPr lang="en-GB" dirty="0"/>
              <a:t>if it is incomprehensible or vague, </a:t>
            </a:r>
            <a:endParaRPr lang="cs-CZ" dirty="0"/>
          </a:p>
          <a:p>
            <a:pPr lvl="2"/>
            <a:r>
              <a:rPr lang="en-GB" dirty="0"/>
              <a:t>or if any documents are missing</a:t>
            </a:r>
            <a:endParaRPr lang="cs-CZ" dirty="0"/>
          </a:p>
          <a:p>
            <a:pPr lvl="1"/>
            <a:r>
              <a:rPr lang="cs-CZ" dirty="0"/>
              <a:t>t</a:t>
            </a:r>
            <a:r>
              <a:rPr lang="en-GB" dirty="0"/>
              <a:t>he court shall call on the filing party to remove the defects </a:t>
            </a:r>
            <a:endParaRPr lang="cs-CZ" dirty="0"/>
          </a:p>
          <a:p>
            <a:r>
              <a:rPr lang="cs-CZ" sz="2800" dirty="0"/>
              <a:t>i</a:t>
            </a:r>
            <a:r>
              <a:rPr lang="en-GB" sz="2800" dirty="0"/>
              <a:t>f a fact entered in the Commercial Register changes</a:t>
            </a:r>
            <a:endParaRPr lang="cs-CZ" sz="2800" dirty="0"/>
          </a:p>
          <a:p>
            <a:pPr lvl="1"/>
            <a:r>
              <a:rPr lang="en-GB" sz="2400" dirty="0"/>
              <a:t>the registered person must promptly communicate the change to the person administering the public register</a:t>
            </a:r>
            <a:endParaRPr lang="cs-CZ" sz="24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29AA796-0A52-4573-9AC7-734CAF76D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02.04.2020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581A56C-D082-4531-887C-1E3E247D8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2200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3B2F6E-B974-400F-A1A2-1EDC35062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Commercial Register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3C54C5B-02A2-46C6-90CD-6AC8239057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consists of </a:t>
            </a:r>
            <a:endParaRPr lang="cs-CZ" dirty="0"/>
          </a:p>
          <a:p>
            <a:pPr lvl="1"/>
            <a:r>
              <a:rPr lang="en-GB" b="1" dirty="0"/>
              <a:t>register entries </a:t>
            </a:r>
            <a:endParaRPr lang="cs-CZ" b="1" dirty="0"/>
          </a:p>
          <a:p>
            <a:pPr lvl="1"/>
            <a:r>
              <a:rPr lang="en-GB" b="1" dirty="0"/>
              <a:t>and a collection of documents</a:t>
            </a:r>
            <a:endParaRPr lang="cs-CZ" b="1" dirty="0"/>
          </a:p>
          <a:p>
            <a:r>
              <a:rPr lang="cs-CZ" dirty="0"/>
              <a:t>a</a:t>
            </a:r>
            <a:r>
              <a:rPr lang="en-GB" dirty="0"/>
              <a:t> register entry contains all documents</a:t>
            </a:r>
            <a:endParaRPr lang="cs-CZ" dirty="0"/>
          </a:p>
          <a:p>
            <a:pPr lvl="1"/>
            <a:r>
              <a:rPr lang="en-GB" dirty="0"/>
              <a:t>i.e. paperwork or electronic files, which have been received by the court or which the court has issued in relation to a specific registered person </a:t>
            </a:r>
            <a:endParaRPr lang="cs-CZ" dirty="0"/>
          </a:p>
          <a:p>
            <a:r>
              <a:rPr lang="cs-CZ" dirty="0"/>
              <a:t>t</a:t>
            </a:r>
            <a:r>
              <a:rPr lang="en-GB" dirty="0"/>
              <a:t>he collection of documents consists primarily of</a:t>
            </a:r>
            <a:endParaRPr lang="cs-CZ" dirty="0"/>
          </a:p>
          <a:p>
            <a:pPr lvl="1"/>
            <a:r>
              <a:rPr lang="en-GB" dirty="0"/>
              <a:t> documents (e.g., balance sheets, income statements, notes to the financial statements)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8E391F4-9695-4C83-A9AA-91B124035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02.04.2020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C6966B5-9228-4102-BB8C-1673BBA25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760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C20BC5-E6D3-4555-BFFC-B6988D02D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/>
          <a:p>
            <a:r>
              <a:rPr lang="en-US" dirty="0"/>
              <a:t>Commercial Register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16C4738-CD69-4FB2-A3D7-796F2A1CE0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/>
              <a:t>is governed by the principles of formal and material publicity</a:t>
            </a:r>
            <a:endParaRPr lang="cs-CZ" sz="2800" dirty="0"/>
          </a:p>
          <a:p>
            <a:r>
              <a:rPr lang="en-US" sz="2800" b="1" dirty="0"/>
              <a:t>formal</a:t>
            </a:r>
            <a:r>
              <a:rPr lang="en-GB" sz="2800" b="1" dirty="0"/>
              <a:t> publicity </a:t>
            </a:r>
            <a:endParaRPr lang="cs-CZ" sz="2800" b="1" dirty="0"/>
          </a:p>
          <a:p>
            <a:pPr lvl="1"/>
            <a:r>
              <a:rPr lang="en-GB" b="1" dirty="0"/>
              <a:t>everyone can receive</a:t>
            </a:r>
            <a:endParaRPr lang="cs-CZ" b="1" dirty="0"/>
          </a:p>
          <a:p>
            <a:pPr lvl="2"/>
            <a:r>
              <a:rPr lang="en-GB" b="1" dirty="0"/>
              <a:t>a copy of an entry </a:t>
            </a:r>
            <a:endParaRPr lang="cs-CZ" b="1" dirty="0"/>
          </a:p>
          <a:p>
            <a:pPr lvl="2"/>
            <a:r>
              <a:rPr lang="en-GB" b="1" dirty="0"/>
              <a:t>a document kept in the Commercial Register</a:t>
            </a:r>
            <a:endParaRPr lang="cs-CZ" b="1" dirty="0"/>
          </a:p>
          <a:p>
            <a:pPr lvl="2"/>
            <a:r>
              <a:rPr lang="en-GB" dirty="0"/>
              <a:t>a confirmation that the register does not include the sought information</a:t>
            </a:r>
            <a:endParaRPr lang="cs-CZ" dirty="0"/>
          </a:p>
          <a:p>
            <a:r>
              <a:rPr lang="en-US" sz="2800" b="1" dirty="0"/>
              <a:t>material</a:t>
            </a:r>
            <a:r>
              <a:rPr lang="en-GB" sz="2800" b="1" dirty="0"/>
              <a:t> publicity</a:t>
            </a:r>
            <a:r>
              <a:rPr lang="en-GB" sz="2800" dirty="0"/>
              <a:t> </a:t>
            </a:r>
            <a:endParaRPr lang="cs-CZ" sz="2800" dirty="0"/>
          </a:p>
          <a:p>
            <a:pPr lvl="2"/>
            <a:r>
              <a:rPr lang="en-GB" dirty="0"/>
              <a:t>“good-faith principle” </a:t>
            </a:r>
            <a:endParaRPr lang="cs-CZ" dirty="0"/>
          </a:p>
          <a:p>
            <a:pPr lvl="2"/>
            <a:r>
              <a:rPr lang="en-GB" b="1" dirty="0"/>
              <a:t>the facts entered in the Commercial Register are effective against everyone as of the date of their publication</a:t>
            </a:r>
            <a:endParaRPr lang="cs-CZ" b="1" dirty="0"/>
          </a:p>
          <a:p>
            <a:pPr lvl="2"/>
            <a:r>
              <a:rPr lang="en-GB" dirty="0"/>
              <a:t>also means that the person concerned by the registration cannot object to the correctness of the registered facts</a:t>
            </a:r>
            <a:endParaRPr lang="cs-CZ" dirty="0"/>
          </a:p>
          <a:p>
            <a:pPr marL="0" indent="0">
              <a:buNone/>
            </a:pPr>
            <a:r>
              <a:rPr lang="en-GB" dirty="0"/>
              <a:t> </a:t>
            </a:r>
            <a:endParaRPr lang="en-US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0429712-301E-4EE4-9BDA-4090C6A6B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02.04.2020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2E4B5A7-7F60-40FE-A655-C516E72BA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2206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E7E5D36-CD56-47BA-B6A8-CA78E695D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Commercial Register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77FF685-52D9-4760-8992-C46D4F4CA4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two types of entries in the Commercial Register</a:t>
            </a:r>
            <a:endParaRPr lang="cs-CZ" dirty="0"/>
          </a:p>
          <a:p>
            <a:pPr lvl="1"/>
            <a:r>
              <a:rPr lang="cs-CZ" b="1" dirty="0"/>
              <a:t>a</a:t>
            </a:r>
            <a:r>
              <a:rPr lang="en-GB" b="1" dirty="0"/>
              <a:t> constitutive entry establishes a certain legal fact </a:t>
            </a:r>
            <a:endParaRPr lang="cs-CZ" b="1" dirty="0"/>
          </a:p>
          <a:p>
            <a:pPr lvl="2"/>
            <a:r>
              <a:rPr lang="en-GB" b="1" dirty="0"/>
              <a:t>(e.g., the incorporation of a business corporation)</a:t>
            </a:r>
            <a:endParaRPr lang="cs-CZ" b="1" dirty="0"/>
          </a:p>
          <a:p>
            <a:pPr lvl="1"/>
            <a:r>
              <a:rPr lang="cs-CZ" b="1" dirty="0"/>
              <a:t>a </a:t>
            </a:r>
            <a:r>
              <a:rPr lang="en-GB" b="1" dirty="0"/>
              <a:t>declaratory entry merely declares a certain already existing legal fact </a:t>
            </a:r>
            <a:endParaRPr lang="cs-CZ" b="1" dirty="0"/>
          </a:p>
          <a:p>
            <a:pPr lvl="2"/>
            <a:r>
              <a:rPr lang="en-GB" b="1" dirty="0"/>
              <a:t>(e.g. the granting of corporate representation)</a:t>
            </a:r>
            <a:endParaRPr lang="en-US" b="1" dirty="0"/>
          </a:p>
          <a:p>
            <a:r>
              <a:rPr lang="cs-CZ" dirty="0"/>
              <a:t>t</a:t>
            </a:r>
            <a:r>
              <a:rPr lang="en-GB" dirty="0"/>
              <a:t>he other public registers are</a:t>
            </a:r>
            <a:endParaRPr lang="cs-CZ" dirty="0"/>
          </a:p>
          <a:p>
            <a:pPr lvl="1"/>
            <a:r>
              <a:rPr lang="en-GB" dirty="0"/>
              <a:t> the register of associations, register of foundations, register of institutes, register of associations of unit owners and register of benevolent associations</a:t>
            </a:r>
            <a:endParaRPr lang="en-US" dirty="0"/>
          </a:p>
          <a:p>
            <a:r>
              <a:rPr lang="en-GB" sz="2800" dirty="0"/>
              <a:t>On the contrary, a public list is a list of things that may be consulted by anyone, such as the land register or patent register</a:t>
            </a:r>
            <a:r>
              <a:rPr lang="cs-CZ" sz="2800" dirty="0"/>
              <a:t>.</a:t>
            </a:r>
            <a:endParaRPr lang="en-US" sz="28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17BCAF8-87F8-4204-8C6F-EC6C62C77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02.04.2020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5BE476C-4AFE-45CF-AC2B-98545ABAF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7428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7AF1A7-D8DE-458E-82BB-C9F839E06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Trade </a:t>
            </a:r>
            <a:r>
              <a:rPr lang="en-US" dirty="0"/>
              <a:t>Register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71E004C-AD1C-4198-8C6D-BE7BC86727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/>
              <a:t>another </a:t>
            </a:r>
            <a:r>
              <a:rPr lang="en-GB" sz="2800" b="1" dirty="0"/>
              <a:t>public administration information system</a:t>
            </a:r>
            <a:endParaRPr lang="cs-CZ" sz="2800" b="1" dirty="0"/>
          </a:p>
          <a:p>
            <a:r>
              <a:rPr lang="en-US" sz="2800" b="1" dirty="0"/>
              <a:t>registers</a:t>
            </a:r>
            <a:r>
              <a:rPr lang="cs-CZ" sz="2800" b="1" dirty="0"/>
              <a:t> </a:t>
            </a:r>
            <a:r>
              <a:rPr lang="en-GB" sz="2800" b="1" dirty="0"/>
              <a:t>statutory data on persons who are holders of a trade license</a:t>
            </a:r>
            <a:endParaRPr lang="cs-CZ" sz="2800" b="1" dirty="0"/>
          </a:p>
          <a:p>
            <a:r>
              <a:rPr lang="cs-CZ" sz="2800" dirty="0"/>
              <a:t>the</a:t>
            </a:r>
            <a:r>
              <a:rPr lang="en-GB" sz="2800" dirty="0"/>
              <a:t> registered data include</a:t>
            </a:r>
            <a:endParaRPr lang="cs-CZ" sz="2800" dirty="0"/>
          </a:p>
          <a:p>
            <a:pPr lvl="1"/>
            <a:r>
              <a:rPr lang="en-GB" sz="2400" dirty="0"/>
              <a:t>the name of the registered person,</a:t>
            </a:r>
            <a:endParaRPr lang="cs-CZ" sz="2400" dirty="0"/>
          </a:p>
          <a:p>
            <a:pPr lvl="1"/>
            <a:r>
              <a:rPr lang="en-GB" sz="2400" dirty="0"/>
              <a:t>the object of business, </a:t>
            </a:r>
            <a:endParaRPr lang="cs-CZ" sz="2400" dirty="0"/>
          </a:p>
          <a:p>
            <a:pPr lvl="1"/>
            <a:r>
              <a:rPr lang="en-GB" sz="2400" dirty="0"/>
              <a:t>the type of trade,</a:t>
            </a:r>
            <a:endParaRPr lang="cs-CZ" sz="2400" dirty="0"/>
          </a:p>
          <a:p>
            <a:pPr lvl="1"/>
            <a:r>
              <a:rPr lang="en-GB" sz="2400" dirty="0"/>
              <a:t>the establishment(s), etc</a:t>
            </a:r>
            <a:endParaRPr lang="cs-CZ" sz="2400" dirty="0"/>
          </a:p>
          <a:p>
            <a:r>
              <a:rPr lang="en-GB" sz="2800" dirty="0"/>
              <a:t>is public to the extent stipulated by law</a:t>
            </a:r>
            <a:endParaRPr lang="cs-CZ" sz="2800" dirty="0"/>
          </a:p>
          <a:p>
            <a:r>
              <a:rPr lang="en-GB" sz="2800" dirty="0"/>
              <a:t>is administered by the Trade Licensing Office of the Czech Republic </a:t>
            </a:r>
            <a:endParaRPr lang="cs-CZ" sz="2800" dirty="0"/>
          </a:p>
          <a:p>
            <a:r>
              <a:rPr lang="en-GB" sz="2800" dirty="0"/>
              <a:t>its operators are the regional and municipal trade licensing offices</a:t>
            </a:r>
            <a:endParaRPr lang="en-US" dirty="0"/>
          </a:p>
          <a:p>
            <a:pPr lvl="0"/>
            <a:endParaRPr lang="en-US" dirty="0"/>
          </a:p>
          <a:p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83FED87-7F6C-4EEF-9A94-4A5EBF768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02.04.2020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5B19EF0A-F5E6-408D-8678-8B62293A3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9935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95</TotalTime>
  <Words>744</Words>
  <Application>Microsoft Office PowerPoint</Application>
  <PresentationFormat>Vlastní</PresentationFormat>
  <Paragraphs>95</Paragraphs>
  <Slides>9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Arial</vt:lpstr>
      <vt:lpstr>Calibri</vt:lpstr>
      <vt:lpstr>Clara Sans</vt:lpstr>
      <vt:lpstr>JU_OPVVV</vt:lpstr>
      <vt:lpstr>Commercial and Trade Registers</vt:lpstr>
      <vt:lpstr>Commercial Register</vt:lpstr>
      <vt:lpstr>Commercial Register</vt:lpstr>
      <vt:lpstr>Commercial Register</vt:lpstr>
      <vt:lpstr>Commercial Register</vt:lpstr>
      <vt:lpstr>Commercial Register</vt:lpstr>
      <vt:lpstr>Commercial Register</vt:lpstr>
      <vt:lpstr>Commercial Register</vt:lpstr>
      <vt:lpstr>Trade Register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Kateřina Navrátilová</cp:lastModifiedBy>
  <cp:revision>16</cp:revision>
  <dcterms:created xsi:type="dcterms:W3CDTF">2017-07-17T18:52:59Z</dcterms:created>
  <dcterms:modified xsi:type="dcterms:W3CDTF">2020-04-02T11:15:29Z</dcterms:modified>
</cp:coreProperties>
</file>