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5" r:id="rId1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2" y="10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03.03.2020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03.03.2020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03.03.2020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03.03.2020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BUSINESS PLAN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Financial</a:t>
            </a:r>
            <a:r>
              <a:rPr lang="cs-CZ" dirty="0" smtClean="0"/>
              <a:t> </a:t>
            </a:r>
            <a:r>
              <a:rPr lang="cs-CZ" dirty="0"/>
              <a:t>budget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 smtClean="0">
                <a:solidFill>
                  <a:srgbClr val="E00034"/>
                </a:solidFill>
              </a:rPr>
              <a:t>Establishing</a:t>
            </a:r>
            <a:r>
              <a:rPr lang="cs-CZ" sz="2800" dirty="0" smtClean="0">
                <a:solidFill>
                  <a:srgbClr val="E00034"/>
                </a:solidFill>
              </a:rPr>
              <a:t> budget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Drawing up an establishing budget is closely related to the choice of legal form of business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establishing budget represents </a:t>
            </a:r>
            <a:r>
              <a:rPr lang="en-US" dirty="0">
                <a:solidFill>
                  <a:schemeClr val="tx2"/>
                </a:solidFill>
              </a:rPr>
              <a:t>the chosen entrepreneurial goal in numerical terms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44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Financial</a:t>
            </a:r>
            <a:r>
              <a:rPr lang="cs-CZ" dirty="0" smtClean="0"/>
              <a:t> </a:t>
            </a:r>
            <a:r>
              <a:rPr lang="cs-CZ" dirty="0" err="1" smtClean="0"/>
              <a:t>resources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Founding a business requires extraordinary, usually one-time financial resources for </a:t>
            </a:r>
            <a:r>
              <a:rPr lang="en-US" dirty="0" smtClean="0"/>
              <a:t>acquiring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fixed </a:t>
            </a:r>
            <a:r>
              <a:rPr lang="en-US" dirty="0">
                <a:solidFill>
                  <a:srgbClr val="FF0000"/>
                </a:solidFill>
              </a:rPr>
              <a:t>assets</a:t>
            </a:r>
            <a:r>
              <a:rPr lang="en-US" dirty="0"/>
              <a:t>, </a:t>
            </a:r>
            <a:endParaRPr lang="cs-CZ" dirty="0" smtClean="0"/>
          </a:p>
          <a:p>
            <a:r>
              <a:rPr lang="en-US" dirty="0" smtClean="0"/>
              <a:t>necessary </a:t>
            </a:r>
            <a:r>
              <a:rPr lang="en-US" dirty="0">
                <a:solidFill>
                  <a:srgbClr val="FF0000"/>
                </a:solidFill>
              </a:rPr>
              <a:t>current assets </a:t>
            </a:r>
            <a:r>
              <a:rPr lang="en-US" dirty="0"/>
              <a:t>(working capital),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 smtClean="0"/>
              <a:t>until </a:t>
            </a:r>
            <a:r>
              <a:rPr lang="en-US" dirty="0"/>
              <a:t>the firm receives first payments for goods sold or services provided.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03.03.2020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E00034"/>
                </a:solidFill>
              </a:rPr>
              <a:t>Establishing</a:t>
            </a:r>
            <a:r>
              <a:rPr lang="cs-CZ" dirty="0">
                <a:solidFill>
                  <a:srgbClr val="E00034"/>
                </a:solidFill>
              </a:rPr>
              <a:t> budget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extraordinary financing needs to be supported by calculations, which determine: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Expected </a:t>
            </a:r>
            <a:r>
              <a:rPr lang="en-US" dirty="0">
                <a:solidFill>
                  <a:srgbClr val="FF0000"/>
                </a:solidFill>
              </a:rPr>
              <a:t>Revenues, Costs, Profit</a:t>
            </a:r>
            <a:r>
              <a:rPr lang="en-US" dirty="0" smtClean="0"/>
              <a:t>;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 startAt="2"/>
            </a:pPr>
            <a:r>
              <a:rPr lang="en-US" dirty="0" smtClean="0">
                <a:solidFill>
                  <a:srgbClr val="FF0000"/>
                </a:solidFill>
              </a:rPr>
              <a:t>Necessary assets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capital</a:t>
            </a:r>
            <a:r>
              <a:rPr lang="en-US" dirty="0" smtClean="0"/>
              <a:t>;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3.Expected </a:t>
            </a:r>
            <a:r>
              <a:rPr lang="en-US" dirty="0">
                <a:solidFill>
                  <a:srgbClr val="FF0000"/>
                </a:solidFill>
              </a:rPr>
              <a:t>Profitability of the </a:t>
            </a:r>
            <a:r>
              <a:rPr lang="en-US" dirty="0" smtClean="0">
                <a:solidFill>
                  <a:srgbClr val="FF0000"/>
                </a:solidFill>
              </a:rPr>
              <a:t>Enterprise</a:t>
            </a:r>
            <a:r>
              <a:rPr lang="cs-CZ" dirty="0" smtClean="0"/>
              <a:t>.</a:t>
            </a:r>
            <a:r>
              <a:rPr lang="en-US" dirty="0" smtClean="0"/>
              <a:t> </a:t>
            </a:r>
            <a:endParaRPr lang="en-US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66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Revenues</a:t>
            </a:r>
            <a:r>
              <a:rPr lang="cs-CZ" dirty="0" smtClean="0"/>
              <a:t> and </a:t>
            </a:r>
            <a:r>
              <a:rPr lang="cs-CZ" dirty="0" err="1" smtClean="0"/>
              <a:t>Cost</a:t>
            </a:r>
            <a:r>
              <a:rPr lang="cs-CZ" dirty="0"/>
              <a:t> </a:t>
            </a:r>
            <a:r>
              <a:rPr lang="cs-CZ" dirty="0" smtClean="0"/>
              <a:t>budget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revenue budget is based on the estimated </a:t>
            </a:r>
            <a:r>
              <a:rPr lang="en-US" dirty="0">
                <a:solidFill>
                  <a:srgbClr val="FF0000"/>
                </a:solidFill>
              </a:rPr>
              <a:t>volume of products </a:t>
            </a:r>
            <a:r>
              <a:rPr lang="en-US" dirty="0"/>
              <a:t>produced and sold and their </a:t>
            </a:r>
            <a:r>
              <a:rPr lang="en-US" dirty="0" smtClean="0">
                <a:solidFill>
                  <a:srgbClr val="FF0000"/>
                </a:solidFill>
              </a:rPr>
              <a:t>prices</a:t>
            </a:r>
            <a:r>
              <a:rPr lang="en-US" dirty="0" smtClean="0"/>
              <a:t>.</a:t>
            </a:r>
            <a:endParaRPr lang="en-US" dirty="0"/>
          </a:p>
          <a:p>
            <a:endParaRPr lang="cs-CZ" dirty="0"/>
          </a:p>
          <a:p>
            <a:r>
              <a:rPr lang="en-US" dirty="0" smtClean="0"/>
              <a:t>For </a:t>
            </a:r>
            <a:r>
              <a:rPr lang="en-US" dirty="0"/>
              <a:t>the preliminary cost budget, the basic tool is </a:t>
            </a:r>
            <a:r>
              <a:rPr lang="en-US" dirty="0">
                <a:solidFill>
                  <a:srgbClr val="FF0000"/>
                </a:solidFill>
              </a:rPr>
              <a:t>preliminary costing</a:t>
            </a:r>
            <a:r>
              <a:rPr lang="en-US" dirty="0" smtClean="0"/>
              <a:t>,</a:t>
            </a:r>
            <a:endParaRPr lang="cs-CZ" dirty="0" smtClean="0"/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difference between estimated revenues and costs is the </a:t>
            </a:r>
            <a:r>
              <a:rPr lang="en-US" dirty="0">
                <a:solidFill>
                  <a:srgbClr val="FF0000"/>
                </a:solidFill>
              </a:rPr>
              <a:t>expected profit.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09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smtClean="0"/>
              <a:t>Budget of </a:t>
            </a:r>
            <a:r>
              <a:rPr lang="cs-CZ" sz="3200" dirty="0" err="1" smtClean="0"/>
              <a:t>assets</a:t>
            </a:r>
            <a:r>
              <a:rPr lang="cs-CZ" sz="3200" dirty="0" smtClean="0"/>
              <a:t> and </a:t>
            </a:r>
            <a:r>
              <a:rPr lang="cs-CZ" sz="3200" dirty="0" err="1" smtClean="0"/>
              <a:t>capital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estimated balance sheet.</a:t>
            </a:r>
          </a:p>
          <a:p>
            <a:r>
              <a:rPr lang="en-US" dirty="0" smtClean="0"/>
              <a:t>Determining </a:t>
            </a:r>
            <a:r>
              <a:rPr lang="en-US" dirty="0"/>
              <a:t>the amount of </a:t>
            </a:r>
            <a:r>
              <a:rPr lang="en-US" dirty="0">
                <a:solidFill>
                  <a:srgbClr val="FF0000"/>
                </a:solidFill>
              </a:rPr>
              <a:t>fixed assets </a:t>
            </a:r>
            <a:r>
              <a:rPr lang="en-US" dirty="0"/>
              <a:t>is usually simpler; </a:t>
            </a:r>
            <a:endParaRPr lang="cs-CZ" dirty="0" smtClean="0"/>
          </a:p>
          <a:p>
            <a:endParaRPr lang="cs-CZ" sz="2000" dirty="0" smtClean="0"/>
          </a:p>
          <a:p>
            <a:r>
              <a:rPr lang="en-US" dirty="0" smtClean="0"/>
              <a:t>More </a:t>
            </a:r>
            <a:r>
              <a:rPr lang="en-US" dirty="0"/>
              <a:t>difficult is determining the amount of </a:t>
            </a:r>
            <a:r>
              <a:rPr lang="en-US" dirty="0">
                <a:solidFill>
                  <a:srgbClr val="FF0000"/>
                </a:solidFill>
              </a:rPr>
              <a:t>current assets </a:t>
            </a:r>
            <a:r>
              <a:rPr lang="en-US" dirty="0"/>
              <a:t>(working capital</a:t>
            </a:r>
            <a:r>
              <a:rPr lang="en-US" dirty="0" smtClean="0"/>
              <a:t>)</a:t>
            </a:r>
            <a:r>
              <a:rPr lang="cs-CZ" dirty="0" smtClean="0"/>
              <a:t>.</a:t>
            </a:r>
          </a:p>
          <a:p>
            <a:endParaRPr lang="cs-CZ" sz="2000" dirty="0" smtClean="0"/>
          </a:p>
          <a:p>
            <a:r>
              <a:rPr lang="en-US" dirty="0" smtClean="0"/>
              <a:t>The </a:t>
            </a:r>
            <a:r>
              <a:rPr lang="en-US" dirty="0"/>
              <a:t>need for </a:t>
            </a:r>
            <a:r>
              <a:rPr lang="en-US" dirty="0" smtClean="0"/>
              <a:t>working </a:t>
            </a:r>
            <a:r>
              <a:rPr lang="en-US" dirty="0" err="1" smtClean="0"/>
              <a:t>capitaldepends</a:t>
            </a:r>
            <a:r>
              <a:rPr lang="en-US" dirty="0" smtClean="0"/>
              <a:t> </a:t>
            </a:r>
            <a:r>
              <a:rPr lang="en-US" dirty="0"/>
              <a:t>also on the their </a:t>
            </a:r>
            <a:r>
              <a:rPr lang="en-US" dirty="0">
                <a:solidFill>
                  <a:srgbClr val="FF0000"/>
                </a:solidFill>
              </a:rPr>
              <a:t>velocity of </a:t>
            </a:r>
            <a:r>
              <a:rPr lang="en-US" dirty="0" smtClean="0">
                <a:solidFill>
                  <a:srgbClr val="FF0000"/>
                </a:solidFill>
              </a:rPr>
              <a:t>turnover</a:t>
            </a:r>
            <a:r>
              <a:rPr lang="en-US" dirty="0" smtClean="0"/>
              <a:t>.</a:t>
            </a:r>
            <a:endParaRPr lang="en-US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73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Profitability </a:t>
            </a:r>
            <a:r>
              <a:rPr lang="en-US" sz="2800" dirty="0"/>
              <a:t>of the Enterprise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basic indicator </a:t>
            </a:r>
            <a:r>
              <a:rPr lang="en-US" dirty="0" smtClean="0"/>
              <a:t>is </a:t>
            </a:r>
            <a:r>
              <a:rPr lang="en-US" dirty="0"/>
              <a:t>Return on Equity (</a:t>
            </a:r>
            <a:r>
              <a:rPr lang="en-US" dirty="0">
                <a:solidFill>
                  <a:srgbClr val="FF0000"/>
                </a:solidFill>
              </a:rPr>
              <a:t>ROE</a:t>
            </a:r>
            <a:r>
              <a:rPr lang="en-US" dirty="0"/>
              <a:t>). </a:t>
            </a: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r>
              <a:rPr lang="en-US" dirty="0" smtClean="0"/>
              <a:t>ROE </a:t>
            </a:r>
            <a:r>
              <a:rPr lang="en-US" dirty="0"/>
              <a:t>should be at least as high as that achievable by investing capital in other ventures, including depositing money in a bank.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498878"/>
              </p:ext>
            </p:extLst>
          </p:nvPr>
        </p:nvGraphicFramePr>
        <p:xfrm>
          <a:off x="2549683" y="2666689"/>
          <a:ext cx="4121705" cy="888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Rovnice" r:id="rId3" imgW="1841500" imgH="419100" progId="Equation.3">
                  <p:embed/>
                </p:oleObj>
              </mc:Choice>
              <mc:Fallback>
                <p:oleObj name="Rovnice" r:id="rId3" imgW="1841500" imgH="419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9683" y="2666689"/>
                        <a:ext cx="4121705" cy="888274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809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rgbClr val="E00034"/>
                </a:solidFill>
              </a:rPr>
              <a:t>Profitability of </a:t>
            </a:r>
            <a:r>
              <a:rPr lang="cs-CZ" sz="2800" dirty="0" err="1">
                <a:solidFill>
                  <a:srgbClr val="E00034"/>
                </a:solidFill>
              </a:rPr>
              <a:t>the</a:t>
            </a:r>
            <a:r>
              <a:rPr lang="cs-CZ" sz="2800" dirty="0">
                <a:solidFill>
                  <a:srgbClr val="E00034"/>
                </a:solidFill>
              </a:rPr>
              <a:t> </a:t>
            </a:r>
            <a:r>
              <a:rPr lang="cs-CZ" sz="2800" dirty="0" err="1">
                <a:solidFill>
                  <a:srgbClr val="E00034"/>
                </a:solidFill>
              </a:rPr>
              <a:t>Enterprise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founding a business with the aid of debt capital, we also calculate Return on </a:t>
            </a:r>
            <a:r>
              <a:rPr lang="en-US" dirty="0" smtClean="0"/>
              <a:t>Assets</a:t>
            </a:r>
            <a:r>
              <a:rPr lang="cs-CZ" dirty="0"/>
              <a:t> </a:t>
            </a:r>
            <a:r>
              <a:rPr lang="cs-CZ" dirty="0" smtClean="0">
                <a:solidFill>
                  <a:srgbClr val="FF0000"/>
                </a:solidFill>
              </a:rPr>
              <a:t>ROA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 err="1" smtClean="0"/>
              <a:t>where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Profit = </a:t>
            </a:r>
            <a:r>
              <a:rPr lang="cs-CZ" dirty="0" smtClean="0"/>
              <a:t>EAT </a:t>
            </a:r>
            <a:r>
              <a:rPr lang="cs-CZ" dirty="0" err="1" smtClean="0"/>
              <a:t>or</a:t>
            </a:r>
            <a:r>
              <a:rPr lang="cs-CZ" dirty="0" smtClean="0"/>
              <a:t> EBT </a:t>
            </a:r>
            <a:r>
              <a:rPr lang="cs-CZ" dirty="0" err="1" smtClean="0"/>
              <a:t>or</a:t>
            </a:r>
            <a:r>
              <a:rPr lang="cs-CZ" dirty="0" smtClean="0"/>
              <a:t> EBIT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42232" y="363931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5682233"/>
              </p:ext>
            </p:extLst>
          </p:nvPr>
        </p:nvGraphicFramePr>
        <p:xfrm>
          <a:off x="3456433" y="3346419"/>
          <a:ext cx="2655550" cy="1134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Rovnice" r:id="rId3" imgW="914400" imgH="393700" progId="Equation.3">
                  <p:embed/>
                </p:oleObj>
              </mc:Choice>
              <mc:Fallback>
                <p:oleObj name="Rovnice" r:id="rId3" imgW="9144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433" y="3346419"/>
                        <a:ext cx="2655550" cy="1134141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020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Profitability </a:t>
            </a:r>
            <a:r>
              <a:rPr lang="en-US" sz="2800" dirty="0"/>
              <a:t>of the Enterprise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Return on </a:t>
            </a:r>
            <a:r>
              <a:rPr lang="en-US" dirty="0" smtClean="0"/>
              <a:t>Sales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ROS</a:t>
            </a:r>
            <a:r>
              <a:rPr lang="en-US" dirty="0" smtClean="0"/>
              <a:t> </a:t>
            </a:r>
            <a:r>
              <a:rPr lang="en-US" dirty="0"/>
              <a:t>(The Profit margin) is particularly important to operating managers because it reflects the company´s pricing strategy and its ability to control operating </a:t>
            </a:r>
            <a:r>
              <a:rPr lang="en-US" dirty="0" smtClean="0"/>
              <a:t>costs</a:t>
            </a:r>
            <a:r>
              <a:rPr lang="cs-CZ" dirty="0" smtClean="0"/>
              <a:t>.</a:t>
            </a:r>
            <a:r>
              <a:rPr lang="en-US" dirty="0" smtClean="0"/>
              <a:t> 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03.03.2020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40656" y="5522131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851816"/>
              </p:ext>
            </p:extLst>
          </p:nvPr>
        </p:nvGraphicFramePr>
        <p:xfrm>
          <a:off x="1744824" y="4852502"/>
          <a:ext cx="7124539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Rovnice" r:id="rId3" imgW="3467100" imgH="431800" progId="Equation.3">
                  <p:embed/>
                </p:oleObj>
              </mc:Choice>
              <mc:Fallback>
                <p:oleObj name="Rovnice" r:id="rId3" imgW="34671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824" y="4852502"/>
                        <a:ext cx="7124539" cy="88582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338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Profitability of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Enterprise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methods for evaluating investment </a:t>
            </a:r>
            <a:r>
              <a:rPr lang="en-US" dirty="0" smtClean="0"/>
              <a:t>efficiency</a:t>
            </a:r>
            <a:r>
              <a:rPr lang="cs-CZ" dirty="0" smtClean="0"/>
              <a:t>:</a:t>
            </a:r>
            <a:r>
              <a:rPr lang="en-US" dirty="0" smtClean="0"/>
              <a:t> </a:t>
            </a:r>
            <a:endParaRPr lang="cs-CZ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Payback </a:t>
            </a:r>
            <a:r>
              <a:rPr lang="en-US" dirty="0">
                <a:solidFill>
                  <a:srgbClr val="FF0000"/>
                </a:solidFill>
              </a:rPr>
              <a:t>Period (PP) </a:t>
            </a:r>
            <a:r>
              <a:rPr lang="en-US" dirty="0"/>
              <a:t>is the expected number of years of operation required to recover an initial investment from net cash flows.</a:t>
            </a:r>
          </a:p>
          <a:p>
            <a:pPr marL="0" indent="0">
              <a:buNone/>
            </a:pPr>
            <a:r>
              <a:rPr lang="cs-CZ" dirty="0" smtClean="0"/>
              <a:t>          </a:t>
            </a:r>
            <a:r>
              <a:rPr lang="en-US" dirty="0" smtClean="0">
                <a:solidFill>
                  <a:srgbClr val="FF0000"/>
                </a:solidFill>
              </a:rPr>
              <a:t>K</a:t>
            </a:r>
            <a:r>
              <a:rPr lang="en-US" dirty="0" smtClean="0"/>
              <a:t>–</a:t>
            </a:r>
            <a:r>
              <a:rPr lang="en-US" sz="2800" dirty="0" smtClean="0"/>
              <a:t>investment cost(cash</a:t>
            </a:r>
            <a:r>
              <a:rPr lang="cs-CZ" sz="2800" dirty="0" smtClean="0"/>
              <a:t> </a:t>
            </a:r>
            <a:r>
              <a:rPr lang="cs-CZ" sz="2800" dirty="0" err="1" smtClean="0"/>
              <a:t>outflow</a:t>
            </a:r>
            <a:r>
              <a:rPr lang="en-US" sz="2800" dirty="0" smtClean="0"/>
              <a:t>)</a:t>
            </a:r>
            <a:endParaRPr lang="en-US" sz="2800" dirty="0"/>
          </a:p>
          <a:p>
            <a:pPr marL="0" indent="0">
              <a:buNone/>
            </a:pPr>
            <a:r>
              <a:rPr lang="cs-CZ" dirty="0" smtClean="0"/>
              <a:t>          </a:t>
            </a:r>
            <a:r>
              <a:rPr lang="en-US" sz="2800" dirty="0" smtClean="0">
                <a:solidFill>
                  <a:srgbClr val="FF0000"/>
                </a:solidFill>
              </a:rPr>
              <a:t>P</a:t>
            </a:r>
            <a:r>
              <a:rPr lang="en-US" sz="2800" dirty="0" smtClean="0"/>
              <a:t>–Annual </a:t>
            </a:r>
            <a:r>
              <a:rPr lang="en-US" sz="2800" dirty="0"/>
              <a:t>Expected cash flow (EAT + depreciation = cash flow).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03.03.2020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50976" y="450799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283163"/>
              </p:ext>
            </p:extLst>
          </p:nvPr>
        </p:nvGraphicFramePr>
        <p:xfrm>
          <a:off x="950976" y="4425696"/>
          <a:ext cx="1435608" cy="997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Rovnice" r:id="rId3" imgW="558558" imgH="393529" progId="Equation.3">
                  <p:embed/>
                </p:oleObj>
              </mc:Choice>
              <mc:Fallback>
                <p:oleObj name="Rovnice" r:id="rId3" imgW="558558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76" y="4425696"/>
                        <a:ext cx="1435608" cy="997626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38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125</TotalTime>
  <Words>376</Words>
  <Application>Microsoft Office PowerPoint</Application>
  <PresentationFormat>Vlastní</PresentationFormat>
  <Paragraphs>73</Paragraphs>
  <Slides>10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Clara Sans</vt:lpstr>
      <vt:lpstr>JU_OPVVV</vt:lpstr>
      <vt:lpstr>Rovnice</vt:lpstr>
      <vt:lpstr>Editor rovnic 3.0</vt:lpstr>
      <vt:lpstr>BUSINESS PLAN </vt:lpstr>
      <vt:lpstr>Financial resources</vt:lpstr>
      <vt:lpstr>Establishing budget</vt:lpstr>
      <vt:lpstr>Revenues and Cost budget</vt:lpstr>
      <vt:lpstr>Budget of assets and capital</vt:lpstr>
      <vt:lpstr>Profitability of the Enterprise</vt:lpstr>
      <vt:lpstr>Profitability of the Enterprise</vt:lpstr>
      <vt:lpstr>Profitability of the Enterprise</vt:lpstr>
      <vt:lpstr>Profitability of the Enterprise</vt:lpstr>
      <vt:lpstr>Establishing budget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Novotná Martina Ing. Ph.D.</cp:lastModifiedBy>
  <cp:revision>7</cp:revision>
  <dcterms:created xsi:type="dcterms:W3CDTF">2017-07-17T18:52:59Z</dcterms:created>
  <dcterms:modified xsi:type="dcterms:W3CDTF">2020-03-03T13:45:07Z</dcterms:modified>
</cp:coreProperties>
</file>