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3" r:id="rId9"/>
    <p:sldId id="262" r:id="rId10"/>
    <p:sldId id="265" r:id="rId11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72" y="102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03.03.2020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1224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03.03.2020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03.03.2020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03.03.2020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03.03.2020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03.03.2020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03.03.2020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03.03.2020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03.03.2020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03.03.2020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03.03.2020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03.03.2020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 smtClean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03.03.2020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5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6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7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BUSINESS PLAN 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err="1" smtClean="0"/>
              <a:t>Financial</a:t>
            </a:r>
            <a:r>
              <a:rPr lang="cs-CZ" dirty="0" smtClean="0"/>
              <a:t> </a:t>
            </a:r>
            <a:r>
              <a:rPr lang="cs-CZ" dirty="0"/>
              <a:t>budget</a:t>
            </a:r>
          </a:p>
        </p:txBody>
      </p:sp>
    </p:spTree>
    <p:extLst>
      <p:ext uri="{BB962C8B-B14F-4D97-AF65-F5344CB8AC3E}">
        <p14:creationId xmlns:p14="http://schemas.microsoft.com/office/powerpoint/2010/main" val="352721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err="1" smtClean="0">
                <a:solidFill>
                  <a:srgbClr val="E00034"/>
                </a:solidFill>
              </a:rPr>
              <a:t>Establishing</a:t>
            </a:r>
            <a:r>
              <a:rPr lang="cs-CZ" sz="2800" dirty="0" smtClean="0">
                <a:solidFill>
                  <a:srgbClr val="E00034"/>
                </a:solidFill>
              </a:rPr>
              <a:t> budget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Drawing up an establishing budget is closely related to the choice of legal form of business</a:t>
            </a:r>
            <a:r>
              <a:rPr lang="en-US" dirty="0" smtClean="0"/>
              <a:t>.</a:t>
            </a:r>
            <a:endParaRPr lang="cs-CZ" dirty="0" smtClean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The establishing budget represents </a:t>
            </a:r>
            <a:r>
              <a:rPr lang="en-US" dirty="0">
                <a:solidFill>
                  <a:schemeClr val="tx2"/>
                </a:solidFill>
              </a:rPr>
              <a:t>the chosen entrepreneurial goal in numerical terms</a:t>
            </a:r>
            <a:r>
              <a:rPr lang="en-US" dirty="0"/>
              <a:t>.</a:t>
            </a:r>
          </a:p>
          <a:p>
            <a:endParaRPr lang="en-US" dirty="0"/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03.03.2020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2442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Financial</a:t>
            </a:r>
            <a:r>
              <a:rPr lang="cs-CZ" dirty="0" smtClean="0"/>
              <a:t> </a:t>
            </a:r>
            <a:r>
              <a:rPr lang="cs-CZ" dirty="0" err="1" smtClean="0"/>
              <a:t>resources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Founding a business requires extraordinary, usually one-time financial resources for </a:t>
            </a:r>
            <a:r>
              <a:rPr lang="en-US" dirty="0" smtClean="0"/>
              <a:t>acquiring</a:t>
            </a:r>
            <a:endParaRPr lang="cs-CZ" dirty="0" smtClean="0"/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>
                <a:solidFill>
                  <a:srgbClr val="FF0000"/>
                </a:solidFill>
              </a:rPr>
              <a:t>fixed </a:t>
            </a:r>
            <a:r>
              <a:rPr lang="en-US" dirty="0">
                <a:solidFill>
                  <a:srgbClr val="FF0000"/>
                </a:solidFill>
              </a:rPr>
              <a:t>assets</a:t>
            </a:r>
            <a:r>
              <a:rPr lang="en-US" dirty="0"/>
              <a:t>, </a:t>
            </a:r>
            <a:endParaRPr lang="cs-CZ" dirty="0" smtClean="0"/>
          </a:p>
          <a:p>
            <a:r>
              <a:rPr lang="en-US" dirty="0" smtClean="0"/>
              <a:t>necessary </a:t>
            </a:r>
            <a:r>
              <a:rPr lang="en-US" dirty="0">
                <a:solidFill>
                  <a:srgbClr val="FF0000"/>
                </a:solidFill>
              </a:rPr>
              <a:t>current assets </a:t>
            </a:r>
            <a:r>
              <a:rPr lang="en-US" dirty="0"/>
              <a:t>(working capital), </a:t>
            </a: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en-US" dirty="0" smtClean="0"/>
              <a:t>until </a:t>
            </a:r>
            <a:r>
              <a:rPr lang="en-US" dirty="0"/>
              <a:t>the firm receives first payments for goods sold or services provided.</a:t>
            </a:r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CC4F1-5057-4CD5-A5C6-D728C577C984}" type="datetime1">
              <a:rPr lang="cs-CZ" smtClean="0"/>
              <a:t>03.03.2020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518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>
                <a:solidFill>
                  <a:srgbClr val="E00034"/>
                </a:solidFill>
              </a:rPr>
              <a:t>Establishing</a:t>
            </a:r>
            <a:r>
              <a:rPr lang="cs-CZ" dirty="0">
                <a:solidFill>
                  <a:srgbClr val="E00034"/>
                </a:solidFill>
              </a:rPr>
              <a:t> budget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This extraordinary financing needs to be supported by calculations, which determine:</a:t>
            </a:r>
          </a:p>
          <a:p>
            <a:pPr marL="514350" indent="-514350">
              <a:buAutoNum type="arabicPeriod"/>
            </a:pPr>
            <a:r>
              <a:rPr lang="en-US" dirty="0" smtClean="0">
                <a:solidFill>
                  <a:srgbClr val="FF0000"/>
                </a:solidFill>
              </a:rPr>
              <a:t>Expected </a:t>
            </a:r>
            <a:r>
              <a:rPr lang="en-US" dirty="0">
                <a:solidFill>
                  <a:srgbClr val="FF0000"/>
                </a:solidFill>
              </a:rPr>
              <a:t>Revenues, Costs, Profit</a:t>
            </a:r>
            <a:r>
              <a:rPr lang="en-US" dirty="0" smtClean="0"/>
              <a:t>;</a:t>
            </a:r>
            <a:endParaRPr lang="cs-CZ" dirty="0" smtClean="0"/>
          </a:p>
          <a:p>
            <a:pPr marL="0" indent="0">
              <a:buNone/>
            </a:pPr>
            <a:endParaRPr lang="en-US" dirty="0"/>
          </a:p>
          <a:p>
            <a:pPr marL="514350" indent="-514350">
              <a:buAutoNum type="arabicPeriod" startAt="2"/>
            </a:pPr>
            <a:r>
              <a:rPr lang="en-US" dirty="0" smtClean="0">
                <a:solidFill>
                  <a:srgbClr val="FF0000"/>
                </a:solidFill>
              </a:rPr>
              <a:t>Necessary assets </a:t>
            </a:r>
            <a:r>
              <a:rPr lang="en-US" dirty="0">
                <a:solidFill>
                  <a:srgbClr val="FF0000"/>
                </a:solidFill>
              </a:rPr>
              <a:t>and </a:t>
            </a:r>
            <a:r>
              <a:rPr lang="en-US" dirty="0" smtClean="0">
                <a:solidFill>
                  <a:srgbClr val="FF0000"/>
                </a:solidFill>
              </a:rPr>
              <a:t>capital</a:t>
            </a:r>
            <a:r>
              <a:rPr lang="en-US" dirty="0" smtClean="0"/>
              <a:t>;</a:t>
            </a:r>
            <a:endParaRPr lang="cs-CZ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>
                <a:solidFill>
                  <a:srgbClr val="FF0000"/>
                </a:solidFill>
              </a:rPr>
              <a:t>3.Expected </a:t>
            </a:r>
            <a:r>
              <a:rPr lang="en-US" dirty="0">
                <a:solidFill>
                  <a:srgbClr val="FF0000"/>
                </a:solidFill>
              </a:rPr>
              <a:t>Profitability of the </a:t>
            </a:r>
            <a:r>
              <a:rPr lang="en-US" dirty="0" smtClean="0">
                <a:solidFill>
                  <a:srgbClr val="FF0000"/>
                </a:solidFill>
              </a:rPr>
              <a:t>Enterprise</a:t>
            </a:r>
            <a:r>
              <a:rPr lang="cs-CZ" dirty="0" smtClean="0"/>
              <a:t>.</a:t>
            </a:r>
            <a:r>
              <a:rPr lang="en-US" dirty="0" smtClean="0"/>
              <a:t> </a:t>
            </a:r>
            <a:endParaRPr lang="en-US" dirty="0"/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03.03.2020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4660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Revenues</a:t>
            </a:r>
            <a:r>
              <a:rPr lang="cs-CZ" dirty="0" smtClean="0"/>
              <a:t> and </a:t>
            </a:r>
            <a:r>
              <a:rPr lang="cs-CZ" dirty="0" err="1" smtClean="0"/>
              <a:t>Cost</a:t>
            </a:r>
            <a:r>
              <a:rPr lang="cs-CZ" dirty="0"/>
              <a:t> </a:t>
            </a:r>
            <a:r>
              <a:rPr lang="cs-CZ" dirty="0" smtClean="0"/>
              <a:t>budget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/>
              <a:t>revenue budget is based on the estimated </a:t>
            </a:r>
            <a:r>
              <a:rPr lang="en-US" dirty="0">
                <a:solidFill>
                  <a:srgbClr val="FF0000"/>
                </a:solidFill>
              </a:rPr>
              <a:t>volume of products </a:t>
            </a:r>
            <a:r>
              <a:rPr lang="en-US" dirty="0"/>
              <a:t>produced and sold and their </a:t>
            </a:r>
            <a:r>
              <a:rPr lang="en-US" dirty="0" smtClean="0">
                <a:solidFill>
                  <a:srgbClr val="FF0000"/>
                </a:solidFill>
              </a:rPr>
              <a:t>prices</a:t>
            </a:r>
            <a:r>
              <a:rPr lang="en-US" dirty="0" smtClean="0"/>
              <a:t>.</a:t>
            </a:r>
            <a:endParaRPr lang="en-US" dirty="0"/>
          </a:p>
          <a:p>
            <a:endParaRPr lang="cs-CZ" dirty="0"/>
          </a:p>
          <a:p>
            <a:r>
              <a:rPr lang="en-US" dirty="0" smtClean="0"/>
              <a:t>For </a:t>
            </a:r>
            <a:r>
              <a:rPr lang="en-US" dirty="0"/>
              <a:t>the preliminary cost budget, the basic tool is </a:t>
            </a:r>
            <a:r>
              <a:rPr lang="en-US" dirty="0">
                <a:solidFill>
                  <a:srgbClr val="FF0000"/>
                </a:solidFill>
              </a:rPr>
              <a:t>preliminary costing</a:t>
            </a:r>
            <a:r>
              <a:rPr lang="en-US" dirty="0" smtClean="0"/>
              <a:t>,</a:t>
            </a:r>
            <a:endParaRPr lang="cs-CZ" dirty="0" smtClean="0"/>
          </a:p>
          <a:p>
            <a:endParaRPr lang="en-US" dirty="0"/>
          </a:p>
          <a:p>
            <a:r>
              <a:rPr lang="en-US" dirty="0" smtClean="0"/>
              <a:t>The </a:t>
            </a:r>
            <a:r>
              <a:rPr lang="en-US" dirty="0"/>
              <a:t>difference between estimated revenues and costs is the </a:t>
            </a:r>
            <a:r>
              <a:rPr lang="en-US" dirty="0">
                <a:solidFill>
                  <a:srgbClr val="FF0000"/>
                </a:solidFill>
              </a:rPr>
              <a:t>expected profit.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03.03.2020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094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0" smtClean="0"/>
              <a:t>Budget of </a:t>
            </a:r>
            <a:r>
              <a:rPr lang="cs-CZ" sz="3200" dirty="0" err="1" smtClean="0"/>
              <a:t>assets</a:t>
            </a:r>
            <a:r>
              <a:rPr lang="cs-CZ" sz="3200" dirty="0" smtClean="0"/>
              <a:t> and </a:t>
            </a:r>
            <a:r>
              <a:rPr lang="cs-CZ" sz="3200" dirty="0" err="1" smtClean="0"/>
              <a:t>capital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/>
              <a:t>estimated balance sheet.</a:t>
            </a:r>
          </a:p>
          <a:p>
            <a:r>
              <a:rPr lang="en-US" dirty="0" smtClean="0"/>
              <a:t>Determining </a:t>
            </a:r>
            <a:r>
              <a:rPr lang="en-US" dirty="0"/>
              <a:t>the amount of </a:t>
            </a:r>
            <a:r>
              <a:rPr lang="en-US" dirty="0">
                <a:solidFill>
                  <a:srgbClr val="FF0000"/>
                </a:solidFill>
              </a:rPr>
              <a:t>fixed assets </a:t>
            </a:r>
            <a:r>
              <a:rPr lang="en-US" dirty="0"/>
              <a:t>is usually simpler; </a:t>
            </a:r>
            <a:endParaRPr lang="cs-CZ" dirty="0" smtClean="0"/>
          </a:p>
          <a:p>
            <a:endParaRPr lang="cs-CZ" sz="2000" dirty="0" smtClean="0"/>
          </a:p>
          <a:p>
            <a:r>
              <a:rPr lang="en-US" dirty="0" smtClean="0"/>
              <a:t>More </a:t>
            </a:r>
            <a:r>
              <a:rPr lang="en-US" dirty="0"/>
              <a:t>difficult is determining the amount of </a:t>
            </a:r>
            <a:r>
              <a:rPr lang="en-US" dirty="0">
                <a:solidFill>
                  <a:srgbClr val="FF0000"/>
                </a:solidFill>
              </a:rPr>
              <a:t>current assets </a:t>
            </a:r>
            <a:r>
              <a:rPr lang="en-US" dirty="0"/>
              <a:t>(working capital</a:t>
            </a:r>
            <a:r>
              <a:rPr lang="en-US" dirty="0" smtClean="0"/>
              <a:t>)</a:t>
            </a:r>
            <a:r>
              <a:rPr lang="cs-CZ" dirty="0" smtClean="0"/>
              <a:t>.</a:t>
            </a:r>
          </a:p>
          <a:p>
            <a:endParaRPr lang="cs-CZ" sz="2000" dirty="0" smtClean="0"/>
          </a:p>
          <a:p>
            <a:r>
              <a:rPr lang="en-US" dirty="0" smtClean="0"/>
              <a:t>The </a:t>
            </a:r>
            <a:r>
              <a:rPr lang="en-US" dirty="0"/>
              <a:t>need for </a:t>
            </a:r>
            <a:r>
              <a:rPr lang="en-US" dirty="0" smtClean="0"/>
              <a:t>working </a:t>
            </a:r>
            <a:r>
              <a:rPr lang="en-US" dirty="0" err="1" smtClean="0"/>
              <a:t>capitaldepends</a:t>
            </a:r>
            <a:r>
              <a:rPr lang="en-US" dirty="0" smtClean="0"/>
              <a:t> </a:t>
            </a:r>
            <a:r>
              <a:rPr lang="en-US" dirty="0"/>
              <a:t>also on the their </a:t>
            </a:r>
            <a:r>
              <a:rPr lang="en-US" dirty="0">
                <a:solidFill>
                  <a:srgbClr val="FF0000"/>
                </a:solidFill>
              </a:rPr>
              <a:t>velocity of </a:t>
            </a:r>
            <a:r>
              <a:rPr lang="en-US" dirty="0" smtClean="0">
                <a:solidFill>
                  <a:srgbClr val="FF0000"/>
                </a:solidFill>
              </a:rPr>
              <a:t>turnover</a:t>
            </a:r>
            <a:r>
              <a:rPr lang="en-US" dirty="0" smtClean="0"/>
              <a:t>.</a:t>
            </a:r>
            <a:endParaRPr lang="en-US" dirty="0"/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03.03.2020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4737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Profitability </a:t>
            </a:r>
            <a:r>
              <a:rPr lang="en-US" sz="2800" dirty="0"/>
              <a:t>of the Enterprise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/>
              <a:t>basic indicator </a:t>
            </a:r>
            <a:r>
              <a:rPr lang="en-US" dirty="0" smtClean="0"/>
              <a:t>is </a:t>
            </a:r>
            <a:r>
              <a:rPr lang="en-US" dirty="0"/>
              <a:t>Return on Equity (</a:t>
            </a:r>
            <a:r>
              <a:rPr lang="en-US" dirty="0">
                <a:solidFill>
                  <a:srgbClr val="FF0000"/>
                </a:solidFill>
              </a:rPr>
              <a:t>ROE</a:t>
            </a:r>
            <a:r>
              <a:rPr lang="en-US" dirty="0"/>
              <a:t>). </a:t>
            </a:r>
            <a:endParaRPr lang="cs-CZ" dirty="0" smtClean="0"/>
          </a:p>
          <a:p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endParaRPr lang="cs-CZ" dirty="0" smtClean="0"/>
          </a:p>
          <a:p>
            <a:r>
              <a:rPr lang="en-US" dirty="0" smtClean="0"/>
              <a:t>ROE </a:t>
            </a:r>
            <a:r>
              <a:rPr lang="en-US" dirty="0"/>
              <a:t>should be at least as high as that achievable by investing capital in other ventures, including depositing money in a bank.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03.03.2020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2549683" y="2666688"/>
            <a:ext cx="12849176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aphicFrame>
        <p:nvGraphicFramePr>
          <p:cNvPr id="14" name="Objek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93498878"/>
              </p:ext>
            </p:extLst>
          </p:nvPr>
        </p:nvGraphicFramePr>
        <p:xfrm>
          <a:off x="2549683" y="2666689"/>
          <a:ext cx="4121705" cy="8882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" name="Rovnice" r:id="rId3" imgW="1841500" imgH="419100" progId="Equation.3">
                  <p:embed/>
                </p:oleObj>
              </mc:Choice>
              <mc:Fallback>
                <p:oleObj name="Rovnice" r:id="rId3" imgW="1841500" imgH="4191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49683" y="2666689"/>
                        <a:ext cx="4121705" cy="888274"/>
                      </a:xfrm>
                      <a:prstGeom prst="rect">
                        <a:avLst/>
                      </a:prstGeom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08090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>
                <a:solidFill>
                  <a:srgbClr val="E00034"/>
                </a:solidFill>
              </a:rPr>
              <a:t>Profitability of </a:t>
            </a:r>
            <a:r>
              <a:rPr lang="cs-CZ" sz="2800" dirty="0" err="1">
                <a:solidFill>
                  <a:srgbClr val="E00034"/>
                </a:solidFill>
              </a:rPr>
              <a:t>the</a:t>
            </a:r>
            <a:r>
              <a:rPr lang="cs-CZ" sz="2800" dirty="0">
                <a:solidFill>
                  <a:srgbClr val="E00034"/>
                </a:solidFill>
              </a:rPr>
              <a:t> </a:t>
            </a:r>
            <a:r>
              <a:rPr lang="cs-CZ" sz="2800" dirty="0" err="1">
                <a:solidFill>
                  <a:srgbClr val="E00034"/>
                </a:solidFill>
              </a:rPr>
              <a:t>Enterprise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founding a business with the aid of debt capital, we also calculate Return on </a:t>
            </a:r>
            <a:r>
              <a:rPr lang="en-US" dirty="0" smtClean="0"/>
              <a:t>Assets</a:t>
            </a:r>
            <a:r>
              <a:rPr lang="cs-CZ" dirty="0"/>
              <a:t> </a:t>
            </a:r>
            <a:r>
              <a:rPr lang="cs-CZ" dirty="0" smtClean="0">
                <a:solidFill>
                  <a:srgbClr val="FF0000"/>
                </a:solidFill>
              </a:rPr>
              <a:t>ROA</a:t>
            </a:r>
          </a:p>
          <a:p>
            <a:endParaRPr lang="cs-CZ" dirty="0">
              <a:solidFill>
                <a:srgbClr val="FF0000"/>
              </a:solidFill>
            </a:endParaRPr>
          </a:p>
          <a:p>
            <a:endParaRPr lang="cs-CZ" dirty="0" smtClean="0">
              <a:solidFill>
                <a:srgbClr val="FF0000"/>
              </a:solidFill>
            </a:endParaRPr>
          </a:p>
          <a:p>
            <a:endParaRPr lang="cs-CZ" dirty="0">
              <a:solidFill>
                <a:srgbClr val="FF0000"/>
              </a:solidFill>
            </a:endParaRPr>
          </a:p>
          <a:p>
            <a:endParaRPr lang="cs-CZ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s-CZ" dirty="0" smtClean="0"/>
              <a:t> </a:t>
            </a:r>
            <a:r>
              <a:rPr lang="cs-CZ" dirty="0" err="1" smtClean="0"/>
              <a:t>where</a:t>
            </a:r>
            <a:r>
              <a:rPr lang="cs-CZ" dirty="0" smtClean="0"/>
              <a:t> </a:t>
            </a:r>
            <a:r>
              <a:rPr lang="cs-CZ" dirty="0" smtClean="0">
                <a:solidFill>
                  <a:srgbClr val="FF0000"/>
                </a:solidFill>
              </a:rPr>
              <a:t>Profit = </a:t>
            </a:r>
            <a:r>
              <a:rPr lang="cs-CZ" dirty="0" smtClean="0"/>
              <a:t>EAT </a:t>
            </a:r>
            <a:r>
              <a:rPr lang="cs-CZ" dirty="0" err="1" smtClean="0"/>
              <a:t>or</a:t>
            </a:r>
            <a:r>
              <a:rPr lang="cs-CZ" dirty="0" smtClean="0"/>
              <a:t> EBT </a:t>
            </a:r>
            <a:r>
              <a:rPr lang="cs-CZ" dirty="0" err="1" smtClean="0"/>
              <a:t>or</a:t>
            </a:r>
            <a:r>
              <a:rPr lang="cs-CZ" dirty="0" smtClean="0"/>
              <a:t> EBIT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03.03.2020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7</a:t>
            </a:fld>
            <a:endParaRPr lang="cs-CZ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4142232" y="3639312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aphicFrame>
        <p:nvGraphicFramePr>
          <p:cNvPr id="7" name="Obj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95682233"/>
              </p:ext>
            </p:extLst>
          </p:nvPr>
        </p:nvGraphicFramePr>
        <p:xfrm>
          <a:off x="3456433" y="3346419"/>
          <a:ext cx="2655550" cy="11341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0" name="Rovnice" r:id="rId3" imgW="914400" imgH="393700" progId="Equation.3">
                  <p:embed/>
                </p:oleObj>
              </mc:Choice>
              <mc:Fallback>
                <p:oleObj name="Rovnice" r:id="rId3" imgW="914400" imgH="3937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56433" y="3346419"/>
                        <a:ext cx="2655550" cy="1134141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00202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Profitability </a:t>
            </a:r>
            <a:r>
              <a:rPr lang="en-US" sz="2800" dirty="0"/>
              <a:t>of the Enterprise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Return on </a:t>
            </a:r>
            <a:r>
              <a:rPr lang="en-US" dirty="0" smtClean="0"/>
              <a:t>Sales</a:t>
            </a:r>
            <a:r>
              <a:rPr lang="cs-CZ" dirty="0" smtClean="0"/>
              <a:t> </a:t>
            </a:r>
            <a:r>
              <a:rPr lang="cs-CZ" dirty="0" smtClean="0">
                <a:solidFill>
                  <a:srgbClr val="FF0000"/>
                </a:solidFill>
              </a:rPr>
              <a:t>ROS</a:t>
            </a:r>
            <a:r>
              <a:rPr lang="en-US" dirty="0" smtClean="0"/>
              <a:t> </a:t>
            </a:r>
            <a:r>
              <a:rPr lang="en-US" dirty="0"/>
              <a:t>(The Profit margin) is particularly important to operating managers because it reflects the company´s pricing strategy and its ability to control operating </a:t>
            </a:r>
            <a:r>
              <a:rPr lang="en-US" dirty="0" smtClean="0"/>
              <a:t>costs</a:t>
            </a:r>
            <a:r>
              <a:rPr lang="cs-CZ" dirty="0" smtClean="0"/>
              <a:t>.</a:t>
            </a:r>
            <a:r>
              <a:rPr lang="en-US" dirty="0" smtClean="0"/>
              <a:t> </a:t>
            </a: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63D660-356F-4B7B-9477-B5CEBBE7ED6F}" type="datetime1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srgbClr val="151515">
                    <a:tint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03.03.2020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srgbClr val="151515">
                  <a:tint val="75000"/>
                </a:srgbClr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5B7347-35A8-416A-A6BF-14F7C64C136A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srgbClr val="151515">
                    <a:tint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srgbClr val="151515">
                  <a:tint val="75000"/>
                </a:srgbClr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2549683" y="2666688"/>
            <a:ext cx="12849176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151515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740656" y="5522131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aphicFrame>
        <p:nvGraphicFramePr>
          <p:cNvPr id="7" name="Obj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47851816"/>
              </p:ext>
            </p:extLst>
          </p:nvPr>
        </p:nvGraphicFramePr>
        <p:xfrm>
          <a:off x="1744824" y="4852502"/>
          <a:ext cx="7124539" cy="88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Rovnice" r:id="rId3" imgW="3467100" imgH="431800" progId="Equation.3">
                  <p:embed/>
                </p:oleObj>
              </mc:Choice>
              <mc:Fallback>
                <p:oleObj name="Rovnice" r:id="rId3" imgW="3467100" imgH="4318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44824" y="4852502"/>
                        <a:ext cx="7124539" cy="885825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93380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/>
              <a:t>Profitability of </a:t>
            </a:r>
            <a:r>
              <a:rPr lang="cs-CZ" sz="2800" dirty="0" err="1"/>
              <a:t>the</a:t>
            </a:r>
            <a:r>
              <a:rPr lang="cs-CZ" sz="2800" dirty="0"/>
              <a:t> </a:t>
            </a:r>
            <a:r>
              <a:rPr lang="cs-CZ" sz="2800" dirty="0" err="1"/>
              <a:t>Enterprise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can use methods for evaluating investment </a:t>
            </a:r>
            <a:r>
              <a:rPr lang="en-US" dirty="0" smtClean="0"/>
              <a:t>efficiency</a:t>
            </a:r>
            <a:r>
              <a:rPr lang="cs-CZ" dirty="0" smtClean="0"/>
              <a:t>:</a:t>
            </a:r>
            <a:r>
              <a:rPr lang="en-US" dirty="0" smtClean="0"/>
              <a:t> </a:t>
            </a:r>
            <a:endParaRPr lang="cs-CZ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Payback </a:t>
            </a:r>
            <a:r>
              <a:rPr lang="en-US" dirty="0">
                <a:solidFill>
                  <a:srgbClr val="FF0000"/>
                </a:solidFill>
              </a:rPr>
              <a:t>Period (PP) </a:t>
            </a:r>
            <a:r>
              <a:rPr lang="en-US" dirty="0"/>
              <a:t>is the expected number of years of operation required to recover an initial investment from net cash flows.</a:t>
            </a:r>
          </a:p>
          <a:p>
            <a:pPr marL="0" indent="0">
              <a:buNone/>
            </a:pPr>
            <a:r>
              <a:rPr lang="cs-CZ" dirty="0" smtClean="0"/>
              <a:t>          </a:t>
            </a:r>
            <a:r>
              <a:rPr lang="en-US" dirty="0" smtClean="0">
                <a:solidFill>
                  <a:srgbClr val="FF0000"/>
                </a:solidFill>
              </a:rPr>
              <a:t>K</a:t>
            </a:r>
            <a:r>
              <a:rPr lang="en-US" dirty="0" smtClean="0"/>
              <a:t>–</a:t>
            </a:r>
            <a:r>
              <a:rPr lang="en-US" sz="2800" dirty="0" smtClean="0"/>
              <a:t>investment cost(cash</a:t>
            </a:r>
            <a:r>
              <a:rPr lang="cs-CZ" sz="2800" dirty="0" smtClean="0"/>
              <a:t> </a:t>
            </a:r>
            <a:r>
              <a:rPr lang="cs-CZ" sz="2800" dirty="0" err="1" smtClean="0"/>
              <a:t>outflow</a:t>
            </a:r>
            <a:r>
              <a:rPr lang="en-US" sz="2800" dirty="0" smtClean="0"/>
              <a:t>)</a:t>
            </a:r>
            <a:endParaRPr lang="en-US" sz="2800" dirty="0"/>
          </a:p>
          <a:p>
            <a:pPr marL="0" indent="0">
              <a:buNone/>
            </a:pPr>
            <a:r>
              <a:rPr lang="cs-CZ" dirty="0" smtClean="0"/>
              <a:t>          </a:t>
            </a:r>
            <a:r>
              <a:rPr lang="en-US" sz="2800" dirty="0" smtClean="0">
                <a:solidFill>
                  <a:srgbClr val="FF0000"/>
                </a:solidFill>
              </a:rPr>
              <a:t>P</a:t>
            </a:r>
            <a:r>
              <a:rPr lang="en-US" sz="2800" dirty="0" smtClean="0"/>
              <a:t>–Annual </a:t>
            </a:r>
            <a:r>
              <a:rPr lang="en-US" sz="2800" dirty="0"/>
              <a:t>Expected cash flow (EAT + depreciation = cash flow).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03.03.2020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9</a:t>
            </a:fld>
            <a:endParaRPr lang="cs-CZ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950976" y="4507992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aphicFrame>
        <p:nvGraphicFramePr>
          <p:cNvPr id="9" name="Objek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56283163"/>
              </p:ext>
            </p:extLst>
          </p:nvPr>
        </p:nvGraphicFramePr>
        <p:xfrm>
          <a:off x="950976" y="4425696"/>
          <a:ext cx="1435608" cy="9976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Rovnice" r:id="rId3" imgW="558558" imgH="393529" progId="Equation.3">
                  <p:embed/>
                </p:oleObj>
              </mc:Choice>
              <mc:Fallback>
                <p:oleObj name="Rovnice" r:id="rId3" imgW="558558" imgH="393529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0976" y="4425696"/>
                        <a:ext cx="1435608" cy="997626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6380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125</TotalTime>
  <Words>376</Words>
  <Application>Microsoft Office PowerPoint</Application>
  <PresentationFormat>Vlastní</PresentationFormat>
  <Paragraphs>73</Paragraphs>
  <Slides>10</Slides>
  <Notes>1</Notes>
  <HiddenSlides>0</HiddenSlides>
  <MMClips>0</MMClips>
  <ScaleCrop>false</ScaleCrop>
  <HeadingPairs>
    <vt:vector size="8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2</vt:i4>
      </vt:variant>
      <vt:variant>
        <vt:lpstr>Nadpisy snímků</vt:lpstr>
      </vt:variant>
      <vt:variant>
        <vt:i4>10</vt:i4>
      </vt:variant>
    </vt:vector>
  </HeadingPairs>
  <TitlesOfParts>
    <vt:vector size="16" baseType="lpstr">
      <vt:lpstr>Arial</vt:lpstr>
      <vt:lpstr>Calibri</vt:lpstr>
      <vt:lpstr>Clara Sans</vt:lpstr>
      <vt:lpstr>JU_OPVVV</vt:lpstr>
      <vt:lpstr>Rovnice</vt:lpstr>
      <vt:lpstr>Editor rovnic 3.0</vt:lpstr>
      <vt:lpstr>BUSINESS PLAN </vt:lpstr>
      <vt:lpstr>Financial resources</vt:lpstr>
      <vt:lpstr>Establishing budget</vt:lpstr>
      <vt:lpstr>Revenues and Cost budget</vt:lpstr>
      <vt:lpstr>Budget of assets and capital</vt:lpstr>
      <vt:lpstr>Profitability of the Enterprise</vt:lpstr>
      <vt:lpstr>Profitability of the Enterprise</vt:lpstr>
      <vt:lpstr>Profitability of the Enterprise</vt:lpstr>
      <vt:lpstr>Profitability of the Enterprise</vt:lpstr>
      <vt:lpstr>Establishing budget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Novotná Martina Ing. Ph.D.</cp:lastModifiedBy>
  <cp:revision>7</cp:revision>
  <dcterms:created xsi:type="dcterms:W3CDTF">2017-07-17T18:52:59Z</dcterms:created>
  <dcterms:modified xsi:type="dcterms:W3CDTF">2020-03-03T13:45:07Z</dcterms:modified>
</cp:coreProperties>
</file>