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31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50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2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76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1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8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98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30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75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19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yalelawlibrary/sets/72157621954683764/detai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Lidská práva: Přístupy a výklady</a:t>
            </a:r>
            <a:br>
              <a:rPr lang="cs-CZ" dirty="0"/>
            </a:br>
            <a:r>
              <a:rPr lang="cs-CZ" dirty="0"/>
              <a:t>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Zuzana Svobodová</a:t>
            </a:r>
          </a:p>
        </p:txBody>
      </p:sp>
    </p:spTree>
    <p:extLst>
      <p:ext uri="{BB962C8B-B14F-4D97-AF65-F5344CB8AC3E}">
        <p14:creationId xmlns:p14="http://schemas.microsoft.com/office/powerpoint/2010/main" val="156020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nutnost interpretace</a:t>
            </a:r>
          </a:p>
          <a:p>
            <a:r>
              <a:rPr lang="cs-CZ" dirty="0"/>
              <a:t>přirozené vs. umělé (kulturní, lidské)</a:t>
            </a:r>
          </a:p>
          <a:p>
            <a:r>
              <a:rPr lang="cs-CZ" dirty="0"/>
              <a:t>přirozené vs. nepřirozené</a:t>
            </a:r>
          </a:p>
          <a:p>
            <a:r>
              <a:rPr lang="cs-CZ" dirty="0"/>
              <a:t>přirozenost původní vs. nynější</a:t>
            </a:r>
          </a:p>
          <a:p>
            <a:r>
              <a:rPr lang="cs-CZ" cap="small" dirty="0"/>
              <a:t>fysis</a:t>
            </a:r>
            <a:r>
              <a:rPr lang="cs-CZ" dirty="0"/>
              <a:t> x </a:t>
            </a:r>
            <a:r>
              <a:rPr lang="cs-CZ" cap="small" dirty="0"/>
              <a:t>nomos</a:t>
            </a:r>
          </a:p>
          <a:p>
            <a:r>
              <a:rPr lang="cs-CZ" cap="small" dirty="0"/>
              <a:t>fysis</a:t>
            </a:r>
            <a:r>
              <a:rPr lang="cs-CZ" dirty="0"/>
              <a:t> x </a:t>
            </a:r>
            <a:r>
              <a:rPr lang="cs-CZ" cap="small" dirty="0" err="1"/>
              <a:t>techné</a:t>
            </a:r>
            <a:endParaRPr lang="cs-CZ" cap="small" dirty="0"/>
          </a:p>
          <a:p>
            <a:r>
              <a:rPr lang="cs-CZ" i="1" dirty="0"/>
              <a:t>natura</a:t>
            </a:r>
            <a:r>
              <a:rPr lang="cs-CZ" dirty="0"/>
              <a:t> x </a:t>
            </a:r>
            <a:r>
              <a:rPr lang="cs-CZ" i="1" dirty="0" err="1"/>
              <a:t>cultura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7483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podstaty přirozenosti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? FYSIS</a:t>
            </a:r>
          </a:p>
          <a:p>
            <a:r>
              <a:rPr lang="cs-CZ" dirty="0"/>
              <a:t>? natura</a:t>
            </a:r>
          </a:p>
          <a:p>
            <a:endParaRPr lang="cs-CZ" dirty="0"/>
          </a:p>
          <a:p>
            <a:r>
              <a:rPr lang="cs-CZ" dirty="0"/>
              <a:t>technické termíny:</a:t>
            </a:r>
          </a:p>
          <a:p>
            <a:r>
              <a:rPr lang="cs-CZ" dirty="0" err="1"/>
              <a:t>lex</a:t>
            </a:r>
            <a:r>
              <a:rPr lang="cs-CZ" dirty="0"/>
              <a:t> (?) </a:t>
            </a:r>
            <a:r>
              <a:rPr lang="cs-CZ" dirty="0" err="1"/>
              <a:t>aeterna</a:t>
            </a:r>
            <a:r>
              <a:rPr lang="cs-CZ" dirty="0"/>
              <a:t> (věčný zákon)</a:t>
            </a:r>
          </a:p>
          <a:p>
            <a:r>
              <a:rPr lang="cs-CZ" dirty="0" err="1"/>
              <a:t>ius</a:t>
            </a:r>
            <a:r>
              <a:rPr lang="cs-CZ" dirty="0"/>
              <a:t> (?) </a:t>
            </a:r>
            <a:r>
              <a:rPr lang="cs-CZ" dirty="0" err="1"/>
              <a:t>naturale</a:t>
            </a:r>
            <a:r>
              <a:rPr lang="cs-CZ" dirty="0"/>
              <a:t> (přirozené právo)</a:t>
            </a:r>
          </a:p>
          <a:p>
            <a:endParaRPr lang="cs-CZ" dirty="0"/>
          </a:p>
          <a:p>
            <a:r>
              <a:rPr lang="cs-CZ" dirty="0"/>
              <a:t>pozitivní právo – promulgované, vyhlášené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2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16832"/>
            <a:ext cx="10972800" cy="4608512"/>
          </a:xfrm>
        </p:spPr>
        <p:txBody>
          <a:bodyPr>
            <a:normAutofit/>
          </a:bodyPr>
          <a:lstStyle/>
          <a:p>
            <a:r>
              <a:rPr lang="cs-CZ" dirty="0"/>
              <a:t>sofisté: první rozlišují „přirozené zákony“ (vyplývají z </a:t>
            </a:r>
            <a:r>
              <a:rPr lang="cs-CZ" cap="small" dirty="0"/>
              <a:t>fysis</a:t>
            </a:r>
            <a:r>
              <a:rPr lang="cs-CZ" dirty="0"/>
              <a:t>) a „pozitivní zákony“ (výsledkem lidské dovednosti – </a:t>
            </a:r>
            <a:r>
              <a:rPr lang="cs-CZ" cap="small" dirty="0" err="1"/>
              <a:t>techné</a:t>
            </a:r>
            <a:r>
              <a:rPr lang="cs-CZ" dirty="0"/>
              <a:t>)</a:t>
            </a:r>
          </a:p>
          <a:p>
            <a:r>
              <a:rPr lang="cs-CZ" dirty="0" err="1"/>
              <a:t>Sofoklés</a:t>
            </a:r>
            <a:r>
              <a:rPr lang="cs-CZ" dirty="0"/>
              <a:t>: </a:t>
            </a:r>
            <a:r>
              <a:rPr lang="cs-CZ" i="1" dirty="0" err="1"/>
              <a:t>Antigona</a:t>
            </a:r>
            <a:r>
              <a:rPr lang="cs-CZ" i="1" dirty="0"/>
              <a:t> – </a:t>
            </a:r>
            <a:r>
              <a:rPr lang="cs-CZ" dirty="0"/>
              <a:t>rozpor mezi lidským a přirozeným</a:t>
            </a:r>
          </a:p>
        </p:txBody>
      </p:sp>
    </p:spTree>
    <p:extLst>
      <p:ext uri="{BB962C8B-B14F-4D97-AF65-F5344CB8AC3E}">
        <p14:creationId xmlns:p14="http://schemas.microsoft.com/office/powerpoint/2010/main" val="173883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antika – předznamenání dvojí podoby </a:t>
            </a:r>
            <a:r>
              <a:rPr lang="cs-CZ" dirty="0" err="1"/>
              <a:t>přirozenoprávní</a:t>
            </a:r>
            <a:r>
              <a:rPr lang="cs-CZ" dirty="0"/>
              <a:t> nauky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896544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Aristotelés</a:t>
            </a:r>
            <a:r>
              <a:rPr lang="cs-CZ" dirty="0"/>
              <a:t>: přirozenost – zdroj, princip charakteristických projevů (poznat věc znamená poznat její příčinu). Přirozený zákon soběstačný. Bůh součástí světa, který udržuje v pohybu.</a:t>
            </a:r>
          </a:p>
          <a:p>
            <a:r>
              <a:rPr lang="cs-CZ" dirty="0"/>
              <a:t>stoikové: příroda, svět – kosmos proniknut rozumným božským principem (světu imanentní božský princip) – </a:t>
            </a:r>
            <a:r>
              <a:rPr lang="cs-CZ" cap="small" dirty="0" err="1"/>
              <a:t>oikeiósis</a:t>
            </a:r>
            <a:r>
              <a:rPr lang="cs-CZ" dirty="0"/>
              <a:t> – přirozená, vrozená orientace člověka, náklonnost x zráním člověk získává dispozici – ctnost, pak jedná někdy i proti vrozené náchylnosti, ale ctnostně, teprve ctnost je dle stoiků v pravém smyslu dobrá. Přirozený zákon není soběstačný, je založen na nadlidském, božském principu.</a:t>
            </a:r>
          </a:p>
        </p:txBody>
      </p:sp>
    </p:spTree>
    <p:extLst>
      <p:ext uri="{BB962C8B-B14F-4D97-AF65-F5344CB8AC3E}">
        <p14:creationId xmlns:p14="http://schemas.microsoft.com/office/powerpoint/2010/main" val="91939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antika – předznamenání dvojí podoby </a:t>
            </a:r>
            <a:r>
              <a:rPr lang="cs-CZ" dirty="0" err="1"/>
              <a:t>přirozenoprávní</a:t>
            </a:r>
            <a:r>
              <a:rPr lang="cs-CZ" dirty="0"/>
              <a:t> nauky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16832"/>
            <a:ext cx="10972800" cy="4608512"/>
          </a:xfrm>
        </p:spPr>
        <p:txBody>
          <a:bodyPr>
            <a:normAutofit/>
          </a:bodyPr>
          <a:lstStyle/>
          <a:p>
            <a:r>
              <a:rPr lang="cs-CZ" dirty="0"/>
              <a:t>aristotelismus a z něj vyplývající směry: přirozený zákon platí, i kdyby Boha nebylo (Hugo </a:t>
            </a:r>
            <a:r>
              <a:rPr lang="cs-CZ" dirty="0" err="1"/>
              <a:t>Grotius</a:t>
            </a:r>
            <a:r>
              <a:rPr lang="cs-CZ" dirty="0"/>
              <a:t>: „</a:t>
            </a:r>
            <a:r>
              <a:rPr lang="cs-CZ" dirty="0" err="1"/>
              <a:t>etsi</a:t>
            </a:r>
            <a:r>
              <a:rPr lang="cs-CZ" dirty="0"/>
              <a:t> Deus non </a:t>
            </a:r>
            <a:r>
              <a:rPr lang="cs-CZ" dirty="0" err="1"/>
              <a:t>daretur</a:t>
            </a:r>
            <a:r>
              <a:rPr lang="cs-CZ" dirty="0"/>
              <a:t>“ in </a:t>
            </a:r>
            <a:r>
              <a:rPr lang="cs-CZ" i="1" dirty="0"/>
              <a:t>De iure </a:t>
            </a:r>
            <a:r>
              <a:rPr lang="cs-CZ" i="1" dirty="0" err="1"/>
              <a:t>pacis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belli</a:t>
            </a:r>
            <a:r>
              <a:rPr lang="cs-CZ" dirty="0"/>
              <a:t> – 1625)</a:t>
            </a:r>
          </a:p>
          <a:p>
            <a:r>
              <a:rPr lang="cs-CZ" dirty="0"/>
              <a:t>od stoiků: platnost přirozeného zákona zajištěna tzv. věčným zákonem, pro křesťany to není světu imanentní princip, ale transcendentní osobní Bůh.</a:t>
            </a:r>
          </a:p>
        </p:txBody>
      </p:sp>
    </p:spTree>
    <p:extLst>
      <p:ext uri="{BB962C8B-B14F-4D97-AF65-F5344CB8AC3E}">
        <p14:creationId xmlns:p14="http://schemas.microsoft.com/office/powerpoint/2010/main" val="10970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Augustin o přirozenosti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obci Boží , XIX, 15: otroctví důsledkem dějinné viny, nikoli přirozenosti – na dlouho pak přijímáno rozdělení stavů ve společnosti jako danost (způsobená pádem, tzv. dědičným hříchem)</a:t>
            </a:r>
          </a:p>
        </p:txBody>
      </p:sp>
    </p:spTree>
    <p:extLst>
      <p:ext uri="{BB962C8B-B14F-4D97-AF65-F5344CB8AC3E}">
        <p14:creationId xmlns:p14="http://schemas.microsoft.com/office/powerpoint/2010/main" val="303038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/>
          <a:srcRect b="1390"/>
          <a:stretch>
            <a:fillRect/>
          </a:stretch>
        </p:blipFill>
        <p:spPr bwMode="auto">
          <a:xfrm>
            <a:off x="2330450" y="-10991"/>
            <a:ext cx="3765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6168008" y="332656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Arbor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Porphyrii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Boethii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Arbor</a:t>
            </a:r>
            <a:r>
              <a:rPr kumimoji="0" lang="cs-CZ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Porphyriana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další stromy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Lidská práva: Přístupy a výklady 2</vt:lpstr>
      <vt:lpstr>Přirozenost</vt:lpstr>
      <vt:lpstr>Hledání podstaty přirozenosti</vt:lpstr>
      <vt:lpstr>antika</vt:lpstr>
      <vt:lpstr>antika – předznamenání dvojí podoby přirozenoprávní nauky </vt:lpstr>
      <vt:lpstr>antika – předznamenání dvojí podoby přirozenoprávní nauky </vt:lpstr>
      <vt:lpstr>Augustin o přirozenosti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práva: Přístupy a výklady 2</dc:title>
  <dc:creator>Svobodová Zuzana PhDr. Ph.D.</dc:creator>
  <cp:lastModifiedBy>Svobodová Zuzana PhDr. Ph.D.</cp:lastModifiedBy>
  <cp:revision>1</cp:revision>
  <dcterms:created xsi:type="dcterms:W3CDTF">2021-11-19T13:44:19Z</dcterms:created>
  <dcterms:modified xsi:type="dcterms:W3CDTF">2021-11-19T13:45:02Z</dcterms:modified>
</cp:coreProperties>
</file>