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91" r:id="rId3"/>
    <p:sldId id="292" r:id="rId4"/>
    <p:sldId id="293" r:id="rId5"/>
    <p:sldId id="294" r:id="rId6"/>
    <p:sldId id="295" r:id="rId7"/>
    <p:sldId id="296" r:id="rId8"/>
    <p:sldId id="311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650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33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62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076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3217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468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6894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2988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301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2752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1797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94610-FCA5-46D0-87FB-5C77B8F87EC5}" type="datetimeFigureOut">
              <a:rPr lang="cs-CZ" smtClean="0"/>
              <a:pPr/>
              <a:t>19.11.2021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1F28D-8A82-40B2-989C-8101DF0534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019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yalelawlibrary/sets/72157621954683764/detail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Lidská práva: Přístupy a výklady</a:t>
            </a:r>
            <a:br>
              <a:rPr lang="cs-CZ" dirty="0"/>
            </a:br>
            <a:r>
              <a:rPr lang="cs-CZ" dirty="0"/>
              <a:t>2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/>
              <a:t>Zuzana Svobodová</a:t>
            </a:r>
          </a:p>
        </p:txBody>
      </p:sp>
    </p:spTree>
    <p:extLst>
      <p:ext uri="{BB962C8B-B14F-4D97-AF65-F5344CB8AC3E}">
        <p14:creationId xmlns:p14="http://schemas.microsoft.com/office/powerpoint/2010/main" val="1560205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Přirozenost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nutnost interpretace</a:t>
            </a:r>
          </a:p>
          <a:p>
            <a:r>
              <a:rPr lang="cs-CZ" dirty="0"/>
              <a:t>přirozené vs. umělé (kulturní, lidské)</a:t>
            </a:r>
          </a:p>
          <a:p>
            <a:r>
              <a:rPr lang="cs-CZ" dirty="0"/>
              <a:t>přirozené vs. nepřirozené</a:t>
            </a:r>
          </a:p>
          <a:p>
            <a:r>
              <a:rPr lang="cs-CZ" dirty="0"/>
              <a:t>přirozenost původní vs. nynější</a:t>
            </a:r>
          </a:p>
          <a:p>
            <a:r>
              <a:rPr lang="cs-CZ" cap="small" dirty="0"/>
              <a:t>fysis</a:t>
            </a:r>
            <a:r>
              <a:rPr lang="cs-CZ" dirty="0"/>
              <a:t> x </a:t>
            </a:r>
            <a:r>
              <a:rPr lang="cs-CZ" cap="small" dirty="0"/>
              <a:t>nomos</a:t>
            </a:r>
          </a:p>
          <a:p>
            <a:r>
              <a:rPr lang="cs-CZ" cap="small" dirty="0"/>
              <a:t>fysis</a:t>
            </a:r>
            <a:r>
              <a:rPr lang="cs-CZ" dirty="0"/>
              <a:t> x </a:t>
            </a:r>
            <a:r>
              <a:rPr lang="cs-CZ" cap="small" dirty="0" err="1"/>
              <a:t>techné</a:t>
            </a:r>
            <a:endParaRPr lang="cs-CZ" cap="small" dirty="0"/>
          </a:p>
          <a:p>
            <a:r>
              <a:rPr lang="cs-CZ" i="1" dirty="0"/>
              <a:t>natura</a:t>
            </a:r>
            <a:r>
              <a:rPr lang="cs-CZ" dirty="0"/>
              <a:t> x </a:t>
            </a:r>
            <a:r>
              <a:rPr lang="cs-CZ" i="1" dirty="0" err="1"/>
              <a:t>cultura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974838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Hledání podstaty přirozenosti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? FYSIS</a:t>
            </a:r>
          </a:p>
          <a:p>
            <a:r>
              <a:rPr lang="cs-CZ" dirty="0"/>
              <a:t>? natura</a:t>
            </a:r>
          </a:p>
          <a:p>
            <a:endParaRPr lang="cs-CZ" dirty="0"/>
          </a:p>
          <a:p>
            <a:r>
              <a:rPr lang="cs-CZ" dirty="0"/>
              <a:t>technické termíny:</a:t>
            </a:r>
          </a:p>
          <a:p>
            <a:r>
              <a:rPr lang="cs-CZ" dirty="0" err="1"/>
              <a:t>lex</a:t>
            </a:r>
            <a:r>
              <a:rPr lang="cs-CZ" dirty="0"/>
              <a:t> (?) </a:t>
            </a:r>
            <a:r>
              <a:rPr lang="cs-CZ" dirty="0" err="1"/>
              <a:t>aeterna</a:t>
            </a:r>
            <a:r>
              <a:rPr lang="cs-CZ" dirty="0"/>
              <a:t> (věčný zákon)</a:t>
            </a:r>
          </a:p>
          <a:p>
            <a:r>
              <a:rPr lang="cs-CZ" dirty="0" err="1"/>
              <a:t>ius</a:t>
            </a:r>
            <a:r>
              <a:rPr lang="cs-CZ" dirty="0"/>
              <a:t> (?) </a:t>
            </a:r>
            <a:r>
              <a:rPr lang="cs-CZ" dirty="0" err="1"/>
              <a:t>naturale</a:t>
            </a:r>
            <a:r>
              <a:rPr lang="cs-CZ" dirty="0"/>
              <a:t> (přirozené právo)</a:t>
            </a:r>
          </a:p>
          <a:p>
            <a:endParaRPr lang="cs-CZ" dirty="0"/>
          </a:p>
          <a:p>
            <a:r>
              <a:rPr lang="cs-CZ" dirty="0"/>
              <a:t>pozitivní právo – promulgované, vyhlášené</a:t>
            </a:r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5527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antika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916832"/>
            <a:ext cx="10972800" cy="4608512"/>
          </a:xfrm>
        </p:spPr>
        <p:txBody>
          <a:bodyPr>
            <a:normAutofit/>
          </a:bodyPr>
          <a:lstStyle/>
          <a:p>
            <a:r>
              <a:rPr lang="cs-CZ" dirty="0"/>
              <a:t>sofisté: první rozlišují „přirozené zákony“ (vyplývají z </a:t>
            </a:r>
            <a:r>
              <a:rPr lang="cs-CZ" cap="small" dirty="0"/>
              <a:t>fysis</a:t>
            </a:r>
            <a:r>
              <a:rPr lang="cs-CZ" dirty="0"/>
              <a:t>) a „pozitivní zákony“ (výsledkem lidské dovednosti – </a:t>
            </a:r>
            <a:r>
              <a:rPr lang="cs-CZ" cap="small" dirty="0" err="1"/>
              <a:t>techné</a:t>
            </a:r>
            <a:r>
              <a:rPr lang="cs-CZ" dirty="0"/>
              <a:t>)</a:t>
            </a:r>
          </a:p>
          <a:p>
            <a:r>
              <a:rPr lang="cs-CZ" dirty="0" err="1"/>
              <a:t>Sofoklés</a:t>
            </a:r>
            <a:r>
              <a:rPr lang="cs-CZ" dirty="0"/>
              <a:t>: </a:t>
            </a:r>
            <a:r>
              <a:rPr lang="cs-CZ" i="1" dirty="0" err="1"/>
              <a:t>Antigona</a:t>
            </a:r>
            <a:r>
              <a:rPr lang="cs-CZ" i="1" dirty="0"/>
              <a:t> – </a:t>
            </a:r>
            <a:r>
              <a:rPr lang="cs-CZ" dirty="0"/>
              <a:t>rozpor mezi lidským a přirozeným</a:t>
            </a:r>
          </a:p>
        </p:txBody>
      </p:sp>
    </p:spTree>
    <p:extLst>
      <p:ext uri="{BB962C8B-B14F-4D97-AF65-F5344CB8AC3E}">
        <p14:creationId xmlns:p14="http://schemas.microsoft.com/office/powerpoint/2010/main" val="1738830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antika – předznamenání dvojí podoby </a:t>
            </a:r>
            <a:r>
              <a:rPr lang="cs-CZ" dirty="0" err="1"/>
              <a:t>přirozenoprávní</a:t>
            </a:r>
            <a:r>
              <a:rPr lang="cs-CZ" dirty="0"/>
              <a:t> nauky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628800"/>
            <a:ext cx="10972800" cy="4896544"/>
          </a:xfrm>
        </p:spPr>
        <p:txBody>
          <a:bodyPr>
            <a:normAutofit lnSpcReduction="10000"/>
          </a:bodyPr>
          <a:lstStyle/>
          <a:p>
            <a:r>
              <a:rPr lang="cs-CZ" dirty="0" err="1"/>
              <a:t>Aristotelés</a:t>
            </a:r>
            <a:r>
              <a:rPr lang="cs-CZ" dirty="0"/>
              <a:t>: přirozenost – zdroj, princip charakteristických projevů (poznat věc znamená poznat její příčinu). Přirozený zákon soběstačný. Bůh součástí světa, který udržuje v pohybu.</a:t>
            </a:r>
          </a:p>
          <a:p>
            <a:r>
              <a:rPr lang="cs-CZ" dirty="0"/>
              <a:t>stoikové: příroda, svět – kosmos proniknut rozumným božským principem (světu imanentní božský princip) – </a:t>
            </a:r>
            <a:r>
              <a:rPr lang="cs-CZ" cap="small" dirty="0" err="1"/>
              <a:t>oikeiósis</a:t>
            </a:r>
            <a:r>
              <a:rPr lang="cs-CZ" dirty="0"/>
              <a:t> – přirozená, vrozená orientace člověka, náklonnost x zráním člověk získává dispozici – ctnost, pak jedná někdy i proti vrozené náchylnosti, ale ctnostně, teprve ctnost je dle stoiků v pravém smyslu dobrá. Přirozený zákon není soběstačný, je založen na nadlidském, božském principu.</a:t>
            </a:r>
          </a:p>
        </p:txBody>
      </p:sp>
    </p:spTree>
    <p:extLst>
      <p:ext uri="{BB962C8B-B14F-4D97-AF65-F5344CB8AC3E}">
        <p14:creationId xmlns:p14="http://schemas.microsoft.com/office/powerpoint/2010/main" val="91939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antika – předznamenání dvojí podoby </a:t>
            </a:r>
            <a:r>
              <a:rPr lang="cs-CZ" dirty="0" err="1"/>
              <a:t>přirozenoprávní</a:t>
            </a:r>
            <a:r>
              <a:rPr lang="cs-CZ" dirty="0"/>
              <a:t> nauky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916832"/>
            <a:ext cx="10972800" cy="4608512"/>
          </a:xfrm>
        </p:spPr>
        <p:txBody>
          <a:bodyPr>
            <a:normAutofit/>
          </a:bodyPr>
          <a:lstStyle/>
          <a:p>
            <a:r>
              <a:rPr lang="cs-CZ" dirty="0"/>
              <a:t>aristotelismus a z něj vyplývající směry: přirozený zákon platí, i kdyby Boha nebylo (Hugo </a:t>
            </a:r>
            <a:r>
              <a:rPr lang="cs-CZ" dirty="0" err="1"/>
              <a:t>Grotius</a:t>
            </a:r>
            <a:r>
              <a:rPr lang="cs-CZ" dirty="0"/>
              <a:t>: „</a:t>
            </a:r>
            <a:r>
              <a:rPr lang="cs-CZ" dirty="0" err="1"/>
              <a:t>etsi</a:t>
            </a:r>
            <a:r>
              <a:rPr lang="cs-CZ" dirty="0"/>
              <a:t> Deus non </a:t>
            </a:r>
            <a:r>
              <a:rPr lang="cs-CZ" dirty="0" err="1"/>
              <a:t>daretur</a:t>
            </a:r>
            <a:r>
              <a:rPr lang="cs-CZ" dirty="0"/>
              <a:t>“ in </a:t>
            </a:r>
            <a:r>
              <a:rPr lang="cs-CZ" i="1" dirty="0"/>
              <a:t>De iure </a:t>
            </a:r>
            <a:r>
              <a:rPr lang="cs-CZ" i="1" dirty="0" err="1"/>
              <a:t>pacis</a:t>
            </a:r>
            <a:r>
              <a:rPr lang="cs-CZ" i="1" dirty="0"/>
              <a:t> </a:t>
            </a:r>
            <a:r>
              <a:rPr lang="cs-CZ" i="1" dirty="0" err="1"/>
              <a:t>et</a:t>
            </a:r>
            <a:r>
              <a:rPr lang="cs-CZ" i="1" dirty="0"/>
              <a:t> </a:t>
            </a:r>
            <a:r>
              <a:rPr lang="cs-CZ" i="1" dirty="0" err="1"/>
              <a:t>belli</a:t>
            </a:r>
            <a:r>
              <a:rPr lang="cs-CZ" dirty="0"/>
              <a:t> – 1625)</a:t>
            </a:r>
          </a:p>
          <a:p>
            <a:r>
              <a:rPr lang="cs-CZ" dirty="0"/>
              <a:t>od stoiků: platnost přirozeného zákona zajištěna tzv. věčným zákonem, pro křesťany to není světu imanentní princip, ale transcendentní osobní Bůh.</a:t>
            </a:r>
          </a:p>
        </p:txBody>
      </p:sp>
    </p:spTree>
    <p:extLst>
      <p:ext uri="{BB962C8B-B14F-4D97-AF65-F5344CB8AC3E}">
        <p14:creationId xmlns:p14="http://schemas.microsoft.com/office/powerpoint/2010/main" val="109703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Augustin o přirozenosti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 obci Boží , XIX, 15: otroctví důsledkem dějinné viny, nikoli přirozenosti – na dlouho pak přijímáno rozdělení stavů ve společnosti jako danost (způsobená pádem, tzv. dědičným hříchem)</a:t>
            </a:r>
          </a:p>
        </p:txBody>
      </p:sp>
    </p:spTree>
    <p:extLst>
      <p:ext uri="{BB962C8B-B14F-4D97-AF65-F5344CB8AC3E}">
        <p14:creationId xmlns:p14="http://schemas.microsoft.com/office/powerpoint/2010/main" val="3030386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/>
          <p:cNvPicPr>
            <a:picLocks noChangeAspect="1" noChangeArrowheads="1"/>
          </p:cNvPicPr>
          <p:nvPr/>
        </p:nvPicPr>
        <p:blipFill>
          <a:blip r:embed="rId2" cstate="print"/>
          <a:srcRect b="1390"/>
          <a:stretch>
            <a:fillRect/>
          </a:stretch>
        </p:blipFill>
        <p:spPr bwMode="auto">
          <a:xfrm>
            <a:off x="2330450" y="-10991"/>
            <a:ext cx="37655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ovéPole 2"/>
          <p:cNvSpPr txBox="1"/>
          <p:nvPr/>
        </p:nvSpPr>
        <p:spPr>
          <a:xfrm>
            <a:off x="6168008" y="332656"/>
            <a:ext cx="561662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Arbor</a:t>
            </a:r>
            <a:r>
              <a:rPr kumimoji="0" lang="cs-CZ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cs-CZ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Porphyrii</a:t>
            </a: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/ </a:t>
            </a:r>
            <a:r>
              <a:rPr kumimoji="0" lang="cs-CZ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Boethii</a:t>
            </a:r>
            <a:endParaRPr kumimoji="0" lang="cs-CZ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</a:t>
            </a:r>
            <a:r>
              <a:rPr kumimoji="0" lang="cs-CZ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Arbor</a:t>
            </a:r>
            <a:r>
              <a:rPr kumimoji="0" lang="cs-CZ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cs-CZ" sz="32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Porphyriana</a:t>
            </a: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cs-CZ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hlinkClick r:id="rId3"/>
              </a:rPr>
              <a:t>další stromy</a:t>
            </a:r>
            <a:endParaRPr kumimoji="0" lang="cs-CZ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Širokoúhlá obrazovka</PresentationFormat>
  <Paragraphs>34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sady Office</vt:lpstr>
      <vt:lpstr>Lidská práva: Přístupy a výklady 2</vt:lpstr>
      <vt:lpstr>Přirozenost</vt:lpstr>
      <vt:lpstr>Hledání podstaty přirozenosti</vt:lpstr>
      <vt:lpstr>antika</vt:lpstr>
      <vt:lpstr>antika – předznamenání dvojí podoby přirozenoprávní nauky </vt:lpstr>
      <vt:lpstr>antika – předznamenání dvojí podoby přirozenoprávní nauky </vt:lpstr>
      <vt:lpstr>Augustin o přirozenosti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Lidská práva: Přístupy a výklady 2</dc:title>
  <dc:creator>Svobodová Zuzana PhDr. Ph.D.</dc:creator>
  <cp:lastModifiedBy>Svobodová Zuzana PhDr. Ph.D.</cp:lastModifiedBy>
  <cp:revision>1</cp:revision>
  <dcterms:created xsi:type="dcterms:W3CDTF">2021-11-19T13:44:19Z</dcterms:created>
  <dcterms:modified xsi:type="dcterms:W3CDTF">2021-11-19T13:45:02Z</dcterms:modified>
</cp:coreProperties>
</file>